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7" r:id="rId2"/>
    <p:sldId id="275" r:id="rId3"/>
    <p:sldId id="276" r:id="rId4"/>
    <p:sldId id="277" r:id="rId5"/>
    <p:sldId id="258" r:id="rId6"/>
    <p:sldId id="280" r:id="rId7"/>
    <p:sldId id="285" r:id="rId8"/>
    <p:sldId id="286" r:id="rId9"/>
    <p:sldId id="269" r:id="rId10"/>
    <p:sldId id="270" r:id="rId11"/>
    <p:sldId id="272" r:id="rId12"/>
    <p:sldId id="273" r:id="rId13"/>
    <p:sldId id="274" r:id="rId14"/>
    <p:sldId id="281" r:id="rId15"/>
    <p:sldId id="279" r:id="rId16"/>
    <p:sldId id="282" r:id="rId17"/>
    <p:sldId id="278" r:id="rId18"/>
    <p:sldId id="284" r:id="rId19"/>
    <p:sldId id="283" r:id="rId20"/>
    <p:sldId id="287"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94" autoAdjust="0"/>
  </p:normalViewPr>
  <p:slideViewPr>
    <p:cSldViewPr>
      <p:cViewPr varScale="1">
        <p:scale>
          <a:sx n="62" d="100"/>
          <a:sy n="62" d="100"/>
        </p:scale>
        <p:origin x="-642" y="-9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788" y="-108"/>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9DEC95-6AF9-4CCE-83D3-706BCB29E351}" type="doc">
      <dgm:prSet loTypeId="urn:microsoft.com/office/officeart/2005/8/layout/equation1" loCatId="process" qsTypeId="urn:microsoft.com/office/officeart/2005/8/quickstyle/simple1" qsCatId="simple" csTypeId="urn:microsoft.com/office/officeart/2005/8/colors/accent1_2" csCatId="accent1" phldr="1"/>
      <dgm:spPr/>
    </dgm:pt>
    <dgm:pt modelId="{8D482BD8-A0FD-4E38-9C5C-48EBCC7DD0EB}">
      <dgm:prSet phldrT="[Text]"/>
      <dgm:spPr>
        <a:ln>
          <a:solidFill>
            <a:schemeClr val="accent6"/>
          </a:solidFill>
        </a:ln>
      </dgm:spPr>
      <dgm:t>
        <a:bodyPr/>
        <a:lstStyle/>
        <a:p>
          <a:r>
            <a:rPr lang="en-US" b="1" dirty="0" smtClean="0"/>
            <a:t>Federal investment in </a:t>
          </a:r>
        </a:p>
        <a:p>
          <a:r>
            <a:rPr lang="en-US" b="1" dirty="0" smtClean="0"/>
            <a:t>SLDS</a:t>
          </a:r>
          <a:endParaRPr lang="en-US" b="1" dirty="0"/>
        </a:p>
      </dgm:t>
    </dgm:pt>
    <dgm:pt modelId="{523EC286-97E0-4620-8C25-ED1ED857F858}" type="parTrans" cxnId="{9CB78F56-4B90-4DCA-AB7A-11265A695647}">
      <dgm:prSet/>
      <dgm:spPr/>
      <dgm:t>
        <a:bodyPr/>
        <a:lstStyle/>
        <a:p>
          <a:endParaRPr lang="en-US"/>
        </a:p>
      </dgm:t>
    </dgm:pt>
    <dgm:pt modelId="{297C3CCE-A094-446E-8A03-50DAE471E5CB}" type="sibTrans" cxnId="{9CB78F56-4B90-4DCA-AB7A-11265A695647}">
      <dgm:prSet/>
      <dgm:spPr>
        <a:solidFill>
          <a:schemeClr val="accent4"/>
        </a:solidFill>
      </dgm:spPr>
      <dgm:t>
        <a:bodyPr/>
        <a:lstStyle/>
        <a:p>
          <a:endParaRPr lang="en-US"/>
        </a:p>
      </dgm:t>
    </dgm:pt>
    <dgm:pt modelId="{E183F5BD-FE2E-49A5-A501-A015C8B94859}">
      <dgm:prSet phldrT="[Text]"/>
      <dgm:spPr>
        <a:ln>
          <a:solidFill>
            <a:schemeClr val="accent6"/>
          </a:solidFill>
        </a:ln>
      </dgm:spPr>
      <dgm:t>
        <a:bodyPr/>
        <a:lstStyle/>
        <a:p>
          <a:r>
            <a:rPr lang="en-US" b="1" dirty="0" smtClean="0"/>
            <a:t>K-12 and PS partners</a:t>
          </a:r>
          <a:endParaRPr lang="en-US" b="1" dirty="0"/>
        </a:p>
      </dgm:t>
    </dgm:pt>
    <dgm:pt modelId="{8F176528-558B-48FD-BFB9-2251D2240430}" type="parTrans" cxnId="{103882EF-FD9A-4845-974F-F7968C4F788C}">
      <dgm:prSet/>
      <dgm:spPr/>
      <dgm:t>
        <a:bodyPr/>
        <a:lstStyle/>
        <a:p>
          <a:endParaRPr lang="en-US"/>
        </a:p>
      </dgm:t>
    </dgm:pt>
    <dgm:pt modelId="{165C0AFC-0860-4492-B7E5-7387723D7A5B}" type="sibTrans" cxnId="{103882EF-FD9A-4845-974F-F7968C4F788C}">
      <dgm:prSet/>
      <dgm:spPr>
        <a:solidFill>
          <a:schemeClr val="accent4"/>
        </a:solidFill>
      </dgm:spPr>
      <dgm:t>
        <a:bodyPr/>
        <a:lstStyle/>
        <a:p>
          <a:endParaRPr lang="en-US"/>
        </a:p>
      </dgm:t>
    </dgm:pt>
    <dgm:pt modelId="{5CC97914-1D06-4AF0-8584-311E1C7364A2}">
      <dgm:prSet phldrT="[Text]"/>
      <dgm:spPr>
        <a:solidFill>
          <a:schemeClr val="accent1">
            <a:hueOff val="0"/>
            <a:satOff val="0"/>
            <a:lumOff val="0"/>
          </a:schemeClr>
        </a:solidFill>
        <a:ln>
          <a:solidFill>
            <a:schemeClr val="accent6"/>
          </a:solidFill>
        </a:ln>
      </dgm:spPr>
      <dgm:t>
        <a:bodyPr/>
        <a:lstStyle/>
        <a:p>
          <a:r>
            <a:rPr lang="en-US" b="1" dirty="0" smtClean="0"/>
            <a:t>Coordinated, multi-sector data sharing</a:t>
          </a:r>
          <a:endParaRPr lang="en-US" b="1" dirty="0"/>
        </a:p>
      </dgm:t>
    </dgm:pt>
    <dgm:pt modelId="{9C7651EB-AB2B-4C11-8552-4CC58FD0F2FC}" type="parTrans" cxnId="{05386A3E-7674-4CB2-8CAF-72278CAF92E1}">
      <dgm:prSet/>
      <dgm:spPr/>
      <dgm:t>
        <a:bodyPr/>
        <a:lstStyle/>
        <a:p>
          <a:endParaRPr lang="en-US"/>
        </a:p>
      </dgm:t>
    </dgm:pt>
    <dgm:pt modelId="{600E18E0-DBC4-4D0E-B7C0-2340151A1F30}" type="sibTrans" cxnId="{05386A3E-7674-4CB2-8CAF-72278CAF92E1}">
      <dgm:prSet/>
      <dgm:spPr/>
      <dgm:t>
        <a:bodyPr/>
        <a:lstStyle/>
        <a:p>
          <a:endParaRPr lang="en-US"/>
        </a:p>
      </dgm:t>
    </dgm:pt>
    <dgm:pt modelId="{301EBB5F-0AFC-4618-B0C2-1B5386A8614C}" type="pres">
      <dgm:prSet presAssocID="{1E9DEC95-6AF9-4CCE-83D3-706BCB29E351}" presName="linearFlow" presStyleCnt="0">
        <dgm:presLayoutVars>
          <dgm:dir/>
          <dgm:resizeHandles val="exact"/>
        </dgm:presLayoutVars>
      </dgm:prSet>
      <dgm:spPr/>
    </dgm:pt>
    <dgm:pt modelId="{1DA5E052-7756-455B-9AAD-644B3FB7E7BB}" type="pres">
      <dgm:prSet presAssocID="{8D482BD8-A0FD-4E38-9C5C-48EBCC7DD0EB}" presName="node" presStyleLbl="node1" presStyleIdx="0" presStyleCnt="3">
        <dgm:presLayoutVars>
          <dgm:bulletEnabled val="1"/>
        </dgm:presLayoutVars>
      </dgm:prSet>
      <dgm:spPr/>
      <dgm:t>
        <a:bodyPr/>
        <a:lstStyle/>
        <a:p>
          <a:endParaRPr lang="en-US"/>
        </a:p>
      </dgm:t>
    </dgm:pt>
    <dgm:pt modelId="{FCD9DF64-2164-45CA-8514-C91123B1B48F}" type="pres">
      <dgm:prSet presAssocID="{297C3CCE-A094-446E-8A03-50DAE471E5CB}" presName="spacerL" presStyleCnt="0"/>
      <dgm:spPr/>
    </dgm:pt>
    <dgm:pt modelId="{8548622A-EB17-495A-BF20-479D934DCDB7}" type="pres">
      <dgm:prSet presAssocID="{297C3CCE-A094-446E-8A03-50DAE471E5CB}" presName="sibTrans" presStyleLbl="sibTrans2D1" presStyleIdx="0" presStyleCnt="2"/>
      <dgm:spPr/>
      <dgm:t>
        <a:bodyPr/>
        <a:lstStyle/>
        <a:p>
          <a:endParaRPr lang="en-US"/>
        </a:p>
      </dgm:t>
    </dgm:pt>
    <dgm:pt modelId="{CD93D9D3-9A76-4D72-907A-932545D9D283}" type="pres">
      <dgm:prSet presAssocID="{297C3CCE-A094-446E-8A03-50DAE471E5CB}" presName="spacerR" presStyleCnt="0"/>
      <dgm:spPr/>
    </dgm:pt>
    <dgm:pt modelId="{4F2ACEB4-FB9B-4073-9AC3-3FEC4459BE1E}" type="pres">
      <dgm:prSet presAssocID="{E183F5BD-FE2E-49A5-A501-A015C8B94859}" presName="node" presStyleLbl="node1" presStyleIdx="1" presStyleCnt="3">
        <dgm:presLayoutVars>
          <dgm:bulletEnabled val="1"/>
        </dgm:presLayoutVars>
      </dgm:prSet>
      <dgm:spPr/>
      <dgm:t>
        <a:bodyPr/>
        <a:lstStyle/>
        <a:p>
          <a:endParaRPr lang="en-US"/>
        </a:p>
      </dgm:t>
    </dgm:pt>
    <dgm:pt modelId="{FD63FA55-6EA3-43CF-B14C-A259629CCD06}" type="pres">
      <dgm:prSet presAssocID="{165C0AFC-0860-4492-B7E5-7387723D7A5B}" presName="spacerL" presStyleCnt="0"/>
      <dgm:spPr/>
    </dgm:pt>
    <dgm:pt modelId="{555620CB-1FDF-42BA-B1BA-876CB3D0BC86}" type="pres">
      <dgm:prSet presAssocID="{165C0AFC-0860-4492-B7E5-7387723D7A5B}" presName="sibTrans" presStyleLbl="sibTrans2D1" presStyleIdx="1" presStyleCnt="2"/>
      <dgm:spPr/>
      <dgm:t>
        <a:bodyPr/>
        <a:lstStyle/>
        <a:p>
          <a:endParaRPr lang="en-US"/>
        </a:p>
      </dgm:t>
    </dgm:pt>
    <dgm:pt modelId="{77F1639C-316D-4579-9492-869285A09865}" type="pres">
      <dgm:prSet presAssocID="{165C0AFC-0860-4492-B7E5-7387723D7A5B}" presName="spacerR" presStyleCnt="0"/>
      <dgm:spPr/>
    </dgm:pt>
    <dgm:pt modelId="{E86C11BE-AE02-4838-8A76-F94CC668E557}" type="pres">
      <dgm:prSet presAssocID="{5CC97914-1D06-4AF0-8584-311E1C7364A2}" presName="node" presStyleLbl="node1" presStyleIdx="2" presStyleCnt="3">
        <dgm:presLayoutVars>
          <dgm:bulletEnabled val="1"/>
        </dgm:presLayoutVars>
      </dgm:prSet>
      <dgm:spPr/>
      <dgm:t>
        <a:bodyPr/>
        <a:lstStyle/>
        <a:p>
          <a:endParaRPr lang="en-US"/>
        </a:p>
      </dgm:t>
    </dgm:pt>
  </dgm:ptLst>
  <dgm:cxnLst>
    <dgm:cxn modelId="{4A3467D7-A702-4B0F-BD96-C74383F565E0}" type="presOf" srcId="{165C0AFC-0860-4492-B7E5-7387723D7A5B}" destId="{555620CB-1FDF-42BA-B1BA-876CB3D0BC86}" srcOrd="0" destOrd="0" presId="urn:microsoft.com/office/officeart/2005/8/layout/equation1"/>
    <dgm:cxn modelId="{85121953-0EF7-4C60-ACD8-976F9E072EE1}" type="presOf" srcId="{8D482BD8-A0FD-4E38-9C5C-48EBCC7DD0EB}" destId="{1DA5E052-7756-455B-9AAD-644B3FB7E7BB}" srcOrd="0" destOrd="0" presId="urn:microsoft.com/office/officeart/2005/8/layout/equation1"/>
    <dgm:cxn modelId="{103882EF-FD9A-4845-974F-F7968C4F788C}" srcId="{1E9DEC95-6AF9-4CCE-83D3-706BCB29E351}" destId="{E183F5BD-FE2E-49A5-A501-A015C8B94859}" srcOrd="1" destOrd="0" parTransId="{8F176528-558B-48FD-BFB9-2251D2240430}" sibTransId="{165C0AFC-0860-4492-B7E5-7387723D7A5B}"/>
    <dgm:cxn modelId="{32E103FC-7154-4DFD-8808-5ECFE37E4DF3}" type="presOf" srcId="{1E9DEC95-6AF9-4CCE-83D3-706BCB29E351}" destId="{301EBB5F-0AFC-4618-B0C2-1B5386A8614C}" srcOrd="0" destOrd="0" presId="urn:microsoft.com/office/officeart/2005/8/layout/equation1"/>
    <dgm:cxn modelId="{9CB78F56-4B90-4DCA-AB7A-11265A695647}" srcId="{1E9DEC95-6AF9-4CCE-83D3-706BCB29E351}" destId="{8D482BD8-A0FD-4E38-9C5C-48EBCC7DD0EB}" srcOrd="0" destOrd="0" parTransId="{523EC286-97E0-4620-8C25-ED1ED857F858}" sibTransId="{297C3CCE-A094-446E-8A03-50DAE471E5CB}"/>
    <dgm:cxn modelId="{05386A3E-7674-4CB2-8CAF-72278CAF92E1}" srcId="{1E9DEC95-6AF9-4CCE-83D3-706BCB29E351}" destId="{5CC97914-1D06-4AF0-8584-311E1C7364A2}" srcOrd="2" destOrd="0" parTransId="{9C7651EB-AB2B-4C11-8552-4CC58FD0F2FC}" sibTransId="{600E18E0-DBC4-4D0E-B7C0-2340151A1F30}"/>
    <dgm:cxn modelId="{A457EB09-4A8C-4DCD-A5A8-A26D67BA129D}" type="presOf" srcId="{E183F5BD-FE2E-49A5-A501-A015C8B94859}" destId="{4F2ACEB4-FB9B-4073-9AC3-3FEC4459BE1E}" srcOrd="0" destOrd="0" presId="urn:microsoft.com/office/officeart/2005/8/layout/equation1"/>
    <dgm:cxn modelId="{C5A412E3-D4C7-4092-B502-6011BF938D75}" type="presOf" srcId="{5CC97914-1D06-4AF0-8584-311E1C7364A2}" destId="{E86C11BE-AE02-4838-8A76-F94CC668E557}" srcOrd="0" destOrd="0" presId="urn:microsoft.com/office/officeart/2005/8/layout/equation1"/>
    <dgm:cxn modelId="{E67A40B1-D7E7-4E20-9291-42F31F294D5D}" type="presOf" srcId="{297C3CCE-A094-446E-8A03-50DAE471E5CB}" destId="{8548622A-EB17-495A-BF20-479D934DCDB7}" srcOrd="0" destOrd="0" presId="urn:microsoft.com/office/officeart/2005/8/layout/equation1"/>
    <dgm:cxn modelId="{2C7B95B0-23D9-4680-965F-3A27FDAC501C}" type="presParOf" srcId="{301EBB5F-0AFC-4618-B0C2-1B5386A8614C}" destId="{1DA5E052-7756-455B-9AAD-644B3FB7E7BB}" srcOrd="0" destOrd="0" presId="urn:microsoft.com/office/officeart/2005/8/layout/equation1"/>
    <dgm:cxn modelId="{2862C606-ABE1-45B5-B5D9-8CFB79880304}" type="presParOf" srcId="{301EBB5F-0AFC-4618-B0C2-1B5386A8614C}" destId="{FCD9DF64-2164-45CA-8514-C91123B1B48F}" srcOrd="1" destOrd="0" presId="urn:microsoft.com/office/officeart/2005/8/layout/equation1"/>
    <dgm:cxn modelId="{E1ADB5DB-990B-44AF-B9CA-CFB17ECD7C6D}" type="presParOf" srcId="{301EBB5F-0AFC-4618-B0C2-1B5386A8614C}" destId="{8548622A-EB17-495A-BF20-479D934DCDB7}" srcOrd="2" destOrd="0" presId="urn:microsoft.com/office/officeart/2005/8/layout/equation1"/>
    <dgm:cxn modelId="{5797615D-BADE-4D70-9A88-162D8C5C9695}" type="presParOf" srcId="{301EBB5F-0AFC-4618-B0C2-1B5386A8614C}" destId="{CD93D9D3-9A76-4D72-907A-932545D9D283}" srcOrd="3" destOrd="0" presId="urn:microsoft.com/office/officeart/2005/8/layout/equation1"/>
    <dgm:cxn modelId="{EA4F9056-DB70-42AD-84FB-1A7047A83C73}" type="presParOf" srcId="{301EBB5F-0AFC-4618-B0C2-1B5386A8614C}" destId="{4F2ACEB4-FB9B-4073-9AC3-3FEC4459BE1E}" srcOrd="4" destOrd="0" presId="urn:microsoft.com/office/officeart/2005/8/layout/equation1"/>
    <dgm:cxn modelId="{3D97B88B-AAA5-46E1-9C3B-CF153EBC9478}" type="presParOf" srcId="{301EBB5F-0AFC-4618-B0C2-1B5386A8614C}" destId="{FD63FA55-6EA3-43CF-B14C-A259629CCD06}" srcOrd="5" destOrd="0" presId="urn:microsoft.com/office/officeart/2005/8/layout/equation1"/>
    <dgm:cxn modelId="{ED66DC96-073F-49D4-BC34-9780FDEFD6FE}" type="presParOf" srcId="{301EBB5F-0AFC-4618-B0C2-1B5386A8614C}" destId="{555620CB-1FDF-42BA-B1BA-876CB3D0BC86}" srcOrd="6" destOrd="0" presId="urn:microsoft.com/office/officeart/2005/8/layout/equation1"/>
    <dgm:cxn modelId="{129B7C58-614A-42CC-8D65-6865F15CF367}" type="presParOf" srcId="{301EBB5F-0AFC-4618-B0C2-1B5386A8614C}" destId="{77F1639C-316D-4579-9492-869285A09865}" srcOrd="7" destOrd="0" presId="urn:microsoft.com/office/officeart/2005/8/layout/equation1"/>
    <dgm:cxn modelId="{6D77552F-B91E-4A73-BA1F-F0B501D255B4}" type="presParOf" srcId="{301EBB5F-0AFC-4618-B0C2-1B5386A8614C}" destId="{E86C11BE-AE02-4838-8A76-F94CC668E557}"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A5E052-7756-455B-9AAD-644B3FB7E7BB}">
      <dsp:nvSpPr>
        <dsp:cNvPr id="0" name=""/>
        <dsp:cNvSpPr/>
      </dsp:nvSpPr>
      <dsp:spPr>
        <a:xfrm>
          <a:off x="1025" y="1352599"/>
          <a:ext cx="1358800" cy="1358800"/>
        </a:xfrm>
        <a:prstGeom prst="ellipse">
          <a:avLst/>
        </a:prstGeom>
        <a:solidFill>
          <a:schemeClr val="accent1">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Federal investment in </a:t>
          </a:r>
        </a:p>
        <a:p>
          <a:pPr lvl="0" algn="ctr" defTabSz="577850">
            <a:lnSpc>
              <a:spcPct val="90000"/>
            </a:lnSpc>
            <a:spcBef>
              <a:spcPct val="0"/>
            </a:spcBef>
            <a:spcAft>
              <a:spcPct val="35000"/>
            </a:spcAft>
          </a:pPr>
          <a:r>
            <a:rPr lang="en-US" sz="1300" b="1" kern="1200" dirty="0" smtClean="0"/>
            <a:t>SLDS</a:t>
          </a:r>
          <a:endParaRPr lang="en-US" sz="1300" b="1" kern="1200" dirty="0"/>
        </a:p>
      </dsp:txBody>
      <dsp:txXfrm>
        <a:off x="1025" y="1352599"/>
        <a:ext cx="1358800" cy="1358800"/>
      </dsp:txXfrm>
    </dsp:sp>
    <dsp:sp modelId="{8548622A-EB17-495A-BF20-479D934DCDB7}">
      <dsp:nvSpPr>
        <dsp:cNvPr id="0" name=""/>
        <dsp:cNvSpPr/>
      </dsp:nvSpPr>
      <dsp:spPr>
        <a:xfrm>
          <a:off x="1470160" y="1637947"/>
          <a:ext cx="788104" cy="788104"/>
        </a:xfrm>
        <a:prstGeom prst="mathPlus">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70160" y="1637947"/>
        <a:ext cx="788104" cy="788104"/>
      </dsp:txXfrm>
    </dsp:sp>
    <dsp:sp modelId="{4F2ACEB4-FB9B-4073-9AC3-3FEC4459BE1E}">
      <dsp:nvSpPr>
        <dsp:cNvPr id="0" name=""/>
        <dsp:cNvSpPr/>
      </dsp:nvSpPr>
      <dsp:spPr>
        <a:xfrm>
          <a:off x="2368599" y="1352599"/>
          <a:ext cx="1358800" cy="1358800"/>
        </a:xfrm>
        <a:prstGeom prst="ellipse">
          <a:avLst/>
        </a:prstGeom>
        <a:solidFill>
          <a:schemeClr val="accent1">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K-12 and PS partners</a:t>
          </a:r>
          <a:endParaRPr lang="en-US" sz="1300" b="1" kern="1200" dirty="0"/>
        </a:p>
      </dsp:txBody>
      <dsp:txXfrm>
        <a:off x="2368599" y="1352599"/>
        <a:ext cx="1358800" cy="1358800"/>
      </dsp:txXfrm>
    </dsp:sp>
    <dsp:sp modelId="{555620CB-1FDF-42BA-B1BA-876CB3D0BC86}">
      <dsp:nvSpPr>
        <dsp:cNvPr id="0" name=""/>
        <dsp:cNvSpPr/>
      </dsp:nvSpPr>
      <dsp:spPr>
        <a:xfrm>
          <a:off x="3837735" y="1637947"/>
          <a:ext cx="788104" cy="788104"/>
        </a:xfrm>
        <a:prstGeom prst="mathEqual">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837735" y="1637947"/>
        <a:ext cx="788104" cy="788104"/>
      </dsp:txXfrm>
    </dsp:sp>
    <dsp:sp modelId="{E86C11BE-AE02-4838-8A76-F94CC668E557}">
      <dsp:nvSpPr>
        <dsp:cNvPr id="0" name=""/>
        <dsp:cNvSpPr/>
      </dsp:nvSpPr>
      <dsp:spPr>
        <a:xfrm>
          <a:off x="4736174" y="1352599"/>
          <a:ext cx="1358800" cy="1358800"/>
        </a:xfrm>
        <a:prstGeom prst="ellipse">
          <a:avLst/>
        </a:prstGeom>
        <a:solidFill>
          <a:schemeClr val="accent1">
            <a:hueOff val="0"/>
            <a:satOff val="0"/>
            <a:lum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Coordinated, multi-sector data sharing</a:t>
          </a:r>
          <a:endParaRPr lang="en-US" sz="1300" b="1" kern="1200" dirty="0"/>
        </a:p>
      </dsp:txBody>
      <dsp:txXfrm>
        <a:off x="4736174" y="1352599"/>
        <a:ext cx="1358800" cy="135880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F732242-D4E1-4C55-9D81-2D3D22510C58}" type="datetimeFigureOut">
              <a:rPr lang="en-US" smtClean="0"/>
              <a:pPr/>
              <a:t>3/7/2013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0AC7F54-6F15-47B9-B0A1-6AA5CBAFE2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234950"/>
            <a:ext cx="4654550" cy="3490913"/>
          </a:xfrm>
        </p:spPr>
      </p:sp>
      <p:sp>
        <p:nvSpPr>
          <p:cNvPr id="3" name="Notes Placeholder 2"/>
          <p:cNvSpPr>
            <a:spLocks noGrp="1"/>
          </p:cNvSpPr>
          <p:nvPr>
            <p:ph type="body" idx="1"/>
          </p:nvPr>
        </p:nvSpPr>
        <p:spPr/>
        <p:txBody>
          <a:bodyPr>
            <a:normAutofit fontScale="62500" lnSpcReduction="20000"/>
          </a:bodyPr>
          <a:lstStyle/>
          <a:p>
            <a:r>
              <a:rPr lang="en-US" sz="1000" baseline="0" dirty="0" smtClean="0"/>
              <a:t>The main report and all associated resources are available online on the SHEEO website: http://www.sheeo.org/resources/publications/strong-foundations-state-state-postsecondary-data-systems-2012-update-data.</a:t>
            </a:r>
          </a:p>
          <a:p>
            <a:endParaRPr lang="en-US" sz="1000" baseline="0" dirty="0" smtClean="0"/>
          </a:p>
          <a:p>
            <a:r>
              <a:rPr lang="en-US" sz="1000" b="1" baseline="0" dirty="0" smtClean="0"/>
              <a:t>Citation</a:t>
            </a:r>
            <a:endParaRPr lang="en-US" sz="1000" baseline="0" dirty="0" smtClean="0"/>
          </a:p>
          <a:p>
            <a:r>
              <a:rPr lang="en-US" sz="1000" dirty="0" smtClean="0"/>
              <a:t>Tanya I. Garcia and Hans Peter L’Orange. </a:t>
            </a:r>
            <a:r>
              <a:rPr lang="en-US" sz="1000" i="1" dirty="0" smtClean="0"/>
              <a:t>Strong Foundations: The State of State Postsecondary Data Systems: 2012 Update on Data Sharing with K-12 and Labor</a:t>
            </a:r>
            <a:r>
              <a:rPr lang="en-US" sz="1000" dirty="0" smtClean="0"/>
              <a:t>. December 2010. Boulder: State Higher Education Executive Officers Association. </a:t>
            </a:r>
            <a:endParaRPr lang="en-US" sz="1000" baseline="0" dirty="0" smtClean="0"/>
          </a:p>
          <a:p>
            <a:endParaRPr lang="en-US" sz="1000" baseline="0" dirty="0" smtClean="0"/>
          </a:p>
          <a:p>
            <a:r>
              <a:rPr lang="en-US" sz="1000" b="1" u="sng" baseline="0" dirty="0" smtClean="0"/>
              <a:t>Back Matter Info</a:t>
            </a:r>
          </a:p>
          <a:p>
            <a:r>
              <a:rPr lang="en-US" sz="1000" baseline="0" dirty="0" smtClean="0"/>
              <a:t>The following abbreviations are used in the maps for states with more than one state postsecondary agency/entity:</a:t>
            </a:r>
          </a:p>
          <a:p>
            <a:endParaRPr lang="en-US" sz="1000" baseline="0" dirty="0" smtClean="0"/>
          </a:p>
          <a:p>
            <a:r>
              <a:rPr lang="en-US" sz="900" b="1" kern="1200" dirty="0" smtClean="0">
                <a:solidFill>
                  <a:schemeClr val="tx1"/>
                </a:solidFill>
                <a:latin typeface="+mn-lt"/>
                <a:ea typeface="+mn-ea"/>
                <a:cs typeface="+mn-cs"/>
              </a:rPr>
              <a:t>California</a:t>
            </a:r>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California Community Colleges (CCC)</a:t>
            </a:r>
          </a:p>
          <a:p>
            <a:r>
              <a:rPr lang="en-US" sz="900" kern="1200" dirty="0" smtClean="0">
                <a:solidFill>
                  <a:schemeClr val="tx1"/>
                </a:solidFill>
                <a:latin typeface="+mn-lt"/>
                <a:ea typeface="+mn-ea"/>
                <a:cs typeface="+mn-cs"/>
              </a:rPr>
              <a:t>California Postsecondary Education Commission (CPEC)</a:t>
            </a:r>
          </a:p>
          <a:p>
            <a:r>
              <a:rPr lang="en-US" sz="900" kern="1200" dirty="0" smtClean="0">
                <a:solidFill>
                  <a:schemeClr val="tx1"/>
                </a:solidFill>
                <a:latin typeface="+mn-lt"/>
                <a:ea typeface="+mn-ea"/>
                <a:cs typeface="+mn-cs"/>
              </a:rPr>
              <a:t>The California State University and Colleges (CSU)</a:t>
            </a:r>
          </a:p>
          <a:p>
            <a:r>
              <a:rPr lang="en-US" sz="900" kern="1200" dirty="0" smtClean="0">
                <a:solidFill>
                  <a:schemeClr val="tx1"/>
                </a:solidFill>
                <a:latin typeface="+mn-lt"/>
                <a:ea typeface="+mn-ea"/>
                <a:cs typeface="+mn-cs"/>
              </a:rPr>
              <a:t>University of California System (UCS)</a:t>
            </a:r>
          </a:p>
          <a:p>
            <a:endParaRPr lang="en-US" sz="900" kern="1200" dirty="0" smtClean="0">
              <a:solidFill>
                <a:schemeClr val="tx1"/>
              </a:solidFill>
              <a:latin typeface="+mn-lt"/>
              <a:ea typeface="+mn-ea"/>
              <a:cs typeface="+mn-cs"/>
            </a:endParaRPr>
          </a:p>
          <a:p>
            <a:r>
              <a:rPr lang="en-US" sz="900" b="1" kern="1200" dirty="0" smtClean="0">
                <a:solidFill>
                  <a:schemeClr val="tx1"/>
                </a:solidFill>
                <a:latin typeface="+mn-lt"/>
                <a:ea typeface="+mn-ea"/>
                <a:cs typeface="+mn-cs"/>
              </a:rPr>
              <a:t>Florida</a:t>
            </a:r>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Florida Department of Education (DOE)</a:t>
            </a:r>
          </a:p>
          <a:p>
            <a:r>
              <a:rPr lang="en-US" sz="900" kern="1200" dirty="0" smtClean="0">
                <a:solidFill>
                  <a:schemeClr val="tx1"/>
                </a:solidFill>
                <a:latin typeface="+mn-lt"/>
                <a:ea typeface="+mn-ea"/>
                <a:cs typeface="+mn-cs"/>
              </a:rPr>
              <a:t>State University System of Florida Board of Governors (BOG)</a:t>
            </a:r>
          </a:p>
          <a:p>
            <a:endParaRPr lang="en-US" sz="900" kern="1200" dirty="0" smtClean="0">
              <a:solidFill>
                <a:schemeClr val="tx1"/>
              </a:solidFill>
              <a:latin typeface="+mn-lt"/>
              <a:ea typeface="+mn-ea"/>
              <a:cs typeface="+mn-cs"/>
            </a:endParaRPr>
          </a:p>
          <a:p>
            <a:r>
              <a:rPr lang="en-US" sz="900" b="1" kern="1200" dirty="0" smtClean="0">
                <a:solidFill>
                  <a:schemeClr val="tx1"/>
                </a:solidFill>
                <a:latin typeface="+mn-lt"/>
                <a:ea typeface="+mn-ea"/>
                <a:cs typeface="+mn-cs"/>
              </a:rPr>
              <a:t>Minnesota</a:t>
            </a:r>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Minnesota Office of Higher Education (MOHE)</a:t>
            </a:r>
          </a:p>
          <a:p>
            <a:r>
              <a:rPr lang="en-US" sz="900" kern="1200" dirty="0" smtClean="0">
                <a:solidFill>
                  <a:schemeClr val="tx1"/>
                </a:solidFill>
                <a:latin typeface="+mn-lt"/>
                <a:ea typeface="+mn-ea"/>
                <a:cs typeface="+mn-cs"/>
              </a:rPr>
              <a:t>Minnesota State Colleges and Universities (MNSCU)</a:t>
            </a:r>
          </a:p>
          <a:p>
            <a:endParaRPr lang="en-US" sz="900" kern="1200" dirty="0" smtClean="0">
              <a:solidFill>
                <a:schemeClr val="tx1"/>
              </a:solidFill>
              <a:latin typeface="+mn-lt"/>
              <a:ea typeface="+mn-ea"/>
              <a:cs typeface="+mn-cs"/>
            </a:endParaRPr>
          </a:p>
          <a:p>
            <a:r>
              <a:rPr lang="en-US" sz="900" b="1" kern="1200" dirty="0" smtClean="0">
                <a:solidFill>
                  <a:schemeClr val="tx1"/>
                </a:solidFill>
                <a:latin typeface="+mn-lt"/>
                <a:ea typeface="+mn-ea"/>
                <a:cs typeface="+mn-cs"/>
              </a:rPr>
              <a:t>New York</a:t>
            </a:r>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City University of New York (CUNY)</a:t>
            </a:r>
          </a:p>
          <a:p>
            <a:r>
              <a:rPr lang="en-US" sz="900" kern="1200" dirty="0" smtClean="0">
                <a:solidFill>
                  <a:schemeClr val="tx1"/>
                </a:solidFill>
                <a:latin typeface="+mn-lt"/>
                <a:ea typeface="+mn-ea"/>
                <a:cs typeface="+mn-cs"/>
              </a:rPr>
              <a:t>New York State Education Department Office of Higher Education (NYSED)</a:t>
            </a:r>
          </a:p>
          <a:p>
            <a:r>
              <a:rPr lang="en-US" sz="900" kern="1200" dirty="0" smtClean="0">
                <a:solidFill>
                  <a:schemeClr val="tx1"/>
                </a:solidFill>
                <a:latin typeface="+mn-lt"/>
                <a:ea typeface="+mn-ea"/>
                <a:cs typeface="+mn-cs"/>
              </a:rPr>
              <a:t>The State University of New York (SUNY)</a:t>
            </a:r>
          </a:p>
          <a:p>
            <a:endParaRPr lang="en-US" sz="900" kern="1200" dirty="0" smtClean="0">
              <a:solidFill>
                <a:schemeClr val="tx1"/>
              </a:solidFill>
              <a:latin typeface="+mn-lt"/>
              <a:ea typeface="+mn-ea"/>
              <a:cs typeface="+mn-cs"/>
            </a:endParaRPr>
          </a:p>
          <a:p>
            <a:r>
              <a:rPr lang="en-US" sz="900" b="1" kern="1200" dirty="0" smtClean="0">
                <a:solidFill>
                  <a:schemeClr val="tx1"/>
                </a:solidFill>
                <a:latin typeface="+mn-lt"/>
                <a:ea typeface="+mn-ea"/>
                <a:cs typeface="+mn-cs"/>
              </a:rPr>
              <a:t>North Carolina</a:t>
            </a:r>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North Carolina Community College System (NCCCS)</a:t>
            </a:r>
          </a:p>
          <a:p>
            <a:r>
              <a:rPr lang="en-US" sz="900" kern="1200" dirty="0" smtClean="0">
                <a:solidFill>
                  <a:schemeClr val="tx1"/>
                </a:solidFill>
                <a:latin typeface="+mn-lt"/>
                <a:ea typeface="+mn-ea"/>
                <a:cs typeface="+mn-cs"/>
              </a:rPr>
              <a:t>University of North Carolina (UNC)</a:t>
            </a:r>
          </a:p>
          <a:p>
            <a:endParaRPr lang="en-US" sz="900" kern="1200" dirty="0" smtClean="0">
              <a:solidFill>
                <a:schemeClr val="tx1"/>
              </a:solidFill>
              <a:latin typeface="+mn-lt"/>
              <a:ea typeface="+mn-ea"/>
              <a:cs typeface="+mn-cs"/>
            </a:endParaRPr>
          </a:p>
          <a:p>
            <a:r>
              <a:rPr lang="en-US" sz="900" b="1" kern="1200" dirty="0" smtClean="0">
                <a:solidFill>
                  <a:schemeClr val="tx1"/>
                </a:solidFill>
                <a:latin typeface="+mn-lt"/>
                <a:ea typeface="+mn-ea"/>
                <a:cs typeface="+mn-cs"/>
              </a:rPr>
              <a:t>Oregon</a:t>
            </a:r>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Oregon Department of Community Colleges and Workforce Development (ODCC)</a:t>
            </a:r>
          </a:p>
          <a:p>
            <a:r>
              <a:rPr lang="en-US" sz="900" kern="1200" dirty="0" smtClean="0">
                <a:solidFill>
                  <a:schemeClr val="tx1"/>
                </a:solidFill>
                <a:latin typeface="+mn-lt"/>
                <a:ea typeface="+mn-ea"/>
                <a:cs typeface="+mn-cs"/>
              </a:rPr>
              <a:t>Oregon University System (OUS)</a:t>
            </a:r>
          </a:p>
          <a:p>
            <a:endParaRPr lang="en-US" sz="900" kern="1200" dirty="0" smtClean="0">
              <a:solidFill>
                <a:schemeClr val="tx1"/>
              </a:solidFill>
              <a:latin typeface="+mn-lt"/>
              <a:ea typeface="+mn-ea"/>
              <a:cs typeface="+mn-cs"/>
            </a:endParaRPr>
          </a:p>
          <a:p>
            <a:r>
              <a:rPr lang="en-US" sz="900" b="1" kern="1200" dirty="0" smtClean="0">
                <a:solidFill>
                  <a:schemeClr val="tx1"/>
                </a:solidFill>
                <a:latin typeface="+mn-lt"/>
                <a:ea typeface="+mn-ea"/>
                <a:cs typeface="+mn-cs"/>
              </a:rPr>
              <a:t>Pennsylvania</a:t>
            </a:r>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Pennsylvania Department of Education Office of Postsecondary and Higher Education (PDE)</a:t>
            </a:r>
          </a:p>
          <a:p>
            <a:r>
              <a:rPr lang="en-US" sz="900" kern="1200" dirty="0" smtClean="0">
                <a:solidFill>
                  <a:schemeClr val="tx1"/>
                </a:solidFill>
                <a:latin typeface="+mn-lt"/>
                <a:ea typeface="+mn-ea"/>
                <a:cs typeface="+mn-cs"/>
              </a:rPr>
              <a:t>Pennsylvania State System of Higher Education (PASSHE)</a:t>
            </a:r>
          </a:p>
          <a:p>
            <a:endParaRPr lang="en-US" sz="900" kern="1200" dirty="0" smtClean="0">
              <a:solidFill>
                <a:schemeClr val="tx1"/>
              </a:solidFill>
              <a:latin typeface="+mn-lt"/>
              <a:ea typeface="+mn-ea"/>
              <a:cs typeface="+mn-cs"/>
            </a:endParaRPr>
          </a:p>
          <a:p>
            <a:r>
              <a:rPr lang="en-US" sz="900" b="1" kern="1200" dirty="0" smtClean="0">
                <a:solidFill>
                  <a:schemeClr val="tx1"/>
                </a:solidFill>
                <a:latin typeface="+mn-lt"/>
                <a:ea typeface="+mn-ea"/>
                <a:cs typeface="+mn-cs"/>
              </a:rPr>
              <a:t>Vermont</a:t>
            </a:r>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University of Vermont (UVM)</a:t>
            </a:r>
          </a:p>
          <a:p>
            <a:r>
              <a:rPr lang="en-US" sz="900" kern="1200" dirty="0" smtClean="0">
                <a:solidFill>
                  <a:schemeClr val="tx1"/>
                </a:solidFill>
                <a:latin typeface="+mn-lt"/>
                <a:ea typeface="+mn-ea"/>
                <a:cs typeface="+mn-cs"/>
              </a:rPr>
              <a:t>Vermont State Colleges (VSC)</a:t>
            </a:r>
          </a:p>
          <a:p>
            <a:endParaRPr lang="en-US" sz="900" kern="1200" dirty="0" smtClean="0">
              <a:solidFill>
                <a:schemeClr val="tx1"/>
              </a:solidFill>
              <a:latin typeface="+mn-lt"/>
              <a:ea typeface="+mn-ea"/>
              <a:cs typeface="+mn-cs"/>
            </a:endParaRPr>
          </a:p>
          <a:p>
            <a:r>
              <a:rPr lang="en-US" sz="900" b="1" kern="1200" dirty="0" smtClean="0">
                <a:solidFill>
                  <a:schemeClr val="tx1"/>
                </a:solidFill>
                <a:latin typeface="+mn-lt"/>
                <a:ea typeface="+mn-ea"/>
                <a:cs typeface="+mn-cs"/>
              </a:rPr>
              <a:t>Washington</a:t>
            </a:r>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Washington Office of Financial Management (OFM)</a:t>
            </a:r>
          </a:p>
          <a:p>
            <a:r>
              <a:rPr lang="en-US" sz="900" kern="1200" dirty="0" smtClean="0">
                <a:solidFill>
                  <a:schemeClr val="tx1"/>
                </a:solidFill>
                <a:latin typeface="+mn-lt"/>
                <a:ea typeface="+mn-ea"/>
                <a:cs typeface="+mn-cs"/>
              </a:rPr>
              <a:t>Washington State Board for Community &amp; Technical Colleges (SBCTC)</a:t>
            </a:r>
          </a:p>
          <a:p>
            <a:r>
              <a:rPr lang="en-US" sz="900" kern="1200" dirty="0" smtClean="0">
                <a:solidFill>
                  <a:schemeClr val="tx1"/>
                </a:solidFill>
                <a:latin typeface="+mn-lt"/>
                <a:ea typeface="+mn-ea"/>
                <a:cs typeface="+mn-cs"/>
              </a:rPr>
              <a:t>Washington Student Achievement Council (WSAC)</a:t>
            </a:r>
          </a:p>
          <a:p>
            <a:endParaRPr lang="en-US" sz="900" kern="1200" dirty="0" smtClean="0">
              <a:solidFill>
                <a:schemeClr val="tx1"/>
              </a:solidFill>
              <a:latin typeface="+mn-lt"/>
              <a:ea typeface="+mn-ea"/>
              <a:cs typeface="+mn-cs"/>
            </a:endParaRPr>
          </a:p>
          <a:p>
            <a:r>
              <a:rPr lang="en-US" sz="900" b="1" kern="1200" dirty="0" smtClean="0">
                <a:solidFill>
                  <a:schemeClr val="tx1"/>
                </a:solidFill>
                <a:latin typeface="+mn-lt"/>
                <a:ea typeface="+mn-ea"/>
                <a:cs typeface="+mn-cs"/>
              </a:rPr>
              <a:t>Wyoming</a:t>
            </a:r>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University of Wyoming (UWYO)</a:t>
            </a:r>
          </a:p>
          <a:p>
            <a:r>
              <a:rPr lang="en-US" sz="900" kern="1200" dirty="0" smtClean="0">
                <a:solidFill>
                  <a:schemeClr val="tx1"/>
                </a:solidFill>
                <a:latin typeface="+mn-lt"/>
                <a:ea typeface="+mn-ea"/>
                <a:cs typeface="+mn-cs"/>
              </a:rPr>
              <a:t>Wyoming Community College Commission (WCCC)</a:t>
            </a:r>
            <a:endParaRPr lang="en-US" sz="900" baseline="0" dirty="0" smtClean="0"/>
          </a:p>
        </p:txBody>
      </p:sp>
      <p:sp>
        <p:nvSpPr>
          <p:cNvPr id="4" name="Slide Number Placeholder 3"/>
          <p:cNvSpPr>
            <a:spLocks noGrp="1"/>
          </p:cNvSpPr>
          <p:nvPr>
            <p:ph type="sldNum" sz="quarter" idx="10"/>
          </p:nvPr>
        </p:nvSpPr>
        <p:spPr/>
        <p:txBody>
          <a:bodyPr/>
          <a:lstStyle/>
          <a:p>
            <a:fld id="{851CFCB1-ED9E-4D90-83B5-A552FE6842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And</a:t>
            </a:r>
            <a:r>
              <a:rPr lang="en-US" b="0" baseline="0" dirty="0" smtClean="0"/>
              <a:t> in terms of the agreements that are in progress: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figure on the left </a:t>
            </a:r>
            <a:r>
              <a:rPr lang="en-US" b="0" dirty="0" smtClean="0"/>
              <a:t>shows</a:t>
            </a:r>
            <a:r>
              <a:rPr lang="en-US" b="0" baseline="0" dirty="0" smtClean="0"/>
              <a:t> the situation </a:t>
            </a:r>
            <a:r>
              <a:rPr lang="en-US" b="0" baseline="0" dirty="0" smtClean="0"/>
              <a:t>in </a:t>
            </a:r>
            <a:r>
              <a:rPr lang="en-US" b="0" baseline="0" dirty="0" smtClean="0"/>
              <a:t>2009 with regard to </a:t>
            </a:r>
            <a:r>
              <a:rPr lang="en-US" dirty="0" smtClean="0"/>
              <a:t>the postsecondary data sharing agreements that were </a:t>
            </a:r>
            <a:r>
              <a:rPr lang="en-US" u="sng" dirty="0" smtClean="0"/>
              <a:t>in progress</a:t>
            </a:r>
            <a:r>
              <a:rPr lang="en-US" u="none" dirty="0" smtClean="0"/>
              <a:t> </a:t>
            </a:r>
            <a:r>
              <a:rPr lang="en-US" dirty="0" smtClean="0"/>
              <a:t>with the state K-12 and labor/workforce agencies</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figure on the right</a:t>
            </a:r>
            <a:r>
              <a:rPr lang="en-US" dirty="0" smtClean="0"/>
              <a:t> shows this phenomenon as of 2012</a:t>
            </a:r>
            <a:r>
              <a:rPr lang="en-US" baseline="0" dirty="0" smtClean="0"/>
              <a: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respectively Figures 4 and 5 from the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a:t>
            </a:r>
            <a:r>
              <a:rPr lang="en-US" baseline="0" dirty="0" smtClean="0"/>
              <a:t>can see that </a:t>
            </a:r>
            <a:r>
              <a:rPr lang="en-US" baseline="0" dirty="0" smtClean="0"/>
              <a:t>in </a:t>
            </a:r>
            <a:r>
              <a:rPr lang="en-US" baseline="0" dirty="0" smtClean="0"/>
              <a:t>2009 the Illinois Board of Higher Education was in the process of sharing data with both the K-12 and labor agencies, and today the agreement with K-12 is up and running.</a:t>
            </a:r>
          </a:p>
        </p:txBody>
      </p:sp>
      <p:sp>
        <p:nvSpPr>
          <p:cNvPr id="4" name="Slide Number Placeholder 3"/>
          <p:cNvSpPr>
            <a:spLocks noGrp="1"/>
          </p:cNvSpPr>
          <p:nvPr>
            <p:ph type="sldNum" sz="quarter" idx="10"/>
          </p:nvPr>
        </p:nvSpPr>
        <p:spPr/>
        <p:txBody>
          <a:bodyPr/>
          <a:lstStyle/>
          <a:p>
            <a:fld id="{30AC7F54-6F15-47B9-B0A1-6AA5CBAFE28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58750"/>
            <a:ext cx="4654550" cy="3490913"/>
          </a:xfrm>
        </p:spPr>
      </p:sp>
      <p:sp>
        <p:nvSpPr>
          <p:cNvPr id="3" name="Notes Placeholder 2"/>
          <p:cNvSpPr>
            <a:spLocks noGrp="1"/>
          </p:cNvSpPr>
          <p:nvPr>
            <p:ph type="body" idx="1"/>
          </p:nvPr>
        </p:nvSpPr>
        <p:spPr>
          <a:xfrm>
            <a:off x="702310" y="3740151"/>
            <a:ext cx="5618480" cy="4870768"/>
          </a:xfrm>
        </p:spPr>
        <p:txBody>
          <a:bodyPr>
            <a:normAutofit lnSpcReduction="10000"/>
          </a:bodyPr>
          <a:lstStyle/>
          <a:p>
            <a:r>
              <a:rPr lang="en-US" sz="1200" kern="1200" dirty="0" smtClean="0">
                <a:solidFill>
                  <a:schemeClr val="tx1"/>
                </a:solidFill>
                <a:latin typeface="+mn-lt"/>
                <a:ea typeface="+mn-ea"/>
                <a:cs typeface="+mn-cs"/>
              </a:rPr>
              <a:t>The vast majority of the state postsecondary agencies/entities with data sharing agreements with state K-12 agencies also have access to these data elements.</a:t>
            </a:r>
          </a:p>
          <a:p>
            <a:endParaRPr lang="en-US" sz="1200" kern="1200" dirty="0" smtClean="0">
              <a:solidFill>
                <a:schemeClr val="tx1"/>
              </a:solidFill>
              <a:latin typeface="+mn-lt"/>
              <a:ea typeface="+mn-ea"/>
              <a:cs typeface="+mn-cs"/>
            </a:endParaRPr>
          </a:p>
          <a:p>
            <a:r>
              <a:rPr lang="en-US" b="1" dirty="0" smtClean="0"/>
              <a:t>The figure on the left </a:t>
            </a:r>
            <a:r>
              <a:rPr lang="en-US" b="0" dirty="0" smtClean="0"/>
              <a:t>shows</a:t>
            </a:r>
            <a:r>
              <a:rPr lang="en-US" b="0" baseline="0" dirty="0" smtClean="0"/>
              <a:t> the situation </a:t>
            </a:r>
            <a:r>
              <a:rPr lang="en-US" b="0" baseline="0" dirty="0" smtClean="0"/>
              <a:t>in </a:t>
            </a:r>
            <a:r>
              <a:rPr lang="en-US" b="0" baseline="0" dirty="0" smtClean="0"/>
              <a:t>2009 with regard to </a:t>
            </a:r>
            <a:r>
              <a:rPr lang="en-US" u="none" dirty="0" smtClean="0"/>
              <a:t>postsecondary access to K-12 data elements </a:t>
            </a:r>
            <a:r>
              <a:rPr lang="en-US" dirty="0" smtClean="0"/>
              <a:t>by virtue of the</a:t>
            </a:r>
            <a:r>
              <a:rPr lang="en-US" baseline="0" dirty="0" smtClean="0"/>
              <a:t> </a:t>
            </a:r>
            <a:r>
              <a:rPr lang="en-US" dirty="0" smtClean="0"/>
              <a:t>data sharing agreements with the state K-12 agency</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2009, </a:t>
            </a:r>
            <a:r>
              <a:rPr lang="en-US" sz="1200" b="1" kern="1200" dirty="0" smtClean="0">
                <a:solidFill>
                  <a:schemeClr val="tx1"/>
                </a:solidFill>
                <a:latin typeface="+mn-lt"/>
                <a:ea typeface="+mn-ea"/>
                <a:cs typeface="+mn-cs"/>
              </a:rPr>
              <a:t>Maryland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North Dakota</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Pennsylvania</a:t>
            </a:r>
            <a:r>
              <a:rPr lang="en-US" sz="1200" kern="1200" dirty="0" smtClean="0">
                <a:solidFill>
                  <a:schemeClr val="tx1"/>
                </a:solidFill>
                <a:latin typeface="+mn-lt"/>
                <a:ea typeface="+mn-ea"/>
                <a:cs typeface="+mn-cs"/>
              </a:rPr>
              <a:t> (Pennsylvania State System for Higher Education, PASSHE) had data sharing agreements with their respective state K-12 agency, but</a:t>
            </a:r>
            <a:r>
              <a:rPr lang="en-US" sz="1200" kern="1200" baseline="0" dirty="0" smtClean="0">
                <a:solidFill>
                  <a:schemeClr val="tx1"/>
                </a:solidFill>
                <a:latin typeface="+mn-lt"/>
                <a:ea typeface="+mn-ea"/>
                <a:cs typeface="+mn-cs"/>
              </a:rPr>
              <a:t> it was a one-way exchange that did </a:t>
            </a:r>
            <a:r>
              <a:rPr lang="en-US" sz="1200" kern="1200" dirty="0" smtClean="0">
                <a:solidFill>
                  <a:schemeClr val="tx1"/>
                </a:solidFill>
                <a:latin typeface="+mn-lt"/>
                <a:ea typeface="+mn-ea"/>
                <a:cs typeface="+mn-cs"/>
              </a:rPr>
              <a:t>not include postsecondary access to K-12 data elements.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figure on the right</a:t>
            </a:r>
            <a:r>
              <a:rPr lang="en-US" dirty="0" smtClean="0"/>
              <a:t> shows this phenomenon as of 2012</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respectively Figures 6 and 7 from the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a:t>
            </a:r>
            <a:r>
              <a:rPr lang="en-US" baseline="0" dirty="0" smtClean="0"/>
              <a:t> note that the legends are not the same: as of this update, states with agreements with the K-12 agency either have access to these elements or are in the process of obtaining access.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Also worth</a:t>
            </a:r>
            <a:r>
              <a:rPr lang="en-US" sz="1200" b="0" kern="1200" baseline="0" dirty="0" smtClean="0">
                <a:solidFill>
                  <a:schemeClr val="tx1"/>
                </a:solidFill>
                <a:latin typeface="+mn-lt"/>
                <a:ea typeface="+mn-ea"/>
                <a:cs typeface="+mn-cs"/>
              </a:rPr>
              <a:t> noting is that state postsecondary entities in </a:t>
            </a:r>
            <a:r>
              <a:rPr lang="en-US" sz="1200" b="1" kern="1200" dirty="0" smtClean="0">
                <a:solidFill>
                  <a:schemeClr val="tx1"/>
                </a:solidFill>
                <a:latin typeface="+mn-lt"/>
                <a:ea typeface="+mn-ea"/>
                <a:cs typeface="+mn-cs"/>
              </a:rPr>
              <a:t>California</a:t>
            </a:r>
            <a:r>
              <a:rPr lang="en-US" sz="1200" kern="1200" dirty="0" smtClean="0">
                <a:solidFill>
                  <a:schemeClr val="tx1"/>
                </a:solidFill>
                <a:latin typeface="+mn-lt"/>
                <a:ea typeface="+mn-ea"/>
                <a:cs typeface="+mn-cs"/>
              </a:rPr>
              <a:t> (The California State University and Colleges, University of California System), </a:t>
            </a:r>
            <a:r>
              <a:rPr lang="en-US" sz="1200" b="1" kern="1200" dirty="0" smtClean="0">
                <a:solidFill>
                  <a:schemeClr val="tx1"/>
                </a:solidFill>
                <a:latin typeface="+mn-lt"/>
                <a:ea typeface="+mn-ea"/>
                <a:cs typeface="+mn-cs"/>
              </a:rPr>
              <a:t>North Carolina</a:t>
            </a:r>
            <a:r>
              <a:rPr lang="en-US" sz="1200" kern="1200" dirty="0" smtClean="0">
                <a:solidFill>
                  <a:schemeClr val="tx1"/>
                </a:solidFill>
                <a:latin typeface="+mn-lt"/>
                <a:ea typeface="+mn-ea"/>
                <a:cs typeface="+mn-cs"/>
              </a:rPr>
              <a:t> (University of North Carolina), </a:t>
            </a:r>
            <a:r>
              <a:rPr lang="en-US" sz="1200" b="1" kern="1200" dirty="0" smtClean="0">
                <a:solidFill>
                  <a:schemeClr val="tx1"/>
                </a:solidFill>
                <a:latin typeface="+mn-lt"/>
                <a:ea typeface="+mn-ea"/>
                <a:cs typeface="+mn-cs"/>
              </a:rPr>
              <a:t>Ohio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Pennsylvania</a:t>
            </a:r>
            <a:r>
              <a:rPr lang="en-US" sz="1200" kern="1200" dirty="0" smtClean="0">
                <a:solidFill>
                  <a:schemeClr val="tx1"/>
                </a:solidFill>
                <a:latin typeface="+mn-lt"/>
                <a:ea typeface="+mn-ea"/>
                <a:cs typeface="+mn-cs"/>
              </a:rPr>
              <a:t> (Pennsylvania State System of Higher Education), </a:t>
            </a:r>
            <a:r>
              <a:rPr lang="en-US" sz="1200" b="1" kern="1200" dirty="0" smtClean="0">
                <a:solidFill>
                  <a:schemeClr val="tx1"/>
                </a:solidFill>
                <a:latin typeface="+mn-lt"/>
                <a:ea typeface="+mn-ea"/>
                <a:cs typeface="+mn-cs"/>
              </a:rPr>
              <a:t>Vermont</a:t>
            </a:r>
            <a:r>
              <a:rPr lang="en-US" sz="1200" kern="1200" dirty="0" smtClean="0">
                <a:solidFill>
                  <a:schemeClr val="tx1"/>
                </a:solidFill>
                <a:latin typeface="+mn-lt"/>
                <a:ea typeface="+mn-ea"/>
                <a:cs typeface="+mn-cs"/>
              </a:rPr>
              <a:t> (Vermont State Colleges), and </a:t>
            </a:r>
            <a:r>
              <a:rPr lang="en-US" sz="1200" b="1" kern="1200" dirty="0" smtClean="0">
                <a:solidFill>
                  <a:schemeClr val="tx1"/>
                </a:solidFill>
                <a:latin typeface="+mn-lt"/>
                <a:ea typeface="+mn-ea"/>
                <a:cs typeface="+mn-cs"/>
              </a:rPr>
              <a:t>West Virginia</a:t>
            </a:r>
            <a:r>
              <a:rPr lang="en-US" sz="1200" kern="1200" dirty="0" smtClean="0">
                <a:solidFill>
                  <a:schemeClr val="tx1"/>
                </a:solidFill>
                <a:latin typeface="+mn-lt"/>
                <a:ea typeface="+mn-ea"/>
                <a:cs typeface="+mn-cs"/>
              </a:rPr>
              <a:t> are among the states that obtain K-12 elements via the institutions of higher education (or IHEs) that report data to the state postsecondary agencies/entities. High school attended, high school graduation </a:t>
            </a:r>
            <a:r>
              <a:rPr lang="en-US" sz="1200" kern="1200" dirty="0" smtClean="0">
                <a:solidFill>
                  <a:schemeClr val="tx1"/>
                </a:solidFill>
                <a:latin typeface="+mn-lt"/>
                <a:ea typeface="+mn-ea"/>
                <a:cs typeface="+mn-cs"/>
              </a:rPr>
              <a:t>date, </a:t>
            </a:r>
            <a:r>
              <a:rPr lang="en-US" sz="1200" kern="1200" dirty="0" smtClean="0">
                <a:solidFill>
                  <a:schemeClr val="tx1"/>
                </a:solidFill>
                <a:latin typeface="+mn-lt"/>
                <a:ea typeface="+mn-ea"/>
                <a:cs typeface="+mn-cs"/>
              </a:rPr>
              <a:t>and high school grade point average are among the K-12 elements typically collected by IHEs and then shared with their respective state postsecondary agencies/entities. Appendix C in</a:t>
            </a:r>
            <a:r>
              <a:rPr lang="en-US" sz="1200" kern="1200" baseline="0" dirty="0" smtClean="0">
                <a:solidFill>
                  <a:schemeClr val="tx1"/>
                </a:solidFill>
                <a:latin typeface="+mn-lt"/>
                <a:ea typeface="+mn-ea"/>
                <a:cs typeface="+mn-cs"/>
              </a:rPr>
              <a:t> the report </a:t>
            </a:r>
            <a:r>
              <a:rPr lang="en-US" sz="1200" kern="1200" dirty="0" smtClean="0">
                <a:solidFill>
                  <a:schemeClr val="tx1"/>
                </a:solidFill>
                <a:latin typeface="+mn-lt"/>
                <a:ea typeface="+mn-ea"/>
                <a:cs typeface="+mn-cs"/>
              </a:rPr>
              <a:t>has more detailed information.</a:t>
            </a: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AC7F54-6F15-47B9-B0A1-6AA5CBAFE28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234950"/>
            <a:ext cx="4654550" cy="3490913"/>
          </a:xfrm>
        </p:spPr>
      </p:sp>
      <p:sp>
        <p:nvSpPr>
          <p:cNvPr id="3" name="Notes Placeholder 2"/>
          <p:cNvSpPr>
            <a:spLocks noGrp="1"/>
          </p:cNvSpPr>
          <p:nvPr>
            <p:ph type="body" idx="1"/>
          </p:nvPr>
        </p:nvSpPr>
        <p:spPr>
          <a:xfrm>
            <a:off x="702310" y="3892551"/>
            <a:ext cx="5618480" cy="4718368"/>
          </a:xfrm>
        </p:spPr>
        <p:txBody>
          <a:bodyPr>
            <a:normAutofit/>
          </a:bodyPr>
          <a:lstStyle/>
          <a:p>
            <a:r>
              <a:rPr lang="en-US" sz="1200" kern="1200" dirty="0" smtClean="0">
                <a:solidFill>
                  <a:schemeClr val="tx1"/>
                </a:solidFill>
                <a:latin typeface="+mn-lt"/>
                <a:ea typeface="+mn-ea"/>
                <a:cs typeface="+mn-cs"/>
              </a:rPr>
              <a:t>The vast majority of the state postsecondary agencies/entities with data sharing agreements with the labor/workforce agencies </a:t>
            </a:r>
            <a:r>
              <a:rPr lang="en-US" sz="1200" b="1" kern="1200" dirty="0" smtClean="0">
                <a:solidFill>
                  <a:schemeClr val="tx1"/>
                </a:solidFill>
                <a:latin typeface="+mn-lt"/>
                <a:ea typeface="+mn-ea"/>
                <a:cs typeface="+mn-cs"/>
              </a:rPr>
              <a:t>also</a:t>
            </a:r>
            <a:r>
              <a:rPr lang="en-US" sz="1200" kern="1200" dirty="0" smtClean="0">
                <a:solidFill>
                  <a:schemeClr val="tx1"/>
                </a:solidFill>
                <a:latin typeface="+mn-lt"/>
                <a:ea typeface="+mn-ea"/>
                <a:cs typeface="+mn-cs"/>
              </a:rPr>
              <a:t> have access to these data elements.</a:t>
            </a:r>
          </a:p>
          <a:p>
            <a:endParaRPr lang="en-US" sz="1200" kern="1200" dirty="0" smtClean="0">
              <a:solidFill>
                <a:schemeClr val="tx1"/>
              </a:solidFill>
              <a:latin typeface="+mn-lt"/>
              <a:ea typeface="+mn-ea"/>
              <a:cs typeface="+mn-cs"/>
            </a:endParaRPr>
          </a:p>
          <a:p>
            <a:r>
              <a:rPr lang="en-US" b="1" dirty="0" smtClean="0"/>
              <a:t>The figure on the left </a:t>
            </a:r>
            <a:r>
              <a:rPr lang="en-US" b="0" dirty="0" smtClean="0"/>
              <a:t>shows</a:t>
            </a:r>
            <a:r>
              <a:rPr lang="en-US" b="0" baseline="0" dirty="0" smtClean="0"/>
              <a:t> the situation </a:t>
            </a:r>
            <a:r>
              <a:rPr lang="en-US" b="0" baseline="0" dirty="0" smtClean="0"/>
              <a:t>in </a:t>
            </a:r>
            <a:r>
              <a:rPr lang="en-US" b="0" baseline="0" dirty="0" smtClean="0"/>
              <a:t>2009 with regard to </a:t>
            </a:r>
            <a:r>
              <a:rPr lang="en-US" u="none" dirty="0" smtClean="0"/>
              <a:t>postsecondary access to labor data elements </a:t>
            </a:r>
            <a:r>
              <a:rPr lang="en-US" dirty="0" smtClean="0"/>
              <a:t>by virtue of the</a:t>
            </a:r>
            <a:r>
              <a:rPr lang="en-US" baseline="0" dirty="0" smtClean="0"/>
              <a:t> </a:t>
            </a:r>
            <a:r>
              <a:rPr lang="en-US" dirty="0" smtClean="0"/>
              <a:t>data sharing agreements with the state labor/workforce</a:t>
            </a:r>
            <a:r>
              <a:rPr lang="en-US" baseline="0" dirty="0" smtClean="0"/>
              <a:t> </a:t>
            </a:r>
            <a:r>
              <a:rPr lang="en-US" dirty="0" smtClean="0"/>
              <a:t>agency</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2009, </a:t>
            </a:r>
            <a:r>
              <a:rPr lang="en-US" sz="1200" b="1" kern="1200" dirty="0" smtClean="0">
                <a:solidFill>
                  <a:schemeClr val="tx1"/>
                </a:solidFill>
                <a:latin typeface="+mn-lt"/>
                <a:ea typeface="+mn-ea"/>
                <a:cs typeface="+mn-cs"/>
              </a:rPr>
              <a:t>Maine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Mississippi</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North Dakota</a:t>
            </a:r>
            <a:r>
              <a:rPr lang="en-US" sz="1200" kern="1200" dirty="0" smtClean="0">
                <a:solidFill>
                  <a:schemeClr val="tx1"/>
                </a:solidFill>
                <a:latin typeface="+mn-lt"/>
                <a:ea typeface="+mn-ea"/>
                <a:cs typeface="+mn-cs"/>
              </a:rPr>
              <a:t> had data sharing agreements with their respective state labor/workforce agency, but it was</a:t>
            </a:r>
            <a:r>
              <a:rPr lang="en-US" sz="1200" kern="1200" baseline="0" dirty="0" smtClean="0">
                <a:solidFill>
                  <a:schemeClr val="tx1"/>
                </a:solidFill>
                <a:latin typeface="+mn-lt"/>
                <a:ea typeface="+mn-ea"/>
                <a:cs typeface="+mn-cs"/>
              </a:rPr>
              <a:t> a one-way exchange that </a:t>
            </a:r>
            <a:r>
              <a:rPr lang="en-US" sz="1200" kern="1200" dirty="0" smtClean="0">
                <a:solidFill>
                  <a:schemeClr val="tx1"/>
                </a:solidFill>
                <a:latin typeface="+mn-lt"/>
                <a:ea typeface="+mn-ea"/>
                <a:cs typeface="+mn-cs"/>
              </a:rPr>
              <a:t>did not include postsecondary access to labor data elements. </a:t>
            </a:r>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figure on the right</a:t>
            </a:r>
            <a:r>
              <a:rPr lang="en-US" dirty="0" smtClean="0"/>
              <a:t> shows this phenomenon as of 2012</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respectively Figures 8 and 9 from the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you can see, all those with these data sharing arrangements either have access to labor elements or are in the process of gaining access.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a:t>
            </a:r>
            <a:r>
              <a:rPr lang="en-US" baseline="0" dirty="0" smtClean="0"/>
              <a:t> note that the legends are not the same: as of this update, states with agreements with the labor/workforce agency either have access to these elements or are in the process of obtaining access.</a:t>
            </a:r>
          </a:p>
        </p:txBody>
      </p:sp>
      <p:sp>
        <p:nvSpPr>
          <p:cNvPr id="4" name="Slide Number Placeholder 3"/>
          <p:cNvSpPr>
            <a:spLocks noGrp="1"/>
          </p:cNvSpPr>
          <p:nvPr>
            <p:ph type="sldNum" sz="quarter" idx="10"/>
          </p:nvPr>
        </p:nvSpPr>
        <p:spPr/>
        <p:txBody>
          <a:bodyPr/>
          <a:lstStyle/>
          <a:p>
            <a:fld id="{30AC7F54-6F15-47B9-B0A1-6AA5CBAFE28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And</a:t>
            </a:r>
            <a:r>
              <a:rPr lang="en-US" b="0" baseline="0" dirty="0" smtClean="0"/>
              <a:t> since some of you are probably wondering who has access to both…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figure on the left </a:t>
            </a:r>
            <a:r>
              <a:rPr lang="en-US" b="0" dirty="0" smtClean="0"/>
              <a:t>shows</a:t>
            </a:r>
            <a:r>
              <a:rPr lang="en-US" b="0" baseline="0" dirty="0" smtClean="0"/>
              <a:t> the situation </a:t>
            </a:r>
            <a:r>
              <a:rPr lang="en-US" b="0" baseline="0" dirty="0" smtClean="0"/>
              <a:t>in </a:t>
            </a:r>
            <a:r>
              <a:rPr lang="en-US" b="0" baseline="0" dirty="0" smtClean="0"/>
              <a:t>2009 with regard to </a:t>
            </a:r>
            <a:r>
              <a:rPr lang="en-US" u="none" dirty="0" smtClean="0"/>
              <a:t>postsecondary access to </a:t>
            </a:r>
            <a:r>
              <a:rPr lang="en-US" sz="1200" kern="1200" dirty="0" smtClean="0">
                <a:solidFill>
                  <a:schemeClr val="tx1"/>
                </a:solidFill>
                <a:latin typeface="+mn-lt"/>
                <a:ea typeface="+mn-ea"/>
                <a:cs typeface="+mn-cs"/>
              </a:rPr>
              <a:t>both K-12 and labor agency data elements </a:t>
            </a:r>
            <a:r>
              <a:rPr lang="en-US" dirty="0" smtClean="0"/>
              <a:t>by virtue of the</a:t>
            </a:r>
            <a:r>
              <a:rPr lang="en-US" baseline="0" dirty="0" smtClean="0"/>
              <a:t> </a:t>
            </a:r>
            <a:r>
              <a:rPr lang="en-US" dirty="0" smtClean="0"/>
              <a:t>data sharing agreements with these agencies</a:t>
            </a:r>
            <a:r>
              <a:rPr lang="en-US" sz="1200" kern="1200" dirty="0" smtClean="0">
                <a:solidFill>
                  <a:schemeClr val="tx1"/>
                </a:solidFill>
                <a:latin typeface="+mn-lt"/>
                <a:ea typeface="+mn-ea"/>
                <a:cs typeface="+mn-cs"/>
              </a:rPr>
              <a:t>.</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figure on the right</a:t>
            </a:r>
            <a:r>
              <a:rPr lang="en-US" dirty="0" smtClean="0"/>
              <a:t> shows this phenomenon as of 2012</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number of states where</a:t>
            </a:r>
            <a:r>
              <a:rPr lang="en-US" sz="1200" kern="1200" baseline="0" dirty="0" smtClean="0">
                <a:solidFill>
                  <a:schemeClr val="tx1"/>
                </a:solidFill>
                <a:latin typeface="+mn-lt"/>
                <a:ea typeface="+mn-ea"/>
                <a:cs typeface="+mn-cs"/>
              </a:rPr>
              <a:t> state postsecondary agencies/entities </a:t>
            </a:r>
            <a:r>
              <a:rPr lang="en-US" sz="1200" kern="1200" dirty="0" smtClean="0">
                <a:solidFill>
                  <a:schemeClr val="tx1"/>
                </a:solidFill>
                <a:latin typeface="+mn-lt"/>
                <a:ea typeface="+mn-ea"/>
                <a:cs typeface="+mn-cs"/>
              </a:rPr>
              <a:t>have gained access to both K-12 and labor data</a:t>
            </a:r>
            <a:r>
              <a:rPr lang="en-US" sz="1200" kern="1200" baseline="0" dirty="0" smtClean="0">
                <a:solidFill>
                  <a:schemeClr val="tx1"/>
                </a:solidFill>
                <a:latin typeface="+mn-lt"/>
                <a:ea typeface="+mn-ea"/>
                <a:cs typeface="+mn-cs"/>
              </a:rPr>
              <a:t> elements from those respective state agencies </a:t>
            </a:r>
            <a:r>
              <a:rPr lang="en-US" sz="1200" kern="1200" dirty="0" smtClean="0">
                <a:solidFill>
                  <a:schemeClr val="tx1"/>
                </a:solidFill>
                <a:latin typeface="+mn-lt"/>
                <a:ea typeface="+mn-ea"/>
                <a:cs typeface="+mn-cs"/>
              </a:rPr>
              <a:t>has </a:t>
            </a:r>
            <a:r>
              <a:rPr lang="en-US" sz="1200" b="1" kern="1200" dirty="0" smtClean="0">
                <a:solidFill>
                  <a:schemeClr val="tx1"/>
                </a:solidFill>
                <a:latin typeface="+mn-lt"/>
                <a:ea typeface="+mn-ea"/>
                <a:cs typeface="+mn-cs"/>
              </a:rPr>
              <a:t>doubled</a:t>
            </a:r>
            <a:r>
              <a:rPr lang="en-US" sz="1200" kern="1200" dirty="0" smtClean="0">
                <a:solidFill>
                  <a:schemeClr val="tx1"/>
                </a:solidFill>
                <a:latin typeface="+mn-lt"/>
                <a:ea typeface="+mn-ea"/>
                <a:cs typeface="+mn-cs"/>
              </a:rPr>
              <a:t> in the past three years.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respectively Figures 10 and 11 from the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a:t>
            </a:r>
            <a:r>
              <a:rPr lang="en-US" baseline="0" dirty="0" smtClean="0"/>
              <a:t> note again that the legends are not the same: as of this update, states with agreements with both agencies either have access to these elements or are in the process of obtaining access.</a:t>
            </a:r>
            <a:endParaRPr lang="en-US" dirty="0"/>
          </a:p>
        </p:txBody>
      </p:sp>
      <p:sp>
        <p:nvSpPr>
          <p:cNvPr id="4" name="Slide Number Placeholder 3"/>
          <p:cNvSpPr>
            <a:spLocks noGrp="1"/>
          </p:cNvSpPr>
          <p:nvPr>
            <p:ph type="sldNum" sz="quarter" idx="10"/>
          </p:nvPr>
        </p:nvSpPr>
        <p:spPr/>
        <p:txBody>
          <a:bodyPr/>
          <a:lstStyle/>
          <a:p>
            <a:fld id="{30AC7F54-6F15-47B9-B0A1-6AA5CBAFE28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I was putting together the slides for this presentation, I was curious which states added K-12 elements and therefore expanded their access to these elements in the last three years.</a:t>
            </a:r>
          </a:p>
          <a:p>
            <a:endParaRPr lang="en-US" baseline="0" dirty="0" smtClean="0"/>
          </a:p>
          <a:p>
            <a:r>
              <a:rPr lang="en-US" baseline="0" dirty="0" smtClean="0"/>
              <a:t>These are the states who already had access to K-12 elements from the state K-12 agency in 2009.</a:t>
            </a:r>
          </a:p>
          <a:p>
            <a:endParaRPr lang="en-US" baseline="0" dirty="0" smtClean="0"/>
          </a:p>
          <a:p>
            <a:r>
              <a:rPr lang="en-US" baseline="0" dirty="0" smtClean="0"/>
              <a:t>The most commonly added elements are disability status, date student enrolled (in high school), course type, and assessment scores.</a:t>
            </a:r>
            <a:endParaRPr lang="en-US" dirty="0"/>
          </a:p>
        </p:txBody>
      </p:sp>
      <p:sp>
        <p:nvSpPr>
          <p:cNvPr id="4" name="Slide Number Placeholder 3"/>
          <p:cNvSpPr>
            <a:spLocks noGrp="1"/>
          </p:cNvSpPr>
          <p:nvPr>
            <p:ph type="sldNum" sz="quarter" idx="10"/>
          </p:nvPr>
        </p:nvSpPr>
        <p:spPr/>
        <p:txBody>
          <a:bodyPr/>
          <a:lstStyle/>
          <a:p>
            <a:fld id="{30AC7F54-6F15-47B9-B0A1-6AA5CBAFE28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what happened overall across the nation in terms of access </a:t>
            </a:r>
            <a:r>
              <a:rPr lang="en-US" baseline="0" dirty="0" smtClean="0"/>
              <a:t>to </a:t>
            </a:r>
            <a:r>
              <a:rPr lang="en-US" baseline="0" dirty="0" smtClean="0"/>
              <a:t>K-12 </a:t>
            </a:r>
            <a:r>
              <a:rPr lang="en-US" baseline="0" dirty="0" smtClean="0"/>
              <a:t>elements in the last three years? </a:t>
            </a:r>
            <a:r>
              <a:rPr lang="en-US" dirty="0" smtClean="0"/>
              <a:t>We</a:t>
            </a:r>
            <a:r>
              <a:rPr lang="en-US" baseline="0" dirty="0" smtClean="0"/>
              <a:t> collected more detailed information on the extent of access to 14 K-12 elements. This map represents current access to elements, and does not include the states that are in the process of gaining access.</a:t>
            </a:r>
          </a:p>
          <a:p>
            <a:endParaRPr lang="en-US" baseline="0" dirty="0" smtClean="0"/>
          </a:p>
          <a:p>
            <a:r>
              <a:rPr lang="en-US" dirty="0" smtClean="0"/>
              <a:t>When</a:t>
            </a:r>
            <a:r>
              <a:rPr lang="en-US" baseline="0" dirty="0" smtClean="0"/>
              <a:t> you put together the states with existing and new access to K-12 elements, these are the numbers. The agencies/entities with access to these elements via the institutions of higher education have a star next to the number. Those with access to both K-12 agency and institution of higher education K-12 elements have a </a:t>
            </a:r>
            <a:r>
              <a:rPr lang="en-US" baseline="0" dirty="0" smtClean="0"/>
              <a:t>“carrot” </a:t>
            </a:r>
            <a:r>
              <a:rPr lang="en-US" baseline="0" dirty="0" smtClean="0"/>
              <a:t>next to the number. The ones with access solely via the K-12 agency appear as plain numbers.</a:t>
            </a:r>
          </a:p>
          <a:p>
            <a:endParaRPr lang="en-US" baseline="0" dirty="0" smtClean="0"/>
          </a:p>
          <a:p>
            <a:r>
              <a:rPr lang="en-US" baseline="0" dirty="0" smtClean="0"/>
              <a:t>I’ve circled the states with the highest number of access to the elements we examined, between 12 and 14.</a:t>
            </a:r>
          </a:p>
          <a:p>
            <a:endParaRPr lang="en-US" baseline="0" dirty="0" smtClean="0"/>
          </a:p>
          <a:p>
            <a:r>
              <a:rPr lang="en-US" baseline="0" dirty="0" smtClean="0"/>
              <a:t>WA, UT, HI, KS, MO, WI, KY, GA, FL, DC, PA, and NY</a:t>
            </a:r>
            <a:endParaRPr lang="en-US" dirty="0"/>
          </a:p>
        </p:txBody>
      </p:sp>
      <p:sp>
        <p:nvSpPr>
          <p:cNvPr id="4" name="Slide Number Placeholder 3"/>
          <p:cNvSpPr>
            <a:spLocks noGrp="1"/>
          </p:cNvSpPr>
          <p:nvPr>
            <p:ph type="sldNum" sz="quarter" idx="10"/>
          </p:nvPr>
        </p:nvSpPr>
        <p:spPr/>
        <p:txBody>
          <a:bodyPr/>
          <a:lstStyle/>
          <a:p>
            <a:fld id="{30AC7F54-6F15-47B9-B0A1-6AA5CBAFE28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Similarly, </a:t>
            </a:r>
            <a:r>
              <a:rPr lang="en-US" dirty="0" smtClean="0"/>
              <a:t>I </a:t>
            </a:r>
            <a:r>
              <a:rPr lang="en-US" baseline="0" dirty="0" smtClean="0"/>
              <a:t>was curious </a:t>
            </a:r>
            <a:r>
              <a:rPr lang="en-US" baseline="0" dirty="0" smtClean="0"/>
              <a:t>which </a:t>
            </a:r>
            <a:r>
              <a:rPr lang="en-US" baseline="0" dirty="0" smtClean="0"/>
              <a:t>states added labor elements </a:t>
            </a:r>
            <a:r>
              <a:rPr lang="en-US" baseline="0" dirty="0" smtClean="0"/>
              <a:t>and, therefore, </a:t>
            </a:r>
            <a:r>
              <a:rPr lang="en-US" baseline="0" dirty="0" smtClean="0"/>
              <a:t>expanded their access to these elements in the last three years.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the states who already had access to labor elements from the state labor agency in 2009.</a:t>
            </a:r>
          </a:p>
          <a:p>
            <a:endParaRPr lang="en-US" baseline="0" dirty="0" smtClean="0"/>
          </a:p>
          <a:p>
            <a:r>
              <a:rPr lang="en-US" baseline="0" dirty="0" smtClean="0"/>
              <a:t>The most commonly added elements are the </a:t>
            </a:r>
            <a:r>
              <a:rPr lang="en-US" sz="1200" kern="1200" dirty="0" smtClean="0">
                <a:solidFill>
                  <a:schemeClr val="tx1"/>
                </a:solidFill>
                <a:latin typeface="+mn-lt"/>
                <a:ea typeface="+mn-ea"/>
                <a:cs typeface="+mn-cs"/>
              </a:rPr>
              <a:t>North American Industry Classification System (or </a:t>
            </a:r>
            <a:r>
              <a:rPr lang="en-US" baseline="0" dirty="0" smtClean="0"/>
              <a:t>NAICS) code and title.</a:t>
            </a:r>
            <a:endParaRPr lang="en-US" dirty="0"/>
          </a:p>
        </p:txBody>
      </p:sp>
      <p:sp>
        <p:nvSpPr>
          <p:cNvPr id="4" name="Slide Number Placeholder 3"/>
          <p:cNvSpPr>
            <a:spLocks noGrp="1"/>
          </p:cNvSpPr>
          <p:nvPr>
            <p:ph type="sldNum" sz="quarter" idx="10"/>
          </p:nvPr>
        </p:nvSpPr>
        <p:spPr/>
        <p:txBody>
          <a:bodyPr/>
          <a:lstStyle/>
          <a:p>
            <a:fld id="{30AC7F54-6F15-47B9-B0A1-6AA5CBAFE28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what happened overall across the nation in terms of access </a:t>
            </a:r>
            <a:r>
              <a:rPr lang="en-US" baseline="0" dirty="0" smtClean="0"/>
              <a:t>to labor elements in the last three years? </a:t>
            </a:r>
            <a:r>
              <a:rPr lang="en-US" dirty="0" smtClean="0"/>
              <a:t>We</a:t>
            </a:r>
            <a:r>
              <a:rPr lang="en-US" baseline="0" dirty="0" smtClean="0"/>
              <a:t> collected more detailed information on the extent of access to 16 labor elements.</a:t>
            </a:r>
          </a:p>
          <a:p>
            <a:endParaRPr lang="en-US" baseline="0" dirty="0" smtClean="0"/>
          </a:p>
          <a:p>
            <a:r>
              <a:rPr lang="en-US" dirty="0" smtClean="0"/>
              <a:t>When</a:t>
            </a:r>
            <a:r>
              <a:rPr lang="en-US" baseline="0" dirty="0" smtClean="0"/>
              <a:t> you put together the states with existing and new access to labor elements, these are the numbers.</a:t>
            </a:r>
          </a:p>
          <a:p>
            <a:endParaRPr lang="en-US" baseline="0" dirty="0" smtClean="0"/>
          </a:p>
          <a:p>
            <a:r>
              <a:rPr lang="en-US" baseline="0" dirty="0" smtClean="0"/>
              <a:t>I’ve circled the states with the highest number of access to the elements we examined.</a:t>
            </a:r>
          </a:p>
          <a:p>
            <a:endParaRPr lang="en-US" baseline="0" dirty="0" smtClean="0"/>
          </a:p>
          <a:p>
            <a:r>
              <a:rPr lang="en-US" baseline="0" dirty="0" smtClean="0"/>
              <a:t>WA, AR, IN</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let me just note that the California Community Colleges does a lot with the one labor element </a:t>
            </a:r>
            <a:r>
              <a:rPr lang="en-US" baseline="0" dirty="0" smtClean="0"/>
              <a:t>it has access </a:t>
            </a:r>
            <a:r>
              <a:rPr lang="en-US" baseline="0" dirty="0" smtClean="0"/>
              <a:t>to, which is wages earned.</a:t>
            </a:r>
          </a:p>
        </p:txBody>
      </p:sp>
      <p:sp>
        <p:nvSpPr>
          <p:cNvPr id="4" name="Slide Number Placeholder 3"/>
          <p:cNvSpPr>
            <a:spLocks noGrp="1"/>
          </p:cNvSpPr>
          <p:nvPr>
            <p:ph type="sldNum" sz="quarter" idx="10"/>
          </p:nvPr>
        </p:nvSpPr>
        <p:spPr/>
        <p:txBody>
          <a:bodyPr/>
          <a:lstStyle/>
          <a:p>
            <a:fld id="{30AC7F54-6F15-47B9-B0A1-6AA5CBAFE28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C7F54-6F15-47B9-B0A1-6AA5CBAFE28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C7F54-6F15-47B9-B0A1-6AA5CBAFE28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33237"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Back in 2010, SHEEO released</a:t>
            </a:r>
            <a:r>
              <a:rPr lang="en-US" sz="1200" baseline="0" dirty="0" smtClean="0"/>
              <a:t> the first Strong Foundations report that identified and described the various characteristics of state postsecondary data systems, including the types of data collected, uses of data, reports generated, and data sharing practices.</a:t>
            </a:r>
          </a:p>
          <a:p>
            <a:pPr marL="0" marR="0" indent="0" algn="l" defTabSz="933237"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The study focused on state higher education coordinating and governing boards with student unit record systems, or SURs for short.  </a:t>
            </a:r>
          </a:p>
          <a:p>
            <a:pPr marL="0" marR="0" indent="0" algn="l" defTabSz="933237"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SURs are data systems that collect data for each student attending colleges and universities in each state, but it does not mean that all students from all colleges are included in these systems. </a:t>
            </a:r>
          </a:p>
          <a:p>
            <a:pPr marL="0" marR="0" indent="0" algn="l" defTabSz="933237"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Moreover, there is variation from state to state and within states as to the types of student data collected.</a:t>
            </a:r>
          </a:p>
          <a:p>
            <a:pPr defTabSz="933237">
              <a:defRPr/>
            </a:pPr>
            <a:endParaRPr lang="en-US" baseline="0" dirty="0" smtClean="0"/>
          </a:p>
          <a:p>
            <a:pPr defTabSz="933237">
              <a:defRPr/>
            </a:pPr>
            <a:r>
              <a:rPr lang="en-US" baseline="0" dirty="0" smtClean="0"/>
              <a:t>This 2012 update focuses exclusively on the data sharing practices of these state postsecondary agencies/entities. Due to certain limitations, we were unable to conduct a full update of the original report, but this is our hope for the future.</a:t>
            </a:r>
            <a:endParaRPr lang="en-US" dirty="0" smtClean="0"/>
          </a:p>
          <a:p>
            <a:endParaRPr lang="en-US" dirty="0" smtClean="0"/>
          </a:p>
          <a:p>
            <a:r>
              <a:rPr lang="en-US" dirty="0" smtClean="0"/>
              <a:t>What</a:t>
            </a:r>
            <a:r>
              <a:rPr lang="en-US" baseline="0" dirty="0" smtClean="0"/>
              <a:t> do we mean by d</a:t>
            </a:r>
            <a:r>
              <a:rPr lang="en-US" dirty="0" smtClean="0"/>
              <a:t>ata sharing activities? This includes the relationships</a:t>
            </a:r>
            <a:r>
              <a:rPr lang="en-US" baseline="0" dirty="0" smtClean="0"/>
              <a:t> the state postsecondary entities have with other partners in the state, whether as part of a state P-20 data warehouse, as a one-way exchange with one or more state agencies, or as a two-way exchange with one or more state agencies.</a:t>
            </a:r>
          </a:p>
          <a:p>
            <a:endParaRPr lang="en-US" baseline="0" dirty="0" smtClean="0"/>
          </a:p>
          <a:p>
            <a:r>
              <a:rPr lang="en-US" baseline="0" dirty="0" smtClean="0"/>
              <a:t>*This update replicates the 2009 study respondents with one exception. The California Postsecondary Education Commission no longer exists, as funding for this agency was discontinued in November 2011.</a:t>
            </a:r>
          </a:p>
          <a:p>
            <a:endParaRPr lang="en-US" baseline="0" dirty="0" smtClean="0"/>
          </a:p>
          <a:p>
            <a:r>
              <a:rPr lang="en-US" baseline="0" dirty="0" smtClean="0"/>
              <a:t>As was the case in 2009, this update includes more than one postsecondary agency/entity in 10 states in order to capture a more accurate picture of state postsecondary data collection in these states.</a:t>
            </a:r>
          </a:p>
        </p:txBody>
      </p:sp>
      <p:sp>
        <p:nvSpPr>
          <p:cNvPr id="4" name="Slide Number Placeholder 3"/>
          <p:cNvSpPr>
            <a:spLocks noGrp="1"/>
          </p:cNvSpPr>
          <p:nvPr>
            <p:ph type="sldNum" sz="quarter" idx="10"/>
          </p:nvPr>
        </p:nvSpPr>
        <p:spPr/>
        <p:txBody>
          <a:bodyPr/>
          <a:lstStyle/>
          <a:p>
            <a:fld id="{851CFCB1-ED9E-4D90-83B5-A552FE68426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p:txBody>
      </p:sp>
      <p:sp>
        <p:nvSpPr>
          <p:cNvPr id="4" name="Slide Number Placeholder 3"/>
          <p:cNvSpPr>
            <a:spLocks noGrp="1"/>
          </p:cNvSpPr>
          <p:nvPr>
            <p:ph type="sldNum" sz="quarter" idx="10"/>
          </p:nvPr>
        </p:nvSpPr>
        <p:spPr/>
        <p:txBody>
          <a:bodyPr/>
          <a:lstStyle/>
          <a:p>
            <a:fld id="{30AC7F54-6F15-47B9-B0A1-6AA5CBAFE28E}"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arrived at two main conclusions as a result of this update, </a:t>
            </a:r>
            <a:r>
              <a:rPr lang="en-US" dirty="0" smtClean="0"/>
              <a:t>neither of </a:t>
            </a:r>
            <a:r>
              <a:rPr lang="en-US" dirty="0" smtClean="0"/>
              <a:t>them terribly surprising.</a:t>
            </a:r>
          </a:p>
          <a:p>
            <a:endParaRPr lang="en-US" dirty="0" smtClean="0"/>
          </a:p>
          <a:p>
            <a:r>
              <a:rPr lang="en-US" dirty="0" smtClean="0"/>
              <a:t>As was the case three years ago, the most common data sharing agreements exist between the state postsecondary agency/entity and the state education (K-12) and labor/workforce agencies.</a:t>
            </a:r>
          </a:p>
          <a:p>
            <a:endParaRPr lang="en-US" dirty="0" smtClean="0"/>
          </a:p>
          <a:p>
            <a:r>
              <a:rPr lang="en-US" dirty="0" smtClean="0"/>
              <a:t>Many states are now able to supplement the postsecondary data from institutions</a:t>
            </a:r>
            <a:r>
              <a:rPr lang="en-US" baseline="0" dirty="0" smtClean="0"/>
              <a:t> with K-12 and/or labor data.</a:t>
            </a:r>
            <a:endParaRPr lang="en-US" dirty="0" smtClean="0"/>
          </a:p>
          <a:p>
            <a:endParaRPr lang="en-US" dirty="0" smtClean="0"/>
          </a:p>
          <a:p>
            <a:r>
              <a:rPr lang="en-US" dirty="0" smtClean="0"/>
              <a:t>The end result is the</a:t>
            </a:r>
            <a:r>
              <a:rPr lang="en-US" baseline="0" dirty="0" smtClean="0"/>
              <a:t> ability to follow students from cradle to career.</a:t>
            </a:r>
          </a:p>
        </p:txBody>
      </p:sp>
      <p:sp>
        <p:nvSpPr>
          <p:cNvPr id="4" name="Slide Number Placeholder 3"/>
          <p:cNvSpPr>
            <a:spLocks noGrp="1"/>
          </p:cNvSpPr>
          <p:nvPr>
            <p:ph type="sldNum" sz="quarter" idx="10"/>
          </p:nvPr>
        </p:nvSpPr>
        <p:spPr/>
        <p:txBody>
          <a:bodyPr/>
          <a:lstStyle/>
          <a:p>
            <a:fld id="{851CFCB1-ED9E-4D90-83B5-A552FE68426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main conclusion: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state postsecondary agencies/entities are no strangers to data sharing with other state partners, </a:t>
            </a:r>
            <a:r>
              <a:rPr lang="en-US" baseline="0" dirty="0" smtClean="0"/>
              <a:t>the SLDS grant application requirement for state K-12 agencies to partner with their postsecondary and labor counterparts has accelerated and expanded data sharing across the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A very conservative comparison of the states that have received SLDS grants in the last three years with the state postsecondary agencies/entities featured in this report with new data sharing relationships</a:t>
            </a:r>
            <a:r>
              <a:rPr lang="en-US" baseline="0" dirty="0" smtClean="0"/>
              <a:t> </a:t>
            </a:r>
            <a:r>
              <a:rPr lang="en-US" dirty="0" smtClean="0"/>
              <a:t>suggests that the grants seem</a:t>
            </a:r>
            <a:r>
              <a:rPr lang="en-US" baseline="0" dirty="0" smtClean="0"/>
              <a:t> to </a:t>
            </a:r>
            <a:r>
              <a:rPr lang="en-US" dirty="0" smtClean="0"/>
              <a:t>have directly influenced the increase in coordinated, multi-sector data sharing in at least 30 of these 39 states.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read more about this influence in the report.</a:t>
            </a:r>
          </a:p>
        </p:txBody>
      </p:sp>
      <p:sp>
        <p:nvSpPr>
          <p:cNvPr id="4" name="Slide Number Placeholder 3"/>
          <p:cNvSpPr>
            <a:spLocks noGrp="1"/>
          </p:cNvSpPr>
          <p:nvPr>
            <p:ph type="sldNum" sz="quarter" idx="10"/>
          </p:nvPr>
        </p:nvSpPr>
        <p:spPr/>
        <p:txBody>
          <a:bodyPr/>
          <a:lstStyle/>
          <a:p>
            <a:fld id="{851CFCB1-ED9E-4D90-83B5-A552FE6842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387350"/>
            <a:ext cx="4654550" cy="3490913"/>
          </a:xfrm>
        </p:spPr>
      </p:sp>
      <p:sp>
        <p:nvSpPr>
          <p:cNvPr id="3" name="Notes Placeholder 2"/>
          <p:cNvSpPr>
            <a:spLocks noGrp="1"/>
          </p:cNvSpPr>
          <p:nvPr>
            <p:ph type="body" idx="1"/>
          </p:nvPr>
        </p:nvSpPr>
        <p:spPr>
          <a:xfrm>
            <a:off x="702310" y="3968750"/>
            <a:ext cx="5618480" cy="4952999"/>
          </a:xfrm>
        </p:spPr>
        <p:txBody>
          <a:bodyPr>
            <a:normAutofit fontScale="85000" lnSpcReduction="10000"/>
          </a:bodyPr>
          <a:lstStyle/>
          <a:p>
            <a:r>
              <a:rPr lang="en-US" sz="1200" kern="1200" dirty="0" smtClean="0">
                <a:solidFill>
                  <a:schemeClr val="tx1"/>
                </a:solidFill>
                <a:latin typeface="+mn-lt"/>
                <a:ea typeface="+mn-ea"/>
                <a:cs typeface="+mn-cs"/>
              </a:rPr>
              <a:t>Sharing data via inclusion in state P-20 data warehouses or federated data models has recently emerged as one of the options available to state postsecondary agencies/entities wishing to increase their data sharing capacity with other state agencies/entities.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Based</a:t>
            </a:r>
            <a:r>
              <a:rPr lang="en-US" sz="1200" kern="1200" baseline="0" dirty="0" smtClean="0">
                <a:solidFill>
                  <a:schemeClr val="tx1"/>
                </a:solidFill>
                <a:latin typeface="+mn-lt"/>
                <a:ea typeface="+mn-ea"/>
                <a:cs typeface="+mn-cs"/>
              </a:rPr>
              <a:t> on feedback from the study respondents, I am now referring to this phenomenon as </a:t>
            </a:r>
            <a:r>
              <a:rPr lang="en-US" sz="1200" kern="1200" baseline="0" dirty="0" smtClean="0">
                <a:solidFill>
                  <a:schemeClr val="tx1"/>
                </a:solidFill>
                <a:latin typeface="+mn-lt"/>
                <a:ea typeface="+mn-ea"/>
                <a:cs typeface="+mn-cs"/>
              </a:rPr>
              <a:t>“coordinated</a:t>
            </a:r>
            <a:r>
              <a:rPr lang="en-US" sz="1200" kern="1200" baseline="0" dirty="0" smtClean="0">
                <a:solidFill>
                  <a:schemeClr val="tx1"/>
                </a:solidFill>
                <a:latin typeface="+mn-lt"/>
                <a:ea typeface="+mn-ea"/>
                <a:cs typeface="+mn-cs"/>
              </a:rPr>
              <a:t>, multi-sector data sharing</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 much broader term that includes both state P20 data warehouses as well as federated data models. What distinguishes the former from the latter is that in the latter, there is no central repository for storing data; rather the data gets pulled from the partners’ data systems each time the data </a:t>
            </a:r>
            <a:r>
              <a:rPr lang="en-US" sz="1200" kern="1200" baseline="0" dirty="0" smtClean="0">
                <a:solidFill>
                  <a:schemeClr val="tx1"/>
                </a:solidFill>
                <a:latin typeface="+mn-lt"/>
                <a:ea typeface="+mn-ea"/>
                <a:cs typeface="+mn-cs"/>
              </a:rPr>
              <a:t>are matched</a:t>
            </a:r>
            <a:r>
              <a:rPr lang="en-US"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a:t>
            </a:r>
            <a:r>
              <a:rPr lang="en-US" sz="1200" kern="1200" baseline="0" dirty="0" smtClean="0">
                <a:solidFill>
                  <a:schemeClr val="tx1"/>
                </a:solidFill>
                <a:latin typeface="+mn-lt"/>
                <a:ea typeface="+mn-ea"/>
                <a:cs typeface="+mn-cs"/>
              </a:rPr>
              <a:t> of you may know that state postsecondary SURs have been around since the late seventies, whereas state K-12 agencies, have, for the most part, been developing their SURs since 2005, when the first round of SLDS grants were awarded. So this type of sharing was simply not possible until recently.</a:t>
            </a:r>
            <a:endParaRPr lang="en-US"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This is </a:t>
            </a:r>
            <a:r>
              <a:rPr lang="en-US" sz="1200" b="1" kern="1200" dirty="0" smtClean="0">
                <a:solidFill>
                  <a:schemeClr val="tx1"/>
                </a:solidFill>
                <a:latin typeface="+mn-lt"/>
                <a:ea typeface="+mn-ea"/>
                <a:cs typeface="+mn-cs"/>
              </a:rPr>
              <a:t>Figure 1</a:t>
            </a:r>
            <a:r>
              <a:rPr lang="en-US" sz="1200" kern="1200" dirty="0" smtClean="0">
                <a:solidFill>
                  <a:schemeClr val="tx1"/>
                </a:solidFill>
                <a:latin typeface="+mn-lt"/>
                <a:ea typeface="+mn-ea"/>
                <a:cs typeface="+mn-cs"/>
              </a:rPr>
              <a:t> from the report, which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shows states with multi-sector data sharing where the state postsecondary agency/entity plays a role.</a:t>
            </a:r>
            <a:endParaRPr lang="en-US" dirty="0" smtClean="0"/>
          </a:p>
          <a:p>
            <a:endParaRPr lang="en-US" dirty="0" smtClean="0"/>
          </a:p>
          <a:p>
            <a:r>
              <a:rPr lang="en-US" sz="1200" kern="1200" dirty="0" smtClean="0">
                <a:solidFill>
                  <a:schemeClr val="tx1"/>
                </a:solidFill>
                <a:latin typeface="+mn-lt"/>
                <a:ea typeface="+mn-ea"/>
                <a:cs typeface="+mn-cs"/>
              </a:rPr>
              <a:t>In 2009, the eight states in yellow had a state P-20 data warehouse or federated data model. Today, the number has grown to 19 states (including D.C.) that have established such structures (in yellow and red</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 additional states (shown in gray) are in the process.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Since the state K-12 agencies in </a:t>
            </a:r>
            <a:r>
              <a:rPr lang="en-US" sz="1200" b="1" kern="1200" dirty="0" smtClean="0">
                <a:solidFill>
                  <a:schemeClr val="tx1"/>
                </a:solidFill>
                <a:latin typeface="+mn-lt"/>
                <a:ea typeface="+mn-ea"/>
                <a:cs typeface="+mn-cs"/>
              </a:rPr>
              <a:t>Alaska</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Idaho</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Iowa</a:t>
            </a:r>
            <a:r>
              <a:rPr lang="en-US" sz="1200" kern="1200" dirty="0" smtClean="0">
                <a:solidFill>
                  <a:schemeClr val="tx1"/>
                </a:solidFill>
                <a:latin typeface="+mn-lt"/>
                <a:ea typeface="+mn-ea"/>
                <a:cs typeface="+mn-cs"/>
              </a:rPr>
              <a:t> have been awarded SLDS grants in the past three years in partnership with their postsecondary and labor/workforce counterparts, the total number of states with coordinated, multi-sector data sharing that include postsecondary is actually 42, including D.C.</a:t>
            </a:r>
            <a:endParaRPr lang="en-US" sz="1200" kern="1200" baseline="300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2009 study excluded the state postsecondary agencies/entities in </a:t>
            </a:r>
            <a:r>
              <a:rPr lang="en-US" sz="1200" b="1" kern="1200" dirty="0" smtClean="0">
                <a:solidFill>
                  <a:schemeClr val="tx1"/>
                </a:solidFill>
                <a:latin typeface="+mn-lt"/>
                <a:ea typeface="+mn-ea"/>
                <a:cs typeface="+mn-cs"/>
              </a:rPr>
              <a:t>Delaware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Idaho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Iowa</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Nebraska</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New Hampshire</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Puerto Rico</a:t>
            </a:r>
            <a:r>
              <a:rPr lang="en-US" sz="1200" kern="1200" dirty="0" smtClean="0">
                <a:solidFill>
                  <a:schemeClr val="tx1"/>
                </a:solidFill>
                <a:latin typeface="+mn-lt"/>
                <a:ea typeface="+mn-ea"/>
                <a:cs typeface="+mn-cs"/>
              </a:rPr>
              <a:t> because they did not have SURs at the time. </a:t>
            </a:r>
            <a:r>
              <a:rPr lang="en-US" sz="1200" b="1" kern="1200" dirty="0" smtClean="0">
                <a:solidFill>
                  <a:schemeClr val="tx1"/>
                </a:solidFill>
                <a:latin typeface="+mn-lt"/>
                <a:ea typeface="+mn-ea"/>
                <a:cs typeface="+mn-cs"/>
              </a:rPr>
              <a:t>Michigan</a:t>
            </a:r>
            <a:r>
              <a:rPr lang="en-US" sz="1200" kern="1200" dirty="0" smtClean="0">
                <a:solidFill>
                  <a:schemeClr val="tx1"/>
                </a:solidFill>
                <a:latin typeface="+mn-lt"/>
                <a:ea typeface="+mn-ea"/>
                <a:cs typeface="+mn-cs"/>
              </a:rPr>
              <a:t> does not have a state postsecondary agency/entity. Of these states, </a:t>
            </a:r>
            <a:r>
              <a:rPr lang="en-US" sz="1200" b="1" kern="1200" dirty="0" smtClean="0">
                <a:solidFill>
                  <a:schemeClr val="tx1"/>
                </a:solidFill>
                <a:latin typeface="+mn-lt"/>
                <a:ea typeface="+mn-ea"/>
                <a:cs typeface="+mn-cs"/>
              </a:rPr>
              <a:t>Idaho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Iowa</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Michigan</a:t>
            </a:r>
            <a:r>
              <a:rPr lang="en-US" sz="1200" kern="1200" dirty="0" smtClean="0">
                <a:solidFill>
                  <a:schemeClr val="tx1"/>
                </a:solidFill>
                <a:latin typeface="+mn-lt"/>
                <a:ea typeface="+mn-ea"/>
                <a:cs typeface="+mn-cs"/>
              </a:rPr>
              <a:t> have received SLDS grants that include the postsecondary sector. </a:t>
            </a:r>
            <a:r>
              <a:rPr lang="en-US" sz="1200" b="1" kern="1200" dirty="0" smtClean="0">
                <a:solidFill>
                  <a:schemeClr val="tx1"/>
                </a:solidFill>
                <a:latin typeface="+mn-lt"/>
                <a:ea typeface="+mn-ea"/>
                <a:cs typeface="+mn-cs"/>
              </a:rPr>
              <a:t>Delaware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Nebraska</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New Hampshire</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Puerto Rico</a:t>
            </a:r>
            <a:r>
              <a:rPr lang="en-US" sz="1200" kern="1200" dirty="0" smtClean="0">
                <a:solidFill>
                  <a:schemeClr val="tx1"/>
                </a:solidFill>
                <a:latin typeface="+mn-lt"/>
                <a:ea typeface="+mn-ea"/>
                <a:cs typeface="+mn-cs"/>
              </a:rPr>
              <a:t> received FY2012 SLDS grants to develop their state K-12 data systems.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was beyond the scope of this update to detail which of these data sharing relationships originated as individual agreements, as part of the state’s effort to build a P-20 data warehouse or federated data model, or both.</a:t>
            </a:r>
          </a:p>
        </p:txBody>
      </p:sp>
      <p:sp>
        <p:nvSpPr>
          <p:cNvPr id="4" name="Slide Number Placeholder 3"/>
          <p:cNvSpPr>
            <a:spLocks noGrp="1"/>
          </p:cNvSpPr>
          <p:nvPr>
            <p:ph type="sldNum" sz="quarter" idx="10"/>
          </p:nvPr>
        </p:nvSpPr>
        <p:spPr/>
        <p:txBody>
          <a:bodyPr/>
          <a:lstStyle/>
          <a:p>
            <a:fld id="{30AC7F54-6F15-47B9-B0A1-6AA5CBAFE28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smtClean="0"/>
              <a:t>previous slide</a:t>
            </a:r>
            <a:r>
              <a:rPr lang="en-US" baseline="0" dirty="0" smtClean="0"/>
              <a:t> showed a specific data sharing trend, and this slide, </a:t>
            </a:r>
            <a:r>
              <a:rPr lang="en-US" b="1" baseline="0" dirty="0" smtClean="0"/>
              <a:t>Table 1</a:t>
            </a:r>
            <a:r>
              <a:rPr lang="en-US" baseline="0" dirty="0" smtClean="0"/>
              <a:t> from the report, shows a more general picture of data sharing, regardless of how it is carried out. There was an error in the original </a:t>
            </a:r>
            <a:r>
              <a:rPr lang="en-US" b="1" baseline="0" dirty="0" smtClean="0"/>
              <a:t>Table 1</a:t>
            </a:r>
            <a:r>
              <a:rPr lang="en-US" baseline="0" dirty="0" smtClean="0"/>
              <a:t> in the report, which has been corrected here and on our site.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individual data sharing agreements trace their roots to data reporting requirements associated with state laws. As such, it should not be assumed that the existence and pending development of state P-20 data warehouses or federated data models will replace existing individual data sharing agreements.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Compared with 42 states in 2009, all 45 states featured in this update are engaged in some form</a:t>
            </a:r>
            <a:r>
              <a:rPr lang="en-US" sz="1200" kern="1200" baseline="0" dirty="0" smtClean="0">
                <a:solidFill>
                  <a:schemeClr val="tx1"/>
                </a:solidFill>
                <a:latin typeface="+mn-lt"/>
                <a:ea typeface="+mn-ea"/>
                <a:cs typeface="+mn-cs"/>
              </a:rPr>
              <a:t> of data sharing with other state agencies/entities.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80% of participating agencies/entities have between </a:t>
            </a:r>
            <a:r>
              <a:rPr lang="en-US" sz="1200" kern="1200" dirty="0" smtClean="0">
                <a:solidFill>
                  <a:schemeClr val="tx1"/>
                </a:solidFill>
                <a:latin typeface="+mn-lt"/>
                <a:ea typeface="+mn-ea"/>
                <a:cs typeface="+mn-cs"/>
              </a:rPr>
              <a:t>one </a:t>
            </a:r>
            <a:r>
              <a:rPr lang="en-US" sz="1200" kern="1200" dirty="0" smtClean="0">
                <a:solidFill>
                  <a:schemeClr val="tx1"/>
                </a:solidFill>
                <a:latin typeface="+mn-lt"/>
                <a:ea typeface="+mn-ea"/>
                <a:cs typeface="+mn-cs"/>
              </a:rPr>
              <a:t>and </a:t>
            </a:r>
            <a:r>
              <a:rPr lang="en-US" sz="1200" kern="1200" dirty="0" smtClean="0">
                <a:solidFill>
                  <a:schemeClr val="tx1"/>
                </a:solidFill>
                <a:latin typeface="+mn-lt"/>
                <a:ea typeface="+mn-ea"/>
                <a:cs typeface="+mn-cs"/>
              </a:rPr>
              <a:t>four </a:t>
            </a:r>
            <a:r>
              <a:rPr lang="en-US" sz="1200" kern="1200" dirty="0" smtClean="0">
                <a:solidFill>
                  <a:schemeClr val="tx1"/>
                </a:solidFill>
                <a:latin typeface="+mn-lt"/>
                <a:ea typeface="+mn-ea"/>
                <a:cs typeface="+mn-cs"/>
              </a:rPr>
              <a:t>data sharing agreements with other state agencies/entities, and in the next slide we feature the 20% that have between </a:t>
            </a:r>
            <a:r>
              <a:rPr lang="en-US" sz="1200" kern="1200" dirty="0" smtClean="0">
                <a:solidFill>
                  <a:schemeClr val="tx1"/>
                </a:solidFill>
                <a:latin typeface="+mn-lt"/>
                <a:ea typeface="+mn-ea"/>
                <a:cs typeface="+mn-cs"/>
              </a:rPr>
              <a:t>five and </a:t>
            </a:r>
            <a:r>
              <a:rPr lang="en-US" sz="1200" kern="1200" dirty="0" smtClean="0">
                <a:solidFill>
                  <a:schemeClr val="tx1"/>
                </a:solidFill>
                <a:latin typeface="+mn-lt"/>
                <a:ea typeface="+mn-ea"/>
                <a:cs typeface="+mn-cs"/>
              </a:rPr>
              <a:t>11 such relationships.</a:t>
            </a:r>
            <a:endParaRPr lang="en-US" dirty="0" smtClean="0"/>
          </a:p>
        </p:txBody>
      </p:sp>
      <p:sp>
        <p:nvSpPr>
          <p:cNvPr id="4" name="Slide Number Placeholder 3"/>
          <p:cNvSpPr>
            <a:spLocks noGrp="1"/>
          </p:cNvSpPr>
          <p:nvPr>
            <p:ph type="sldNum" sz="quarter" idx="10"/>
          </p:nvPr>
        </p:nvSpPr>
        <p:spPr/>
        <p:txBody>
          <a:bodyPr/>
          <a:lstStyle/>
          <a:p>
            <a:fld id="{30AC7F54-6F15-47B9-B0A1-6AA5CBAFE28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158750"/>
            <a:ext cx="4654550" cy="3490913"/>
          </a:xfrm>
        </p:spPr>
      </p:sp>
      <p:sp>
        <p:nvSpPr>
          <p:cNvPr id="3" name="Notes Placeholder 2"/>
          <p:cNvSpPr>
            <a:spLocks noGrp="1"/>
          </p:cNvSpPr>
          <p:nvPr>
            <p:ph type="body" idx="1"/>
          </p:nvPr>
        </p:nvSpPr>
        <p:spPr>
          <a:xfrm>
            <a:off x="702310" y="3816351"/>
            <a:ext cx="5618480" cy="4794568"/>
          </a:xfrm>
        </p:spPr>
        <p:txBody>
          <a:bodyPr>
            <a:normAutofit/>
          </a:bodyPr>
          <a:lstStyle/>
          <a:p>
            <a:r>
              <a:rPr lang="en-US" dirty="0" smtClean="0"/>
              <a:t>I</a:t>
            </a:r>
            <a:r>
              <a:rPr lang="en-US" baseline="0" dirty="0" smtClean="0"/>
              <a:t>n </a:t>
            </a:r>
            <a:r>
              <a:rPr lang="en-US" baseline="0" dirty="0" smtClean="0"/>
              <a:t>which states does the state postsecondary agency/entity have data sharing agreements with between </a:t>
            </a:r>
            <a:r>
              <a:rPr lang="en-US" baseline="0" dirty="0" smtClean="0"/>
              <a:t>five </a:t>
            </a:r>
            <a:r>
              <a:rPr lang="en-US" baseline="0" dirty="0" smtClean="0"/>
              <a:t>and 11 other state agencies/entities?</a:t>
            </a:r>
          </a:p>
          <a:p>
            <a:endParaRPr lang="en-US" dirty="0" smtClean="0"/>
          </a:p>
          <a:p>
            <a:r>
              <a:rPr lang="en-US" dirty="0" smtClean="0"/>
              <a:t>Washington has the most with 11 (Washington Office of Financial Management)</a:t>
            </a:r>
          </a:p>
          <a:p>
            <a:endParaRPr lang="en-US" dirty="0" smtClean="0"/>
          </a:p>
          <a:p>
            <a:r>
              <a:rPr lang="en-US" dirty="0" smtClean="0"/>
              <a:t>Rhode Island is next with 10, and to clarify, </a:t>
            </a:r>
            <a:r>
              <a:rPr lang="en-US" dirty="0" smtClean="0"/>
              <a:t>it </a:t>
            </a:r>
            <a:r>
              <a:rPr lang="en-US" baseline="0" dirty="0" smtClean="0"/>
              <a:t>currently has seven, </a:t>
            </a:r>
            <a:r>
              <a:rPr lang="en-US" baseline="0" dirty="0" smtClean="0"/>
              <a:t>with </a:t>
            </a:r>
            <a:r>
              <a:rPr lang="en-US" baseline="0" dirty="0" smtClean="0"/>
              <a:t>three </a:t>
            </a:r>
            <a:r>
              <a:rPr lang="en-US" baseline="0" dirty="0" smtClean="0"/>
              <a:t>in progress (</a:t>
            </a:r>
            <a:r>
              <a:rPr lang="en-US" dirty="0" smtClean="0"/>
              <a:t>Rhode Island Board of Governors for Higher Education)</a:t>
            </a:r>
            <a:endParaRPr lang="en-US" baseline="0" dirty="0" smtClean="0"/>
          </a:p>
          <a:p>
            <a:endParaRPr lang="en-US" dirty="0" smtClean="0"/>
          </a:p>
          <a:p>
            <a:r>
              <a:rPr lang="en-US" dirty="0" smtClean="0"/>
              <a:t>Next is Florida</a:t>
            </a:r>
            <a:r>
              <a:rPr lang="en-US" baseline="0" dirty="0" smtClean="0"/>
              <a:t> with </a:t>
            </a:r>
            <a:r>
              <a:rPr lang="en-US" baseline="0" dirty="0" smtClean="0"/>
              <a:t>eight </a:t>
            </a:r>
            <a:r>
              <a:rPr lang="en-US" baseline="0" dirty="0" smtClean="0"/>
              <a:t>(</a:t>
            </a:r>
            <a:r>
              <a:rPr lang="en-US" dirty="0" smtClean="0"/>
              <a:t>Florida Department of Education</a:t>
            </a:r>
            <a:r>
              <a:rPr lang="en-US" baseline="0" dirty="0" smtClean="0"/>
              <a:t>)</a:t>
            </a:r>
          </a:p>
          <a:p>
            <a:endParaRPr lang="en-US" dirty="0" smtClean="0"/>
          </a:p>
          <a:p>
            <a:r>
              <a:rPr lang="en-US" dirty="0" smtClean="0"/>
              <a:t>Followed by Alaska with </a:t>
            </a:r>
            <a:r>
              <a:rPr lang="en-US" dirty="0" smtClean="0"/>
              <a:t>six </a:t>
            </a:r>
            <a:r>
              <a:rPr lang="en-US" dirty="0" smtClean="0"/>
              <a:t>(University of Alaska Statewide System)</a:t>
            </a:r>
          </a:p>
          <a:p>
            <a:endParaRPr lang="en-US" dirty="0" smtClean="0"/>
          </a:p>
          <a:p>
            <a:r>
              <a:rPr lang="en-US" dirty="0" smtClean="0"/>
              <a:t>And finally </a:t>
            </a:r>
            <a:r>
              <a:rPr lang="en-US" dirty="0" smtClean="0"/>
              <a:t>Georgia, New York, Kansas, North Dakota, </a:t>
            </a:r>
            <a:r>
              <a:rPr lang="en-US" dirty="0" smtClean="0"/>
              <a:t>and </a:t>
            </a:r>
            <a:r>
              <a:rPr lang="en-US" dirty="0" smtClean="0"/>
              <a:t>Oregon </a:t>
            </a:r>
            <a:r>
              <a:rPr lang="en-US" dirty="0" smtClean="0"/>
              <a:t>with </a:t>
            </a:r>
            <a:r>
              <a:rPr lang="en-US" dirty="0" smtClean="0"/>
              <a:t>five</a:t>
            </a:r>
            <a:endParaRPr lang="en-US" dirty="0" smtClean="0"/>
          </a:p>
          <a:p>
            <a:r>
              <a:rPr lang="en-US" dirty="0" smtClean="0"/>
              <a:t>To clarify,</a:t>
            </a:r>
            <a:r>
              <a:rPr lang="en-US" baseline="0" dirty="0" smtClean="0"/>
              <a:t> Kansas has </a:t>
            </a:r>
            <a:r>
              <a:rPr lang="en-US" baseline="0" dirty="0" smtClean="0"/>
              <a:t>four </a:t>
            </a:r>
            <a:r>
              <a:rPr lang="en-US" baseline="0" dirty="0" smtClean="0"/>
              <a:t>with </a:t>
            </a:r>
            <a:r>
              <a:rPr lang="en-US" baseline="0" dirty="0" smtClean="0"/>
              <a:t>one </a:t>
            </a:r>
            <a:r>
              <a:rPr lang="en-US" baseline="0" dirty="0" smtClean="0"/>
              <a:t>in progress</a:t>
            </a:r>
            <a:endParaRPr lang="en-US" dirty="0" smtClean="0"/>
          </a:p>
          <a:p>
            <a:endParaRPr lang="en-US" dirty="0" smtClean="0"/>
          </a:p>
          <a:p>
            <a:r>
              <a:rPr lang="en-US" dirty="0" smtClean="0"/>
              <a:t>University System of Georgia</a:t>
            </a:r>
          </a:p>
          <a:p>
            <a:r>
              <a:rPr lang="en-US" dirty="0" smtClean="0"/>
              <a:t>Kansas Board of Regents </a:t>
            </a:r>
            <a:r>
              <a:rPr lang="en-US" b="1" dirty="0" smtClean="0"/>
              <a:t>(four </a:t>
            </a:r>
            <a:r>
              <a:rPr lang="en-US" b="1" dirty="0" smtClean="0"/>
              <a:t>with </a:t>
            </a:r>
            <a:r>
              <a:rPr lang="en-US" b="1" dirty="0" smtClean="0"/>
              <a:t>one </a:t>
            </a:r>
            <a:r>
              <a:rPr lang="en-US" b="1" dirty="0" smtClean="0"/>
              <a:t>IP)</a:t>
            </a:r>
          </a:p>
          <a:p>
            <a:r>
              <a:rPr lang="en-US" dirty="0" smtClean="0"/>
              <a:t>New York State Education Department Office of Higher Education</a:t>
            </a:r>
          </a:p>
          <a:p>
            <a:r>
              <a:rPr lang="en-US" dirty="0" smtClean="0"/>
              <a:t>North Dakota University System</a:t>
            </a:r>
          </a:p>
          <a:p>
            <a:r>
              <a:rPr lang="en-US" dirty="0" smtClean="0"/>
              <a:t>Oregon University System</a:t>
            </a:r>
          </a:p>
          <a:p>
            <a:endParaRPr lang="en-US" dirty="0" smtClean="0"/>
          </a:p>
          <a:p>
            <a:endParaRPr lang="en-US" dirty="0" smtClean="0"/>
          </a:p>
          <a:p>
            <a:r>
              <a:rPr lang="en-US" dirty="0" smtClean="0"/>
              <a:t>Some </a:t>
            </a:r>
            <a:r>
              <a:rPr lang="en-US" dirty="0" smtClean="0"/>
              <a:t>examples of </a:t>
            </a:r>
            <a:r>
              <a:rPr lang="en-US" dirty="0" smtClean="0"/>
              <a:t>the other agencies include</a:t>
            </a:r>
            <a:r>
              <a:rPr lang="en-US" baseline="0" dirty="0" smtClean="0"/>
              <a:t> financial aid, </a:t>
            </a:r>
            <a:r>
              <a:rPr lang="en-US" baseline="0" dirty="0" err="1" smtClean="0"/>
              <a:t>preK</a:t>
            </a:r>
            <a:r>
              <a:rPr lang="en-US" baseline="0" dirty="0" smtClean="0"/>
              <a:t>, foster care, health, motor vehicle, juvenile detention, and corrections.</a:t>
            </a:r>
          </a:p>
        </p:txBody>
      </p:sp>
      <p:sp>
        <p:nvSpPr>
          <p:cNvPr id="4" name="Slide Number Placeholder 3"/>
          <p:cNvSpPr>
            <a:spLocks noGrp="1"/>
          </p:cNvSpPr>
          <p:nvPr>
            <p:ph type="sldNum" sz="quarter" idx="10"/>
          </p:nvPr>
        </p:nvSpPr>
        <p:spPr/>
        <p:txBody>
          <a:bodyPr/>
          <a:lstStyle/>
          <a:p>
            <a:fld id="{851CFCB1-ED9E-4D90-83B5-A552FE6842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Going </a:t>
            </a:r>
            <a:r>
              <a:rPr lang="en-US" baseline="0" dirty="0" smtClean="0"/>
              <a:t>back to </a:t>
            </a:r>
            <a:r>
              <a:rPr lang="en-US" b="1" baseline="0" dirty="0" smtClean="0"/>
              <a:t>Table 1</a:t>
            </a:r>
            <a:r>
              <a:rPr lang="en-US" baseline="0" dirty="0" smtClean="0"/>
              <a:t>, I now want to focus on the most common data sharing agreements the state postsecondary entities engage in: that with the state K-12 and labor agencies. This trend was evident back in 2009 and remains the case today.</a:t>
            </a:r>
          </a:p>
        </p:txBody>
      </p:sp>
      <p:sp>
        <p:nvSpPr>
          <p:cNvPr id="4" name="Slide Number Placeholder 3"/>
          <p:cNvSpPr>
            <a:spLocks noGrp="1"/>
          </p:cNvSpPr>
          <p:nvPr>
            <p:ph type="sldNum" sz="quarter" idx="10"/>
          </p:nvPr>
        </p:nvSpPr>
        <p:spPr/>
        <p:txBody>
          <a:bodyPr/>
          <a:lstStyle/>
          <a:p>
            <a:fld id="{30AC7F54-6F15-47B9-B0A1-6AA5CBAFE28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58750"/>
            <a:ext cx="4654550" cy="3490913"/>
          </a:xfrm>
        </p:spPr>
      </p:sp>
      <p:sp>
        <p:nvSpPr>
          <p:cNvPr id="3" name="Notes Placeholder 2"/>
          <p:cNvSpPr>
            <a:spLocks noGrp="1"/>
          </p:cNvSpPr>
          <p:nvPr>
            <p:ph type="body" idx="1"/>
          </p:nvPr>
        </p:nvSpPr>
        <p:spPr>
          <a:xfrm>
            <a:off x="702310" y="3740151"/>
            <a:ext cx="5618480" cy="4870768"/>
          </a:xfrm>
        </p:spPr>
        <p:txBody>
          <a:bodyPr>
            <a:normAutofit fontScale="92500" lnSpcReduction="10000"/>
          </a:bodyPr>
          <a:lstStyle/>
          <a:p>
            <a:r>
              <a:rPr lang="en-US" sz="1200" kern="1200" dirty="0" smtClean="0">
                <a:solidFill>
                  <a:schemeClr val="tx1"/>
                </a:solidFill>
                <a:latin typeface="+mn-lt"/>
                <a:ea typeface="+mn-ea"/>
                <a:cs typeface="+mn-cs"/>
              </a:rPr>
              <a:t>Before </a:t>
            </a:r>
            <a:r>
              <a:rPr lang="en-US" sz="1200" kern="1200" dirty="0" smtClean="0">
                <a:solidFill>
                  <a:schemeClr val="tx1"/>
                </a:solidFill>
                <a:latin typeface="+mn-lt"/>
                <a:ea typeface="+mn-ea"/>
                <a:cs typeface="+mn-cs"/>
              </a:rPr>
              <a:t>we begin with these figures, several respondents issued corrections to the information provided in 2009; any 2009 numbers in this report have been adjusted where appropriate and as requested…</a:t>
            </a:r>
          </a:p>
          <a:p>
            <a:endParaRPr lang="en-US" sz="1200" kern="1200" dirty="0" smtClean="0">
              <a:solidFill>
                <a:schemeClr val="tx1"/>
              </a:solidFill>
              <a:latin typeface="+mn-lt"/>
              <a:ea typeface="+mn-ea"/>
              <a:cs typeface="+mn-cs"/>
            </a:endParaRPr>
          </a:p>
          <a:p>
            <a:r>
              <a:rPr lang="en-US" b="1" dirty="0" smtClean="0"/>
              <a:t>The figure on the left </a:t>
            </a:r>
            <a:r>
              <a:rPr lang="en-US" b="0" dirty="0" smtClean="0"/>
              <a:t>shows</a:t>
            </a:r>
            <a:r>
              <a:rPr lang="en-US" b="0" baseline="0" dirty="0" smtClean="0"/>
              <a:t> the situation </a:t>
            </a:r>
            <a:r>
              <a:rPr lang="en-US" b="0" baseline="0" dirty="0" smtClean="0"/>
              <a:t>in </a:t>
            </a:r>
            <a:r>
              <a:rPr lang="en-US" b="0" baseline="0" dirty="0" smtClean="0"/>
              <a:t>2009 with regard to </a:t>
            </a:r>
            <a:r>
              <a:rPr lang="en-US" dirty="0" smtClean="0"/>
              <a:t>states with</a:t>
            </a:r>
            <a:r>
              <a:rPr lang="en-US" baseline="0" dirty="0" smtClean="0"/>
              <a:t> </a:t>
            </a:r>
            <a:r>
              <a:rPr lang="en-US" dirty="0" smtClean="0"/>
              <a:t>postsecondary data sharing agreements with the state K-12 and labor/workforce agencies.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figure on the right</a:t>
            </a:r>
            <a:r>
              <a:rPr lang="en-US" dirty="0" smtClean="0"/>
              <a:t> shows this phenomenon as of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Look at how much more purple there is today. These are respectively Figures 2 and 3 from the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I stated earlier, </a:t>
            </a:r>
            <a:r>
              <a:rPr lang="en-US" baseline="0" dirty="0" smtClean="0"/>
              <a:t>keep in mind that these arrangements </a:t>
            </a:r>
            <a:r>
              <a:rPr lang="en-US" dirty="0" smtClean="0"/>
              <a:t>may or may not take place via the state P-20 data warehouses or federated data models.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I’d like to point out that back in 2009, the Pennsylvania State System of Higher Education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PASSHE</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was a contributor to the state P-20 data warehouse managed by the Pennsylvania Department of Education (</a:t>
            </a:r>
            <a:r>
              <a:rPr lang="en-US" sz="1200" kern="1200" dirty="0" err="1" smtClean="0">
                <a:solidFill>
                  <a:schemeClr val="tx1"/>
                </a:solidFill>
                <a:latin typeface="+mn-lt"/>
                <a:ea typeface="+mn-ea"/>
                <a:cs typeface="+mn-cs"/>
              </a:rPr>
              <a:t>PDE</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until passage of House Bill 1352 in June 2011. This bill limited the sharing of PASSHE data with PDE to aggregate data only. The bill prohibited PDE from collecting any identifying information of students unless they were specifically required to do so under federal statute or regulation. House Bill 1901, passed in June 2012, now allows PASSHE to voluntarily participate in the state P20 data warehouse as long as students are allowed to opt out of data collection activities.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Also,</a:t>
            </a:r>
            <a:r>
              <a:rPr lang="en-US" sz="1200" b="0" kern="1200" baseline="0" dirty="0" smtClean="0">
                <a:solidFill>
                  <a:schemeClr val="tx1"/>
                </a:solidFill>
                <a:latin typeface="+mn-lt"/>
                <a:ea typeface="+mn-ea"/>
                <a:cs typeface="+mn-cs"/>
              </a:rPr>
              <a:t> the maps show that the </a:t>
            </a:r>
            <a:r>
              <a:rPr lang="en-US" sz="1200" kern="1200" dirty="0" smtClean="0">
                <a:solidFill>
                  <a:schemeClr val="tx1"/>
                </a:solidFill>
                <a:latin typeface="+mn-lt"/>
                <a:ea typeface="+mn-ea"/>
                <a:cs typeface="+mn-cs"/>
              </a:rPr>
              <a:t>Minnesota State Colleges and Universities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MNSCU</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continues</a:t>
            </a:r>
            <a:r>
              <a:rPr lang="en-US" sz="1200" kern="1200" baseline="0" dirty="0" smtClean="0">
                <a:solidFill>
                  <a:schemeClr val="tx1"/>
                </a:solidFill>
                <a:latin typeface="+mn-lt"/>
                <a:ea typeface="+mn-ea"/>
                <a:cs typeface="+mn-cs"/>
              </a:rPr>
              <a:t> to have </a:t>
            </a:r>
            <a:r>
              <a:rPr lang="en-US" sz="1200" kern="1200" dirty="0" smtClean="0">
                <a:solidFill>
                  <a:schemeClr val="tx1"/>
                </a:solidFill>
                <a:latin typeface="+mn-lt"/>
                <a:ea typeface="+mn-ea"/>
                <a:cs typeface="+mn-cs"/>
              </a:rPr>
              <a:t>a data sharing arrangement with the state labor/workforce agency. But since MNSCU is a data contributor to the state’s P-20 data warehouse, and the Minnesota Office of Higher Education has a data sharing agreement with the state education (K-12) agency, MNSCU also will have access to K-12 data from this agency as a partner.</a:t>
            </a:r>
          </a:p>
        </p:txBody>
      </p:sp>
      <p:sp>
        <p:nvSpPr>
          <p:cNvPr id="4" name="Slide Number Placeholder 3"/>
          <p:cNvSpPr>
            <a:spLocks noGrp="1"/>
          </p:cNvSpPr>
          <p:nvPr>
            <p:ph type="sldNum" sz="quarter" idx="10"/>
          </p:nvPr>
        </p:nvSpPr>
        <p:spPr/>
        <p:txBody>
          <a:bodyPr/>
          <a:lstStyle/>
          <a:p>
            <a:fld id="{30AC7F54-6F15-47B9-B0A1-6AA5CBAFE28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E0EE3F-DF25-4D3B-9AB0-DF18B52B4D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E0EE3F-DF25-4D3B-9AB0-DF18B52B4D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4"/>
          </p:nvPr>
        </p:nvSpPr>
        <p:spPr>
          <a:xfrm>
            <a:off x="8382000" y="6356350"/>
            <a:ext cx="30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D0565-10A6-40C9-A350-578216139B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382000" y="6356350"/>
            <a:ext cx="304800" cy="365125"/>
          </a:xfrm>
          <a:prstGeom prst="rect">
            <a:avLst/>
          </a:prstGeom>
        </p:spPr>
        <p:txBody>
          <a:bodyPr/>
          <a:lstStyle/>
          <a:p>
            <a:fld id="{9BE0EE3F-DF25-4D3B-9AB0-DF18B52B4D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382000" y="6356350"/>
            <a:ext cx="304800" cy="365125"/>
          </a:xfrm>
          <a:prstGeom prst="rect">
            <a:avLst/>
          </a:prstGeom>
        </p:spPr>
        <p:txBody>
          <a:bodyPr/>
          <a:lstStyle/>
          <a:p>
            <a:fld id="{9BE0EE3F-DF25-4D3B-9AB0-DF18B52B4D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lgn="l">
              <a:defRPr lang="en-US" sz="2800" b="1" kern="1200" smtClean="0">
                <a:solidFill>
                  <a:schemeClr val="tx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0375"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0375" y="18589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8200"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18589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382000" y="6356350"/>
            <a:ext cx="304800" cy="365125"/>
          </a:xfrm>
          <a:prstGeom prst="rect">
            <a:avLst/>
          </a:prstGeom>
        </p:spPr>
        <p:txBody>
          <a:bodyPr/>
          <a:lstStyle/>
          <a:p>
            <a:fld id="{9BE0EE3F-DF25-4D3B-9AB0-DF18B52B4D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E0EE3F-DF25-4D3B-9AB0-DF18B52B4D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BE0EE3F-DF25-4D3B-9AB0-DF18B52B4D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E0EE3F-DF25-4D3B-9AB0-DF18B52B4D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E0EE3F-DF25-4D3B-9AB0-DF18B52B4D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descr="new sheeo logo - no tag 800.png"/>
          <p:cNvPicPr>
            <a:picLocks noChangeAspect="1"/>
          </p:cNvPicPr>
          <p:nvPr userDrawn="1"/>
        </p:nvPicPr>
        <p:blipFill>
          <a:blip r:embed="rId13" cstate="print"/>
          <a:stretch>
            <a:fillRect/>
          </a:stretch>
        </p:blipFill>
        <p:spPr>
          <a:xfrm>
            <a:off x="1" y="6507525"/>
            <a:ext cx="1320635" cy="303746"/>
          </a:xfrm>
          <a:prstGeom prst="rect">
            <a:avLst/>
          </a:prstGeom>
        </p:spPr>
      </p:pic>
      <p:sp>
        <p:nvSpPr>
          <p:cNvPr id="5" name="Slide Number Placeholder 4"/>
          <p:cNvSpPr>
            <a:spLocks noGrp="1"/>
          </p:cNvSpPr>
          <p:nvPr>
            <p:ph type="sldNum" sz="quarter" idx="4"/>
          </p:nvPr>
        </p:nvSpPr>
        <p:spPr>
          <a:xfrm>
            <a:off x="8382000" y="6356350"/>
            <a:ext cx="30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D0565-10A6-40C9-A350-578216139B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heeo.org/resources/publications/strong-foundations-state-state-postsecondary-data-systems-2012-update-data" TargetMode="External"/><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hyperlink" Target="http://www.sheeo.org/resources/publications/strong-foundations-state-state-postsecondary-data-systems-2012-update-data" TargetMode="External"/><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hyperlink" Target="http://www.sheeo.org/resources/publications/strong-foundations-state-state-postsecondary-data-systems-2012-update-data" TargetMode="External"/><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hyperlink" Target="http://www.sheeo.org/resources/publications/strong-foundations-state-state-postsecondary-data-systems-2012-update-data" TargetMode="External"/><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sheeo.org/resources/publications/strong-foundations-state-state-postsecondary-data-systems-2012-update-dat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sheeo.org/resources/publications/strong-foundations-state-state-postsecondary-data-systems-2012-update-dat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heeo.org/resources/publications/strong-foundations-state-state-postsecondary-data-systems-2012-update-dat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mailto:tgarcia@sheeo.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sheeo.org/" TargetMode="External"/><Relationship Id="rId4" Type="http://schemas.openxmlformats.org/officeDocument/2006/relationships/hyperlink" Target="mailto:hans@shee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sheeo.org/resources/publications/strong-foundations-state-state-postsecondary-data-systems-2012-update-data" TargetMode="Externa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www.sheeo.org/resources/publications/strong-foundations-state-state-postsecondary-data-systems-2012-update-data"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cap="all" dirty="0" smtClean="0">
                <a:solidFill>
                  <a:schemeClr val="accent2"/>
                </a:solidFill>
                <a:effectLst>
                  <a:outerShdw blurRad="38100" dist="38100" dir="2700000" algn="tl">
                    <a:srgbClr val="000000">
                      <a:alpha val="43137"/>
                    </a:srgbClr>
                  </a:outerShdw>
                </a:effectLst>
              </a:rPr>
              <a:t>Strong Foundations</a:t>
            </a:r>
            <a:r>
              <a:rPr lang="en-US" dirty="0" smtClean="0">
                <a:solidFill>
                  <a:schemeClr val="accent2"/>
                </a:solidFill>
                <a:effectLst>
                  <a:outerShdw blurRad="38100" dist="38100" dir="2700000" algn="tl">
                    <a:srgbClr val="000000">
                      <a:alpha val="43137"/>
                    </a:srgbClr>
                  </a:outerShdw>
                </a:effectLst>
              </a:rPr>
              <a:t> </a:t>
            </a:r>
            <a:r>
              <a:rPr lang="en-US" dirty="0" smtClean="0"/>
              <a:t/>
            </a:r>
            <a:br>
              <a:rPr lang="en-US" dirty="0" smtClean="0"/>
            </a:br>
            <a:r>
              <a:rPr lang="en-US" dirty="0" smtClean="0"/>
              <a:t>The State of State Postsecondary Data Systems</a:t>
            </a:r>
            <a:endParaRPr lang="en-US" dirty="0"/>
          </a:p>
        </p:txBody>
      </p:sp>
      <p:sp>
        <p:nvSpPr>
          <p:cNvPr id="3" name="Subtitle 2"/>
          <p:cNvSpPr>
            <a:spLocks noGrp="1"/>
          </p:cNvSpPr>
          <p:nvPr>
            <p:ph type="subTitle" idx="1"/>
          </p:nvPr>
        </p:nvSpPr>
        <p:spPr>
          <a:xfrm>
            <a:off x="1371600" y="3886200"/>
            <a:ext cx="6400800" cy="2667000"/>
          </a:xfrm>
        </p:spPr>
        <p:txBody>
          <a:bodyPr>
            <a:normAutofit fontScale="62500" lnSpcReduction="20000"/>
          </a:bodyPr>
          <a:lstStyle/>
          <a:p>
            <a:r>
              <a:rPr lang="en-US" b="1" dirty="0" smtClean="0"/>
              <a:t>2012 Update on Postsecondary Data Sharing with </a:t>
            </a:r>
            <a:br>
              <a:rPr lang="en-US" b="1" dirty="0" smtClean="0"/>
            </a:br>
            <a:r>
              <a:rPr lang="en-US" b="1" dirty="0" smtClean="0"/>
              <a:t>K-12 and Labor</a:t>
            </a:r>
          </a:p>
          <a:p>
            <a:endParaRPr lang="en-US" b="1" dirty="0" smtClean="0">
              <a:solidFill>
                <a:schemeClr val="accent5">
                  <a:lumMod val="75000"/>
                </a:schemeClr>
              </a:solidFill>
            </a:endParaRPr>
          </a:p>
          <a:p>
            <a:r>
              <a:rPr lang="en-US" b="1" dirty="0" smtClean="0">
                <a:solidFill>
                  <a:schemeClr val="accent5">
                    <a:lumMod val="75000"/>
                  </a:schemeClr>
                </a:solidFill>
              </a:rPr>
              <a:t>26</a:t>
            </a:r>
            <a:r>
              <a:rPr lang="en-US" b="1" baseline="30000" dirty="0" smtClean="0">
                <a:solidFill>
                  <a:schemeClr val="accent5">
                    <a:lumMod val="75000"/>
                  </a:schemeClr>
                </a:solidFill>
              </a:rPr>
              <a:t>th</a:t>
            </a:r>
            <a:r>
              <a:rPr lang="en-US" b="1" dirty="0" smtClean="0">
                <a:solidFill>
                  <a:schemeClr val="accent5">
                    <a:lumMod val="75000"/>
                  </a:schemeClr>
                </a:solidFill>
              </a:rPr>
              <a:t> Annual Management Information Systems Conference</a:t>
            </a:r>
          </a:p>
          <a:p>
            <a:r>
              <a:rPr lang="en-US" dirty="0" smtClean="0">
                <a:solidFill>
                  <a:schemeClr val="tx1"/>
                </a:solidFill>
              </a:rPr>
              <a:t>Washington, D.C.</a:t>
            </a:r>
          </a:p>
          <a:p>
            <a:r>
              <a:rPr lang="en-US" i="1" dirty="0" smtClean="0">
                <a:solidFill>
                  <a:schemeClr val="tx1"/>
                </a:solidFill>
              </a:rPr>
              <a:t>February 15, 2013</a:t>
            </a:r>
          </a:p>
          <a:p>
            <a:endParaRPr lang="en-US" dirty="0" smtClean="0">
              <a:solidFill>
                <a:schemeClr val="bg1">
                  <a:lumMod val="50000"/>
                </a:schemeClr>
              </a:solidFill>
            </a:endParaRPr>
          </a:p>
          <a:p>
            <a:r>
              <a:rPr lang="en-US" dirty="0" smtClean="0">
                <a:solidFill>
                  <a:schemeClr val="bg1">
                    <a:lumMod val="50000"/>
                  </a:schemeClr>
                </a:solidFill>
              </a:rPr>
              <a:t>Hans Peter L’Orange and Tanya I. Garcia</a:t>
            </a:r>
            <a:endParaRPr lang="en-US" dirty="0">
              <a:solidFill>
                <a:schemeClr val="bg1">
                  <a:lumMod val="50000"/>
                </a:schemeClr>
              </a:solidFill>
            </a:endParaRPr>
          </a:p>
        </p:txBody>
      </p:sp>
      <p:pic>
        <p:nvPicPr>
          <p:cNvPr id="4" name="Picture 3" descr="StrongFoundations_coverimagetreesonly.jpg"/>
          <p:cNvPicPr/>
          <p:nvPr/>
        </p:nvPicPr>
        <p:blipFill>
          <a:blip r:embed="rId3" cstate="print">
            <a:clrChange>
              <a:clrFrom>
                <a:srgbClr val="FFFFFE"/>
              </a:clrFrom>
              <a:clrTo>
                <a:srgbClr val="FFFFFE">
                  <a:alpha val="0"/>
                </a:srgbClr>
              </a:clrTo>
            </a:clrChange>
          </a:blip>
          <a:stretch>
            <a:fillRect/>
          </a:stretch>
        </p:blipFill>
        <p:spPr>
          <a:xfrm>
            <a:off x="3886200" y="1219200"/>
            <a:ext cx="1300866" cy="683812"/>
          </a:xfrm>
          <a:prstGeom prst="rect">
            <a:avLst/>
          </a:prstGeom>
        </p:spPr>
      </p:pic>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pPr algn="l"/>
            <a:r>
              <a:rPr lang="en-US" sz="2800" b="1" dirty="0" smtClean="0"/>
              <a:t>Data sharing </a:t>
            </a:r>
            <a:r>
              <a:rPr lang="en-US" sz="2800" b="1" i="1" u="sng" dirty="0" smtClean="0"/>
              <a:t>in progress</a:t>
            </a:r>
            <a:r>
              <a:rPr lang="en-US" sz="2800" b="0" dirty="0" smtClean="0"/>
              <a:t> </a:t>
            </a:r>
            <a:r>
              <a:rPr lang="en-US" sz="2800" b="1" dirty="0" smtClean="0"/>
              <a:t>with K-12, labor, or both agencies</a:t>
            </a:r>
          </a:p>
        </p:txBody>
      </p:sp>
      <p:sp>
        <p:nvSpPr>
          <p:cNvPr id="5" name="Text Placeholder 4"/>
          <p:cNvSpPr>
            <a:spLocks noGrp="1"/>
          </p:cNvSpPr>
          <p:nvPr>
            <p:ph type="body" idx="1"/>
          </p:nvPr>
        </p:nvSpPr>
        <p:spPr>
          <a:xfrm>
            <a:off x="457200" y="1066800"/>
            <a:ext cx="4040188" cy="639762"/>
          </a:xfrm>
        </p:spPr>
        <p:txBody>
          <a:bodyPr/>
          <a:lstStyle/>
          <a:p>
            <a:r>
              <a:rPr lang="en-US" dirty="0" smtClean="0"/>
              <a:t>2009…that was then</a:t>
            </a:r>
            <a:endParaRPr lang="en-US" dirty="0"/>
          </a:p>
        </p:txBody>
      </p:sp>
      <p:sp>
        <p:nvSpPr>
          <p:cNvPr id="6" name="Content Placeholder 5"/>
          <p:cNvSpPr>
            <a:spLocks noGrp="1"/>
          </p:cNvSpPr>
          <p:nvPr>
            <p:ph sz="half" idx="2"/>
          </p:nvPr>
        </p:nvSpPr>
        <p:spPr>
          <a:xfrm>
            <a:off x="457200" y="1752600"/>
            <a:ext cx="4040188" cy="4373563"/>
          </a:xfrm>
        </p:spPr>
        <p:txBody>
          <a:bodyPr/>
          <a:lstStyle/>
          <a:p>
            <a:endParaRPr lang="en-US" dirty="0"/>
          </a:p>
        </p:txBody>
      </p:sp>
      <p:sp>
        <p:nvSpPr>
          <p:cNvPr id="7" name="Text Placeholder 6"/>
          <p:cNvSpPr>
            <a:spLocks noGrp="1"/>
          </p:cNvSpPr>
          <p:nvPr>
            <p:ph type="body" sz="quarter" idx="3"/>
          </p:nvPr>
        </p:nvSpPr>
        <p:spPr>
          <a:xfrm>
            <a:off x="4648200" y="1066800"/>
            <a:ext cx="4041775" cy="639762"/>
          </a:xfrm>
        </p:spPr>
        <p:txBody>
          <a:bodyPr/>
          <a:lstStyle/>
          <a:p>
            <a:r>
              <a:rPr lang="en-US" dirty="0" smtClean="0"/>
              <a:t>2012…this is now</a:t>
            </a:r>
            <a:endParaRPr lang="en-US" dirty="0"/>
          </a:p>
        </p:txBody>
      </p:sp>
      <p:sp>
        <p:nvSpPr>
          <p:cNvPr id="8" name="Content Placeholder 7"/>
          <p:cNvSpPr>
            <a:spLocks noGrp="1"/>
          </p:cNvSpPr>
          <p:nvPr>
            <p:ph sz="quarter" idx="4"/>
          </p:nvPr>
        </p:nvSpPr>
        <p:spPr>
          <a:xfrm>
            <a:off x="4645025" y="1752600"/>
            <a:ext cx="4041775" cy="4373563"/>
          </a:xfrm>
        </p:spPr>
        <p:txBody>
          <a:bodyPr/>
          <a:lstStyle/>
          <a:p>
            <a:endParaRPr lang="en-US" dirty="0"/>
          </a:p>
        </p:txBody>
      </p:sp>
      <p:sp>
        <p:nvSpPr>
          <p:cNvPr id="17" name="TextBox 16"/>
          <p:cNvSpPr txBox="1"/>
          <p:nvPr/>
        </p:nvSpPr>
        <p:spPr>
          <a:xfrm>
            <a:off x="1295400" y="6172200"/>
            <a:ext cx="6705600" cy="600164"/>
          </a:xfrm>
          <a:prstGeom prst="rect">
            <a:avLst/>
          </a:prstGeom>
          <a:noFill/>
        </p:spPr>
        <p:txBody>
          <a:bodyPr wrap="square" rtlCol="0">
            <a:spAutoFit/>
          </a:bodyPr>
          <a:lstStyle/>
          <a:p>
            <a:r>
              <a:rPr lang="en-US" sz="1100" i="1" dirty="0" smtClean="0"/>
              <a:t>Source</a:t>
            </a:r>
            <a:r>
              <a:rPr lang="en-US" sz="1100" dirty="0" smtClean="0"/>
              <a:t>: Tanya I. Garcia and Hans Peter L’Orange. </a:t>
            </a:r>
            <a:r>
              <a:rPr lang="en-US" sz="1100" i="1" dirty="0" smtClean="0"/>
              <a:t>Strong Foundations: The State of State Postsecondary Data Systems: 2012 Update on Data Sharing with K-12 and Labor</a:t>
            </a:r>
            <a:r>
              <a:rPr lang="en-US" sz="1100" dirty="0" smtClean="0"/>
              <a:t>. December 2010. Boulder: State Higher Education Executive Officers Association. Available </a:t>
            </a:r>
            <a:r>
              <a:rPr lang="en-US" sz="1100" u="none" dirty="0" smtClean="0">
                <a:hlinkClick r:id="rId3"/>
              </a:rPr>
              <a:t>online</a:t>
            </a:r>
            <a:r>
              <a:rPr lang="en-US" sz="1100" dirty="0" smtClean="0"/>
              <a:t>.</a:t>
            </a:r>
            <a:endParaRPr lang="en-US" sz="1100" dirty="0"/>
          </a:p>
        </p:txBody>
      </p:sp>
      <p:grpSp>
        <p:nvGrpSpPr>
          <p:cNvPr id="19" name="Group 18"/>
          <p:cNvGrpSpPr>
            <a:grpSpLocks noChangeAspect="1"/>
          </p:cNvGrpSpPr>
          <p:nvPr/>
        </p:nvGrpSpPr>
        <p:grpSpPr>
          <a:xfrm>
            <a:off x="304800" y="1828800"/>
            <a:ext cx="4100649" cy="3436620"/>
            <a:chOff x="2009095" y="1676400"/>
            <a:chExt cx="5125811" cy="4295775"/>
          </a:xfrm>
        </p:grpSpPr>
        <p:pic>
          <p:nvPicPr>
            <p:cNvPr id="16" name="Picture 3"/>
            <p:cNvPicPr>
              <a:picLocks noChangeAspect="1" noChangeArrowheads="1"/>
            </p:cNvPicPr>
            <p:nvPr/>
          </p:nvPicPr>
          <p:blipFill>
            <a:blip r:embed="rId4" cstate="print"/>
            <a:srcRect/>
            <a:stretch>
              <a:fillRect/>
            </a:stretch>
          </p:blipFill>
          <p:spPr bwMode="auto">
            <a:xfrm>
              <a:off x="2009095" y="1676400"/>
              <a:ext cx="5125811" cy="3268571"/>
            </a:xfrm>
            <a:prstGeom prst="rect">
              <a:avLst/>
            </a:prstGeom>
            <a:noFill/>
            <a:ln w="9525">
              <a:noFill/>
              <a:miter lim="800000"/>
              <a:headEnd/>
              <a:tailEnd/>
            </a:ln>
            <a:effectLst/>
          </p:spPr>
        </p:pic>
        <p:pic>
          <p:nvPicPr>
            <p:cNvPr id="18" name="Picture 4"/>
            <p:cNvPicPr>
              <a:picLocks noChangeAspect="1" noChangeArrowheads="1"/>
            </p:cNvPicPr>
            <p:nvPr/>
          </p:nvPicPr>
          <p:blipFill>
            <a:blip r:embed="rId5" cstate="print"/>
            <a:srcRect/>
            <a:stretch>
              <a:fillRect/>
            </a:stretch>
          </p:blipFill>
          <p:spPr bwMode="auto">
            <a:xfrm>
              <a:off x="2447925" y="5105400"/>
              <a:ext cx="4248150" cy="866775"/>
            </a:xfrm>
            <a:prstGeom prst="rect">
              <a:avLst/>
            </a:prstGeom>
            <a:noFill/>
            <a:ln w="9525">
              <a:noFill/>
              <a:miter lim="800000"/>
              <a:headEnd/>
              <a:tailEnd/>
            </a:ln>
          </p:spPr>
        </p:pic>
      </p:grpSp>
      <p:grpSp>
        <p:nvGrpSpPr>
          <p:cNvPr id="22" name="Group 21"/>
          <p:cNvGrpSpPr>
            <a:grpSpLocks noChangeAspect="1"/>
          </p:cNvGrpSpPr>
          <p:nvPr/>
        </p:nvGrpSpPr>
        <p:grpSpPr>
          <a:xfrm>
            <a:off x="4724400" y="1828800"/>
            <a:ext cx="4100649" cy="3314700"/>
            <a:chOff x="2009095" y="1752600"/>
            <a:chExt cx="5125811" cy="4143375"/>
          </a:xfrm>
        </p:grpSpPr>
        <p:pic>
          <p:nvPicPr>
            <p:cNvPr id="20" name="Picture 2"/>
            <p:cNvPicPr>
              <a:picLocks noChangeAspect="1" noChangeArrowheads="1"/>
            </p:cNvPicPr>
            <p:nvPr/>
          </p:nvPicPr>
          <p:blipFill>
            <a:blip r:embed="rId6" cstate="print"/>
            <a:srcRect/>
            <a:stretch>
              <a:fillRect/>
            </a:stretch>
          </p:blipFill>
          <p:spPr bwMode="auto">
            <a:xfrm>
              <a:off x="2009095" y="1752600"/>
              <a:ext cx="5125811" cy="3268571"/>
            </a:xfrm>
            <a:prstGeom prst="rect">
              <a:avLst/>
            </a:prstGeom>
            <a:noFill/>
            <a:ln w="9525">
              <a:noFill/>
              <a:miter lim="800000"/>
              <a:headEnd/>
              <a:tailEnd/>
            </a:ln>
            <a:effectLst/>
          </p:spPr>
        </p:pic>
        <p:pic>
          <p:nvPicPr>
            <p:cNvPr id="21" name="Picture 3"/>
            <p:cNvPicPr>
              <a:picLocks noChangeAspect="1" noChangeArrowheads="1"/>
            </p:cNvPicPr>
            <p:nvPr/>
          </p:nvPicPr>
          <p:blipFill>
            <a:blip r:embed="rId7" cstate="print"/>
            <a:srcRect/>
            <a:stretch>
              <a:fillRect/>
            </a:stretch>
          </p:blipFill>
          <p:spPr bwMode="auto">
            <a:xfrm>
              <a:off x="2447925" y="5029200"/>
              <a:ext cx="4248150" cy="866775"/>
            </a:xfrm>
            <a:prstGeom prst="rect">
              <a:avLst/>
            </a:prstGeom>
            <a:noFill/>
            <a:ln w="9525">
              <a:noFill/>
              <a:miter lim="800000"/>
              <a:headEnd/>
              <a:tailEnd/>
            </a:ln>
          </p:spPr>
        </p:pic>
      </p:grpSp>
      <p:sp>
        <p:nvSpPr>
          <p:cNvPr id="14" name="Slide Number Placeholder 13"/>
          <p:cNvSpPr>
            <a:spLocks noGrp="1"/>
          </p:cNvSpPr>
          <p:nvPr>
            <p:ph type="sldNum" sz="quarter" idx="12"/>
          </p:nvPr>
        </p:nvSpPr>
        <p:spPr>
          <a:xfrm>
            <a:off x="8305800" y="6356350"/>
            <a:ext cx="381000" cy="365125"/>
          </a:xfrm>
        </p:spPr>
        <p:txBody>
          <a:bodyPr/>
          <a:lstStyle/>
          <a:p>
            <a:fld id="{9BE0EE3F-DF25-4D3B-9AB0-DF18B52B4DE4}" type="slidenum">
              <a:rPr lang="en-US" smtClean="0"/>
              <a:pPr/>
              <a:t>10</a:t>
            </a:fld>
            <a:endParaRPr 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pPr algn="l"/>
            <a:r>
              <a:rPr lang="en-US" sz="2800" b="1" dirty="0" smtClean="0"/>
              <a:t>States with access to elements from the K-12 agency</a:t>
            </a:r>
          </a:p>
        </p:txBody>
      </p:sp>
      <p:sp>
        <p:nvSpPr>
          <p:cNvPr id="5" name="Text Placeholder 4"/>
          <p:cNvSpPr>
            <a:spLocks noGrp="1"/>
          </p:cNvSpPr>
          <p:nvPr>
            <p:ph type="body" idx="1"/>
          </p:nvPr>
        </p:nvSpPr>
        <p:spPr>
          <a:xfrm>
            <a:off x="457200" y="1066800"/>
            <a:ext cx="4040188" cy="639762"/>
          </a:xfrm>
        </p:spPr>
        <p:txBody>
          <a:bodyPr/>
          <a:lstStyle/>
          <a:p>
            <a:r>
              <a:rPr lang="en-US" dirty="0" smtClean="0"/>
              <a:t>2009…that was then</a:t>
            </a:r>
            <a:endParaRPr lang="en-US" dirty="0"/>
          </a:p>
        </p:txBody>
      </p:sp>
      <p:sp>
        <p:nvSpPr>
          <p:cNvPr id="6" name="Content Placeholder 5"/>
          <p:cNvSpPr>
            <a:spLocks noGrp="1"/>
          </p:cNvSpPr>
          <p:nvPr>
            <p:ph sz="half" idx="2"/>
          </p:nvPr>
        </p:nvSpPr>
        <p:spPr>
          <a:xfrm>
            <a:off x="457200" y="1752600"/>
            <a:ext cx="4040188" cy="4373563"/>
          </a:xfrm>
        </p:spPr>
        <p:txBody>
          <a:bodyPr/>
          <a:lstStyle/>
          <a:p>
            <a:endParaRPr lang="en-US" dirty="0"/>
          </a:p>
        </p:txBody>
      </p:sp>
      <p:sp>
        <p:nvSpPr>
          <p:cNvPr id="7" name="Text Placeholder 6"/>
          <p:cNvSpPr>
            <a:spLocks noGrp="1"/>
          </p:cNvSpPr>
          <p:nvPr>
            <p:ph type="body" sz="quarter" idx="3"/>
          </p:nvPr>
        </p:nvSpPr>
        <p:spPr>
          <a:xfrm>
            <a:off x="4648200" y="1066800"/>
            <a:ext cx="4041775" cy="639762"/>
          </a:xfrm>
        </p:spPr>
        <p:txBody>
          <a:bodyPr/>
          <a:lstStyle/>
          <a:p>
            <a:r>
              <a:rPr lang="en-US" dirty="0" smtClean="0"/>
              <a:t>2012…this is now</a:t>
            </a:r>
            <a:endParaRPr lang="en-US" dirty="0"/>
          </a:p>
        </p:txBody>
      </p:sp>
      <p:sp>
        <p:nvSpPr>
          <p:cNvPr id="8" name="Content Placeholder 7"/>
          <p:cNvSpPr>
            <a:spLocks noGrp="1"/>
          </p:cNvSpPr>
          <p:nvPr>
            <p:ph sz="quarter" idx="4"/>
          </p:nvPr>
        </p:nvSpPr>
        <p:spPr>
          <a:xfrm>
            <a:off x="4645025" y="1752600"/>
            <a:ext cx="4041775" cy="4373563"/>
          </a:xfrm>
        </p:spPr>
        <p:txBody>
          <a:bodyPr/>
          <a:lstStyle/>
          <a:p>
            <a:endParaRPr lang="en-US" dirty="0"/>
          </a:p>
        </p:txBody>
      </p:sp>
      <p:sp>
        <p:nvSpPr>
          <p:cNvPr id="17" name="TextBox 16"/>
          <p:cNvSpPr txBox="1"/>
          <p:nvPr/>
        </p:nvSpPr>
        <p:spPr>
          <a:xfrm>
            <a:off x="1295400" y="6172200"/>
            <a:ext cx="6705600" cy="600164"/>
          </a:xfrm>
          <a:prstGeom prst="rect">
            <a:avLst/>
          </a:prstGeom>
          <a:noFill/>
        </p:spPr>
        <p:txBody>
          <a:bodyPr wrap="square" rtlCol="0">
            <a:spAutoFit/>
          </a:bodyPr>
          <a:lstStyle/>
          <a:p>
            <a:r>
              <a:rPr lang="en-US" sz="1100" i="1" dirty="0" smtClean="0"/>
              <a:t>Source</a:t>
            </a:r>
            <a:r>
              <a:rPr lang="en-US" sz="1100" dirty="0" smtClean="0"/>
              <a:t>: Tanya I. Garcia and Hans Peter L’Orange. </a:t>
            </a:r>
            <a:r>
              <a:rPr lang="en-US" sz="1100" i="1" dirty="0" smtClean="0"/>
              <a:t>Strong Foundations: The State of State Postsecondary Data Systems: 2012 Update on Data Sharing with K-12 and Labor</a:t>
            </a:r>
            <a:r>
              <a:rPr lang="en-US" sz="1100" dirty="0" smtClean="0"/>
              <a:t>. December 2010. Boulder: State Higher Education Executive Officers Association. Available </a:t>
            </a:r>
            <a:r>
              <a:rPr lang="en-US" sz="1100" u="none" dirty="0" smtClean="0">
                <a:hlinkClick r:id="rId3"/>
              </a:rPr>
              <a:t>online</a:t>
            </a:r>
            <a:r>
              <a:rPr lang="en-US" sz="1100" dirty="0" smtClean="0"/>
              <a:t>.</a:t>
            </a:r>
            <a:endParaRPr lang="en-US" sz="1100" dirty="0"/>
          </a:p>
        </p:txBody>
      </p:sp>
      <p:grpSp>
        <p:nvGrpSpPr>
          <p:cNvPr id="25" name="Group 24"/>
          <p:cNvGrpSpPr>
            <a:grpSpLocks noChangeAspect="1"/>
          </p:cNvGrpSpPr>
          <p:nvPr/>
        </p:nvGrpSpPr>
        <p:grpSpPr>
          <a:xfrm>
            <a:off x="0" y="1828800"/>
            <a:ext cx="4354285" cy="3553100"/>
            <a:chOff x="1850572" y="1524000"/>
            <a:chExt cx="5442857" cy="4441375"/>
          </a:xfrm>
        </p:grpSpPr>
        <p:pic>
          <p:nvPicPr>
            <p:cNvPr id="23" name="Picture 3"/>
            <p:cNvPicPr>
              <a:picLocks noChangeAspect="1" noChangeArrowheads="1"/>
            </p:cNvPicPr>
            <p:nvPr/>
          </p:nvPicPr>
          <p:blipFill>
            <a:blip r:embed="rId4" cstate="print"/>
            <a:srcRect/>
            <a:stretch>
              <a:fillRect/>
            </a:stretch>
          </p:blipFill>
          <p:spPr bwMode="auto">
            <a:xfrm>
              <a:off x="2009095" y="1524000"/>
              <a:ext cx="5125811" cy="3283810"/>
            </a:xfrm>
            <a:prstGeom prst="rect">
              <a:avLst/>
            </a:prstGeom>
            <a:noFill/>
            <a:ln w="9525">
              <a:noFill/>
              <a:miter lim="800000"/>
              <a:headEnd/>
              <a:tailEnd/>
            </a:ln>
            <a:effectLst/>
          </p:spPr>
        </p:pic>
        <p:pic>
          <p:nvPicPr>
            <p:cNvPr id="24" name="Picture 3"/>
            <p:cNvPicPr>
              <a:picLocks noChangeAspect="1" noChangeArrowheads="1"/>
            </p:cNvPicPr>
            <p:nvPr/>
          </p:nvPicPr>
          <p:blipFill>
            <a:blip r:embed="rId5" cstate="print"/>
            <a:srcRect/>
            <a:stretch>
              <a:fillRect/>
            </a:stretch>
          </p:blipFill>
          <p:spPr bwMode="auto">
            <a:xfrm>
              <a:off x="1850572" y="4876803"/>
              <a:ext cx="5442857" cy="1088572"/>
            </a:xfrm>
            <a:prstGeom prst="rect">
              <a:avLst/>
            </a:prstGeom>
            <a:noFill/>
            <a:ln w="9525">
              <a:noFill/>
              <a:miter lim="800000"/>
              <a:headEnd/>
              <a:tailEnd/>
            </a:ln>
          </p:spPr>
        </p:pic>
      </p:grpSp>
      <p:grpSp>
        <p:nvGrpSpPr>
          <p:cNvPr id="28" name="Group 27"/>
          <p:cNvGrpSpPr>
            <a:grpSpLocks noChangeAspect="1"/>
          </p:cNvGrpSpPr>
          <p:nvPr/>
        </p:nvGrpSpPr>
        <p:grpSpPr>
          <a:xfrm>
            <a:off x="4572000" y="1828800"/>
            <a:ext cx="4354287" cy="3636141"/>
            <a:chOff x="1850572" y="1371600"/>
            <a:chExt cx="5442857" cy="4545176"/>
          </a:xfrm>
        </p:grpSpPr>
        <p:pic>
          <p:nvPicPr>
            <p:cNvPr id="26" name="Picture 3"/>
            <p:cNvPicPr>
              <a:picLocks noChangeAspect="1" noChangeArrowheads="1"/>
            </p:cNvPicPr>
            <p:nvPr/>
          </p:nvPicPr>
          <p:blipFill>
            <a:blip r:embed="rId6" cstate="print"/>
            <a:srcRect/>
            <a:stretch>
              <a:fillRect/>
            </a:stretch>
          </p:blipFill>
          <p:spPr bwMode="auto">
            <a:xfrm>
              <a:off x="2009095" y="1371600"/>
              <a:ext cx="5125811" cy="3283810"/>
            </a:xfrm>
            <a:prstGeom prst="rect">
              <a:avLst/>
            </a:prstGeom>
            <a:noFill/>
            <a:ln w="9525">
              <a:noFill/>
              <a:miter lim="800000"/>
              <a:headEnd/>
              <a:tailEnd/>
            </a:ln>
            <a:effectLst/>
          </p:spPr>
        </p:pic>
        <p:pic>
          <p:nvPicPr>
            <p:cNvPr id="27" name="Picture 2"/>
            <p:cNvPicPr>
              <a:picLocks noChangeAspect="1" noChangeArrowheads="1"/>
            </p:cNvPicPr>
            <p:nvPr/>
          </p:nvPicPr>
          <p:blipFill>
            <a:blip r:embed="rId7" cstate="print"/>
            <a:srcRect/>
            <a:stretch>
              <a:fillRect/>
            </a:stretch>
          </p:blipFill>
          <p:spPr bwMode="auto">
            <a:xfrm>
              <a:off x="1850572" y="4648204"/>
              <a:ext cx="5442857" cy="1268572"/>
            </a:xfrm>
            <a:prstGeom prst="rect">
              <a:avLst/>
            </a:prstGeom>
            <a:noFill/>
            <a:ln w="9525">
              <a:noFill/>
              <a:miter lim="800000"/>
              <a:headEnd/>
              <a:tailEnd/>
            </a:ln>
          </p:spPr>
        </p:pic>
      </p:grpSp>
      <p:sp>
        <p:nvSpPr>
          <p:cNvPr id="14" name="Slide Number Placeholder 13"/>
          <p:cNvSpPr>
            <a:spLocks noGrp="1"/>
          </p:cNvSpPr>
          <p:nvPr>
            <p:ph type="sldNum" sz="quarter" idx="12"/>
          </p:nvPr>
        </p:nvSpPr>
        <p:spPr>
          <a:xfrm>
            <a:off x="8305800" y="6356350"/>
            <a:ext cx="381000" cy="365125"/>
          </a:xfrm>
        </p:spPr>
        <p:txBody>
          <a:bodyPr/>
          <a:lstStyle/>
          <a:p>
            <a:fld id="{9BE0EE3F-DF25-4D3B-9AB0-DF18B52B4DE4}" type="slidenum">
              <a:rPr lang="en-US" smtClean="0"/>
              <a:pPr/>
              <a:t>11</a:t>
            </a:fld>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pPr algn="l"/>
            <a:r>
              <a:rPr lang="en-US" sz="2800" b="1" dirty="0" smtClean="0"/>
              <a:t>States with access to elements from the labor agency</a:t>
            </a:r>
          </a:p>
        </p:txBody>
      </p:sp>
      <p:sp>
        <p:nvSpPr>
          <p:cNvPr id="5" name="Text Placeholder 4"/>
          <p:cNvSpPr>
            <a:spLocks noGrp="1"/>
          </p:cNvSpPr>
          <p:nvPr>
            <p:ph type="body" idx="1"/>
          </p:nvPr>
        </p:nvSpPr>
        <p:spPr>
          <a:xfrm>
            <a:off x="457200" y="1066800"/>
            <a:ext cx="4040188" cy="639762"/>
          </a:xfrm>
        </p:spPr>
        <p:txBody>
          <a:bodyPr/>
          <a:lstStyle/>
          <a:p>
            <a:r>
              <a:rPr lang="en-US" dirty="0" smtClean="0"/>
              <a:t>2009…that was then</a:t>
            </a:r>
            <a:endParaRPr lang="en-US" dirty="0"/>
          </a:p>
        </p:txBody>
      </p:sp>
      <p:sp>
        <p:nvSpPr>
          <p:cNvPr id="6" name="Content Placeholder 5"/>
          <p:cNvSpPr>
            <a:spLocks noGrp="1"/>
          </p:cNvSpPr>
          <p:nvPr>
            <p:ph sz="half" idx="2"/>
          </p:nvPr>
        </p:nvSpPr>
        <p:spPr>
          <a:xfrm>
            <a:off x="457200" y="1752600"/>
            <a:ext cx="4040188" cy="4373563"/>
          </a:xfrm>
        </p:spPr>
        <p:txBody>
          <a:bodyPr/>
          <a:lstStyle/>
          <a:p>
            <a:endParaRPr lang="en-US" dirty="0"/>
          </a:p>
        </p:txBody>
      </p:sp>
      <p:sp>
        <p:nvSpPr>
          <p:cNvPr id="7" name="Text Placeholder 6"/>
          <p:cNvSpPr>
            <a:spLocks noGrp="1"/>
          </p:cNvSpPr>
          <p:nvPr>
            <p:ph type="body" sz="quarter" idx="3"/>
          </p:nvPr>
        </p:nvSpPr>
        <p:spPr>
          <a:xfrm>
            <a:off x="4648200" y="1066800"/>
            <a:ext cx="4041775" cy="639762"/>
          </a:xfrm>
        </p:spPr>
        <p:txBody>
          <a:bodyPr/>
          <a:lstStyle/>
          <a:p>
            <a:r>
              <a:rPr lang="en-US" dirty="0" smtClean="0"/>
              <a:t>2012…this is now</a:t>
            </a:r>
            <a:endParaRPr lang="en-US" dirty="0"/>
          </a:p>
        </p:txBody>
      </p:sp>
      <p:sp>
        <p:nvSpPr>
          <p:cNvPr id="8" name="Content Placeholder 7"/>
          <p:cNvSpPr>
            <a:spLocks noGrp="1"/>
          </p:cNvSpPr>
          <p:nvPr>
            <p:ph sz="quarter" idx="4"/>
          </p:nvPr>
        </p:nvSpPr>
        <p:spPr>
          <a:xfrm>
            <a:off x="4645025" y="1752600"/>
            <a:ext cx="4041775" cy="4373563"/>
          </a:xfrm>
        </p:spPr>
        <p:txBody>
          <a:bodyPr/>
          <a:lstStyle/>
          <a:p>
            <a:endParaRPr lang="en-US" dirty="0"/>
          </a:p>
        </p:txBody>
      </p:sp>
      <p:sp>
        <p:nvSpPr>
          <p:cNvPr id="17" name="TextBox 16"/>
          <p:cNvSpPr txBox="1"/>
          <p:nvPr/>
        </p:nvSpPr>
        <p:spPr>
          <a:xfrm>
            <a:off x="1295400" y="6172200"/>
            <a:ext cx="6705600" cy="600164"/>
          </a:xfrm>
          <a:prstGeom prst="rect">
            <a:avLst/>
          </a:prstGeom>
          <a:noFill/>
        </p:spPr>
        <p:txBody>
          <a:bodyPr wrap="square" rtlCol="0">
            <a:spAutoFit/>
          </a:bodyPr>
          <a:lstStyle/>
          <a:p>
            <a:r>
              <a:rPr lang="en-US" sz="1100" i="1" dirty="0" smtClean="0"/>
              <a:t>Source</a:t>
            </a:r>
            <a:r>
              <a:rPr lang="en-US" sz="1100" dirty="0" smtClean="0"/>
              <a:t>: Tanya I. Garcia and Hans Peter L’Orange. </a:t>
            </a:r>
            <a:r>
              <a:rPr lang="en-US" sz="1100" i="1" dirty="0" smtClean="0"/>
              <a:t>Strong Foundations: The State of State Postsecondary Data Systems: 2012 Update on Data Sharing with K-12 and Labor</a:t>
            </a:r>
            <a:r>
              <a:rPr lang="en-US" sz="1100" dirty="0" smtClean="0"/>
              <a:t>. December 2010. Boulder: State Higher Education Executive Officers Association. Available </a:t>
            </a:r>
            <a:r>
              <a:rPr lang="en-US" sz="1100" u="none" dirty="0" smtClean="0">
                <a:hlinkClick r:id="rId3"/>
              </a:rPr>
              <a:t>online</a:t>
            </a:r>
            <a:r>
              <a:rPr lang="en-US" sz="1100" dirty="0" smtClean="0"/>
              <a:t>.</a:t>
            </a:r>
            <a:endParaRPr lang="en-US" sz="1100" dirty="0"/>
          </a:p>
        </p:txBody>
      </p:sp>
      <p:grpSp>
        <p:nvGrpSpPr>
          <p:cNvPr id="22" name="Group 21"/>
          <p:cNvGrpSpPr>
            <a:grpSpLocks noChangeAspect="1"/>
          </p:cNvGrpSpPr>
          <p:nvPr/>
        </p:nvGrpSpPr>
        <p:grpSpPr>
          <a:xfrm>
            <a:off x="0" y="1828800"/>
            <a:ext cx="4596189" cy="3449480"/>
            <a:chOff x="1699381" y="1447800"/>
            <a:chExt cx="5745238" cy="4311850"/>
          </a:xfrm>
        </p:grpSpPr>
        <p:pic>
          <p:nvPicPr>
            <p:cNvPr id="20" name="Picture 3"/>
            <p:cNvPicPr>
              <a:picLocks noChangeAspect="1" noChangeArrowheads="1"/>
            </p:cNvPicPr>
            <p:nvPr/>
          </p:nvPicPr>
          <p:blipFill>
            <a:blip r:embed="rId4" cstate="print"/>
            <a:srcRect/>
            <a:stretch>
              <a:fillRect/>
            </a:stretch>
          </p:blipFill>
          <p:spPr bwMode="auto">
            <a:xfrm>
              <a:off x="2009095" y="1447800"/>
              <a:ext cx="5125811" cy="3283810"/>
            </a:xfrm>
            <a:prstGeom prst="rect">
              <a:avLst/>
            </a:prstGeom>
            <a:noFill/>
            <a:ln w="9525">
              <a:noFill/>
              <a:miter lim="800000"/>
              <a:headEnd/>
              <a:tailEnd/>
            </a:ln>
            <a:effectLst/>
          </p:spPr>
        </p:pic>
        <p:pic>
          <p:nvPicPr>
            <p:cNvPr id="21" name="Picture 3"/>
            <p:cNvPicPr>
              <a:picLocks noChangeAspect="1" noChangeArrowheads="1"/>
            </p:cNvPicPr>
            <p:nvPr/>
          </p:nvPicPr>
          <p:blipFill>
            <a:blip r:embed="rId5" cstate="print"/>
            <a:srcRect/>
            <a:stretch>
              <a:fillRect/>
            </a:stretch>
          </p:blipFill>
          <p:spPr bwMode="auto">
            <a:xfrm>
              <a:off x="1699381" y="4800602"/>
              <a:ext cx="5745238" cy="959048"/>
            </a:xfrm>
            <a:prstGeom prst="rect">
              <a:avLst/>
            </a:prstGeom>
            <a:noFill/>
            <a:ln w="9525">
              <a:noFill/>
              <a:miter lim="800000"/>
              <a:headEnd/>
              <a:tailEnd/>
            </a:ln>
          </p:spPr>
        </p:pic>
      </p:grpSp>
      <p:grpSp>
        <p:nvGrpSpPr>
          <p:cNvPr id="25" name="Group 24"/>
          <p:cNvGrpSpPr>
            <a:grpSpLocks noChangeAspect="1"/>
          </p:cNvGrpSpPr>
          <p:nvPr/>
        </p:nvGrpSpPr>
        <p:grpSpPr>
          <a:xfrm>
            <a:off x="4692954" y="1828800"/>
            <a:ext cx="4451046" cy="3572451"/>
            <a:chOff x="1790096" y="1524000"/>
            <a:chExt cx="5563809" cy="4465564"/>
          </a:xfrm>
        </p:grpSpPr>
        <p:pic>
          <p:nvPicPr>
            <p:cNvPr id="23" name="Picture 3"/>
            <p:cNvPicPr>
              <a:picLocks noChangeAspect="1" noChangeArrowheads="1"/>
            </p:cNvPicPr>
            <p:nvPr/>
          </p:nvPicPr>
          <p:blipFill>
            <a:blip r:embed="rId6" cstate="print"/>
            <a:srcRect/>
            <a:stretch>
              <a:fillRect/>
            </a:stretch>
          </p:blipFill>
          <p:spPr bwMode="auto">
            <a:xfrm>
              <a:off x="2009095" y="1524000"/>
              <a:ext cx="5125811" cy="3283810"/>
            </a:xfrm>
            <a:prstGeom prst="rect">
              <a:avLst/>
            </a:prstGeom>
            <a:noFill/>
            <a:ln w="9525">
              <a:noFill/>
              <a:miter lim="800000"/>
              <a:headEnd/>
              <a:tailEnd/>
            </a:ln>
            <a:effectLst/>
          </p:spPr>
        </p:pic>
        <p:pic>
          <p:nvPicPr>
            <p:cNvPr id="24" name="Picture 2"/>
            <p:cNvPicPr>
              <a:picLocks noChangeAspect="1" noChangeArrowheads="1"/>
            </p:cNvPicPr>
            <p:nvPr/>
          </p:nvPicPr>
          <p:blipFill>
            <a:blip r:embed="rId7" cstate="print"/>
            <a:srcRect/>
            <a:stretch>
              <a:fillRect/>
            </a:stretch>
          </p:blipFill>
          <p:spPr bwMode="auto">
            <a:xfrm>
              <a:off x="1790096" y="4876802"/>
              <a:ext cx="5563809" cy="1112762"/>
            </a:xfrm>
            <a:prstGeom prst="rect">
              <a:avLst/>
            </a:prstGeom>
            <a:noFill/>
            <a:ln w="9525">
              <a:noFill/>
              <a:miter lim="800000"/>
              <a:headEnd/>
              <a:tailEnd/>
            </a:ln>
          </p:spPr>
        </p:pic>
      </p:grpSp>
      <p:sp>
        <p:nvSpPr>
          <p:cNvPr id="14" name="Slide Number Placeholder 13"/>
          <p:cNvSpPr>
            <a:spLocks noGrp="1"/>
          </p:cNvSpPr>
          <p:nvPr>
            <p:ph type="sldNum" sz="quarter" idx="12"/>
          </p:nvPr>
        </p:nvSpPr>
        <p:spPr>
          <a:xfrm>
            <a:off x="8305800" y="6356350"/>
            <a:ext cx="381000" cy="365125"/>
          </a:xfrm>
        </p:spPr>
        <p:txBody>
          <a:bodyPr/>
          <a:lstStyle/>
          <a:p>
            <a:fld id="{9BE0EE3F-DF25-4D3B-9AB0-DF18B52B4DE4}" type="slidenum">
              <a:rPr lang="en-US" smtClean="0"/>
              <a:pPr/>
              <a:t>12</a:t>
            </a:fld>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pPr algn="l"/>
            <a:r>
              <a:rPr lang="en-US" sz="2800" b="1" dirty="0" smtClean="0"/>
              <a:t>States with access to elements from </a:t>
            </a:r>
            <a:r>
              <a:rPr lang="en-US" dirty="0" smtClean="0"/>
              <a:t>both </a:t>
            </a:r>
            <a:r>
              <a:rPr lang="en-US" sz="2800" b="1" dirty="0" smtClean="0"/>
              <a:t>K-12 and labor agencies</a:t>
            </a:r>
          </a:p>
        </p:txBody>
      </p:sp>
      <p:sp>
        <p:nvSpPr>
          <p:cNvPr id="5" name="Text Placeholder 4"/>
          <p:cNvSpPr>
            <a:spLocks noGrp="1"/>
          </p:cNvSpPr>
          <p:nvPr>
            <p:ph type="body" idx="1"/>
          </p:nvPr>
        </p:nvSpPr>
        <p:spPr>
          <a:xfrm>
            <a:off x="457200" y="1066800"/>
            <a:ext cx="4040188" cy="639762"/>
          </a:xfrm>
        </p:spPr>
        <p:txBody>
          <a:bodyPr/>
          <a:lstStyle/>
          <a:p>
            <a:r>
              <a:rPr lang="en-US" dirty="0" smtClean="0"/>
              <a:t>2009…that was then</a:t>
            </a:r>
            <a:endParaRPr lang="en-US" dirty="0"/>
          </a:p>
        </p:txBody>
      </p:sp>
      <p:sp>
        <p:nvSpPr>
          <p:cNvPr id="6" name="Content Placeholder 5"/>
          <p:cNvSpPr>
            <a:spLocks noGrp="1"/>
          </p:cNvSpPr>
          <p:nvPr>
            <p:ph sz="half" idx="2"/>
          </p:nvPr>
        </p:nvSpPr>
        <p:spPr>
          <a:xfrm>
            <a:off x="457200" y="1752600"/>
            <a:ext cx="4040188" cy="4373563"/>
          </a:xfrm>
        </p:spPr>
        <p:txBody>
          <a:bodyPr/>
          <a:lstStyle/>
          <a:p>
            <a:endParaRPr lang="en-US" dirty="0"/>
          </a:p>
        </p:txBody>
      </p:sp>
      <p:sp>
        <p:nvSpPr>
          <p:cNvPr id="7" name="Text Placeholder 6"/>
          <p:cNvSpPr>
            <a:spLocks noGrp="1"/>
          </p:cNvSpPr>
          <p:nvPr>
            <p:ph type="body" sz="quarter" idx="3"/>
          </p:nvPr>
        </p:nvSpPr>
        <p:spPr>
          <a:xfrm>
            <a:off x="4648200" y="1066800"/>
            <a:ext cx="4041775" cy="639762"/>
          </a:xfrm>
        </p:spPr>
        <p:txBody>
          <a:bodyPr/>
          <a:lstStyle/>
          <a:p>
            <a:r>
              <a:rPr lang="en-US" dirty="0" smtClean="0"/>
              <a:t>2012…this is now</a:t>
            </a:r>
            <a:endParaRPr lang="en-US" dirty="0"/>
          </a:p>
        </p:txBody>
      </p:sp>
      <p:sp>
        <p:nvSpPr>
          <p:cNvPr id="8" name="Content Placeholder 7"/>
          <p:cNvSpPr>
            <a:spLocks noGrp="1"/>
          </p:cNvSpPr>
          <p:nvPr>
            <p:ph sz="quarter" idx="4"/>
          </p:nvPr>
        </p:nvSpPr>
        <p:spPr>
          <a:xfrm>
            <a:off x="4645025" y="1752600"/>
            <a:ext cx="4041775" cy="4373563"/>
          </a:xfrm>
        </p:spPr>
        <p:txBody>
          <a:bodyPr/>
          <a:lstStyle/>
          <a:p>
            <a:endParaRPr lang="en-US" dirty="0"/>
          </a:p>
        </p:txBody>
      </p:sp>
      <p:sp>
        <p:nvSpPr>
          <p:cNvPr id="17" name="TextBox 16"/>
          <p:cNvSpPr txBox="1"/>
          <p:nvPr/>
        </p:nvSpPr>
        <p:spPr>
          <a:xfrm>
            <a:off x="1295400" y="6172200"/>
            <a:ext cx="6705600" cy="600164"/>
          </a:xfrm>
          <a:prstGeom prst="rect">
            <a:avLst/>
          </a:prstGeom>
          <a:noFill/>
        </p:spPr>
        <p:txBody>
          <a:bodyPr wrap="square" rtlCol="0">
            <a:spAutoFit/>
          </a:bodyPr>
          <a:lstStyle/>
          <a:p>
            <a:r>
              <a:rPr lang="en-US" sz="1100" i="1" dirty="0" smtClean="0"/>
              <a:t>Source</a:t>
            </a:r>
            <a:r>
              <a:rPr lang="en-US" sz="1100" dirty="0" smtClean="0"/>
              <a:t>: Tanya I. Garcia and Hans Peter L’Orange. </a:t>
            </a:r>
            <a:r>
              <a:rPr lang="en-US" sz="1100" i="1" dirty="0" smtClean="0"/>
              <a:t>Strong Foundations: The State of State Postsecondary Data Systems: 2012 Update on Data Sharing with K-12 and Labor</a:t>
            </a:r>
            <a:r>
              <a:rPr lang="en-US" sz="1100" dirty="0" smtClean="0"/>
              <a:t>. December 2010. Boulder: State Higher Education Executive Officers Association. Available </a:t>
            </a:r>
            <a:r>
              <a:rPr lang="en-US" sz="1100" u="none" dirty="0" smtClean="0">
                <a:hlinkClick r:id="rId3"/>
              </a:rPr>
              <a:t>online</a:t>
            </a:r>
            <a:r>
              <a:rPr lang="en-US" sz="1100" dirty="0" smtClean="0"/>
              <a:t>.</a:t>
            </a:r>
            <a:endParaRPr lang="en-US" sz="1100" dirty="0"/>
          </a:p>
        </p:txBody>
      </p:sp>
      <p:grpSp>
        <p:nvGrpSpPr>
          <p:cNvPr id="19" name="Group 18"/>
          <p:cNvGrpSpPr>
            <a:grpSpLocks noChangeAspect="1"/>
          </p:cNvGrpSpPr>
          <p:nvPr/>
        </p:nvGrpSpPr>
        <p:grpSpPr>
          <a:xfrm>
            <a:off x="0" y="1828800"/>
            <a:ext cx="4683040" cy="3449480"/>
            <a:chOff x="1645095" y="1371600"/>
            <a:chExt cx="5853810" cy="4311850"/>
          </a:xfrm>
        </p:grpSpPr>
        <p:pic>
          <p:nvPicPr>
            <p:cNvPr id="16" name="Picture 3"/>
            <p:cNvPicPr>
              <a:picLocks noChangeAspect="1" noChangeArrowheads="1"/>
            </p:cNvPicPr>
            <p:nvPr/>
          </p:nvPicPr>
          <p:blipFill>
            <a:blip r:embed="rId4" cstate="print"/>
            <a:srcRect/>
            <a:stretch>
              <a:fillRect/>
            </a:stretch>
          </p:blipFill>
          <p:spPr bwMode="auto">
            <a:xfrm>
              <a:off x="2009095" y="1371600"/>
              <a:ext cx="5125811" cy="3283810"/>
            </a:xfrm>
            <a:prstGeom prst="rect">
              <a:avLst/>
            </a:prstGeom>
            <a:noFill/>
            <a:ln w="9525">
              <a:noFill/>
              <a:miter lim="800000"/>
              <a:headEnd/>
              <a:tailEnd/>
            </a:ln>
            <a:effectLst/>
          </p:spPr>
        </p:pic>
        <p:pic>
          <p:nvPicPr>
            <p:cNvPr id="18" name="Picture 2"/>
            <p:cNvPicPr>
              <a:picLocks noChangeAspect="1" noChangeArrowheads="1"/>
            </p:cNvPicPr>
            <p:nvPr/>
          </p:nvPicPr>
          <p:blipFill>
            <a:blip r:embed="rId5" cstate="print"/>
            <a:srcRect/>
            <a:stretch>
              <a:fillRect/>
            </a:stretch>
          </p:blipFill>
          <p:spPr bwMode="auto">
            <a:xfrm>
              <a:off x="1645095" y="4724402"/>
              <a:ext cx="5853810" cy="959048"/>
            </a:xfrm>
            <a:prstGeom prst="rect">
              <a:avLst/>
            </a:prstGeom>
            <a:noFill/>
            <a:ln w="9525">
              <a:noFill/>
              <a:miter lim="800000"/>
              <a:headEnd/>
              <a:tailEnd/>
            </a:ln>
          </p:spPr>
        </p:pic>
      </p:grpSp>
      <p:grpSp>
        <p:nvGrpSpPr>
          <p:cNvPr id="22" name="Group 21"/>
          <p:cNvGrpSpPr>
            <a:grpSpLocks noChangeAspect="1"/>
          </p:cNvGrpSpPr>
          <p:nvPr/>
        </p:nvGrpSpPr>
        <p:grpSpPr>
          <a:xfrm>
            <a:off x="4608836" y="1828800"/>
            <a:ext cx="4535164" cy="3572451"/>
            <a:chOff x="1737524" y="1371600"/>
            <a:chExt cx="5668953" cy="4465564"/>
          </a:xfrm>
        </p:grpSpPr>
        <p:pic>
          <p:nvPicPr>
            <p:cNvPr id="20" name="Picture 4"/>
            <p:cNvPicPr>
              <a:picLocks noChangeAspect="1" noChangeArrowheads="1"/>
            </p:cNvPicPr>
            <p:nvPr/>
          </p:nvPicPr>
          <p:blipFill>
            <a:blip r:embed="rId6" cstate="print"/>
            <a:srcRect/>
            <a:stretch>
              <a:fillRect/>
            </a:stretch>
          </p:blipFill>
          <p:spPr bwMode="auto">
            <a:xfrm>
              <a:off x="2009095" y="1371600"/>
              <a:ext cx="5125811" cy="3283810"/>
            </a:xfrm>
            <a:prstGeom prst="rect">
              <a:avLst/>
            </a:prstGeom>
            <a:noFill/>
            <a:ln w="9525">
              <a:noFill/>
              <a:miter lim="800000"/>
              <a:headEnd/>
              <a:tailEnd/>
            </a:ln>
            <a:effectLst/>
          </p:spPr>
        </p:pic>
        <p:pic>
          <p:nvPicPr>
            <p:cNvPr id="21" name="Picture 2"/>
            <p:cNvPicPr>
              <a:picLocks noChangeAspect="1" noChangeArrowheads="1"/>
            </p:cNvPicPr>
            <p:nvPr/>
          </p:nvPicPr>
          <p:blipFill>
            <a:blip r:embed="rId7" cstate="print"/>
            <a:srcRect/>
            <a:stretch>
              <a:fillRect/>
            </a:stretch>
          </p:blipFill>
          <p:spPr bwMode="auto">
            <a:xfrm>
              <a:off x="1737524" y="4724402"/>
              <a:ext cx="5668953" cy="1112762"/>
            </a:xfrm>
            <a:prstGeom prst="rect">
              <a:avLst/>
            </a:prstGeom>
            <a:noFill/>
            <a:ln w="9525">
              <a:noFill/>
              <a:miter lim="800000"/>
              <a:headEnd/>
              <a:tailEnd/>
            </a:ln>
          </p:spPr>
        </p:pic>
      </p:grpSp>
      <p:sp>
        <p:nvSpPr>
          <p:cNvPr id="14" name="Slide Number Placeholder 13"/>
          <p:cNvSpPr>
            <a:spLocks noGrp="1"/>
          </p:cNvSpPr>
          <p:nvPr>
            <p:ph type="sldNum" sz="quarter" idx="12"/>
          </p:nvPr>
        </p:nvSpPr>
        <p:spPr>
          <a:xfrm>
            <a:off x="8305800" y="6356350"/>
            <a:ext cx="381000" cy="365125"/>
          </a:xfrm>
        </p:spPr>
        <p:txBody>
          <a:bodyPr/>
          <a:lstStyle/>
          <a:p>
            <a:fld id="{9BE0EE3F-DF25-4D3B-9AB0-DF18B52B4DE4}" type="slidenum">
              <a:rPr lang="en-US" smtClean="0"/>
              <a:pPr/>
              <a:t>13</a:t>
            </a:fld>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of 24 states increased their </a:t>
            </a:r>
            <a:r>
              <a:rPr lang="en-US" u="sng" dirty="0" smtClean="0"/>
              <a:t>already existing </a:t>
            </a:r>
            <a:br>
              <a:rPr lang="en-US" u="sng" dirty="0" smtClean="0"/>
            </a:br>
            <a:r>
              <a:rPr lang="en-US" dirty="0" smtClean="0"/>
              <a:t>access to K-12 elements</a:t>
            </a:r>
            <a:endParaRPr lang="en-US" dirty="0"/>
          </a:p>
        </p:txBody>
      </p:sp>
      <p:sp>
        <p:nvSpPr>
          <p:cNvPr id="3" name="Content Placeholder 2"/>
          <p:cNvSpPr>
            <a:spLocks noGrp="1"/>
          </p:cNvSpPr>
          <p:nvPr>
            <p:ph idx="1"/>
          </p:nvPr>
        </p:nvSpPr>
        <p:spPr/>
        <p:txBody>
          <a:bodyPr/>
          <a:lstStyle/>
          <a:p>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464857" y="1600199"/>
            <a:ext cx="8214286" cy="3583334"/>
          </a:xfrm>
          <a:prstGeom prst="rect">
            <a:avLst/>
          </a:prstGeom>
          <a:noFill/>
          <a:ln w="9525">
            <a:noFill/>
            <a:miter lim="800000"/>
            <a:headEnd/>
            <a:tailEnd/>
          </a:ln>
        </p:spPr>
      </p:pic>
      <p:sp>
        <p:nvSpPr>
          <p:cNvPr id="5" name="TextBox 4"/>
          <p:cNvSpPr txBox="1"/>
          <p:nvPr/>
        </p:nvSpPr>
        <p:spPr>
          <a:xfrm>
            <a:off x="1295400" y="6172200"/>
            <a:ext cx="6705600" cy="600164"/>
          </a:xfrm>
          <a:prstGeom prst="rect">
            <a:avLst/>
          </a:prstGeom>
          <a:noFill/>
        </p:spPr>
        <p:txBody>
          <a:bodyPr wrap="square" rtlCol="0">
            <a:spAutoFit/>
          </a:bodyPr>
          <a:lstStyle/>
          <a:p>
            <a:r>
              <a:rPr lang="en-US" sz="1100" i="1" dirty="0" smtClean="0"/>
              <a:t>Source</a:t>
            </a:r>
            <a:r>
              <a:rPr lang="en-US" sz="1100" dirty="0" smtClean="0"/>
              <a:t>: Tanya I. Garcia and Hans Peter L’Orange. </a:t>
            </a:r>
            <a:r>
              <a:rPr lang="en-US" sz="1100" i="1" dirty="0" smtClean="0"/>
              <a:t>Strong Foundations: The State of State Postsecondary Data Systems: 2012 Update on Data Sharing with K-12 and Labor</a:t>
            </a:r>
            <a:r>
              <a:rPr lang="en-US" sz="1100" dirty="0" smtClean="0"/>
              <a:t>. December 2010. Boulder: State Higher Education Executive Officers Association. Available </a:t>
            </a:r>
            <a:r>
              <a:rPr lang="en-US" sz="1100" u="none" dirty="0" smtClean="0">
                <a:hlinkClick r:id="rId4"/>
              </a:rPr>
              <a:t>online</a:t>
            </a:r>
            <a:r>
              <a:rPr lang="en-US" sz="1100" dirty="0" smtClean="0"/>
              <a:t>.</a:t>
            </a:r>
            <a:endParaRPr lang="en-US" sz="1100" dirty="0"/>
          </a:p>
        </p:txBody>
      </p:sp>
      <p:sp>
        <p:nvSpPr>
          <p:cNvPr id="6" name="Slide Number Placeholder 5"/>
          <p:cNvSpPr>
            <a:spLocks noGrp="1"/>
          </p:cNvSpPr>
          <p:nvPr>
            <p:ph type="sldNum" sz="quarter" idx="4"/>
          </p:nvPr>
        </p:nvSpPr>
        <p:spPr>
          <a:xfrm>
            <a:off x="8305800" y="6356350"/>
            <a:ext cx="381000" cy="365125"/>
          </a:xfrm>
        </p:spPr>
        <p:txBody>
          <a:bodyPr/>
          <a:lstStyle/>
          <a:p>
            <a:fld id="{71CD0565-10A6-40C9-A350-578216139B86}" type="slidenum">
              <a:rPr lang="en-US" smtClean="0"/>
              <a:pPr/>
              <a:t>14</a:t>
            </a:fld>
            <a:endParaRPr lang="en-US" dirty="0"/>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K-12 elements by the numbers</a:t>
            </a:r>
            <a:endParaRPr lang="en-US" dirty="0"/>
          </a:p>
        </p:txBody>
      </p:sp>
      <p:sp>
        <p:nvSpPr>
          <p:cNvPr id="18" name="Slide Number Placeholder 17"/>
          <p:cNvSpPr>
            <a:spLocks noGrp="1"/>
          </p:cNvSpPr>
          <p:nvPr>
            <p:ph type="sldNum" sz="quarter" idx="4"/>
          </p:nvPr>
        </p:nvSpPr>
        <p:spPr>
          <a:xfrm>
            <a:off x="8305800" y="6356350"/>
            <a:ext cx="381000" cy="365125"/>
          </a:xfrm>
        </p:spPr>
        <p:txBody>
          <a:bodyPr/>
          <a:lstStyle/>
          <a:p>
            <a:fld id="{71CD0565-10A6-40C9-A350-578216139B86}" type="slidenum">
              <a:rPr lang="en-US" smtClean="0"/>
              <a:pPr/>
              <a:t>15</a:t>
            </a:fld>
            <a:endParaRPr lang="en-US" dirty="0"/>
          </a:p>
        </p:txBody>
      </p:sp>
      <p:pic>
        <p:nvPicPr>
          <p:cNvPr id="20" name="Picture 2"/>
          <p:cNvPicPr>
            <a:picLocks noChangeAspect="1" noChangeArrowheads="1"/>
          </p:cNvPicPr>
          <p:nvPr/>
        </p:nvPicPr>
        <p:blipFill>
          <a:blip r:embed="rId3" cstate="print"/>
          <a:srcRect/>
          <a:stretch>
            <a:fillRect/>
          </a:stretch>
        </p:blipFill>
        <p:spPr bwMode="auto">
          <a:xfrm>
            <a:off x="1286286" y="838200"/>
            <a:ext cx="6571429" cy="4238096"/>
          </a:xfrm>
          <a:prstGeom prst="rect">
            <a:avLst/>
          </a:prstGeom>
          <a:noFill/>
          <a:ln w="9525">
            <a:noFill/>
            <a:miter lim="800000"/>
            <a:headEnd/>
            <a:tailEnd/>
          </a:ln>
        </p:spPr>
      </p:pic>
      <p:sp>
        <p:nvSpPr>
          <p:cNvPr id="21" name="TextBox 20"/>
          <p:cNvSpPr txBox="1"/>
          <p:nvPr/>
        </p:nvSpPr>
        <p:spPr>
          <a:xfrm>
            <a:off x="2019300" y="6553200"/>
            <a:ext cx="5105400" cy="276999"/>
          </a:xfrm>
          <a:prstGeom prst="rect">
            <a:avLst/>
          </a:prstGeom>
          <a:noFill/>
        </p:spPr>
        <p:txBody>
          <a:bodyPr wrap="square" rtlCol="0">
            <a:spAutoFit/>
          </a:bodyPr>
          <a:lstStyle/>
          <a:p>
            <a:r>
              <a:rPr lang="en-US" sz="1200" b="1" dirty="0" smtClean="0"/>
              <a:t>* via institutions of higher education (IHE) only        ^ via K-12 agency and IHE</a:t>
            </a:r>
            <a:endParaRPr lang="en-US" sz="1200" b="1" dirty="0"/>
          </a:p>
        </p:txBody>
      </p:sp>
      <p:grpSp>
        <p:nvGrpSpPr>
          <p:cNvPr id="34" name="Group 33"/>
          <p:cNvGrpSpPr/>
          <p:nvPr/>
        </p:nvGrpSpPr>
        <p:grpSpPr>
          <a:xfrm>
            <a:off x="1752600" y="838200"/>
            <a:ext cx="5791200" cy="4191000"/>
            <a:chOff x="1752600" y="838200"/>
            <a:chExt cx="5791200" cy="4191000"/>
          </a:xfrm>
        </p:grpSpPr>
        <p:sp>
          <p:nvSpPr>
            <p:cNvPr id="22" name="Oval 21"/>
            <p:cNvSpPr/>
            <p:nvPr/>
          </p:nvSpPr>
          <p:spPr>
            <a:xfrm>
              <a:off x="1752600" y="838200"/>
              <a:ext cx="6096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553200" y="1219200"/>
              <a:ext cx="4572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800600" y="2743200"/>
              <a:ext cx="6096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29200" y="1676400"/>
              <a:ext cx="6096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86600" y="2743200"/>
              <a:ext cx="4572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05600" y="4419600"/>
              <a:ext cx="6858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43600" y="3429000"/>
              <a:ext cx="6096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191000" y="2743200"/>
              <a:ext cx="6096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352800" y="4724400"/>
              <a:ext cx="6096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477000" y="2286000"/>
              <a:ext cx="4572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514600" y="2438400"/>
              <a:ext cx="6096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638800" y="2819400"/>
              <a:ext cx="6096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p:cNvPicPr>
            <a:picLocks noChangeAspect="1" noChangeArrowheads="1"/>
          </p:cNvPicPr>
          <p:nvPr/>
        </p:nvPicPr>
        <p:blipFill>
          <a:blip r:embed="rId4" cstate="print"/>
          <a:srcRect/>
          <a:stretch>
            <a:fillRect/>
          </a:stretch>
        </p:blipFill>
        <p:spPr bwMode="auto">
          <a:xfrm>
            <a:off x="1135063" y="5133975"/>
            <a:ext cx="7018337" cy="1343025"/>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of 24 states increased their </a:t>
            </a:r>
            <a:r>
              <a:rPr lang="en-US" u="sng" dirty="0" smtClean="0"/>
              <a:t>already existing </a:t>
            </a:r>
            <a:br>
              <a:rPr lang="en-US" u="sng" dirty="0" smtClean="0"/>
            </a:br>
            <a:r>
              <a:rPr lang="en-US" dirty="0" smtClean="0"/>
              <a:t>access to labor elements</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1304143" y="1600199"/>
            <a:ext cx="6535715" cy="4059524"/>
          </a:xfrm>
          <a:prstGeom prst="rect">
            <a:avLst/>
          </a:prstGeom>
          <a:noFill/>
          <a:ln w="9525">
            <a:noFill/>
            <a:miter lim="800000"/>
            <a:headEnd/>
            <a:tailEnd/>
          </a:ln>
        </p:spPr>
      </p:pic>
      <p:sp>
        <p:nvSpPr>
          <p:cNvPr id="6" name="TextBox 5"/>
          <p:cNvSpPr txBox="1"/>
          <p:nvPr/>
        </p:nvSpPr>
        <p:spPr>
          <a:xfrm>
            <a:off x="1295400" y="6172200"/>
            <a:ext cx="6705600" cy="600164"/>
          </a:xfrm>
          <a:prstGeom prst="rect">
            <a:avLst/>
          </a:prstGeom>
          <a:noFill/>
        </p:spPr>
        <p:txBody>
          <a:bodyPr wrap="square" rtlCol="0">
            <a:spAutoFit/>
          </a:bodyPr>
          <a:lstStyle/>
          <a:p>
            <a:r>
              <a:rPr lang="en-US" sz="1100" i="1" dirty="0" smtClean="0"/>
              <a:t>Source</a:t>
            </a:r>
            <a:r>
              <a:rPr lang="en-US" sz="1100" dirty="0" smtClean="0"/>
              <a:t>: Tanya I. Garcia and Hans Peter L’Orange. </a:t>
            </a:r>
            <a:r>
              <a:rPr lang="en-US" sz="1100" i="1" dirty="0" smtClean="0"/>
              <a:t>Strong Foundations: The State of State Postsecondary Data Systems: 2012 Update on Data Sharing with K-12 and Labor</a:t>
            </a:r>
            <a:r>
              <a:rPr lang="en-US" sz="1100" dirty="0" smtClean="0"/>
              <a:t>. December 2010. Boulder: State Higher Education Executive Officers Association. Available </a:t>
            </a:r>
            <a:r>
              <a:rPr lang="en-US" sz="1100" u="none" dirty="0" smtClean="0">
                <a:hlinkClick r:id="rId4"/>
              </a:rPr>
              <a:t>online</a:t>
            </a:r>
            <a:r>
              <a:rPr lang="en-US" sz="1100" dirty="0" smtClean="0"/>
              <a:t>.</a:t>
            </a:r>
            <a:endParaRPr lang="en-US" sz="1100" dirty="0"/>
          </a:p>
        </p:txBody>
      </p:sp>
      <p:sp>
        <p:nvSpPr>
          <p:cNvPr id="7" name="Slide Number Placeholder 6"/>
          <p:cNvSpPr>
            <a:spLocks noGrp="1"/>
          </p:cNvSpPr>
          <p:nvPr>
            <p:ph type="sldNum" sz="quarter" idx="4"/>
          </p:nvPr>
        </p:nvSpPr>
        <p:spPr>
          <a:xfrm>
            <a:off x="8305800" y="6356350"/>
            <a:ext cx="381000" cy="365125"/>
          </a:xfrm>
        </p:spPr>
        <p:txBody>
          <a:bodyPr/>
          <a:lstStyle/>
          <a:p>
            <a:fld id="{71CD0565-10A6-40C9-A350-578216139B86}" type="slidenum">
              <a:rPr lang="en-US" smtClean="0"/>
              <a:pPr/>
              <a:t>16</a:t>
            </a:fld>
            <a:endParaRPr lang="en-US" dirty="0"/>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labor elements by the numbers</a:t>
            </a:r>
            <a:endParaRPr lang="en-US" dirty="0"/>
          </a:p>
        </p:txBody>
      </p:sp>
      <p:sp>
        <p:nvSpPr>
          <p:cNvPr id="10" name="Slide Number Placeholder 9"/>
          <p:cNvSpPr>
            <a:spLocks noGrp="1"/>
          </p:cNvSpPr>
          <p:nvPr>
            <p:ph type="sldNum" sz="quarter" idx="4"/>
          </p:nvPr>
        </p:nvSpPr>
        <p:spPr>
          <a:xfrm>
            <a:off x="8305800" y="6356350"/>
            <a:ext cx="381000" cy="365125"/>
          </a:xfrm>
        </p:spPr>
        <p:txBody>
          <a:bodyPr/>
          <a:lstStyle/>
          <a:p>
            <a:fld id="{71CD0565-10A6-40C9-A350-578216139B86}" type="slidenum">
              <a:rPr lang="en-US" smtClean="0"/>
              <a:pPr/>
              <a:t>17</a:t>
            </a:fld>
            <a:endParaRPr lang="en-US" dirty="0"/>
          </a:p>
        </p:txBody>
      </p:sp>
      <p:pic>
        <p:nvPicPr>
          <p:cNvPr id="4" name="Picture 2"/>
          <p:cNvPicPr>
            <a:picLocks noChangeAspect="1" noChangeArrowheads="1"/>
          </p:cNvPicPr>
          <p:nvPr/>
        </p:nvPicPr>
        <p:blipFill>
          <a:blip r:embed="rId3" cstate="print"/>
          <a:srcRect l="321" t="8583"/>
          <a:stretch>
            <a:fillRect/>
          </a:stretch>
        </p:blipFill>
        <p:spPr bwMode="auto">
          <a:xfrm>
            <a:off x="1287339" y="838200"/>
            <a:ext cx="6569322" cy="4283540"/>
          </a:xfrm>
          <a:prstGeom prst="rect">
            <a:avLst/>
          </a:prstGeom>
          <a:noFill/>
          <a:ln w="9525">
            <a:noFill/>
            <a:miter lim="800000"/>
            <a:headEnd/>
            <a:tailEnd/>
          </a:ln>
        </p:spPr>
      </p:pic>
      <p:grpSp>
        <p:nvGrpSpPr>
          <p:cNvPr id="11" name="Group 10"/>
          <p:cNvGrpSpPr/>
          <p:nvPr/>
        </p:nvGrpSpPr>
        <p:grpSpPr>
          <a:xfrm>
            <a:off x="1981200" y="914400"/>
            <a:ext cx="3962400" cy="2819400"/>
            <a:chOff x="2000250" y="1085850"/>
            <a:chExt cx="3962400" cy="2819400"/>
          </a:xfrm>
        </p:grpSpPr>
        <p:sp>
          <p:nvSpPr>
            <p:cNvPr id="6" name="Oval 5"/>
            <p:cNvSpPr/>
            <p:nvPr/>
          </p:nvSpPr>
          <p:spPr>
            <a:xfrm>
              <a:off x="2000250" y="1085850"/>
              <a:ext cx="838200" cy="381000"/>
            </a:xfrm>
            <a:prstGeom prst="ellipse">
              <a:avLst/>
            </a:prstGeom>
            <a:solidFill>
              <a:schemeClr val="accent1">
                <a:alpha val="0"/>
              </a:scheme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95850" y="3448050"/>
              <a:ext cx="457200" cy="457200"/>
            </a:xfrm>
            <a:prstGeom prst="ellipse">
              <a:avLst/>
            </a:prstGeom>
            <a:solidFill>
              <a:schemeClr val="accent1">
                <a:alpha val="0"/>
              </a:scheme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05450" y="2686050"/>
              <a:ext cx="457200" cy="457200"/>
            </a:xfrm>
            <a:prstGeom prst="ellipse">
              <a:avLst/>
            </a:prstGeom>
            <a:solidFill>
              <a:schemeClr val="accent1">
                <a:alpha val="0"/>
              </a:scheme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00250" y="1466850"/>
              <a:ext cx="838200" cy="381000"/>
            </a:xfrm>
            <a:prstGeom prst="ellipse">
              <a:avLst/>
            </a:prstGeom>
            <a:solidFill>
              <a:schemeClr val="accent1">
                <a:alpha val="0"/>
              </a:scheme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1" name="Picture 3"/>
          <p:cNvPicPr>
            <a:picLocks noChangeAspect="1" noChangeArrowheads="1"/>
          </p:cNvPicPr>
          <p:nvPr/>
        </p:nvPicPr>
        <p:blipFill>
          <a:blip r:embed="rId4" cstate="print"/>
          <a:srcRect/>
          <a:stretch>
            <a:fillRect/>
          </a:stretch>
        </p:blipFill>
        <p:spPr bwMode="auto">
          <a:xfrm>
            <a:off x="1135063" y="5133975"/>
            <a:ext cx="7018337" cy="1343025"/>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3" name="Content Placeholder 2"/>
          <p:cNvSpPr>
            <a:spLocks noGrp="1"/>
          </p:cNvSpPr>
          <p:nvPr>
            <p:ph idx="1"/>
          </p:nvPr>
        </p:nvSpPr>
        <p:spPr/>
        <p:txBody>
          <a:bodyPr/>
          <a:lstStyle/>
          <a:p>
            <a:pPr algn="ctr">
              <a:buNone/>
            </a:pPr>
            <a:r>
              <a:rPr lang="en-US" dirty="0" smtClean="0"/>
              <a:t>Any questions, comments or feedback </a:t>
            </a:r>
            <a:br>
              <a:rPr lang="en-US" dirty="0" smtClean="0"/>
            </a:br>
            <a:r>
              <a:rPr lang="en-US" dirty="0" smtClean="0"/>
              <a:t>would be greatly appreciated!</a:t>
            </a:r>
            <a:endParaRPr lang="en-US" dirty="0"/>
          </a:p>
        </p:txBody>
      </p:sp>
      <p:sp>
        <p:nvSpPr>
          <p:cNvPr id="4" name="Slide Number Placeholder 3"/>
          <p:cNvSpPr>
            <a:spLocks noGrp="1"/>
          </p:cNvSpPr>
          <p:nvPr>
            <p:ph type="sldNum" sz="quarter" idx="4"/>
          </p:nvPr>
        </p:nvSpPr>
        <p:spPr>
          <a:xfrm>
            <a:off x="8305800" y="6356350"/>
            <a:ext cx="381000" cy="365125"/>
          </a:xfrm>
        </p:spPr>
        <p:txBody>
          <a:bodyPr/>
          <a:lstStyle/>
          <a:p>
            <a:fld id="{71CD0565-10A6-40C9-A350-578216139B86}" type="slidenum">
              <a:rPr lang="en-US" smtClean="0"/>
              <a:pPr/>
              <a:t>18</a:t>
            </a:fld>
            <a:endParaRPr lang="en-US"/>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 for the report and other materials</a:t>
            </a:r>
            <a:endParaRPr lang="en-US" dirty="0"/>
          </a:p>
        </p:txBody>
      </p:sp>
      <p:sp>
        <p:nvSpPr>
          <p:cNvPr id="3" name="Content Placeholder 2"/>
          <p:cNvSpPr>
            <a:spLocks noGrp="1"/>
          </p:cNvSpPr>
          <p:nvPr>
            <p:ph idx="1"/>
          </p:nvPr>
        </p:nvSpPr>
        <p:spPr/>
        <p:txBody>
          <a:bodyPr/>
          <a:lstStyle/>
          <a:p>
            <a:pPr algn="ctr">
              <a:buNone/>
            </a:pPr>
            <a:r>
              <a:rPr lang="en-US" dirty="0" smtClean="0">
                <a:hlinkClick r:id="rId3"/>
              </a:rPr>
              <a:t>http://www.sheeo.org/resources/publications/strong-foundations-state-state-postsecondary-data-systems-2012-update-data</a:t>
            </a:r>
            <a:endParaRPr lang="en-US" dirty="0" smtClean="0"/>
          </a:p>
          <a:p>
            <a:pPr>
              <a:buNone/>
            </a:pPr>
            <a:r>
              <a:rPr lang="en-US" b="1" dirty="0" smtClean="0"/>
              <a:t>You’ll find</a:t>
            </a:r>
            <a:r>
              <a:rPr lang="en-US" dirty="0" smtClean="0"/>
              <a:t>:</a:t>
            </a:r>
          </a:p>
          <a:p>
            <a:r>
              <a:rPr lang="en-US" dirty="0" smtClean="0"/>
              <a:t>Report</a:t>
            </a:r>
          </a:p>
          <a:p>
            <a:r>
              <a:rPr lang="en-US" dirty="0" smtClean="0"/>
              <a:t>January 17 Webinar slides and audio</a:t>
            </a:r>
          </a:p>
          <a:p>
            <a:r>
              <a:rPr lang="en-US" dirty="0" smtClean="0"/>
              <a:t>Individual responses</a:t>
            </a:r>
          </a:p>
          <a:p>
            <a:r>
              <a:rPr lang="en-US" dirty="0" smtClean="0"/>
              <a:t>Downloadable data (maps, tables, etc.)</a:t>
            </a:r>
            <a:endParaRPr lang="en-US" dirty="0"/>
          </a:p>
        </p:txBody>
      </p:sp>
      <p:sp>
        <p:nvSpPr>
          <p:cNvPr id="4" name="Slide Number Placeholder 3"/>
          <p:cNvSpPr>
            <a:spLocks noGrp="1"/>
          </p:cNvSpPr>
          <p:nvPr>
            <p:ph type="sldNum" sz="quarter" idx="4"/>
          </p:nvPr>
        </p:nvSpPr>
        <p:spPr>
          <a:xfrm>
            <a:off x="8305800" y="6356350"/>
            <a:ext cx="381000" cy="365125"/>
          </a:xfrm>
        </p:spPr>
        <p:txBody>
          <a:bodyPr/>
          <a:lstStyle/>
          <a:p>
            <a:fld id="{71CD0565-10A6-40C9-A350-578216139B86}" type="slidenum">
              <a:rPr lang="en-US" smtClean="0"/>
              <a:pPr/>
              <a:t>19</a:t>
            </a:fld>
            <a:endParaRPr lang="en-US"/>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Background and scope</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dirty="0" smtClean="0"/>
              <a:t>Focus of update is on data sharing activities</a:t>
            </a:r>
          </a:p>
          <a:p>
            <a:r>
              <a:rPr lang="en-US" dirty="0" smtClean="0"/>
              <a:t>58* respondents from 44 states and the District of Columbia</a:t>
            </a:r>
          </a:p>
          <a:p>
            <a:r>
              <a:rPr lang="en-US" dirty="0" smtClean="0"/>
              <a:t>Includes 10 states with more than one state postsecondary agency/entity</a:t>
            </a:r>
          </a:p>
          <a:p>
            <a:endParaRPr lang="en-US" dirty="0"/>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 y="4419600"/>
            <a:ext cx="1052513" cy="838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 y="5257800"/>
            <a:ext cx="1244600" cy="10922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4267200"/>
            <a:ext cx="1295400" cy="21971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657600" y="5410200"/>
            <a:ext cx="1255713" cy="90170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86200" y="4267200"/>
            <a:ext cx="1028700" cy="114300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77000" y="4495800"/>
            <a:ext cx="304800" cy="584200"/>
          </a:xfrm>
          <a:prstGeom prst="rect">
            <a:avLst/>
          </a:prstGeom>
          <a:noFill/>
          <a:ln w="9525">
            <a:noFill/>
            <a:miter lim="800000"/>
            <a:headEnd/>
            <a:tailEnd/>
          </a:ln>
          <a:effectLst/>
        </p:spPr>
      </p:pic>
      <p:pic>
        <p:nvPicPr>
          <p:cNvPr id="1037"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257800" y="4419600"/>
            <a:ext cx="952500" cy="901700"/>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562600" y="5562600"/>
            <a:ext cx="927100" cy="609600"/>
          </a:xfrm>
          <a:prstGeom prst="rect">
            <a:avLst/>
          </a:prstGeom>
          <a:noFill/>
          <a:ln w="9525">
            <a:noFill/>
            <a:miter lim="800000"/>
            <a:headEnd/>
            <a:tailEnd/>
          </a:ln>
          <a:effectLst/>
        </p:spPr>
      </p:pic>
      <p:pic>
        <p:nvPicPr>
          <p:cNvPr id="1039" name="Picture 1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086600" y="4419600"/>
            <a:ext cx="1357313" cy="647700"/>
          </a:xfrm>
          <a:prstGeom prst="rect">
            <a:avLst/>
          </a:prstGeom>
          <a:noFill/>
          <a:ln w="9525">
            <a:noFill/>
            <a:miter lim="800000"/>
            <a:headEnd/>
            <a:tailEnd/>
          </a:ln>
          <a:effectLst/>
        </p:spPr>
      </p:pic>
      <p:pic>
        <p:nvPicPr>
          <p:cNvPr id="1040" name="Picture 16"/>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315200" y="5181600"/>
            <a:ext cx="1524000" cy="1117600"/>
          </a:xfrm>
          <a:prstGeom prst="rect">
            <a:avLst/>
          </a:prstGeom>
          <a:noFill/>
          <a:ln w="9525">
            <a:noFill/>
            <a:miter lim="800000"/>
            <a:headEnd/>
            <a:tailEnd/>
          </a:ln>
          <a:effectLst/>
        </p:spPr>
      </p:pic>
      <p:sp>
        <p:nvSpPr>
          <p:cNvPr id="22" name="TextBox 21"/>
          <p:cNvSpPr txBox="1"/>
          <p:nvPr/>
        </p:nvSpPr>
        <p:spPr>
          <a:xfrm>
            <a:off x="1295400" y="4800600"/>
            <a:ext cx="381000" cy="369332"/>
          </a:xfrm>
          <a:prstGeom prst="rect">
            <a:avLst/>
          </a:prstGeom>
          <a:noFill/>
        </p:spPr>
        <p:txBody>
          <a:bodyPr wrap="square" rtlCol="0">
            <a:spAutoFit/>
          </a:bodyPr>
          <a:lstStyle/>
          <a:p>
            <a:r>
              <a:rPr lang="en-US" b="1" dirty="0" smtClean="0">
                <a:solidFill>
                  <a:schemeClr val="accent4"/>
                </a:solidFill>
              </a:rPr>
              <a:t>3</a:t>
            </a:r>
            <a:endParaRPr lang="en-US" b="1" dirty="0">
              <a:solidFill>
                <a:schemeClr val="accent4"/>
              </a:solidFill>
            </a:endParaRPr>
          </a:p>
        </p:txBody>
      </p:sp>
      <p:sp>
        <p:nvSpPr>
          <p:cNvPr id="23" name="TextBox 22"/>
          <p:cNvSpPr txBox="1"/>
          <p:nvPr/>
        </p:nvSpPr>
        <p:spPr>
          <a:xfrm>
            <a:off x="1828800" y="5867400"/>
            <a:ext cx="381000" cy="369332"/>
          </a:xfrm>
          <a:prstGeom prst="rect">
            <a:avLst/>
          </a:prstGeom>
          <a:noFill/>
        </p:spPr>
        <p:txBody>
          <a:bodyPr wrap="square" rtlCol="0">
            <a:spAutoFit/>
          </a:bodyPr>
          <a:lstStyle/>
          <a:p>
            <a:r>
              <a:rPr lang="en-US" b="1" dirty="0" smtClean="0">
                <a:solidFill>
                  <a:schemeClr val="accent4"/>
                </a:solidFill>
              </a:rPr>
              <a:t>2</a:t>
            </a:r>
            <a:endParaRPr lang="en-US" b="1" dirty="0">
              <a:solidFill>
                <a:schemeClr val="accent4"/>
              </a:solidFill>
            </a:endParaRPr>
          </a:p>
        </p:txBody>
      </p:sp>
      <p:sp>
        <p:nvSpPr>
          <p:cNvPr id="24" name="TextBox 23"/>
          <p:cNvSpPr txBox="1"/>
          <p:nvPr/>
        </p:nvSpPr>
        <p:spPr>
          <a:xfrm>
            <a:off x="3048000" y="5181600"/>
            <a:ext cx="381000" cy="369332"/>
          </a:xfrm>
          <a:prstGeom prst="rect">
            <a:avLst/>
          </a:prstGeom>
          <a:noFill/>
        </p:spPr>
        <p:txBody>
          <a:bodyPr wrap="square" rtlCol="0">
            <a:spAutoFit/>
          </a:bodyPr>
          <a:lstStyle/>
          <a:p>
            <a:r>
              <a:rPr lang="en-US" b="1" dirty="0" smtClean="0">
                <a:solidFill>
                  <a:schemeClr val="accent4"/>
                </a:solidFill>
              </a:rPr>
              <a:t>3</a:t>
            </a:r>
            <a:endParaRPr lang="en-US" b="1" dirty="0">
              <a:solidFill>
                <a:schemeClr val="accent4"/>
              </a:solidFill>
            </a:endParaRPr>
          </a:p>
        </p:txBody>
      </p:sp>
      <p:sp>
        <p:nvSpPr>
          <p:cNvPr id="25" name="TextBox 24"/>
          <p:cNvSpPr txBox="1"/>
          <p:nvPr/>
        </p:nvSpPr>
        <p:spPr>
          <a:xfrm>
            <a:off x="4800600" y="5715000"/>
            <a:ext cx="381000" cy="369332"/>
          </a:xfrm>
          <a:prstGeom prst="rect">
            <a:avLst/>
          </a:prstGeom>
          <a:noFill/>
        </p:spPr>
        <p:txBody>
          <a:bodyPr wrap="square" rtlCol="0">
            <a:spAutoFit/>
          </a:bodyPr>
          <a:lstStyle/>
          <a:p>
            <a:r>
              <a:rPr lang="en-US" b="1" dirty="0" smtClean="0">
                <a:solidFill>
                  <a:schemeClr val="accent4"/>
                </a:solidFill>
              </a:rPr>
              <a:t>2</a:t>
            </a:r>
            <a:endParaRPr lang="en-US" b="1" dirty="0">
              <a:solidFill>
                <a:schemeClr val="accent4"/>
              </a:solidFill>
            </a:endParaRPr>
          </a:p>
        </p:txBody>
      </p:sp>
      <p:sp>
        <p:nvSpPr>
          <p:cNvPr id="26" name="TextBox 25"/>
          <p:cNvSpPr txBox="1"/>
          <p:nvPr/>
        </p:nvSpPr>
        <p:spPr>
          <a:xfrm>
            <a:off x="4572000" y="4648200"/>
            <a:ext cx="381000" cy="369332"/>
          </a:xfrm>
          <a:prstGeom prst="rect">
            <a:avLst/>
          </a:prstGeom>
          <a:noFill/>
        </p:spPr>
        <p:txBody>
          <a:bodyPr wrap="square" rtlCol="0">
            <a:spAutoFit/>
          </a:bodyPr>
          <a:lstStyle/>
          <a:p>
            <a:r>
              <a:rPr lang="en-US" b="1" dirty="0" smtClean="0">
                <a:solidFill>
                  <a:schemeClr val="accent4"/>
                </a:solidFill>
              </a:rPr>
              <a:t>2</a:t>
            </a:r>
            <a:endParaRPr lang="en-US" b="1" dirty="0">
              <a:solidFill>
                <a:schemeClr val="accent4"/>
              </a:solidFill>
            </a:endParaRPr>
          </a:p>
        </p:txBody>
      </p:sp>
      <p:sp>
        <p:nvSpPr>
          <p:cNvPr id="27" name="TextBox 26"/>
          <p:cNvSpPr txBox="1"/>
          <p:nvPr/>
        </p:nvSpPr>
        <p:spPr>
          <a:xfrm>
            <a:off x="5410200" y="4572000"/>
            <a:ext cx="381000" cy="369332"/>
          </a:xfrm>
          <a:prstGeom prst="rect">
            <a:avLst/>
          </a:prstGeom>
          <a:noFill/>
        </p:spPr>
        <p:txBody>
          <a:bodyPr wrap="square" rtlCol="0">
            <a:spAutoFit/>
          </a:bodyPr>
          <a:lstStyle/>
          <a:p>
            <a:r>
              <a:rPr lang="en-US" b="1" dirty="0" smtClean="0">
                <a:solidFill>
                  <a:schemeClr val="accent4"/>
                </a:solidFill>
              </a:rPr>
              <a:t>3</a:t>
            </a:r>
            <a:endParaRPr lang="en-US" b="1" dirty="0">
              <a:solidFill>
                <a:schemeClr val="accent4"/>
              </a:solidFill>
            </a:endParaRPr>
          </a:p>
        </p:txBody>
      </p:sp>
      <p:sp>
        <p:nvSpPr>
          <p:cNvPr id="28" name="TextBox 27"/>
          <p:cNvSpPr txBox="1"/>
          <p:nvPr/>
        </p:nvSpPr>
        <p:spPr>
          <a:xfrm>
            <a:off x="6477000" y="5638800"/>
            <a:ext cx="381000" cy="369332"/>
          </a:xfrm>
          <a:prstGeom prst="rect">
            <a:avLst/>
          </a:prstGeom>
          <a:noFill/>
        </p:spPr>
        <p:txBody>
          <a:bodyPr wrap="square" rtlCol="0">
            <a:spAutoFit/>
          </a:bodyPr>
          <a:lstStyle/>
          <a:p>
            <a:r>
              <a:rPr lang="en-US" b="1" dirty="0" smtClean="0">
                <a:solidFill>
                  <a:schemeClr val="accent4"/>
                </a:solidFill>
              </a:rPr>
              <a:t>2</a:t>
            </a:r>
            <a:endParaRPr lang="en-US" b="1" dirty="0">
              <a:solidFill>
                <a:schemeClr val="accent4"/>
              </a:solidFill>
            </a:endParaRPr>
          </a:p>
        </p:txBody>
      </p:sp>
      <p:sp>
        <p:nvSpPr>
          <p:cNvPr id="29" name="TextBox 28"/>
          <p:cNvSpPr txBox="1"/>
          <p:nvPr/>
        </p:nvSpPr>
        <p:spPr>
          <a:xfrm>
            <a:off x="6781800" y="4572000"/>
            <a:ext cx="381000" cy="369332"/>
          </a:xfrm>
          <a:prstGeom prst="rect">
            <a:avLst/>
          </a:prstGeom>
          <a:noFill/>
        </p:spPr>
        <p:txBody>
          <a:bodyPr wrap="square" rtlCol="0">
            <a:spAutoFit/>
          </a:bodyPr>
          <a:lstStyle/>
          <a:p>
            <a:r>
              <a:rPr lang="en-US" b="1" dirty="0" smtClean="0">
                <a:solidFill>
                  <a:schemeClr val="accent4"/>
                </a:solidFill>
              </a:rPr>
              <a:t>2</a:t>
            </a:r>
            <a:endParaRPr lang="en-US" b="1" dirty="0">
              <a:solidFill>
                <a:schemeClr val="accent4"/>
              </a:solidFill>
            </a:endParaRPr>
          </a:p>
        </p:txBody>
      </p:sp>
      <p:sp>
        <p:nvSpPr>
          <p:cNvPr id="30" name="TextBox 29"/>
          <p:cNvSpPr txBox="1"/>
          <p:nvPr/>
        </p:nvSpPr>
        <p:spPr>
          <a:xfrm>
            <a:off x="8382000" y="4572000"/>
            <a:ext cx="381000" cy="369332"/>
          </a:xfrm>
          <a:prstGeom prst="rect">
            <a:avLst/>
          </a:prstGeom>
          <a:noFill/>
        </p:spPr>
        <p:txBody>
          <a:bodyPr wrap="square" rtlCol="0">
            <a:spAutoFit/>
          </a:bodyPr>
          <a:lstStyle/>
          <a:p>
            <a:r>
              <a:rPr lang="en-US" b="1" dirty="0" smtClean="0">
                <a:solidFill>
                  <a:schemeClr val="accent4"/>
                </a:solidFill>
              </a:rPr>
              <a:t>2</a:t>
            </a:r>
            <a:endParaRPr lang="en-US" b="1" dirty="0">
              <a:solidFill>
                <a:schemeClr val="accent4"/>
              </a:solidFill>
            </a:endParaRPr>
          </a:p>
        </p:txBody>
      </p:sp>
      <p:sp>
        <p:nvSpPr>
          <p:cNvPr id="31" name="TextBox 30"/>
          <p:cNvSpPr txBox="1"/>
          <p:nvPr/>
        </p:nvSpPr>
        <p:spPr>
          <a:xfrm>
            <a:off x="7696200" y="5638800"/>
            <a:ext cx="381000" cy="369332"/>
          </a:xfrm>
          <a:prstGeom prst="rect">
            <a:avLst/>
          </a:prstGeom>
          <a:noFill/>
        </p:spPr>
        <p:txBody>
          <a:bodyPr wrap="square" rtlCol="0">
            <a:spAutoFit/>
          </a:bodyPr>
          <a:lstStyle/>
          <a:p>
            <a:r>
              <a:rPr lang="en-US" b="1" dirty="0" smtClean="0">
                <a:solidFill>
                  <a:schemeClr val="accent4"/>
                </a:solidFill>
              </a:rPr>
              <a:t>2</a:t>
            </a:r>
            <a:endParaRPr lang="en-US" b="1" dirty="0">
              <a:solidFill>
                <a:schemeClr val="accent4"/>
              </a:solidFill>
            </a:endParaRPr>
          </a:p>
        </p:txBody>
      </p:sp>
      <p:sp>
        <p:nvSpPr>
          <p:cNvPr id="32" name="Slide Number Placeholder 31"/>
          <p:cNvSpPr>
            <a:spLocks noGrp="1"/>
          </p:cNvSpPr>
          <p:nvPr>
            <p:ph type="sldNum" sz="quarter" idx="4"/>
          </p:nvPr>
        </p:nvSpPr>
        <p:spPr/>
        <p:txBody>
          <a:bodyPr/>
          <a:lstStyle/>
          <a:p>
            <a:fld id="{71CD0565-10A6-40C9-A350-578216139B86}" type="slidenum">
              <a:rPr lang="en-US" smtClean="0"/>
              <a:pPr/>
              <a:t>2</a:t>
            </a:fld>
            <a:endParaRPr lang="en-US"/>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very much!</a:t>
            </a:r>
            <a:endParaRPr lang="en-US" dirty="0"/>
          </a:p>
        </p:txBody>
      </p:sp>
      <p:sp>
        <p:nvSpPr>
          <p:cNvPr id="3" name="Content Placeholder 2"/>
          <p:cNvSpPr>
            <a:spLocks noGrp="1"/>
          </p:cNvSpPr>
          <p:nvPr>
            <p:ph idx="1"/>
          </p:nvPr>
        </p:nvSpPr>
        <p:spPr/>
        <p:txBody>
          <a:bodyPr/>
          <a:lstStyle/>
          <a:p>
            <a:r>
              <a:rPr lang="en-US" dirty="0" smtClean="0"/>
              <a:t>Tanya I. Garcia, </a:t>
            </a:r>
            <a:r>
              <a:rPr lang="en-US" dirty="0" smtClean="0">
                <a:hlinkClick r:id="rId3"/>
              </a:rPr>
              <a:t>tgarcia@sheeo.org</a:t>
            </a:r>
            <a:endParaRPr lang="en-US" dirty="0" smtClean="0"/>
          </a:p>
          <a:p>
            <a:r>
              <a:rPr lang="en-US" dirty="0" smtClean="0"/>
              <a:t>Hans Peter L’Orange, </a:t>
            </a:r>
            <a:r>
              <a:rPr lang="en-US" dirty="0" smtClean="0">
                <a:hlinkClick r:id="rId4"/>
              </a:rPr>
              <a:t>hans@sheeo.org</a:t>
            </a:r>
            <a:endParaRPr lang="en-US" dirty="0" smtClean="0"/>
          </a:p>
          <a:p>
            <a:endParaRPr lang="en-US" dirty="0" smtClean="0"/>
          </a:p>
          <a:p>
            <a:pPr algn="ctr">
              <a:buNone/>
            </a:pPr>
            <a:r>
              <a:rPr lang="en-US" b="1" i="1" dirty="0" smtClean="0"/>
              <a:t>Visit our new website if you haven’t already!</a:t>
            </a:r>
          </a:p>
          <a:p>
            <a:pPr algn="ctr">
              <a:buNone/>
            </a:pPr>
            <a:r>
              <a:rPr lang="en-US" dirty="0" smtClean="0">
                <a:hlinkClick r:id="rId5"/>
              </a:rPr>
              <a:t>www.sheeo.org</a:t>
            </a:r>
            <a:endParaRPr lang="en-US" dirty="0"/>
          </a:p>
        </p:txBody>
      </p:sp>
      <p:sp>
        <p:nvSpPr>
          <p:cNvPr id="4" name="Slide Number Placeholder 3"/>
          <p:cNvSpPr>
            <a:spLocks noGrp="1"/>
          </p:cNvSpPr>
          <p:nvPr>
            <p:ph type="sldNum" sz="quarter" idx="4"/>
          </p:nvPr>
        </p:nvSpPr>
        <p:spPr>
          <a:xfrm>
            <a:off x="8305800" y="6356350"/>
            <a:ext cx="381000" cy="365125"/>
          </a:xfrm>
        </p:spPr>
        <p:txBody>
          <a:bodyPr/>
          <a:lstStyle/>
          <a:p>
            <a:fld id="{71CD0565-10A6-40C9-A350-578216139B86}" type="slidenum">
              <a:rPr lang="en-US" smtClean="0"/>
              <a:pPr/>
              <a:t>20</a:t>
            </a:fld>
            <a:endParaRPr lang="en-US" dirty="0"/>
          </a:p>
        </p:txBody>
      </p:sp>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main finding</a:t>
            </a:r>
            <a:endParaRPr lang="en-US" dirty="0"/>
          </a:p>
        </p:txBody>
      </p:sp>
      <p:pic>
        <p:nvPicPr>
          <p:cNvPr id="1026" name="Picture 2" descr="C:\Users\tanya\AppData\Local\Microsoft\Windows\Temporary Internet Files\Content.IE5\2DH1QNH1\MC900056794[1].wmf"/>
          <p:cNvPicPr>
            <a:picLocks noChangeAspect="1" noChangeArrowheads="1"/>
          </p:cNvPicPr>
          <p:nvPr/>
        </p:nvPicPr>
        <p:blipFill>
          <a:blip r:embed="rId3" cstate="print"/>
          <a:srcRect/>
          <a:stretch>
            <a:fillRect/>
          </a:stretch>
        </p:blipFill>
        <p:spPr bwMode="auto">
          <a:xfrm rot="20044784">
            <a:off x="106535" y="2879026"/>
            <a:ext cx="1879092" cy="919886"/>
          </a:xfrm>
          <a:prstGeom prst="rect">
            <a:avLst/>
          </a:prstGeom>
          <a:noFill/>
        </p:spPr>
      </p:pic>
      <p:sp>
        <p:nvSpPr>
          <p:cNvPr id="15" name="Right Arrow 14"/>
          <p:cNvSpPr/>
          <p:nvPr/>
        </p:nvSpPr>
        <p:spPr>
          <a:xfrm>
            <a:off x="2057400" y="3200400"/>
            <a:ext cx="762000" cy="401623"/>
          </a:xfrm>
          <a:prstGeom prst="rightArrow">
            <a:avLst/>
          </a:prstGeom>
          <a:ln w="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1" name="Picture 37" descr="C:\Users\tanya\AppData\Local\Microsoft\Windows\Temporary Internet Files\Content.IE5\AJYU6X17\MP910218767[1].jpg"/>
          <p:cNvPicPr>
            <a:picLocks noChangeAspect="1" noChangeArrowheads="1"/>
          </p:cNvPicPr>
          <p:nvPr/>
        </p:nvPicPr>
        <p:blipFill>
          <a:blip r:embed="rId4" cstate="print"/>
          <a:srcRect/>
          <a:stretch>
            <a:fillRect/>
          </a:stretch>
        </p:blipFill>
        <p:spPr bwMode="auto">
          <a:xfrm>
            <a:off x="2971800" y="2971800"/>
            <a:ext cx="1600200" cy="1068324"/>
          </a:xfrm>
          <a:prstGeom prst="rect">
            <a:avLst/>
          </a:prstGeom>
          <a:noFill/>
        </p:spPr>
      </p:pic>
      <p:pic>
        <p:nvPicPr>
          <p:cNvPr id="1088" name="Picture 64" descr="C:\Users\tanya\AppData\Local\Microsoft\Windows\Temporary Internet Files\Content.IE5\ULYV6HIN\MC900056793[1].wmf"/>
          <p:cNvPicPr>
            <a:picLocks noChangeAspect="1" noChangeArrowheads="1"/>
          </p:cNvPicPr>
          <p:nvPr/>
        </p:nvPicPr>
        <p:blipFill>
          <a:blip r:embed="rId5" cstate="print"/>
          <a:srcRect/>
          <a:stretch>
            <a:fillRect/>
          </a:stretch>
        </p:blipFill>
        <p:spPr bwMode="auto">
          <a:xfrm>
            <a:off x="4267200" y="838200"/>
            <a:ext cx="1898294" cy="1419149"/>
          </a:xfrm>
          <a:prstGeom prst="rect">
            <a:avLst/>
          </a:prstGeom>
          <a:noFill/>
        </p:spPr>
      </p:pic>
      <p:pic>
        <p:nvPicPr>
          <p:cNvPr id="1089" name="Picture 65" descr="C:\Users\tanya\AppData\Local\Microsoft\Windows\Temporary Internet Files\Content.IE5\2DH1QNH1\MC900183768[1].wmf"/>
          <p:cNvPicPr>
            <a:picLocks noChangeAspect="1" noChangeArrowheads="1"/>
          </p:cNvPicPr>
          <p:nvPr/>
        </p:nvPicPr>
        <p:blipFill>
          <a:blip r:embed="rId6" cstate="print"/>
          <a:srcRect/>
          <a:stretch>
            <a:fillRect/>
          </a:stretch>
        </p:blipFill>
        <p:spPr bwMode="auto">
          <a:xfrm>
            <a:off x="4267200" y="4495800"/>
            <a:ext cx="1740103" cy="1739189"/>
          </a:xfrm>
          <a:prstGeom prst="rect">
            <a:avLst/>
          </a:prstGeom>
          <a:noFill/>
        </p:spPr>
      </p:pic>
      <p:sp>
        <p:nvSpPr>
          <p:cNvPr id="73" name="Left-Right Arrow 72"/>
          <p:cNvSpPr/>
          <p:nvPr/>
        </p:nvSpPr>
        <p:spPr>
          <a:xfrm rot="19328217">
            <a:off x="3457697" y="2426930"/>
            <a:ext cx="8382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eft-Right Arrow 73"/>
          <p:cNvSpPr/>
          <p:nvPr/>
        </p:nvSpPr>
        <p:spPr>
          <a:xfrm rot="1791464">
            <a:off x="3620610" y="4298162"/>
            <a:ext cx="8382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Notched Right Arrow 74"/>
          <p:cNvSpPr>
            <a:spLocks noChangeAspect="1"/>
          </p:cNvSpPr>
          <p:nvPr/>
        </p:nvSpPr>
        <p:spPr>
          <a:xfrm>
            <a:off x="4724396" y="3276592"/>
            <a:ext cx="1371601" cy="329183"/>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6" name="TextBox 75"/>
          <p:cNvSpPr txBox="1"/>
          <p:nvPr/>
        </p:nvSpPr>
        <p:spPr>
          <a:xfrm>
            <a:off x="6096000" y="2667000"/>
            <a:ext cx="3048000" cy="1477328"/>
          </a:xfrm>
          <a:prstGeom prst="rect">
            <a:avLst/>
          </a:prstGeom>
          <a:noFill/>
        </p:spPr>
        <p:txBody>
          <a:bodyPr wrap="square" rtlCol="0">
            <a:spAutoFit/>
          </a:bodyPr>
          <a:lstStyle/>
          <a:p>
            <a:r>
              <a:rPr lang="en-US" b="1" dirty="0" smtClean="0">
                <a:solidFill>
                  <a:schemeClr val="accent4"/>
                </a:solidFill>
              </a:rPr>
              <a:t>End result: </a:t>
            </a:r>
          </a:p>
          <a:p>
            <a:r>
              <a:rPr lang="en-US" b="1" dirty="0" smtClean="0">
                <a:solidFill>
                  <a:schemeClr val="accent4"/>
                </a:solidFill>
              </a:rPr>
              <a:t>State postsecondary entities are better positioned to follow students from </a:t>
            </a:r>
          </a:p>
          <a:p>
            <a:r>
              <a:rPr lang="en-US" b="1" dirty="0" smtClean="0">
                <a:solidFill>
                  <a:schemeClr val="accent4"/>
                </a:solidFill>
              </a:rPr>
              <a:t>cradle to career</a:t>
            </a:r>
            <a:endParaRPr lang="en-US" b="1" dirty="0">
              <a:solidFill>
                <a:schemeClr val="accent4"/>
              </a:solidFill>
            </a:endParaRPr>
          </a:p>
        </p:txBody>
      </p:sp>
      <p:pic>
        <p:nvPicPr>
          <p:cNvPr id="77" name="Picture 2" descr="C:\Users\tanya\AppData\Local\Microsoft\Windows\Temporary Internet Files\Content.IE5\2DH1QNH1\MC900056794[1].wmf"/>
          <p:cNvPicPr>
            <a:picLocks noChangeAspect="1" noChangeArrowheads="1"/>
          </p:cNvPicPr>
          <p:nvPr/>
        </p:nvPicPr>
        <p:blipFill>
          <a:blip r:embed="rId3" cstate="print"/>
          <a:srcRect/>
          <a:stretch>
            <a:fillRect/>
          </a:stretch>
        </p:blipFill>
        <p:spPr bwMode="auto">
          <a:xfrm rot="20044784">
            <a:off x="-45864" y="1888426"/>
            <a:ext cx="1879092" cy="919886"/>
          </a:xfrm>
          <a:prstGeom prst="rect">
            <a:avLst/>
          </a:prstGeom>
          <a:noFill/>
        </p:spPr>
      </p:pic>
      <p:pic>
        <p:nvPicPr>
          <p:cNvPr id="78" name="Picture 2" descr="C:\Users\tanya\AppData\Local\Microsoft\Windows\Temporary Internet Files\Content.IE5\2DH1QNH1\MC900056794[1].wmf"/>
          <p:cNvPicPr>
            <a:picLocks noChangeAspect="1" noChangeArrowheads="1"/>
          </p:cNvPicPr>
          <p:nvPr/>
        </p:nvPicPr>
        <p:blipFill>
          <a:blip r:embed="rId3" cstate="print"/>
          <a:srcRect/>
          <a:stretch>
            <a:fillRect/>
          </a:stretch>
        </p:blipFill>
        <p:spPr bwMode="auto">
          <a:xfrm rot="20044784">
            <a:off x="106536" y="3945826"/>
            <a:ext cx="1879092" cy="919886"/>
          </a:xfrm>
          <a:prstGeom prst="rect">
            <a:avLst/>
          </a:prstGeom>
          <a:noFill/>
        </p:spPr>
      </p:pic>
      <p:sp>
        <p:nvSpPr>
          <p:cNvPr id="14" name="Slide Number Placeholder 13"/>
          <p:cNvSpPr>
            <a:spLocks noGrp="1"/>
          </p:cNvSpPr>
          <p:nvPr>
            <p:ph type="sldNum" sz="quarter" idx="4"/>
          </p:nvPr>
        </p:nvSpPr>
        <p:spPr/>
        <p:txBody>
          <a:bodyPr/>
          <a:lstStyle/>
          <a:p>
            <a:fld id="{71CD0565-10A6-40C9-A350-578216139B86}" type="slidenum">
              <a:rPr lang="en-US" smtClean="0"/>
              <a:pPr/>
              <a:t>3</a:t>
            </a:fld>
            <a:endParaRPr lang="en-US"/>
          </a:p>
        </p:txBody>
      </p:sp>
      <p:sp>
        <p:nvSpPr>
          <p:cNvPr id="16" name="TextBox 15"/>
          <p:cNvSpPr txBox="1"/>
          <p:nvPr/>
        </p:nvSpPr>
        <p:spPr>
          <a:xfrm>
            <a:off x="6019800" y="6400800"/>
            <a:ext cx="2286000" cy="276999"/>
          </a:xfrm>
          <a:prstGeom prst="rect">
            <a:avLst/>
          </a:prstGeom>
          <a:noFill/>
        </p:spPr>
        <p:txBody>
          <a:bodyPr wrap="square" rtlCol="0">
            <a:spAutoFit/>
          </a:bodyPr>
          <a:lstStyle/>
          <a:p>
            <a:pPr algn="ctr"/>
            <a:r>
              <a:rPr lang="en-US" sz="1200" dirty="0" smtClean="0"/>
              <a:t>(Microsoft Word Clip Art Images)</a:t>
            </a:r>
            <a:endParaRPr lang="en-US" sz="1200"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Second main finding</a:t>
            </a:r>
            <a:endParaRPr lang="en-US" dirty="0"/>
          </a:p>
        </p:txBody>
      </p:sp>
      <p:graphicFrame>
        <p:nvGraphicFramePr>
          <p:cNvPr id="14" name="Diagram 13"/>
          <p:cNvGraphicFramePr/>
          <p:nvPr/>
        </p:nvGraphicFramePr>
        <p:xfrm>
          <a:off x="457200" y="914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685800" y="4572000"/>
            <a:ext cx="7696200" cy="923330"/>
          </a:xfrm>
          <a:prstGeom prst="rect">
            <a:avLst/>
          </a:prstGeom>
          <a:noFill/>
        </p:spPr>
        <p:txBody>
          <a:bodyPr wrap="square" rtlCol="0">
            <a:spAutoFit/>
          </a:bodyPr>
          <a:lstStyle/>
          <a:p>
            <a:r>
              <a:rPr lang="en-US" b="1" dirty="0" smtClean="0">
                <a:solidFill>
                  <a:schemeClr val="accent6"/>
                </a:solidFill>
              </a:rPr>
              <a:t>In at least 30 of 39 states with coordinated data sharing, the influence of SLDS grants </a:t>
            </a:r>
            <a:r>
              <a:rPr lang="en-US" b="1" u="sng" dirty="0" smtClean="0">
                <a:solidFill>
                  <a:schemeClr val="accent6"/>
                </a:solidFill>
              </a:rPr>
              <a:t>cannot</a:t>
            </a:r>
            <a:r>
              <a:rPr lang="en-US" b="1" dirty="0" smtClean="0">
                <a:solidFill>
                  <a:schemeClr val="accent6"/>
                </a:solidFill>
              </a:rPr>
              <a:t> be understated in the creation of state P-20 data warehouses or federated data models</a:t>
            </a:r>
            <a:endParaRPr lang="en-US" b="1" dirty="0">
              <a:solidFill>
                <a:schemeClr val="accent6"/>
              </a:solidFill>
            </a:endParaRPr>
          </a:p>
        </p:txBody>
      </p:sp>
      <p:sp>
        <p:nvSpPr>
          <p:cNvPr id="9" name="Up Arrow 8"/>
          <p:cNvSpPr/>
          <p:nvPr/>
        </p:nvSpPr>
        <p:spPr>
          <a:xfrm>
            <a:off x="6858000" y="1981200"/>
            <a:ext cx="789432" cy="17526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4"/>
          </p:nvPr>
        </p:nvSpPr>
        <p:spPr/>
        <p:txBody>
          <a:bodyPr/>
          <a:lstStyle/>
          <a:p>
            <a:fld id="{71CD0565-10A6-40C9-A350-578216139B86}" type="slidenum">
              <a:rPr lang="en-US" smtClean="0"/>
              <a:pPr/>
              <a:t>4</a:t>
            </a:fld>
            <a:endParaRPr lang="en-US"/>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l"/>
            <a:r>
              <a:rPr lang="en-US" sz="2800" b="1" dirty="0"/>
              <a:t>Figure 1: Coordinated, multi-sector data sharing, </a:t>
            </a:r>
            <a:r>
              <a:rPr lang="en-US" sz="2800" b="1" dirty="0" smtClean="0"/>
              <a:t>2009-present</a:t>
            </a:r>
            <a:endParaRPr lang="en-US" sz="2800" dirty="0"/>
          </a:p>
        </p:txBody>
      </p:sp>
      <p:pic>
        <p:nvPicPr>
          <p:cNvPr id="1034" name="Picture 10"/>
          <p:cNvPicPr>
            <a:picLocks noChangeAspect="1" noChangeArrowheads="1"/>
          </p:cNvPicPr>
          <p:nvPr/>
        </p:nvPicPr>
        <p:blipFill>
          <a:blip r:embed="rId3" cstate="print"/>
          <a:srcRect/>
          <a:stretch>
            <a:fillRect/>
          </a:stretch>
        </p:blipFill>
        <p:spPr bwMode="auto">
          <a:xfrm>
            <a:off x="1371600" y="4876800"/>
            <a:ext cx="6789737" cy="1209675"/>
          </a:xfrm>
          <a:prstGeom prst="rect">
            <a:avLst/>
          </a:prstGeom>
          <a:noFill/>
          <a:ln w="9525">
            <a:noFill/>
            <a:miter lim="800000"/>
            <a:headEnd/>
            <a:tailEnd/>
          </a:ln>
        </p:spPr>
      </p:pic>
      <p:pic>
        <p:nvPicPr>
          <p:cNvPr id="1035" name="Picture 11"/>
          <p:cNvPicPr>
            <a:picLocks noChangeAspect="1" noChangeArrowheads="1"/>
          </p:cNvPicPr>
          <p:nvPr/>
        </p:nvPicPr>
        <p:blipFill>
          <a:blip r:embed="rId4" cstate="print"/>
          <a:srcRect/>
          <a:stretch>
            <a:fillRect/>
          </a:stretch>
        </p:blipFill>
        <p:spPr bwMode="auto">
          <a:xfrm>
            <a:off x="2009095" y="1524000"/>
            <a:ext cx="5125811" cy="3268571"/>
          </a:xfrm>
          <a:prstGeom prst="rect">
            <a:avLst/>
          </a:prstGeom>
          <a:noFill/>
          <a:ln w="9525">
            <a:noFill/>
            <a:miter lim="800000"/>
            <a:headEnd/>
            <a:tailEnd/>
          </a:ln>
          <a:effectLst/>
        </p:spPr>
      </p:pic>
      <p:sp>
        <p:nvSpPr>
          <p:cNvPr id="5" name="TextBox 4"/>
          <p:cNvSpPr txBox="1"/>
          <p:nvPr/>
        </p:nvSpPr>
        <p:spPr>
          <a:xfrm>
            <a:off x="1295400" y="6172200"/>
            <a:ext cx="6705600" cy="600164"/>
          </a:xfrm>
          <a:prstGeom prst="rect">
            <a:avLst/>
          </a:prstGeom>
          <a:noFill/>
        </p:spPr>
        <p:txBody>
          <a:bodyPr wrap="square" rtlCol="0">
            <a:spAutoFit/>
          </a:bodyPr>
          <a:lstStyle/>
          <a:p>
            <a:r>
              <a:rPr lang="en-US" sz="1100" i="1" dirty="0" smtClean="0"/>
              <a:t>Source</a:t>
            </a:r>
            <a:r>
              <a:rPr lang="en-US" sz="1100" dirty="0" smtClean="0"/>
              <a:t>: Tanya I. Garcia and Hans Peter L’Orange. </a:t>
            </a:r>
            <a:r>
              <a:rPr lang="en-US" sz="1100" i="1" dirty="0" smtClean="0"/>
              <a:t>Strong Foundations: The State of State Postsecondary Data Systems: 2012 Update on Data Sharing with K-12 and Labor</a:t>
            </a:r>
            <a:r>
              <a:rPr lang="en-US" sz="1100" dirty="0" smtClean="0"/>
              <a:t>. December 2010. Boulder: State Higher Education Executive Officers Association. Available </a:t>
            </a:r>
            <a:r>
              <a:rPr lang="en-US" sz="1100" u="none" dirty="0" smtClean="0">
                <a:hlinkClick r:id="rId5"/>
              </a:rPr>
              <a:t>online</a:t>
            </a:r>
            <a:r>
              <a:rPr lang="en-US" sz="1100" dirty="0" smtClean="0"/>
              <a:t>.</a:t>
            </a:r>
            <a:endParaRPr lang="en-US" sz="1100" dirty="0"/>
          </a:p>
        </p:txBody>
      </p:sp>
      <p:sp>
        <p:nvSpPr>
          <p:cNvPr id="6" name="Slide Number Placeholder 5"/>
          <p:cNvSpPr>
            <a:spLocks noGrp="1"/>
          </p:cNvSpPr>
          <p:nvPr>
            <p:ph type="sldNum" sz="quarter" idx="4"/>
          </p:nvPr>
        </p:nvSpPr>
        <p:spPr/>
        <p:txBody>
          <a:bodyPr/>
          <a:lstStyle/>
          <a:p>
            <a:fld id="{71CD0565-10A6-40C9-A350-578216139B86}" type="slidenum">
              <a:rPr lang="en-US" smtClean="0"/>
              <a:pPr/>
              <a:t>5</a:t>
            </a:fld>
            <a:endParaRPr lang="en-US"/>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Extent of postsecondary data sharing across the board</a:t>
            </a:r>
            <a:endParaRPr lang="en-US" dirty="0"/>
          </a:p>
        </p:txBody>
      </p:sp>
      <p:pic>
        <p:nvPicPr>
          <p:cNvPr id="1029" name="Picture 5"/>
          <p:cNvPicPr>
            <a:picLocks noChangeAspect="1" noChangeArrowheads="1"/>
          </p:cNvPicPr>
          <p:nvPr/>
        </p:nvPicPr>
        <p:blipFill>
          <a:blip r:embed="rId3" cstate="print"/>
          <a:srcRect/>
          <a:stretch>
            <a:fillRect/>
          </a:stretch>
        </p:blipFill>
        <p:spPr bwMode="auto">
          <a:xfrm>
            <a:off x="1266285" y="1600196"/>
            <a:ext cx="6611430" cy="4172381"/>
          </a:xfrm>
          <a:prstGeom prst="rect">
            <a:avLst/>
          </a:prstGeom>
          <a:noFill/>
          <a:ln w="9525">
            <a:noFill/>
            <a:miter lim="800000"/>
            <a:headEnd/>
            <a:tailEnd/>
          </a:ln>
        </p:spPr>
      </p:pic>
      <p:sp>
        <p:nvSpPr>
          <p:cNvPr id="5" name="Slide Number Placeholder 4"/>
          <p:cNvSpPr>
            <a:spLocks noGrp="1"/>
          </p:cNvSpPr>
          <p:nvPr>
            <p:ph type="sldNum" sz="quarter" idx="4"/>
          </p:nvPr>
        </p:nvSpPr>
        <p:spPr/>
        <p:txBody>
          <a:bodyPr/>
          <a:lstStyle/>
          <a:p>
            <a:fld id="{71CD0565-10A6-40C9-A350-578216139B86}" type="slidenum">
              <a:rPr lang="en-US" smtClean="0"/>
              <a:pPr/>
              <a:t>6</a:t>
            </a:fld>
            <a:endParaRPr lang="en-US"/>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Postsecondary data sharing with multiple state agencies/entities</a:t>
            </a:r>
            <a:endParaRPr lang="en-US" dirty="0"/>
          </a:p>
        </p:txBody>
      </p:sp>
      <p:pic>
        <p:nvPicPr>
          <p:cNvPr id="18435" name="Picture 3"/>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bwMode="auto">
          <a:xfrm>
            <a:off x="609600" y="1447800"/>
            <a:ext cx="1043559" cy="829818"/>
          </a:xfrm>
          <a:prstGeom prst="rect">
            <a:avLst/>
          </a:prstGeom>
          <a:noFill/>
          <a:ln w="9525">
            <a:noFill/>
            <a:miter lim="800000"/>
            <a:headEnd/>
            <a:tailEnd/>
          </a:ln>
        </p:spPr>
      </p:pic>
      <p:pic>
        <p:nvPicPr>
          <p:cNvPr id="1843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58000" y="5105400"/>
            <a:ext cx="1508760" cy="1106424"/>
          </a:xfrm>
          <a:prstGeom prst="rect">
            <a:avLst/>
          </a:prstGeom>
          <a:noFill/>
          <a:ln w="9525">
            <a:noFill/>
            <a:miter lim="800000"/>
            <a:headEnd/>
            <a:tailEnd/>
          </a:ln>
        </p:spPr>
      </p:pic>
      <p:pic>
        <p:nvPicPr>
          <p:cNvPr id="18438"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05000" y="4572000"/>
            <a:ext cx="2225421" cy="1269873"/>
          </a:xfrm>
          <a:prstGeom prst="rect">
            <a:avLst/>
          </a:prstGeom>
          <a:noFill/>
          <a:ln w="9525">
            <a:noFill/>
            <a:miter lim="800000"/>
            <a:headEnd/>
            <a:tailEnd/>
          </a:ln>
        </p:spPr>
      </p:pic>
      <p:pic>
        <p:nvPicPr>
          <p:cNvPr id="18439"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67388" y="4038596"/>
            <a:ext cx="892683" cy="968121"/>
          </a:xfrm>
          <a:prstGeom prst="rect">
            <a:avLst/>
          </a:prstGeom>
          <a:noFill/>
          <a:ln w="9525">
            <a:noFill/>
            <a:miter lim="800000"/>
            <a:headEnd/>
            <a:tailEnd/>
          </a:ln>
        </p:spPr>
      </p:pic>
      <p:pic>
        <p:nvPicPr>
          <p:cNvPr id="18440"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90996" y="3200384"/>
            <a:ext cx="1169289" cy="653796"/>
          </a:xfrm>
          <a:prstGeom prst="rect">
            <a:avLst/>
          </a:prstGeom>
          <a:noFill/>
          <a:ln w="9525">
            <a:noFill/>
            <a:miter lim="800000"/>
            <a:headEnd/>
            <a:tailEnd/>
          </a:ln>
        </p:spPr>
      </p:pic>
      <p:pic>
        <p:nvPicPr>
          <p:cNvPr id="18442"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190992" y="1600188"/>
            <a:ext cx="1030986" cy="716661"/>
          </a:xfrm>
          <a:prstGeom prst="rect">
            <a:avLst/>
          </a:prstGeom>
          <a:noFill/>
          <a:ln w="9525">
            <a:noFill/>
            <a:miter lim="800000"/>
            <a:headEnd/>
            <a:tailEnd/>
          </a:ln>
        </p:spPr>
      </p:pic>
      <p:pic>
        <p:nvPicPr>
          <p:cNvPr id="18443"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04800" y="1981200"/>
            <a:ext cx="1232154" cy="1081278"/>
          </a:xfrm>
          <a:prstGeom prst="rect">
            <a:avLst/>
          </a:prstGeom>
          <a:noFill/>
          <a:ln w="9525">
            <a:noFill/>
            <a:miter lim="800000"/>
            <a:headEnd/>
            <a:tailEnd/>
          </a:ln>
        </p:spPr>
      </p:pic>
      <p:pic>
        <p:nvPicPr>
          <p:cNvPr id="18444" name="Picture 1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934200" y="1828800"/>
            <a:ext cx="1207008" cy="892683"/>
          </a:xfrm>
          <a:prstGeom prst="rect">
            <a:avLst/>
          </a:prstGeom>
          <a:noFill/>
          <a:ln w="9525">
            <a:noFill/>
            <a:miter lim="800000"/>
            <a:headEnd/>
            <a:tailEnd/>
          </a:ln>
        </p:spPr>
      </p:pic>
      <p:pic>
        <p:nvPicPr>
          <p:cNvPr id="18445" name="Picture 13"/>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153400" y="1981200"/>
            <a:ext cx="289179" cy="251460"/>
          </a:xfrm>
          <a:prstGeom prst="rect">
            <a:avLst/>
          </a:prstGeom>
          <a:noFill/>
          <a:ln w="9525">
            <a:noFill/>
            <a:miter lim="800000"/>
            <a:headEnd/>
            <a:tailEnd/>
          </a:ln>
        </p:spPr>
      </p:pic>
      <p:sp>
        <p:nvSpPr>
          <p:cNvPr id="13" name="TextBox 12"/>
          <p:cNvSpPr txBox="1"/>
          <p:nvPr/>
        </p:nvSpPr>
        <p:spPr>
          <a:xfrm>
            <a:off x="1600200" y="1752600"/>
            <a:ext cx="457200" cy="369332"/>
          </a:xfrm>
          <a:prstGeom prst="rect">
            <a:avLst/>
          </a:prstGeom>
          <a:noFill/>
        </p:spPr>
        <p:txBody>
          <a:bodyPr wrap="square" rtlCol="0">
            <a:spAutoFit/>
          </a:bodyPr>
          <a:lstStyle/>
          <a:p>
            <a:r>
              <a:rPr lang="en-US" b="1" dirty="0" smtClean="0">
                <a:solidFill>
                  <a:srgbClr val="B42E34"/>
                </a:solidFill>
              </a:rPr>
              <a:t>11</a:t>
            </a:r>
            <a:endParaRPr lang="en-US" b="1" dirty="0">
              <a:solidFill>
                <a:srgbClr val="B42E34"/>
              </a:solidFill>
            </a:endParaRPr>
          </a:p>
        </p:txBody>
      </p:sp>
      <p:sp>
        <p:nvSpPr>
          <p:cNvPr id="14" name="TextBox 13"/>
          <p:cNvSpPr txBox="1"/>
          <p:nvPr/>
        </p:nvSpPr>
        <p:spPr>
          <a:xfrm>
            <a:off x="8458200" y="1981200"/>
            <a:ext cx="533400" cy="369332"/>
          </a:xfrm>
          <a:prstGeom prst="rect">
            <a:avLst/>
          </a:prstGeom>
          <a:noFill/>
        </p:spPr>
        <p:txBody>
          <a:bodyPr wrap="square" rtlCol="0">
            <a:spAutoFit/>
          </a:bodyPr>
          <a:lstStyle/>
          <a:p>
            <a:r>
              <a:rPr lang="en-US" b="1" dirty="0" smtClean="0">
                <a:solidFill>
                  <a:srgbClr val="B42E34"/>
                </a:solidFill>
              </a:rPr>
              <a:t>10</a:t>
            </a:r>
            <a:endParaRPr lang="en-US" b="1" dirty="0">
              <a:solidFill>
                <a:srgbClr val="B42E34"/>
              </a:solidFill>
            </a:endParaRPr>
          </a:p>
        </p:txBody>
      </p:sp>
      <p:sp>
        <p:nvSpPr>
          <p:cNvPr id="15" name="TextBox 14"/>
          <p:cNvSpPr txBox="1"/>
          <p:nvPr/>
        </p:nvSpPr>
        <p:spPr>
          <a:xfrm>
            <a:off x="7162800" y="5562600"/>
            <a:ext cx="457200" cy="369332"/>
          </a:xfrm>
          <a:prstGeom prst="rect">
            <a:avLst/>
          </a:prstGeom>
          <a:noFill/>
        </p:spPr>
        <p:txBody>
          <a:bodyPr wrap="square" rtlCol="0">
            <a:spAutoFit/>
          </a:bodyPr>
          <a:lstStyle/>
          <a:p>
            <a:r>
              <a:rPr lang="en-US" b="1" dirty="0" smtClean="0">
                <a:solidFill>
                  <a:srgbClr val="B42E34"/>
                </a:solidFill>
              </a:rPr>
              <a:t>8</a:t>
            </a:r>
            <a:endParaRPr lang="en-US" b="1" dirty="0">
              <a:solidFill>
                <a:srgbClr val="B42E34"/>
              </a:solidFill>
            </a:endParaRPr>
          </a:p>
        </p:txBody>
      </p:sp>
      <p:sp>
        <p:nvSpPr>
          <p:cNvPr id="16" name="TextBox 15"/>
          <p:cNvSpPr txBox="1"/>
          <p:nvPr/>
        </p:nvSpPr>
        <p:spPr>
          <a:xfrm>
            <a:off x="3352800" y="4724400"/>
            <a:ext cx="457200" cy="369332"/>
          </a:xfrm>
          <a:prstGeom prst="rect">
            <a:avLst/>
          </a:prstGeom>
          <a:noFill/>
        </p:spPr>
        <p:txBody>
          <a:bodyPr wrap="square" rtlCol="0">
            <a:spAutoFit/>
          </a:bodyPr>
          <a:lstStyle/>
          <a:p>
            <a:r>
              <a:rPr lang="en-US" b="1" dirty="0" smtClean="0">
                <a:solidFill>
                  <a:srgbClr val="B42E34"/>
                </a:solidFill>
              </a:rPr>
              <a:t>6</a:t>
            </a:r>
            <a:endParaRPr lang="en-US" b="1" dirty="0">
              <a:solidFill>
                <a:srgbClr val="B42E34"/>
              </a:solidFill>
            </a:endParaRPr>
          </a:p>
        </p:txBody>
      </p:sp>
      <p:sp>
        <p:nvSpPr>
          <p:cNvPr id="17" name="TextBox 16"/>
          <p:cNvSpPr txBox="1"/>
          <p:nvPr/>
        </p:nvSpPr>
        <p:spPr>
          <a:xfrm>
            <a:off x="4419600" y="2667000"/>
            <a:ext cx="381000" cy="369332"/>
          </a:xfrm>
          <a:prstGeom prst="rect">
            <a:avLst/>
          </a:prstGeom>
          <a:noFill/>
        </p:spPr>
        <p:txBody>
          <a:bodyPr wrap="square" rtlCol="0">
            <a:spAutoFit/>
          </a:bodyPr>
          <a:lstStyle/>
          <a:p>
            <a:r>
              <a:rPr lang="en-US" b="1" dirty="0" smtClean="0">
                <a:solidFill>
                  <a:srgbClr val="B42E34"/>
                </a:solidFill>
              </a:rPr>
              <a:t>5</a:t>
            </a:r>
            <a:endParaRPr lang="en-US" b="1" dirty="0">
              <a:solidFill>
                <a:srgbClr val="B42E34"/>
              </a:solidFill>
            </a:endParaRPr>
          </a:p>
        </p:txBody>
      </p:sp>
      <p:cxnSp>
        <p:nvCxnSpPr>
          <p:cNvPr id="19" name="Straight Connector 18"/>
          <p:cNvCxnSpPr>
            <a:endCxn id="18442" idx="2"/>
          </p:cNvCxnSpPr>
          <p:nvPr/>
        </p:nvCxnSpPr>
        <p:spPr>
          <a:xfrm flipH="1" flipV="1">
            <a:off x="4706485" y="2316849"/>
            <a:ext cx="94115" cy="350151"/>
          </a:xfrm>
          <a:prstGeom prst="line">
            <a:avLst/>
          </a:prstGeom>
        </p:spPr>
        <p:style>
          <a:lnRef idx="2">
            <a:schemeClr val="accent4"/>
          </a:lnRef>
          <a:fillRef idx="0">
            <a:schemeClr val="accent4"/>
          </a:fillRef>
          <a:effectRef idx="1">
            <a:schemeClr val="accent4"/>
          </a:effectRef>
          <a:fontRef idx="minor">
            <a:schemeClr val="tx1"/>
          </a:fontRef>
        </p:style>
      </p:cxnSp>
      <p:cxnSp>
        <p:nvCxnSpPr>
          <p:cNvPr id="21" name="Straight Connector 20"/>
          <p:cNvCxnSpPr/>
          <p:nvPr/>
        </p:nvCxnSpPr>
        <p:spPr>
          <a:xfrm flipV="1">
            <a:off x="4800600" y="2514601"/>
            <a:ext cx="2057400" cy="152399"/>
          </a:xfrm>
          <a:prstGeom prst="line">
            <a:avLst/>
          </a:prstGeom>
        </p:spPr>
        <p:style>
          <a:lnRef idx="2">
            <a:schemeClr val="accent4"/>
          </a:lnRef>
          <a:fillRef idx="0">
            <a:schemeClr val="accent4"/>
          </a:fillRef>
          <a:effectRef idx="1">
            <a:schemeClr val="accent4"/>
          </a:effectRef>
          <a:fontRef idx="minor">
            <a:schemeClr val="tx1"/>
          </a:fontRef>
        </p:style>
      </p:cxnSp>
      <p:cxnSp>
        <p:nvCxnSpPr>
          <p:cNvPr id="23" name="Straight Connector 22"/>
          <p:cNvCxnSpPr/>
          <p:nvPr/>
        </p:nvCxnSpPr>
        <p:spPr>
          <a:xfrm>
            <a:off x="4800600" y="2667000"/>
            <a:ext cx="1219200" cy="1295400"/>
          </a:xfrm>
          <a:prstGeom prst="line">
            <a:avLst/>
          </a:prstGeom>
        </p:spPr>
        <p:style>
          <a:lnRef idx="2">
            <a:schemeClr val="accent4"/>
          </a:lnRef>
          <a:fillRef idx="0">
            <a:schemeClr val="accent4"/>
          </a:fillRef>
          <a:effectRef idx="1">
            <a:schemeClr val="accent4"/>
          </a:effectRef>
          <a:fontRef idx="minor">
            <a:schemeClr val="tx1"/>
          </a:fontRef>
        </p:style>
      </p:cxnSp>
      <p:cxnSp>
        <p:nvCxnSpPr>
          <p:cNvPr id="28" name="Straight Connector 27"/>
          <p:cNvCxnSpPr/>
          <p:nvPr/>
        </p:nvCxnSpPr>
        <p:spPr>
          <a:xfrm flipH="1">
            <a:off x="1600200" y="2667000"/>
            <a:ext cx="3200400" cy="152400"/>
          </a:xfrm>
          <a:prstGeom prst="line">
            <a:avLst/>
          </a:prstGeom>
        </p:spPr>
        <p:style>
          <a:lnRef idx="2">
            <a:schemeClr val="accent4"/>
          </a:lnRef>
          <a:fillRef idx="0">
            <a:schemeClr val="accent4"/>
          </a:fillRef>
          <a:effectRef idx="1">
            <a:schemeClr val="accent4"/>
          </a:effectRef>
          <a:fontRef idx="minor">
            <a:schemeClr val="tx1"/>
          </a:fontRef>
        </p:style>
      </p:cxnSp>
      <p:cxnSp>
        <p:nvCxnSpPr>
          <p:cNvPr id="31" name="Straight Connector 30"/>
          <p:cNvCxnSpPr>
            <a:endCxn id="18440" idx="0"/>
          </p:cNvCxnSpPr>
          <p:nvPr/>
        </p:nvCxnSpPr>
        <p:spPr>
          <a:xfrm flipH="1">
            <a:off x="4775641" y="2667000"/>
            <a:ext cx="24959" cy="533384"/>
          </a:xfrm>
          <a:prstGeom prst="line">
            <a:avLst/>
          </a:prstGeom>
        </p:spPr>
        <p:style>
          <a:lnRef idx="2">
            <a:schemeClr val="accent4"/>
          </a:lnRef>
          <a:fillRef idx="0">
            <a:schemeClr val="accent4"/>
          </a:fillRef>
          <a:effectRef idx="1">
            <a:schemeClr val="accent4"/>
          </a:effectRef>
          <a:fontRef idx="minor">
            <a:schemeClr val="tx1"/>
          </a:fontRef>
        </p:style>
      </p:cxnSp>
      <p:sp>
        <p:nvSpPr>
          <p:cNvPr id="22" name="TextBox 21"/>
          <p:cNvSpPr txBox="1"/>
          <p:nvPr/>
        </p:nvSpPr>
        <p:spPr>
          <a:xfrm>
            <a:off x="1981200" y="1676400"/>
            <a:ext cx="1676400" cy="523220"/>
          </a:xfrm>
          <a:prstGeom prst="rect">
            <a:avLst/>
          </a:prstGeom>
          <a:noFill/>
          <a:ln>
            <a:noFill/>
          </a:ln>
        </p:spPr>
        <p:txBody>
          <a:bodyPr wrap="square" rtlCol="0">
            <a:spAutoFit/>
          </a:bodyPr>
          <a:lstStyle/>
          <a:p>
            <a:r>
              <a:rPr lang="en-US" sz="1400" dirty="0" smtClean="0">
                <a:solidFill>
                  <a:schemeClr val="tx2"/>
                </a:solidFill>
              </a:rPr>
              <a:t>Office of Financial Management</a:t>
            </a:r>
            <a:endParaRPr lang="en-US" sz="1400" dirty="0">
              <a:solidFill>
                <a:schemeClr val="tx2"/>
              </a:solidFill>
            </a:endParaRPr>
          </a:p>
        </p:txBody>
      </p:sp>
      <p:sp>
        <p:nvSpPr>
          <p:cNvPr id="24" name="TextBox 23"/>
          <p:cNvSpPr txBox="1"/>
          <p:nvPr/>
        </p:nvSpPr>
        <p:spPr>
          <a:xfrm>
            <a:off x="8153400" y="1371600"/>
            <a:ext cx="990600" cy="533400"/>
          </a:xfrm>
          <a:prstGeom prst="rect">
            <a:avLst/>
          </a:prstGeom>
          <a:noFill/>
          <a:ln>
            <a:noFill/>
          </a:ln>
        </p:spPr>
        <p:txBody>
          <a:bodyPr wrap="square" rtlCol="0">
            <a:spAutoFit/>
          </a:bodyPr>
          <a:lstStyle/>
          <a:p>
            <a:r>
              <a:rPr lang="en-US" sz="1400" dirty="0" smtClean="0">
                <a:solidFill>
                  <a:schemeClr val="tx2"/>
                </a:solidFill>
              </a:rPr>
              <a:t>Board of Governors</a:t>
            </a:r>
            <a:endParaRPr lang="en-US" sz="1400" dirty="0">
              <a:solidFill>
                <a:schemeClr val="tx2"/>
              </a:solidFill>
            </a:endParaRPr>
          </a:p>
        </p:txBody>
      </p:sp>
      <p:sp>
        <p:nvSpPr>
          <p:cNvPr id="25" name="TextBox 24"/>
          <p:cNvSpPr txBox="1"/>
          <p:nvPr/>
        </p:nvSpPr>
        <p:spPr>
          <a:xfrm>
            <a:off x="5181600" y="1676400"/>
            <a:ext cx="990600" cy="523220"/>
          </a:xfrm>
          <a:prstGeom prst="rect">
            <a:avLst/>
          </a:prstGeom>
          <a:noFill/>
          <a:ln>
            <a:noFill/>
          </a:ln>
        </p:spPr>
        <p:txBody>
          <a:bodyPr wrap="square" rtlCol="0">
            <a:spAutoFit/>
          </a:bodyPr>
          <a:lstStyle/>
          <a:p>
            <a:r>
              <a:rPr lang="en-US" sz="1400" dirty="0" smtClean="0">
                <a:solidFill>
                  <a:schemeClr val="tx2"/>
                </a:solidFill>
              </a:rPr>
              <a:t>University System</a:t>
            </a:r>
            <a:endParaRPr lang="en-US" sz="1400" dirty="0">
              <a:solidFill>
                <a:schemeClr val="tx2"/>
              </a:solidFill>
            </a:endParaRPr>
          </a:p>
        </p:txBody>
      </p:sp>
      <p:sp>
        <p:nvSpPr>
          <p:cNvPr id="26" name="TextBox 25"/>
          <p:cNvSpPr txBox="1"/>
          <p:nvPr/>
        </p:nvSpPr>
        <p:spPr>
          <a:xfrm>
            <a:off x="381000" y="3048000"/>
            <a:ext cx="990600" cy="523220"/>
          </a:xfrm>
          <a:prstGeom prst="rect">
            <a:avLst/>
          </a:prstGeom>
          <a:noFill/>
          <a:ln>
            <a:noFill/>
          </a:ln>
        </p:spPr>
        <p:txBody>
          <a:bodyPr wrap="square" rtlCol="0">
            <a:spAutoFit/>
          </a:bodyPr>
          <a:lstStyle/>
          <a:p>
            <a:r>
              <a:rPr lang="en-US" sz="1400" dirty="0" smtClean="0">
                <a:solidFill>
                  <a:schemeClr val="tx2"/>
                </a:solidFill>
              </a:rPr>
              <a:t>University System</a:t>
            </a:r>
            <a:endParaRPr lang="en-US" sz="1400" dirty="0">
              <a:solidFill>
                <a:schemeClr val="tx2"/>
              </a:solidFill>
            </a:endParaRPr>
          </a:p>
        </p:txBody>
      </p:sp>
      <p:sp>
        <p:nvSpPr>
          <p:cNvPr id="27" name="TextBox 26"/>
          <p:cNvSpPr txBox="1"/>
          <p:nvPr/>
        </p:nvSpPr>
        <p:spPr>
          <a:xfrm>
            <a:off x="4343400" y="3886200"/>
            <a:ext cx="990600" cy="523220"/>
          </a:xfrm>
          <a:prstGeom prst="rect">
            <a:avLst/>
          </a:prstGeom>
          <a:noFill/>
          <a:ln>
            <a:noFill/>
          </a:ln>
        </p:spPr>
        <p:txBody>
          <a:bodyPr wrap="square" rtlCol="0">
            <a:spAutoFit/>
          </a:bodyPr>
          <a:lstStyle/>
          <a:p>
            <a:r>
              <a:rPr lang="en-US" sz="1400" dirty="0" smtClean="0">
                <a:solidFill>
                  <a:schemeClr val="tx2"/>
                </a:solidFill>
              </a:rPr>
              <a:t>Board of Regents</a:t>
            </a:r>
            <a:endParaRPr lang="en-US" sz="1400" dirty="0">
              <a:solidFill>
                <a:schemeClr val="tx2"/>
              </a:solidFill>
            </a:endParaRPr>
          </a:p>
        </p:txBody>
      </p:sp>
      <p:sp>
        <p:nvSpPr>
          <p:cNvPr id="29" name="TextBox 28"/>
          <p:cNvSpPr txBox="1"/>
          <p:nvPr/>
        </p:nvSpPr>
        <p:spPr>
          <a:xfrm>
            <a:off x="6781800" y="2743200"/>
            <a:ext cx="1828800" cy="523220"/>
          </a:xfrm>
          <a:prstGeom prst="rect">
            <a:avLst/>
          </a:prstGeom>
          <a:noFill/>
          <a:ln>
            <a:noFill/>
          </a:ln>
        </p:spPr>
        <p:txBody>
          <a:bodyPr wrap="square" rtlCol="0">
            <a:spAutoFit/>
          </a:bodyPr>
          <a:lstStyle/>
          <a:p>
            <a:r>
              <a:rPr lang="en-US" sz="1400" dirty="0" smtClean="0">
                <a:solidFill>
                  <a:schemeClr val="tx2"/>
                </a:solidFill>
              </a:rPr>
              <a:t>NY State Ed Dept Office of Higher Ed</a:t>
            </a:r>
            <a:endParaRPr lang="en-US" sz="1400" dirty="0">
              <a:solidFill>
                <a:schemeClr val="tx2"/>
              </a:solidFill>
            </a:endParaRPr>
          </a:p>
        </p:txBody>
      </p:sp>
      <p:sp>
        <p:nvSpPr>
          <p:cNvPr id="30" name="TextBox 29"/>
          <p:cNvSpPr txBox="1"/>
          <p:nvPr/>
        </p:nvSpPr>
        <p:spPr>
          <a:xfrm>
            <a:off x="6705600" y="4038600"/>
            <a:ext cx="1219200" cy="523220"/>
          </a:xfrm>
          <a:prstGeom prst="rect">
            <a:avLst/>
          </a:prstGeom>
          <a:noFill/>
          <a:ln>
            <a:noFill/>
          </a:ln>
        </p:spPr>
        <p:txBody>
          <a:bodyPr wrap="square" rtlCol="0">
            <a:spAutoFit/>
          </a:bodyPr>
          <a:lstStyle/>
          <a:p>
            <a:r>
              <a:rPr lang="en-US" sz="1400" dirty="0" smtClean="0">
                <a:solidFill>
                  <a:schemeClr val="tx2"/>
                </a:solidFill>
              </a:rPr>
              <a:t>University System</a:t>
            </a:r>
            <a:endParaRPr lang="en-US" sz="1400" dirty="0">
              <a:solidFill>
                <a:schemeClr val="tx2"/>
              </a:solidFill>
            </a:endParaRPr>
          </a:p>
        </p:txBody>
      </p:sp>
      <p:sp>
        <p:nvSpPr>
          <p:cNvPr id="32" name="TextBox 31"/>
          <p:cNvSpPr txBox="1"/>
          <p:nvPr/>
        </p:nvSpPr>
        <p:spPr>
          <a:xfrm>
            <a:off x="6705600" y="5867400"/>
            <a:ext cx="1143000" cy="523220"/>
          </a:xfrm>
          <a:prstGeom prst="rect">
            <a:avLst/>
          </a:prstGeom>
          <a:noFill/>
          <a:ln>
            <a:noFill/>
          </a:ln>
        </p:spPr>
        <p:txBody>
          <a:bodyPr wrap="square" rtlCol="0">
            <a:spAutoFit/>
          </a:bodyPr>
          <a:lstStyle/>
          <a:p>
            <a:r>
              <a:rPr lang="en-US" sz="1400" dirty="0" smtClean="0">
                <a:solidFill>
                  <a:schemeClr val="tx2"/>
                </a:solidFill>
              </a:rPr>
              <a:t>Department of Education</a:t>
            </a:r>
            <a:endParaRPr lang="en-US" sz="1400" dirty="0">
              <a:solidFill>
                <a:schemeClr val="tx2"/>
              </a:solidFill>
            </a:endParaRPr>
          </a:p>
        </p:txBody>
      </p:sp>
      <p:sp>
        <p:nvSpPr>
          <p:cNvPr id="33" name="TextBox 32"/>
          <p:cNvSpPr txBox="1"/>
          <p:nvPr/>
        </p:nvSpPr>
        <p:spPr>
          <a:xfrm>
            <a:off x="2971800" y="5638800"/>
            <a:ext cx="1524000" cy="523220"/>
          </a:xfrm>
          <a:prstGeom prst="rect">
            <a:avLst/>
          </a:prstGeom>
          <a:noFill/>
          <a:ln>
            <a:noFill/>
          </a:ln>
        </p:spPr>
        <p:txBody>
          <a:bodyPr wrap="square" rtlCol="0">
            <a:spAutoFit/>
          </a:bodyPr>
          <a:lstStyle/>
          <a:p>
            <a:r>
              <a:rPr lang="en-US" sz="1400" dirty="0" smtClean="0">
                <a:solidFill>
                  <a:schemeClr val="tx2"/>
                </a:solidFill>
              </a:rPr>
              <a:t>University of AK Statewide System</a:t>
            </a:r>
            <a:endParaRPr lang="en-US" sz="1400" dirty="0">
              <a:solidFill>
                <a:schemeClr val="tx2"/>
              </a:solidFill>
            </a:endParaRPr>
          </a:p>
        </p:txBody>
      </p:sp>
      <p:sp>
        <p:nvSpPr>
          <p:cNvPr id="34" name="Slide Number Placeholder 33"/>
          <p:cNvSpPr>
            <a:spLocks noGrp="1"/>
          </p:cNvSpPr>
          <p:nvPr>
            <p:ph type="sldNum" sz="quarter" idx="4"/>
          </p:nvPr>
        </p:nvSpPr>
        <p:spPr/>
        <p:txBody>
          <a:bodyPr/>
          <a:lstStyle/>
          <a:p>
            <a:fld id="{71CD0565-10A6-40C9-A350-578216139B86}" type="slidenum">
              <a:rPr lang="en-US" smtClean="0"/>
              <a:pPr/>
              <a:t>7</a:t>
            </a:fld>
            <a:endParaRPr lang="en-US"/>
          </a:p>
        </p:txBody>
      </p:sp>
    </p:spTree>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Extent of postsecondary data sharing across the board</a:t>
            </a:r>
            <a:endParaRPr lang="en-US" dirty="0"/>
          </a:p>
        </p:txBody>
      </p:sp>
      <p:pic>
        <p:nvPicPr>
          <p:cNvPr id="1029" name="Picture 5"/>
          <p:cNvPicPr>
            <a:picLocks noChangeAspect="1" noChangeArrowheads="1"/>
          </p:cNvPicPr>
          <p:nvPr/>
        </p:nvPicPr>
        <p:blipFill>
          <a:blip r:embed="rId3" cstate="print"/>
          <a:srcRect r="1593" b="61648"/>
          <a:stretch>
            <a:fillRect/>
          </a:stretch>
        </p:blipFill>
        <p:spPr bwMode="auto">
          <a:xfrm>
            <a:off x="818475" y="1600192"/>
            <a:ext cx="7507050" cy="1846376"/>
          </a:xfrm>
          <a:prstGeom prst="rect">
            <a:avLst/>
          </a:prstGeom>
          <a:noFill/>
          <a:ln w="9525">
            <a:noFill/>
            <a:miter lim="800000"/>
            <a:headEnd/>
            <a:tailEnd/>
          </a:ln>
        </p:spPr>
      </p:pic>
      <p:sp>
        <p:nvSpPr>
          <p:cNvPr id="9" name="Oval 8"/>
          <p:cNvSpPr/>
          <p:nvPr/>
        </p:nvSpPr>
        <p:spPr>
          <a:xfrm>
            <a:off x="533400" y="2286000"/>
            <a:ext cx="7924800"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71CD0565-10A6-40C9-A350-578216139B86}" type="slidenum">
              <a:rPr lang="en-US" smtClean="0"/>
              <a:pPr/>
              <a:t>8</a:t>
            </a:fld>
            <a:endParaRPr lang="en-US"/>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pPr algn="l"/>
            <a:r>
              <a:rPr lang="en-US" sz="2800" b="1" dirty="0" smtClean="0"/>
              <a:t>Data sharing with K-12, labor, or both agencies</a:t>
            </a:r>
          </a:p>
        </p:txBody>
      </p:sp>
      <p:sp>
        <p:nvSpPr>
          <p:cNvPr id="5" name="Text Placeholder 4"/>
          <p:cNvSpPr>
            <a:spLocks noGrp="1"/>
          </p:cNvSpPr>
          <p:nvPr>
            <p:ph type="body" idx="1"/>
          </p:nvPr>
        </p:nvSpPr>
        <p:spPr>
          <a:xfrm>
            <a:off x="457200" y="1066800"/>
            <a:ext cx="4040188" cy="639762"/>
          </a:xfrm>
        </p:spPr>
        <p:txBody>
          <a:bodyPr/>
          <a:lstStyle/>
          <a:p>
            <a:r>
              <a:rPr lang="en-US" dirty="0" smtClean="0"/>
              <a:t>2009…that was then</a:t>
            </a:r>
            <a:endParaRPr lang="en-US" dirty="0"/>
          </a:p>
        </p:txBody>
      </p:sp>
      <p:sp>
        <p:nvSpPr>
          <p:cNvPr id="6" name="Content Placeholder 5"/>
          <p:cNvSpPr>
            <a:spLocks noGrp="1"/>
          </p:cNvSpPr>
          <p:nvPr>
            <p:ph sz="half" idx="2"/>
          </p:nvPr>
        </p:nvSpPr>
        <p:spPr>
          <a:xfrm>
            <a:off x="457200" y="1752600"/>
            <a:ext cx="4040188" cy="4373563"/>
          </a:xfrm>
        </p:spPr>
        <p:txBody>
          <a:bodyPr/>
          <a:lstStyle/>
          <a:p>
            <a:endParaRPr lang="en-US" dirty="0"/>
          </a:p>
        </p:txBody>
      </p:sp>
      <p:sp>
        <p:nvSpPr>
          <p:cNvPr id="7" name="Text Placeholder 6"/>
          <p:cNvSpPr>
            <a:spLocks noGrp="1"/>
          </p:cNvSpPr>
          <p:nvPr>
            <p:ph type="body" sz="quarter" idx="3"/>
          </p:nvPr>
        </p:nvSpPr>
        <p:spPr>
          <a:xfrm>
            <a:off x="4648200" y="1066800"/>
            <a:ext cx="4041775" cy="639762"/>
          </a:xfrm>
        </p:spPr>
        <p:txBody>
          <a:bodyPr/>
          <a:lstStyle/>
          <a:p>
            <a:r>
              <a:rPr lang="en-US" dirty="0" smtClean="0"/>
              <a:t>2012…this is now</a:t>
            </a:r>
            <a:endParaRPr lang="en-US" dirty="0"/>
          </a:p>
        </p:txBody>
      </p:sp>
      <p:sp>
        <p:nvSpPr>
          <p:cNvPr id="8" name="Content Placeholder 7"/>
          <p:cNvSpPr>
            <a:spLocks noGrp="1"/>
          </p:cNvSpPr>
          <p:nvPr>
            <p:ph sz="quarter" idx="4"/>
          </p:nvPr>
        </p:nvSpPr>
        <p:spPr>
          <a:xfrm>
            <a:off x="4645025" y="1752600"/>
            <a:ext cx="4041775" cy="4373563"/>
          </a:xfrm>
        </p:spPr>
        <p:txBody>
          <a:bodyPr/>
          <a:lstStyle/>
          <a:p>
            <a:endParaRPr lang="en-US" dirty="0"/>
          </a:p>
        </p:txBody>
      </p:sp>
      <p:grpSp>
        <p:nvGrpSpPr>
          <p:cNvPr id="11" name="Group 10"/>
          <p:cNvGrpSpPr>
            <a:grpSpLocks noChangeAspect="1"/>
          </p:cNvGrpSpPr>
          <p:nvPr/>
        </p:nvGrpSpPr>
        <p:grpSpPr>
          <a:xfrm>
            <a:off x="228600" y="1828800"/>
            <a:ext cx="4198616" cy="3497580"/>
            <a:chOff x="1947863" y="1600200"/>
            <a:chExt cx="5248275" cy="4371975"/>
          </a:xfrm>
        </p:grpSpPr>
        <p:pic>
          <p:nvPicPr>
            <p:cNvPr id="9" name="Picture 2"/>
            <p:cNvPicPr>
              <a:picLocks noChangeAspect="1" noChangeArrowheads="1"/>
            </p:cNvPicPr>
            <p:nvPr/>
          </p:nvPicPr>
          <p:blipFill>
            <a:blip r:embed="rId3" cstate="print"/>
            <a:srcRect/>
            <a:stretch>
              <a:fillRect/>
            </a:stretch>
          </p:blipFill>
          <p:spPr bwMode="auto">
            <a:xfrm>
              <a:off x="2009095" y="1600200"/>
              <a:ext cx="5125811" cy="3283810"/>
            </a:xfrm>
            <a:prstGeom prst="rect">
              <a:avLst/>
            </a:prstGeom>
            <a:noFill/>
            <a:ln w="9525">
              <a:noFill/>
              <a:miter lim="800000"/>
              <a:headEnd/>
              <a:tailEnd/>
            </a:ln>
            <a:effectLst/>
          </p:spPr>
        </p:pic>
        <p:pic>
          <p:nvPicPr>
            <p:cNvPr id="10" name="Picture 8"/>
            <p:cNvPicPr>
              <a:picLocks noChangeAspect="1" noChangeArrowheads="1"/>
            </p:cNvPicPr>
            <p:nvPr/>
          </p:nvPicPr>
          <p:blipFill>
            <a:blip r:embed="rId4" cstate="print"/>
            <a:srcRect/>
            <a:stretch>
              <a:fillRect/>
            </a:stretch>
          </p:blipFill>
          <p:spPr bwMode="auto">
            <a:xfrm>
              <a:off x="1947863" y="5029200"/>
              <a:ext cx="5248275" cy="942975"/>
            </a:xfrm>
            <a:prstGeom prst="rect">
              <a:avLst/>
            </a:prstGeom>
            <a:noFill/>
            <a:ln w="9525">
              <a:noFill/>
              <a:miter lim="800000"/>
              <a:headEnd/>
              <a:tailEnd/>
            </a:ln>
          </p:spPr>
        </p:pic>
      </p:grpSp>
      <p:grpSp>
        <p:nvGrpSpPr>
          <p:cNvPr id="16" name="Group 15"/>
          <p:cNvGrpSpPr>
            <a:grpSpLocks noChangeAspect="1"/>
          </p:cNvGrpSpPr>
          <p:nvPr/>
        </p:nvGrpSpPr>
        <p:grpSpPr>
          <a:xfrm>
            <a:off x="4724400" y="1828800"/>
            <a:ext cx="4100649" cy="3692520"/>
            <a:chOff x="2009095" y="1600200"/>
            <a:chExt cx="5125811" cy="4615650"/>
          </a:xfrm>
        </p:grpSpPr>
        <p:pic>
          <p:nvPicPr>
            <p:cNvPr id="14" name="Picture 6"/>
            <p:cNvPicPr>
              <a:picLocks noChangeAspect="1" noChangeArrowheads="1"/>
            </p:cNvPicPr>
            <p:nvPr/>
          </p:nvPicPr>
          <p:blipFill>
            <a:blip r:embed="rId5" cstate="print"/>
            <a:srcRect/>
            <a:stretch>
              <a:fillRect/>
            </a:stretch>
          </p:blipFill>
          <p:spPr bwMode="auto">
            <a:xfrm>
              <a:off x="2009095" y="1600200"/>
              <a:ext cx="5125811" cy="3283810"/>
            </a:xfrm>
            <a:prstGeom prst="rect">
              <a:avLst/>
            </a:prstGeom>
            <a:noFill/>
            <a:ln w="9525">
              <a:noFill/>
              <a:miter lim="800000"/>
              <a:headEnd/>
              <a:tailEnd/>
            </a:ln>
            <a:effectLst/>
          </p:spPr>
        </p:pic>
        <p:pic>
          <p:nvPicPr>
            <p:cNvPr id="15" name="Picture 7"/>
            <p:cNvPicPr>
              <a:picLocks noChangeAspect="1" noChangeArrowheads="1"/>
            </p:cNvPicPr>
            <p:nvPr/>
          </p:nvPicPr>
          <p:blipFill>
            <a:blip r:embed="rId6" cstate="print"/>
            <a:srcRect/>
            <a:stretch>
              <a:fillRect/>
            </a:stretch>
          </p:blipFill>
          <p:spPr bwMode="auto">
            <a:xfrm>
              <a:off x="2079381" y="4876802"/>
              <a:ext cx="4985238" cy="1339048"/>
            </a:xfrm>
            <a:prstGeom prst="rect">
              <a:avLst/>
            </a:prstGeom>
            <a:noFill/>
            <a:ln w="9525">
              <a:noFill/>
              <a:miter lim="800000"/>
              <a:headEnd/>
              <a:tailEnd/>
            </a:ln>
          </p:spPr>
        </p:pic>
      </p:grpSp>
      <p:sp>
        <p:nvSpPr>
          <p:cNvPr id="17" name="TextBox 16"/>
          <p:cNvSpPr txBox="1"/>
          <p:nvPr/>
        </p:nvSpPr>
        <p:spPr>
          <a:xfrm>
            <a:off x="1295400" y="6172200"/>
            <a:ext cx="6705600" cy="600164"/>
          </a:xfrm>
          <a:prstGeom prst="rect">
            <a:avLst/>
          </a:prstGeom>
          <a:noFill/>
        </p:spPr>
        <p:txBody>
          <a:bodyPr wrap="square" rtlCol="0">
            <a:spAutoFit/>
          </a:bodyPr>
          <a:lstStyle/>
          <a:p>
            <a:r>
              <a:rPr lang="en-US" sz="1100" i="1" dirty="0" smtClean="0"/>
              <a:t>Source</a:t>
            </a:r>
            <a:r>
              <a:rPr lang="en-US" sz="1100" dirty="0" smtClean="0"/>
              <a:t>: Tanya I. Garcia and Hans Peter L’Orange. </a:t>
            </a:r>
            <a:r>
              <a:rPr lang="en-US" sz="1100" i="1" dirty="0" smtClean="0"/>
              <a:t>Strong Foundations: The State of State Postsecondary Data Systems: 2012 Update on Data Sharing with K-12 and Labor</a:t>
            </a:r>
            <a:r>
              <a:rPr lang="en-US" sz="1100" dirty="0" smtClean="0"/>
              <a:t>. December 2010. Boulder: State Higher Education Executive Officers Association. Available </a:t>
            </a:r>
            <a:r>
              <a:rPr lang="en-US" sz="1100" u="none" dirty="0" smtClean="0">
                <a:hlinkClick r:id="rId7"/>
              </a:rPr>
              <a:t>online</a:t>
            </a:r>
            <a:r>
              <a:rPr lang="en-US" sz="1100" dirty="0" smtClean="0"/>
              <a:t>.</a:t>
            </a:r>
            <a:endParaRPr lang="en-US" sz="1100" dirty="0"/>
          </a:p>
        </p:txBody>
      </p:sp>
      <p:sp>
        <p:nvSpPr>
          <p:cNvPr id="18" name="Slide Number Placeholder 17"/>
          <p:cNvSpPr>
            <a:spLocks noGrp="1"/>
          </p:cNvSpPr>
          <p:nvPr>
            <p:ph type="sldNum" sz="quarter" idx="12"/>
          </p:nvPr>
        </p:nvSpPr>
        <p:spPr/>
        <p:txBody>
          <a:bodyPr/>
          <a:lstStyle/>
          <a:p>
            <a:fld id="{9BE0EE3F-DF25-4D3B-9AB0-DF18B52B4DE4}" type="slidenum">
              <a:rPr lang="en-US" smtClean="0"/>
              <a:pPr/>
              <a:t>9</a:t>
            </a:fld>
            <a:endParaRPr lang="en-US"/>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2735</TotalTime>
  <Words>3863</Words>
  <Application>Microsoft Office PowerPoint</Application>
  <PresentationFormat>On-screen Show (4:3)</PresentationFormat>
  <Paragraphs>339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Strong Foundations  The State of State Postsecondary Data Systems</vt:lpstr>
      <vt:lpstr>Background and scope</vt:lpstr>
      <vt:lpstr>First main finding</vt:lpstr>
      <vt:lpstr>Second main finding</vt:lpstr>
      <vt:lpstr>Figure 1: Coordinated, multi-sector data sharing, 2009-present</vt:lpstr>
      <vt:lpstr>Extent of postsecondary data sharing across the board</vt:lpstr>
      <vt:lpstr>Postsecondary data sharing with multiple state agencies/entities</vt:lpstr>
      <vt:lpstr>Extent of postsecondary data sharing across the board</vt:lpstr>
      <vt:lpstr>Data sharing with K-12, labor, or both agencies</vt:lpstr>
      <vt:lpstr>Data sharing in progress with K-12, labor, or both agencies</vt:lpstr>
      <vt:lpstr>States with access to elements from the K-12 agency</vt:lpstr>
      <vt:lpstr>States with access to elements from the labor agency</vt:lpstr>
      <vt:lpstr>States with access to elements from both K-12 and labor agencies</vt:lpstr>
      <vt:lpstr>15 of 24 states increased their already existing  access to K-12 elements</vt:lpstr>
      <vt:lpstr>Access to K-12 elements by the numbers</vt:lpstr>
      <vt:lpstr>7 of 24 states increased their already existing  access to labor elements</vt:lpstr>
      <vt:lpstr>Access to labor elements by the numbers</vt:lpstr>
      <vt:lpstr>Q &amp; A</vt:lpstr>
      <vt:lpstr>Where to go for the report and other materials</vt:lpstr>
      <vt:lpstr>Thank you very much!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 Foundations  The State of State Postsecondary Data Systems</dc:title>
  <dc:creator>tanya</dc:creator>
  <cp:lastModifiedBy>Jennifer Bebermeyer</cp:lastModifiedBy>
  <cp:revision>442</cp:revision>
  <dcterms:created xsi:type="dcterms:W3CDTF">2012-11-26T21:49:34Z</dcterms:created>
  <dcterms:modified xsi:type="dcterms:W3CDTF">2013-03-07T18:00:27Z</dcterms:modified>
</cp:coreProperties>
</file>