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290" r:id="rId3"/>
    <p:sldId id="295" r:id="rId4"/>
    <p:sldId id="261" r:id="rId5"/>
    <p:sldId id="262" r:id="rId6"/>
    <p:sldId id="264" r:id="rId7"/>
    <p:sldId id="265" r:id="rId8"/>
    <p:sldId id="293" r:id="rId9"/>
    <p:sldId id="294" r:id="rId10"/>
    <p:sldId id="286" r:id="rId11"/>
    <p:sldId id="282" r:id="rId12"/>
    <p:sldId id="283" r:id="rId13"/>
    <p:sldId id="279" r:id="rId14"/>
    <p:sldId id="291" r:id="rId15"/>
    <p:sldId id="272" r:id="rId16"/>
    <p:sldId id="277" r:id="rId17"/>
    <p:sldId id="269" r:id="rId18"/>
    <p:sldId id="278" r:id="rId19"/>
    <p:sldId id="274" r:id="rId20"/>
    <p:sldId id="296" r:id="rId21"/>
    <p:sldId id="284" r:id="rId22"/>
    <p:sldId id="285" r:id="rId23"/>
    <p:sldId id="297" r:id="rId24"/>
    <p:sldId id="289" r:id="rId25"/>
    <p:sldId id="287" r:id="rId26"/>
    <p:sldId id="27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FF99"/>
    <a:srgbClr val="FFFF66"/>
    <a:srgbClr val="66FF99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00" autoAdjust="0"/>
  </p:normalViewPr>
  <p:slideViewPr>
    <p:cSldViewPr showGuides="1">
      <p:cViewPr varScale="1">
        <p:scale>
          <a:sx n="69" d="100"/>
          <a:sy n="69" d="100"/>
        </p:scale>
        <p:origin x="-462" y="-90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79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AD7679-FB40-4B52-902B-B976EC773BDC}" type="datetimeFigureOut">
              <a:rPr lang="en-US"/>
              <a:pPr>
                <a:defRPr/>
              </a:pPr>
              <a:t>4/4/2012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FB16E7-8513-4D94-9384-A07911849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B16E7-8513-4D94-9384-A079118491B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B16E7-8513-4D94-9384-A079118491B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B16E7-8513-4D94-9384-A079118491B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B16E7-8513-4D94-9384-A079118491B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B16E7-8513-4D94-9384-A079118491B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B16E7-8513-4D94-9384-A079118491B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B16E7-8513-4D94-9384-A079118491B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B16E7-8513-4D94-9384-A079118491B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B16E7-8513-4D94-9384-A079118491B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B16E7-8513-4D94-9384-A079118491B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B16E7-8513-4D94-9384-A079118491B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B16E7-8513-4D94-9384-A079118491B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B16E7-8513-4D94-9384-A079118491B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B16E7-8513-4D94-9384-A079118491B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3F749-0F10-4621-AF5A-A0D10DFDBE9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B16E7-8513-4D94-9384-A079118491B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B16E7-8513-4D94-9384-A079118491B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B16E7-8513-4D94-9384-A079118491B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B16E7-8513-4D94-9384-A079118491B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B16E7-8513-4D94-9384-A079118491B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B16E7-8513-4D94-9384-A079118491B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8AE3BB-13BB-454D-875C-AA0337B8AC0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B16E7-8513-4D94-9384-A079118491B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ECD54-6C5B-4C12-A0ED-F8413989A8F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B16E7-8513-4D94-9384-A079118491B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B16E7-8513-4D94-9384-A079118491B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89009-1DE9-425F-8F06-A836E4D8A86A}" type="datetimeFigureOut">
              <a:rPr lang="en-US"/>
              <a:pPr>
                <a:defRPr/>
              </a:pPr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162FD-8A39-434B-8FF7-6CE509168F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2434-9CA8-4F96-B7D1-1D1BFBB5BE41}" type="datetimeFigureOut">
              <a:rPr lang="en-US"/>
              <a:pPr>
                <a:defRPr/>
              </a:pPr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CCBC4-C3F6-4537-94B0-B8CFCDC864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E95B2-2558-4D92-B06F-0EE63BE2D780}" type="datetimeFigureOut">
              <a:rPr lang="en-US"/>
              <a:pPr>
                <a:defRPr/>
              </a:pPr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B867-4291-475B-96E7-1A5792F47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D384B-BF23-4352-A9A8-A32ED2DC03C5}" type="datetimeFigureOut">
              <a:rPr lang="en-US"/>
              <a:pPr>
                <a:defRPr/>
              </a:pPr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3F697-CE9E-43D5-A7BF-71D4196941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7948A-5CB5-41C3-B0C2-A4BDBC8C7185}" type="datetimeFigureOut">
              <a:rPr lang="en-US"/>
              <a:pPr>
                <a:defRPr/>
              </a:pPr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E4D47-60B9-4D16-8181-581D6CC3BD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1337A-4333-4862-A348-45A4A7096F33}" type="datetimeFigureOut">
              <a:rPr lang="en-US"/>
              <a:pPr>
                <a:defRPr/>
              </a:pPr>
              <a:t>4/4/2012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76B0A-42EF-4E8E-B3D6-C8D374CAC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E7A01-2D47-4F86-A09C-0FF3900DBDC2}" type="datetimeFigureOut">
              <a:rPr lang="en-US"/>
              <a:pPr>
                <a:defRPr/>
              </a:pPr>
              <a:t>4/4/2012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68EDD-B8AF-4118-ADF0-7A04BD441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D0237-5298-4EDA-A5EB-0A96B23CD85A}" type="datetimeFigureOut">
              <a:rPr lang="en-US"/>
              <a:pPr>
                <a:defRPr/>
              </a:pPr>
              <a:t>4/4/2012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80901-204F-47C4-8233-14BA379C37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02BEE-F042-47D3-BBC8-F250134CB8E3}" type="datetimeFigureOut">
              <a:rPr lang="en-US"/>
              <a:pPr>
                <a:defRPr/>
              </a:pPr>
              <a:t>4/4/2012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310AD-F81D-40B8-87E9-C58690B1EE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04A0-BB40-40E6-8EB6-643B8DE50B19}" type="datetimeFigureOut">
              <a:rPr lang="en-US"/>
              <a:pPr>
                <a:defRPr/>
              </a:pPr>
              <a:t>4/4/2012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1F8E7-FC62-4EEB-BBDD-01FF287263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056F-CF10-4898-BFF1-323DBB56FB1D}" type="datetimeFigureOut">
              <a:rPr lang="en-US"/>
              <a:pPr>
                <a:defRPr/>
              </a:pPr>
              <a:t>4/4/2012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5178C-CEC6-4C65-AE28-6018D980E8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060630-CE2A-4294-B65C-11293C474EA1}" type="datetimeFigureOut">
              <a:rPr lang="en-US"/>
              <a:pPr>
                <a:defRPr/>
              </a:pPr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26C462-922B-4E04-8EE5-5B3D6E4614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1pe.doe.virginia.gov/postsec_public/postsec.do?dowhat=LOADREPORT_C12" TargetMode="External"/><Relationship Id="rId7" Type="http://schemas.openxmlformats.org/officeDocument/2006/relationships/hyperlink" Target="http://www.doe.virginia.gov/instruction/college_career_readiness/index.s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e.virginia.gov/school_finance/arra/stabilization/reported_data/assurance_c/faq_c11.pdf" TargetMode="External"/><Relationship Id="rId5" Type="http://schemas.openxmlformats.org/officeDocument/2006/relationships/hyperlink" Target="https://p1pe.doe.virginia.gov/postsec_public/postsec.do?dowhat=LOADREPORT_C11" TargetMode="External"/><Relationship Id="rId4" Type="http://schemas.openxmlformats.org/officeDocument/2006/relationships/hyperlink" Target="http://www.doe.virginia.gov/school_finance/arra/stabilization/reported_data/assurance_c/faq_c12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mailto:Deborah.Jonas@doe.Virginia.gov" TargetMode="External"/><Relationship Id="rId4" Type="http://schemas.openxmlformats.org/officeDocument/2006/relationships/hyperlink" Target="mailto:Nathan.Carter@doe.Virginia.gov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052" name="Picture 5" descr="MPj04014860000[1]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-762000" y="-457200"/>
            <a:ext cx="104394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It’s a Journey Not a Destination: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The Development </a:t>
            </a:r>
            <a:r>
              <a:rPr lang="en-US" sz="2800" b="1" dirty="0">
                <a:solidFill>
                  <a:schemeClr val="bg1"/>
                </a:solidFill>
              </a:rPr>
              <a:t>of Virginia’s Postsecondary Education Reports</a:t>
            </a:r>
          </a:p>
        </p:txBody>
      </p:sp>
      <p:sp>
        <p:nvSpPr>
          <p:cNvPr id="27650" name="AutoShape 2" descr="data:image/jpeg;base64,/9j/4AAQSkZJRgABAQAAAQABAAD/2wCEAAkGBhQSEBQUEBQVFBUVFBQUFBcXFxUVFBcUFRQVFRQUFhQXHSYeGBkjGRQUHy8gIycpLCwsFR4xNTAqNSYrLCkBCQoKDgwOGQ8PGiwcHCUpKSkpKikpKSkpKSkpKSksKSksKSwsKSkpKSksLCwpLCkpKSktLCwsKSkpKSwpNSksLP/AABEIAOEA4QMBIgACEQEDEQH/xAAcAAABBQEBAQAAAAAAAAAAAAAAAQMFBgcEAgj/xABMEAABAwEEBAkJBgQDBgcAAAABAAIDEQQFEiEGMUFRExQiU2FxkZLRBxUyUnKBobHwIzRCYrLBJDNzghdU4RZDY5PS8SZkdKKzwuL/xAAZAQEAAwEBAAAAAAAAAAAAAAAAAQIDBAX/xAAkEQEAAgIBBQACAwEAAAAAAAAAAQIDERITITFBUQQiMmGRI//aAAwDAQACEQMRAD8A3FCEIBCEIBCEIBCEIBCEIBCEIBCEIBCEIBCEIBCEIBCEIBCEIBCEIBCEIBCEIBCElUCoSVRVAqElUVQKhJiRiQKhJiRiQKhJiRiQKhJiRiQKhJiRiQKhJiRiQKhJiRiQKhJiRiQKhJiRiQKhJiRiQKhJiRVAqEiEHLew+xf1U7SFEmxR82zuN8FLXt/Jf1D5hRxKvVjkNcTj5tncb4I4nHzbO43wTqFZns1xOPm2dxvgk4nHzbO43wTyERs1xKPm2dxvgjiUfNs7jfBPIQM8Sj5tncb4I4lHzbO43wTyEDPEo+bZ3G+COJR82zuN8E8hAzxKPm2dxvgjiUfNs7jfBPIQM8Sj5tncb4I4lHzbO43wTyEDPE4+bZ3G+COJx82zuN8E8hQGeJx82zuN8EcSj5tncb4J5CBniUfNs7jfBHE4+bZ3G+CeQhszxKPm2dxvgjicfNs7jfBPIRJnicfNs7jfBHE4+bZ3G+CeQgZ4nHzbO43wXddLw1paABR7shkNe4LnXPYZftXj85/ZRLTH5WHEhM4kKjZ4vb+S/q/cKOKkL2/kv6v3Cjir1Y5HFed8xWcAzPDAchWuZHUmbv0jhmNInF9NdGvoOs0oFGaXXGbU+zx1o3G5z3eqwNq49ezrKo2kWnDmk2ewUhgj5ILfTeRUF2Ldmc9Z1nclrac021O58NeD/r4I4QfXVX5L5888z89L33+KPPE/PS99/iq81etX4+hMf12D9x2pMf12+B7F8+m+p+dl/wCY/wAUjb5n2yyV9t/inNHWr8fQfCD693iO1AlFae731I+YPYvn3zvNzsnfd4o87Tc7J33eKczrx8fQfCD66q/JLi+vfT5r5786zc7J33eKPOs3Oyd93inM68fH0Hj+vdX5Apcf12D9x2r5786Tc5J33eKXzpLzknfd4pzR14+PoLH9dvgexGP67PEdq+fPOUvOP7zvFem3lLzj+87xTmdePj6BxfXaP2KMfj7qA/uF8+ecpecf3neKPOMvOP7zvFRzOvHx9B4vr30+aThPH4V+S+ffOMvOP7zvFBvGXnH953ip5nXj4+gjJ9Zb6fujhPrLr/ZfPbrfJ67+8UrbfL67+87xTmdePj6Dx/WW8D9wkdJ0H4fWwr5+F4y84/vO8V6ZecoNRI8HeHO8U5nXj42a3aY2eF2GUvY7c6N49+rMKSu28mTxiSI4mmoBoRqyOtZto7pCLbSx2/lY8oZf942ShoCdtd+s5A1rldNCLE6GymOT0o5pWH3O1joIofepi2163m09vCwLksX85/tH5BdS5bD/ADn+0fkFNnVj8p1CEKjZ5vb+S/q/cKNJXffZpZ5PZKqQtTq1qVerHI779eW2WdzcnNhkof7SddegL5+C3W8Jy+y2kOofsJN3qnesKCrdx5/RyzwF7mtbmXENA6SaD4lWd3kztw/3Tf8Amxf9Sg7k+8wf1ov1tWy6SXdI+fEy8HWUUA4PkZ8p3L5Twc9WrYqKYscWiZli143bJBIY5mFj26wfgQdRHSFzLQPLCz7ez8kj7JwxZUcQ8cnLdr/vTGgl1wPge+Wxy2l4fSopweGgPJxPaMQzqMzmNSKzi/fjCjAKUdo9KLJxvk8EX8Hr5eKtPRpqqpzyh6Mx2V8T4AWMmaeQa8lzQ05B2YFHjIk0IKsGi9yccudkOLCOMlzjrOFjwSGja4g0CJri/aaz8ZglAVl07ihitPAWeARCIDE6ri6QuANaknkgUodpqehT+jOiMAskc88ElpfNmGs/AwkgGmJuwVJrXMADaisYpm01hniFY9OdG2WO0NbFXg5G42gmpbR1C2u0aj7+hT9ks9is912e0WizCZ7zh1kEkulqTyqZNZuREYp3MT20z2i9J+8JmPle6JnBxlxLGVxFrdgqe33pjYoZS8pUtEIEohKhB5ola2poMyckFXDyW3UJbaXuzELOEHtlwaw+6pPuClaleVohAXzo/NZTGJ24TI3EM603tdTU4ZVGyoUctP0n0cjvAyzWW1cNLGD9lia5jWgeg3Dm2tDnmCdqzAItkpxnt4O2WQtkY5poQ9pB3EOBC+gQ5rS7MCrq7NwH7BfPbNY6wtwva1Bsrga1oDt3dKvTy2/HntKW4du8Lnu91ZXkesfkFERT4gpG5Tyj7RVrO7H5WRCEKjY1fg/h5fYKp0rtyuF+H+Gl9gqiz2g7FpRjlnTtI/h7QM/u8m/d0LD2ra7MKxTgmv2EmvPYOlYoxUv5cWfvEOu6pgyeJzjQNljcTuAeCT2LStILRdFsm4WeersODkue0YQXEZcH+ZZWhZsqZOMa1tbdPtJorSYYrNUxQNIDjXlGjWimLOgawZnWSVJ3DpFZnXeyzyWiSyPieXF0dQXguc7WAfWzGXojWqBRIpOrPKbLr5Qb/gtEVlbZ5TLwYeHFwId6MYBdVo5RwnUvN36UNhud8McpZaDMSAK4sBfGSQ6lBUB21U0JUOrPKbLXptfMFrbZ5mO+3wBs7MLhTKta0oaOLhr1EblJ3NpRDJYY7PNaJbLJCaB8eLlsGKgqOulDTUDXYqEiigjLO9pXSO2tknPByzTRtyY6Yku/NSueGu8A9ClL1vuJ91WaztcTLHJie2hoB9v+KlD6bdu1VcBClTnPf+ypUiVQoSiEJaIEQlQg8uVh0J0nbYp3OkaXRyNwPAoXCjg4OAORoRq3EqvFARNbTWdw0Vuld3WOOR13scZpG4RUPwt2ipecmg50FSaDNZ2EUSqVr5JsG61rOlUxbOTlQtZ8jmsmWyX/AHdwktScsDB06iVrhmIt3aY4mazr+kLZbfmOz/urZcBz95UDBdzAPRz3nNT9xjP+4rTLMT4duCsx5WVCELB1Gb9H8NL7BVAtWIeitAvz7tL7BVKd8FpSdMcsbF1jE2YEUrC8Z6s6LFmrdbG0BspbzL9/RuzWEtVLzuXHnjUQfskYdIxp1FzQeouAK0y+NFbossnB2h8jHEYgC+T0auFeTGdrVmliP2rPbZ+oLZtLtIeAnDBYjaatLsYa005bxh/lu3V17VRGGI1MyzrTjRVtjljMTi6KVpcyuZFKVFRrFHNIPT0KJuu4J7TXgInPDfSIoGjoLjQVV28qzccdknIcxzmuHBupVuJrXmoH4hkD0YU1ohEILvdaJrTNDE+WjWxAVxAYcROFxFTlQUybnsCItjicmvSkXhdksD8E7HRu10cKZbxvHUuu7dGrTaGY4IXPbiw1FKYsqjM9I7VdPKe9klkscrSX1JAeRhc5pZWpblSuEGlBnVctx258VxWh8TixwmIDhkRidZ2mm40JzRXpRF9etbUy33XLBJwczHMfkQ06yDkCKa9Wxdlq0UtcbMclnka0Zk0rTrAzHvTdhviTjcU8hdM9skbuUS5zsJFGjsy6VoYtXHHONgtk0E1HVs8oyFBTJpHJI3trTXkiKUrbbP8ARm5jarVHFRxaXDhC2lWx1Ac7PdVdmmejxstoOGMshdTgiTXEAxhfmc8nO270xoja3w26ENJaTKyN+o1aZGhzTXq+Ck/KVaZTbXMeXGNgYYx+EY4oy/DvqRvOpCIjpzPvaKuXRie1AmCPEGmhcS1rQd1XECvQuK3WB8Mjo5Wlj26wdf8AqOlXqeSeO5rIbDjBc+shjrjqXS7s/SDQeoDUufyoj7SzF1OFMH2g6i3I/wB3CD3Im2KIrv2rFp0ZtEb4mPjIdNTghVpxVpShBoPSGvevUGi9pdO+BsRMsYq9tWig5OdSafibt2rTdFWstVlsc8h5Vl4QZ72NMee7Lgnavwpy+ZY4bPabfCc5rNG1hpT8JEZ6zwkY2+gjSMFZjfpjLhmuu6bsfaJmRR+k91BXUBrLj0AAk9S4wrv5JmNNskJ1iF2H3vYHEf217VDmpXlaIR+nFz2ayuiis5c6RrTwxOok0LTXUHa+SNQw1zUPcF2i0WmGEnCJJGtJ3A66dNNS1a7rVPbTPDeFk4KIA4XOrrxUoC85uAJcHNp6KzfQizsdeNna88nhCRsq5ocWD3uaFLa9I5RMeJaF/slYXSmyiyStLWV4fDJQ5DMS1oXZ6i2hOSym8LJwU0kdcXBveyo1HC4tr8Fskd6243gYzZ2iy1P2ufo0ykx1pXFlhp8c1lOllmZHbrQyL0GyGgGoEgFzfc4uHuRbPEa3H1ElbleTeUD+RmWe5YY45Lc7Wcx/Tj3buhTXyfje3PTKoXdch5R9orkZkuy5vSPtFXl308rGhCFVoavv7vJ7JVMe7XqCuV+/dpfYKo4or1ZZHZZnDDIP+E8aq55ZrDA5bfZn0xf03/ssLgfUKtnHn8Qfjlo4EbCD2Gqu58sFrz5MOf5ZOn8/SqOAlos3PW818JK/NI5rZJjtDqkAhrQMLGgmpDR0nWTmV13DppPZIzHCWFhJdheCaE6y0gg57tWSgqJG9Kk5zve05f2mM9sYxk5ZRji4YWkGpBGeZ3lMQ6Qytsj7K3DwUjsbsuVUFhyNdX2bdm9RYC9tRE3nez1ktr4ZGyRuLXtNWuGsH3qzHyp2vAQOCDiKYww4tVK+lSvuVUeN/wBZrzRQit5r4emSkEEE1BqDnWoNa131UzfemVotcbI5y0hhxAhtHF1CKk+86gFz3Lo/JacfB4QGAVc92BtXGjW1P4jnl0FSTNAp68t8DBvMrT8G1KL1pkmP1idS57h0ztFkaWQuGAmuFzcQDt7doOQrvUfb70knldJM4ue7WaUoBkGgDIADUAps6Az19Oz038KAOwiqjb7uF9le1ry1wewPa5tSxwORAJAzByKJvTJFf2idFu7SieCGSGJ1GSYsQwgnltwOwk6qj5JLRpRO+yssrnfYsphGEV5JJALtZAJ+AUakojLnPjZMfWn7DeL4ZGyQucx7TVrhrG/rHQmUoCI3pPXlp9bJojG+QBrhR2BjWFwIAIJGdCBqFKqAjdShblTMUyoddRRBCGjeiZtNvKwjygW7Bh4d2qmLCzHSlPTpWvTrVfLktEURE2mfJYo8RwigJ3mg1bytsts1MFcvso9fUfgsRdqWuX82phP/AJeKo9xVqeXT+PPl0OtrPXHapO4HgmozBcfmqJambR2K46GH7Jn936itbRqHbjtuVwQhCzdBm/fu0vsFURxP1rV7v37tL7BVILVerDISB1DtqWvG2voOOVOpYXZ30dT8xB7VulM29ZHax7f3WCvNJHjc94/9xUWc943CUBSpqF1V1WixvjpwjHMxNxNxAtq3MVFdYqDmsnFMJrSnRTibYDwmPhmF/o4cNAw0rU19P4KADa5LQPKpkywg5HgTUf2QdCc0ftHELoNsjja+aWXCC4E0bjwAEjMDkuNARUuFVLa2OOcxHaGeqfsuixdd8lrLjyXhjWBta8qMFxO6j9g2Lk0h0hNre15ijiLW0dgHpGvpOOs7Pjmr9celkkdymZrWl0DmwsBxYS0OgbUiuvlHUiMdazMxPxmEmzqXhepF5UMF8uW0Wez2SzifhKycJaKMDTWrjE0uJ3BpoPzFShveyNYJDFasBNA4taGk66A6jqKqs54Sw2WQf7rhLO/oIeZWV62vPYpu8ZnSXRZcZrhnMYNNTWtkDRq2Belj/GxWx1tPfc6l1V/LzU3Sk6iI3CUjvCzmPhRZ7W6MfiwjDTaahQ+ktvgtNicYWvabPJG8Y8JOGZ3BuApsrhKtT70kjvSOyNpwHA4QzCNQY8g1pXLA0U1ZHXVUW9IxFZrXTJslqbZ4xvEUr5HU6AGN7VnbDiik21qdbju0yZ8t/wBbW3HeJ/xVghAQuFwLNbtDGMu3jYnD3HByGUIaXuY0tca1xNx55KuUFABsAG+p3q6wj/w7J/6kf/LCjyYaNtnldPLQthIwtpWshFQSNzQK02miOicfKaxX3Dlt+gDobvNpmeWyUaeCwjIOc0NDjWodR1dXQq7dF1PtEzIohVzzQV1AAVLidgABK2nSG5J7VY5oXPYHPkqzJ+FsbXxuAOVSeS4k01u3LFbuikMzGwFwkc4NZhJa7ETQUI1KU5scUtGo7LxJ5LGEOZFa2unaKlhDQPfRxc0dJG0KgzwljnNcKOaS1w3EGhHatMs1jsl0vE1rmdLa3Nc4hpJJL6h1B05jE8jeFnF420zTSSuFDI97yBqGJxNPioVzVrERqNT8czlql/y0FnNcuLQ17NaysrU78bWKzV22WH9I3/sr08pwe0WbSCNfZ4q3aHH7JvW79RWaSB0Tsjr2bFpOhbwYWEajX9RW+SuoduGdyuKEIWDp2Zv37tL7BVIJV3v37tL7BVGDxvCtDLIZtE2HAf8AixA9TpGg/NYXfjDHa5mnZI74mv7rZNKZ8NlkcNbMD+69rv2WV6d2f+KMzTijtAErHdDhmOsIz057JN2rTLv8pkJjbxuyCWVhxB4wHE7KryHg4SaCtMuhZFY7RQ0Kmon1Czly23Seya0m0lkts/CygNAGFjBmGtrWldpJNSdqldF9N2WeB1mtMPDwklwGVQTQkEOyLagHZQqq1XkDNGUXnfJNaRX6y0vbwcEcDGAtaGgVIJryiAB8NpzKkdFdMBZ4n2eaFs8L3YsJIFHUGuoIIq1p6C1VcL3D6ShHOYnk92mQOe5wbhDi4hozDQTUNr0DL3JpenFIiiVuC+GxF8cwLoJQBIB6TSDyJGfmae0VCsd5QyixsiiDZrOJDK2aOpriDhhcPwEYtRVGXTYLxlhdWGR0ZOvCSK9Y1FdOHPOKfseSe8alpt26TWjgRJMyKFrGYTapAQcOXoMpV7+gZEnNZ9fl8i0SNEYLYYgWwtPpEONXyyf8R5zO6gC47wtskzy6aR0hBNC5xNOoah7kywKmXLzntGoXm8615KEqEVWDJMt0mIu91jwCjpOEx4s/SY6mGn5N+1QwcRqJHvSIUrTaZT8Wljm2B1kDTVz8fCYzUcpjqUp+TftXLo3fQslobMWcJhDqCuHNzS0OrQ6qnYotIhztuJ+NEk8qkTjV9iYTvLoyejMx9XYqNeNqEs0kjWhge9zw0amhxJDRQDUuVegib5LX8kK0+9Z2iKxg63WWOmrY1v1ms1s9mdI9rGAuc4hrQNZJyAWg6URtD4oAaus8EbHEesR4AH3q+P8Ak1we5QltYHD3/FXzQVlIIwdmL9RVPZFyK0zyr09IV00NH2TOt36it7z207cUd1wQhCwdTn0h+6Tf03fJZRjLXe9avpEf4Sb+m75LI5QS7rWlGGU1e8RfBKCTQtIVDdam8HwFp5UeIujePSjc7M0/Ka1pvWpwMAZV23UN6r94XWwurgaa/lCRXdmc+Gf/AOzLyaxuY8HUQ4D4bFZbi0HtEzcjGKZGrwDs8VOWO7mNdTA0g7mt19a6bdGI21wYcwK8kjMgbOtRaseFePNxR+Teb8T4gPb/ANE6/wAmcmtksJBFc35g7RkMxmqnpqXDADkMTqbK5DOilPJpm2X2m689hWcxqdJj8evHaXHk0m52Dvnp/L0JW+TeUEEzQd526vqqdwV2DsCSWx1GpTxU6NUP/hlJz8HedvpuSDyaP/zEHa7cTu6F1EvYaClN3+q7IxUginSrTj0iMdPiLHk0d/mYO13R0dKcb5MXf5mLsd9bFLcFV1dy6bRebmMPBgDedp96rxT0ae0A/wAm2edqhG3b0H90DycNGu1w9h303pu1WlzzWpPXXJe7NbnN1jENxz7Fp0VOFN+Hv/Dlm21xdnRX1kv+HEdaG2R93p9pdGIO9HV8uimxNzQuJBzVenCenT4bHk6i/wA7H3f/ANJz/DWOleNspvwZbPzdPwQxldeR2eC6BaHhtHZtrl0JONMY6fEdadB7NGKy2+Jg1coAb97+hFk0KssleDt8b6ZuwhrqV30flt7FC6fsrC07pB+ly5NAHUfINhDTl0E+KzntbTWMFOPLS3t8ncH+cHcH/Ug+T6zjXbB3Bu9pdTGUOW3Wgxk9Svwhn0qfBC2z2BpdZI32ieha2V4oxlairRl8OqqXQ+5nudLLamkueQ6rtpJdiNN+pJDHmrNZreMIFNm9VtGvDSmON7+ekFbrEI3FtCATVuWR6K7FP6JijG9Z+ZTFvmYQQ4fHwXVozqHWfmrb3Dasat2WpCEKGjn0i+6T/wBN3yWYtipm7eOxafpB91m/pu+SzKXF+EH66FarLIZtjXE5ZU1bl5DMQAIz2p8QPcMwR8EosBGr4K+2OnPBZKGh1LxfsdYs9mH9QUnBZ3V5WfuKbvuGkLz1fqCpazSle6geUKAiOOvrOofcE75L3ZTZ7WfJy6PKXHSGM1/GctWxRXk6k/nUFfQ/+yz82az2xtJiIFarktN5gOyqd+5cEjXuNKO9y8ssbxsJXRFY9uWbS6JLXiNcviESSOoKZDcCm22F9DyTXZkn4rDJQVbkdansr3McvY40XkB1f+6kBY37Gp6WzPw+jn0hRyTxlG8WGsDrp4IEOylQpCGxO2tI+Sfiu0/9qqORxlGtgcNSkrNaMqHIp/iCafdxrrVZtteImDNqsxOYRFASM11w2Mj8VU/HZgNajknio/lEs38LUbHN/fWoLybMJlkr6gpT2lbvKKxvE3U14m/NVryZgGaT2B+oLGbfs6Ir/wA5XuOLUvT8tf17124QOvqRyd3wK12w4mYI60cBsXScv9EhHSnAwbf3UTK0Q4ZmlxoP9FYdHB8z81Fhg2fupa4Bn/cfmp2tWO6zIQhQ0PTRhzSHAEEUIIqCNxBVavK4468mNo6mgfJWhNvhBQUnzE31B2I8xN9QdiufFAjigQU3zE31B2JDcLdrB2K58UCOKBBSn6OsOuNp62g/NIzRuMejEwdTQPkrtxQI4oEFM8wt9QdiPMLfUHYrnxQI4oEFM8wt9QdiXzE31B2K5cUCOKBBTfMTfUHYjzE31R2K5cUCOKBBTfMQ9UdiPMTfUHYrlxQI4oEFM8xN9QdiXzE31B2K5cUCOKBBTfMTfUHYjzE31B2K5cUCOKBBS36PsOuNp6wCkZo4wejGwdTQPkrrxQI4oEFM8xN9QdiPMTfUHYrnxQI4oEFN8xN9QdiPMTfUHYrlxQI4oEFN8xD1B2KWuiwYKACgU5xUL22EBB4wIT1EIFQhCAQhCAQhCAQhCAQhCAQhCAQhCAQhCAQhCAQhCAQhCAQhCAQhCAQhCAQhCAQhCAQhCAQhCAQhCAQhCAQhCAQhCAQhCAQhCAQhCAQhCAQhCAQhCAQhCAQhCD//2Q=="/>
          <p:cNvSpPr>
            <a:spLocks noChangeAspect="1" noChangeArrowheads="1"/>
          </p:cNvSpPr>
          <p:nvPr/>
        </p:nvSpPr>
        <p:spPr bwMode="auto">
          <a:xfrm>
            <a:off x="63500" y="-839788"/>
            <a:ext cx="17430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652" name="AutoShape 4" descr="data:image/jpeg;base64,/9j/4AAQSkZJRgABAQAAAQABAAD/2wCEAAkGBhQSEBQUEBQVFBUVFBQUFBcXFxUVFBcUFRQVFRQUFhQXHSYeGBkjGRQUHy8gIycpLCwsFR4xNTAqNSYrLCkBCQoKDgwOGQ8PGiwcHCUpKSkpKikpKSkpKSkpKSksKSksKSwsKSkpKSksLCwpLCkpKSktLCwsKSkpKSwpNSksLP/AABEIAOEA4QMBIgACEQEDEQH/xAAcAAABBQEBAQAAAAAAAAAAAAAAAQMFBgcEAgj/xABMEAABAwEEBAkJBgQDBgcAAAABAAIDEQQFEiEGMUFRExQiU2FxkZLRBxUyUnKBobHwIzRCYrLBJDNzghdU4RZDY5PS8SZkdKKzwuL/xAAZAQEAAwEBAAAAAAAAAAAAAAAAAQIDBAX/xAAkEQEAAgIBBQACAwEAAAAAAAAAAQIDERITITFBUQQiMmGRI//aAAwDAQACEQMRAD8A3FCEIBCEIBCEIBCEIBCEIBCEIBCEIBCEIBCEIBCEIBCEIBCEIBCEIBCEIBCEIBCElUCoSVRVAqElUVQKhJiRiQKhJiRiQKhJiRiQKhJiRiQKhJiRiQKhJiRiQKhJiRiQKhJiRiQKhJiRiQKhJiRiQKhJiRVAqEiEHLew+xf1U7SFEmxR82zuN8FLXt/Jf1D5hRxKvVjkNcTj5tncb4I4nHzbO43wTqFZns1xOPm2dxvgk4nHzbO43wTyERs1xKPm2dxvgjiUfNs7jfBPIQM8Sj5tncb4I4lHzbO43wTyEDPEo+bZ3G+COJR82zuN8E8hAzxKPm2dxvgjiUfNs7jfBPIQM8Sj5tncb4I4lHzbO43wTyEDPE4+bZ3G+COJx82zuN8E8hQGeJx82zuN8EcSj5tncb4J5CBniUfNs7jfBHE4+bZ3G+CeQhszxKPm2dxvgjicfNs7jfBPIRJnicfNs7jfBHE4+bZ3G+CeQgZ4nHzbO43wXddLw1paABR7shkNe4LnXPYZftXj85/ZRLTH5WHEhM4kKjZ4vb+S/q/cKOKkL2/kv6v3Cjir1Y5HFed8xWcAzPDAchWuZHUmbv0jhmNInF9NdGvoOs0oFGaXXGbU+zx1o3G5z3eqwNq49ezrKo2kWnDmk2ewUhgj5ILfTeRUF2Ldmc9Z1nclrac021O58NeD/r4I4QfXVX5L5888z89L33+KPPE/PS99/iq81etX4+hMf12D9x2pMf12+B7F8+m+p+dl/wCY/wAUjb5n2yyV9t/inNHWr8fQfCD693iO1AlFae731I+YPYvn3zvNzsnfd4o87Tc7J33eKczrx8fQfCD66q/JLi+vfT5r5786zc7J33eKPOs3Oyd93inM68fH0Hj+vdX5Apcf12D9x2r5786Tc5J33eKXzpLzknfd4pzR14+PoLH9dvgexGP67PEdq+fPOUvOP7zvFem3lLzj+87xTmdePj6BxfXaP2KMfj7qA/uF8+ecpecf3neKPOMvOP7zvFRzOvHx9B4vr30+aThPH4V+S+ffOMvOP7zvFBvGXnH953ip5nXj4+gjJ9Zb6fujhPrLr/ZfPbrfJ67+8UrbfL67+87xTmdePj6Dx/WW8D9wkdJ0H4fWwr5+F4y84/vO8V6ZecoNRI8HeHO8U5nXj42a3aY2eF2GUvY7c6N49+rMKSu28mTxiSI4mmoBoRqyOtZto7pCLbSx2/lY8oZf942ShoCdtd+s5A1rldNCLE6GymOT0o5pWH3O1joIofepi2163m09vCwLksX85/tH5BdS5bD/ADn+0fkFNnVj8p1CEKjZ5vb+S/q/cKNJXffZpZ5PZKqQtTq1qVerHI779eW2WdzcnNhkof7SddegL5+C3W8Jy+y2kOofsJN3qnesKCrdx5/RyzwF7mtbmXENA6SaD4lWd3kztw/3Tf8Amxf9Sg7k+8wf1ov1tWy6SXdI+fEy8HWUUA4PkZ8p3L5Twc9WrYqKYscWiZli143bJBIY5mFj26wfgQdRHSFzLQPLCz7ez8kj7JwxZUcQ8cnLdr/vTGgl1wPge+Wxy2l4fSopweGgPJxPaMQzqMzmNSKzi/fjCjAKUdo9KLJxvk8EX8Hr5eKtPRpqqpzyh6Mx2V8T4AWMmaeQa8lzQ05B2YFHjIk0IKsGi9yccudkOLCOMlzjrOFjwSGja4g0CJri/aaz8ZglAVl07ihitPAWeARCIDE6ri6QuANaknkgUodpqehT+jOiMAskc88ElpfNmGs/AwkgGmJuwVJrXMADaisYpm01hniFY9OdG2WO0NbFXg5G42gmpbR1C2u0aj7+hT9ks9is912e0WizCZ7zh1kEkulqTyqZNZuREYp3MT20z2i9J+8JmPle6JnBxlxLGVxFrdgqe33pjYoZS8pUtEIEohKhB5ola2poMyckFXDyW3UJbaXuzELOEHtlwaw+6pPuClaleVohAXzo/NZTGJ24TI3EM603tdTU4ZVGyoUctP0n0cjvAyzWW1cNLGD9lia5jWgeg3Dm2tDnmCdqzAItkpxnt4O2WQtkY5poQ9pB3EOBC+gQ5rS7MCrq7NwH7BfPbNY6wtwva1Bsrga1oDt3dKvTy2/HntKW4du8Lnu91ZXkesfkFERT4gpG5Tyj7RVrO7H5WRCEKjY1fg/h5fYKp0rtyuF+H+Gl9gqiz2g7FpRjlnTtI/h7QM/u8m/d0LD2ra7MKxTgmv2EmvPYOlYoxUv5cWfvEOu6pgyeJzjQNljcTuAeCT2LStILRdFsm4WeersODkue0YQXEZcH+ZZWhZsqZOMa1tbdPtJorSYYrNUxQNIDjXlGjWimLOgawZnWSVJ3DpFZnXeyzyWiSyPieXF0dQXguc7WAfWzGXojWqBRIpOrPKbLr5Qb/gtEVlbZ5TLwYeHFwId6MYBdVo5RwnUvN36UNhud8McpZaDMSAK4sBfGSQ6lBUB21U0JUOrPKbLXptfMFrbZ5mO+3wBs7MLhTKta0oaOLhr1EblJ3NpRDJYY7PNaJbLJCaB8eLlsGKgqOulDTUDXYqEiigjLO9pXSO2tknPByzTRtyY6Yku/NSueGu8A9ClL1vuJ91WaztcTLHJie2hoB9v+KlD6bdu1VcBClTnPf+ypUiVQoSiEJaIEQlQg8uVh0J0nbYp3OkaXRyNwPAoXCjg4OAORoRq3EqvFARNbTWdw0Vuld3WOOR13scZpG4RUPwt2ipecmg50FSaDNZ2EUSqVr5JsG61rOlUxbOTlQtZ8jmsmWyX/AHdwktScsDB06iVrhmIt3aY4mazr+kLZbfmOz/urZcBz95UDBdzAPRz3nNT9xjP+4rTLMT4duCsx5WVCELB1Gb9H8NL7BVAtWIeitAvz7tL7BVKd8FpSdMcsbF1jE2YEUrC8Z6s6LFmrdbG0BspbzL9/RuzWEtVLzuXHnjUQfskYdIxp1FzQeouAK0y+NFbossnB2h8jHEYgC+T0auFeTGdrVmliP2rPbZ+oLZtLtIeAnDBYjaatLsYa005bxh/lu3V17VRGGI1MyzrTjRVtjljMTi6KVpcyuZFKVFRrFHNIPT0KJuu4J7TXgInPDfSIoGjoLjQVV28qzccdknIcxzmuHBupVuJrXmoH4hkD0YU1ohEILvdaJrTNDE+WjWxAVxAYcROFxFTlQUybnsCItjicmvSkXhdksD8E7HRu10cKZbxvHUuu7dGrTaGY4IXPbiw1FKYsqjM9I7VdPKe9klkscrSX1JAeRhc5pZWpblSuEGlBnVctx258VxWh8TixwmIDhkRidZ2mm40JzRXpRF9etbUy33XLBJwczHMfkQ06yDkCKa9Wxdlq0UtcbMclnka0Zk0rTrAzHvTdhviTjcU8hdM9skbuUS5zsJFGjsy6VoYtXHHONgtk0E1HVs8oyFBTJpHJI3trTXkiKUrbbP8ARm5jarVHFRxaXDhC2lWx1Ac7PdVdmmejxstoOGMshdTgiTXEAxhfmc8nO270xoja3w26ENJaTKyN+o1aZGhzTXq+Ck/KVaZTbXMeXGNgYYx+EY4oy/DvqRvOpCIjpzPvaKuXRie1AmCPEGmhcS1rQd1XECvQuK3WB8Mjo5Wlj26wdf8AqOlXqeSeO5rIbDjBc+shjrjqXS7s/SDQeoDUufyoj7SzF1OFMH2g6i3I/wB3CD3Im2KIrv2rFp0ZtEb4mPjIdNTghVpxVpShBoPSGvevUGi9pdO+BsRMsYq9tWig5OdSafibt2rTdFWstVlsc8h5Vl4QZ72NMee7Lgnavwpy+ZY4bPabfCc5rNG1hpT8JEZ6zwkY2+gjSMFZjfpjLhmuu6bsfaJmRR+k91BXUBrLj0AAk9S4wrv5JmNNskJ1iF2H3vYHEf217VDmpXlaIR+nFz2ayuiis5c6RrTwxOok0LTXUHa+SNQw1zUPcF2i0WmGEnCJJGtJ3A66dNNS1a7rVPbTPDeFk4KIA4XOrrxUoC85uAJcHNp6KzfQizsdeNna88nhCRsq5ocWD3uaFLa9I5RMeJaF/slYXSmyiyStLWV4fDJQ5DMS1oXZ6i2hOSym8LJwU0kdcXBveyo1HC4tr8Fskd6243gYzZ2iy1P2ufo0ykx1pXFlhp8c1lOllmZHbrQyL0GyGgGoEgFzfc4uHuRbPEa3H1ElbleTeUD+RmWe5YY45Lc7Wcx/Tj3buhTXyfje3PTKoXdch5R9orkZkuy5vSPtFXl308rGhCFVoavv7vJ7JVMe7XqCuV+/dpfYKo4or1ZZHZZnDDIP+E8aq55ZrDA5bfZn0xf03/ssLgfUKtnHn8Qfjlo4EbCD2Gqu58sFrz5MOf5ZOn8/SqOAlos3PW818JK/NI5rZJjtDqkAhrQMLGgmpDR0nWTmV13DppPZIzHCWFhJdheCaE6y0gg57tWSgqJG9Kk5zve05f2mM9sYxk5ZRji4YWkGpBGeZ3lMQ6Qytsj7K3DwUjsbsuVUFhyNdX2bdm9RYC9tRE3nez1ktr4ZGyRuLXtNWuGsH3qzHyp2vAQOCDiKYww4tVK+lSvuVUeN/wBZrzRQit5r4emSkEEE1BqDnWoNa131UzfemVotcbI5y0hhxAhtHF1CKk+86gFz3Lo/JacfB4QGAVc92BtXGjW1P4jnl0FSTNAp68t8DBvMrT8G1KL1pkmP1idS57h0ztFkaWQuGAmuFzcQDt7doOQrvUfb70knldJM4ue7WaUoBkGgDIADUAps6Az19Oz038KAOwiqjb7uF9le1ry1wewPa5tSxwORAJAzByKJvTJFf2idFu7SieCGSGJ1GSYsQwgnltwOwk6qj5JLRpRO+yssrnfYsphGEV5JJALtZAJ+AUakojLnPjZMfWn7DeL4ZGyQucx7TVrhrG/rHQmUoCI3pPXlp9bJojG+QBrhR2BjWFwIAIJGdCBqFKqAjdShblTMUyoddRRBCGjeiZtNvKwjygW7Bh4d2qmLCzHSlPTpWvTrVfLktEURE2mfJYo8RwigJ3mg1bytsts1MFcvso9fUfgsRdqWuX82phP/AJeKo9xVqeXT+PPl0OtrPXHapO4HgmozBcfmqJambR2K46GH7Jn936itbRqHbjtuVwQhCzdBm/fu0vsFURxP1rV7v37tL7BVILVerDISB1DtqWvG2voOOVOpYXZ30dT8xB7VulM29ZHax7f3WCvNJHjc94/9xUWc943CUBSpqF1V1WixvjpwjHMxNxNxAtq3MVFdYqDmsnFMJrSnRTibYDwmPhmF/o4cNAw0rU19P4KADa5LQPKpkywg5HgTUf2QdCc0ftHELoNsjja+aWXCC4E0bjwAEjMDkuNARUuFVLa2OOcxHaGeqfsuixdd8lrLjyXhjWBta8qMFxO6j9g2Lk0h0hNre15ijiLW0dgHpGvpOOs7Pjmr9celkkdymZrWl0DmwsBxYS0OgbUiuvlHUiMdazMxPxmEmzqXhepF5UMF8uW0Wez2SzifhKycJaKMDTWrjE0uJ3BpoPzFShveyNYJDFasBNA4taGk66A6jqKqs54Sw2WQf7rhLO/oIeZWV62vPYpu8ZnSXRZcZrhnMYNNTWtkDRq2Belj/GxWx1tPfc6l1V/LzU3Sk6iI3CUjvCzmPhRZ7W6MfiwjDTaahQ+ktvgtNicYWvabPJG8Y8JOGZ3BuApsrhKtT70kjvSOyNpwHA4QzCNQY8g1pXLA0U1ZHXVUW9IxFZrXTJslqbZ4xvEUr5HU6AGN7VnbDiik21qdbju0yZ8t/wBbW3HeJ/xVghAQuFwLNbtDGMu3jYnD3HByGUIaXuY0tca1xNx55KuUFABsAG+p3q6wj/w7J/6kf/LCjyYaNtnldPLQthIwtpWshFQSNzQK02miOicfKaxX3Dlt+gDobvNpmeWyUaeCwjIOc0NDjWodR1dXQq7dF1PtEzIohVzzQV1AAVLidgABK2nSG5J7VY5oXPYHPkqzJ+FsbXxuAOVSeS4k01u3LFbuikMzGwFwkc4NZhJa7ETQUI1KU5scUtGo7LxJ5LGEOZFa2unaKlhDQPfRxc0dJG0KgzwljnNcKOaS1w3EGhHatMs1jsl0vE1rmdLa3Nc4hpJJL6h1B05jE8jeFnF420zTSSuFDI97yBqGJxNPioVzVrERqNT8czlql/y0FnNcuLQ17NaysrU78bWKzV22WH9I3/sr08pwe0WbSCNfZ4q3aHH7JvW79RWaSB0Tsjr2bFpOhbwYWEajX9RW+SuoduGdyuKEIWDp2Zv37tL7BVIJV3v37tL7BVGDxvCtDLIZtE2HAf8AixA9TpGg/NYXfjDHa5mnZI74mv7rZNKZ8NlkcNbMD+69rv2WV6d2f+KMzTijtAErHdDhmOsIz057JN2rTLv8pkJjbxuyCWVhxB4wHE7KryHg4SaCtMuhZFY7RQ0Kmon1Czly23Seya0m0lkts/CygNAGFjBmGtrWldpJNSdqldF9N2WeB1mtMPDwklwGVQTQkEOyLagHZQqq1XkDNGUXnfJNaRX6y0vbwcEcDGAtaGgVIJryiAB8NpzKkdFdMBZ4n2eaFs8L3YsJIFHUGuoIIq1p6C1VcL3D6ShHOYnk92mQOe5wbhDi4hozDQTUNr0DL3JpenFIiiVuC+GxF8cwLoJQBIB6TSDyJGfmae0VCsd5QyixsiiDZrOJDK2aOpriDhhcPwEYtRVGXTYLxlhdWGR0ZOvCSK9Y1FdOHPOKfseSe8alpt26TWjgRJMyKFrGYTapAQcOXoMpV7+gZEnNZ9fl8i0SNEYLYYgWwtPpEONXyyf8R5zO6gC47wtskzy6aR0hBNC5xNOoah7kywKmXLzntGoXm8615KEqEVWDJMt0mIu91jwCjpOEx4s/SY6mGn5N+1QwcRqJHvSIUrTaZT8Wljm2B1kDTVz8fCYzUcpjqUp+TftXLo3fQslobMWcJhDqCuHNzS0OrQ6qnYotIhztuJ+NEk8qkTjV9iYTvLoyejMx9XYqNeNqEs0kjWhge9zw0amhxJDRQDUuVegib5LX8kK0+9Z2iKxg63WWOmrY1v1ms1s9mdI9rGAuc4hrQNZJyAWg6URtD4oAaus8EbHEesR4AH3q+P8Ak1we5QltYHD3/FXzQVlIIwdmL9RVPZFyK0zyr09IV00NH2TOt36it7z207cUd1wQhCwdTn0h+6Tf03fJZRjLXe9avpEf4Sb+m75LI5QS7rWlGGU1e8RfBKCTQtIVDdam8HwFp5UeIujePSjc7M0/Ka1pvWpwMAZV23UN6r94XWwurgaa/lCRXdmc+Gf/AOzLyaxuY8HUQ4D4bFZbi0HtEzcjGKZGrwDs8VOWO7mNdTA0g7mt19a6bdGI21wYcwK8kjMgbOtRaseFePNxR+Teb8T4gPb/ANE6/wAmcmtksJBFc35g7RkMxmqnpqXDADkMTqbK5DOilPJpm2X2m689hWcxqdJj8evHaXHk0m52Dvnp/L0JW+TeUEEzQd526vqqdwV2DsCSWx1GpTxU6NUP/hlJz8HedvpuSDyaP/zEHa7cTu6F1EvYaClN3+q7IxUginSrTj0iMdPiLHk0d/mYO13R0dKcb5MXf5mLsd9bFLcFV1dy6bRebmMPBgDedp96rxT0ae0A/wAm2edqhG3b0H90DycNGu1w9h303pu1WlzzWpPXXJe7NbnN1jENxz7Fp0VOFN+Hv/Dlm21xdnRX1kv+HEdaG2R93p9pdGIO9HV8uimxNzQuJBzVenCenT4bHk6i/wA7H3f/ANJz/DWOleNspvwZbPzdPwQxldeR2eC6BaHhtHZtrl0JONMY6fEdadB7NGKy2+Jg1coAb97+hFk0KssleDt8b6ZuwhrqV30flt7FC6fsrC07pB+ly5NAHUfINhDTl0E+KzntbTWMFOPLS3t8ncH+cHcH/Ug+T6zjXbB3Bu9pdTGUOW3Wgxk9Svwhn0qfBC2z2BpdZI32ieha2V4oxlairRl8OqqXQ+5nudLLamkueQ6rtpJdiNN+pJDHmrNZreMIFNm9VtGvDSmON7+ekFbrEI3FtCATVuWR6K7FP6JijG9Z+ZTFvmYQQ4fHwXVozqHWfmrb3Dasat2WpCEKGjn0i+6T/wBN3yWYtipm7eOxafpB91m/pu+SzKXF+EH66FarLIZtjXE5ZU1bl5DMQAIz2p8QPcMwR8EosBGr4K+2OnPBZKGh1LxfsdYs9mH9QUnBZ3V5WfuKbvuGkLz1fqCpazSle6geUKAiOOvrOofcE75L3ZTZ7WfJy6PKXHSGM1/GctWxRXk6k/nUFfQ/+yz82az2xtJiIFarktN5gOyqd+5cEjXuNKO9y8ssbxsJXRFY9uWbS6JLXiNcviESSOoKZDcCm22F9DyTXZkn4rDJQVbkdansr3McvY40XkB1f+6kBY37Gp6WzPw+jn0hRyTxlG8WGsDrp4IEOylQpCGxO2tI+Sfiu0/9qqORxlGtgcNSkrNaMqHIp/iCafdxrrVZtteImDNqsxOYRFASM11w2Mj8VU/HZgNajknio/lEs38LUbHN/fWoLybMJlkr6gpT2lbvKKxvE3U14m/NVryZgGaT2B+oLGbfs6Ir/wA5XuOLUvT8tf17124QOvqRyd3wK12w4mYI60cBsXScv9EhHSnAwbf3UTK0Q4ZmlxoP9FYdHB8z81Fhg2fupa4Bn/cfmp2tWO6zIQhQ0PTRhzSHAEEUIIqCNxBVavK4468mNo6mgfJWhNvhBQUnzE31B2I8xN9QdiufFAjigQU3zE31B2JDcLdrB2K58UCOKBBSn6OsOuNp62g/NIzRuMejEwdTQPkrtxQI4oEFM8wt9QdiPMLfUHYrnxQI4oEFM8wt9QdiXzE31B2K5cUCOKBBTfMTfUHYjzE31R2K5cUCOKBBTfMQ9UdiPMTfUHYrlxQI4oEFM8xN9QdiXzE31B2K5cUCOKBBTfMTfUHYjzE31B2K5cUCOKBBS36PsOuNp6wCkZo4wejGwdTQPkrrxQI4oEFM8xN9QdiPMTfUHYrnxQI4oEFN8xN9QdiPMTfUHYrlxQI4oEFN8xD1B2KWuiwYKACgU5xUL22EBB4wIT1EIFQhCAQhCAQhCAQhCAQhCAQhCAQhCAQhCAQhCAQhCAQhCAQhCAQhCAQhCAQhCAQhCAQhCAQhCAQhCAQhCAQhCAQhCAQhCAQhCAQhCAQhCAQhCAQhCAQhCAQhCD//2Q=="/>
          <p:cNvSpPr>
            <a:spLocks noChangeAspect="1" noChangeArrowheads="1"/>
          </p:cNvSpPr>
          <p:nvPr/>
        </p:nvSpPr>
        <p:spPr bwMode="auto">
          <a:xfrm>
            <a:off x="63500" y="-839788"/>
            <a:ext cx="17430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7664" name="Picture 16" descr="http://t1.gstatic.com/images?q=tbn:ANd9GcTMZafO873CMs0KC-o_ple976I1jeMLcQNf7WaeHAFQoj2fWLTyRw"/>
          <p:cNvPicPr>
            <a:picLocks noChangeAspect="1" noChangeArrowheads="1"/>
          </p:cNvPicPr>
          <p:nvPr/>
        </p:nvPicPr>
        <p:blipFill>
          <a:blip r:embed="rId4" cstate="print"/>
          <a:srcRect l="92593" t="13889" r="3703" b="2778"/>
          <a:stretch>
            <a:fillRect/>
          </a:stretch>
        </p:blipFill>
        <p:spPr bwMode="auto">
          <a:xfrm>
            <a:off x="8686800" y="1600200"/>
            <a:ext cx="152400" cy="2286000"/>
          </a:xfrm>
          <a:prstGeom prst="rect">
            <a:avLst/>
          </a:prstGeom>
          <a:noFill/>
        </p:spPr>
      </p:pic>
      <p:pic>
        <p:nvPicPr>
          <p:cNvPr id="27666" name="Picture 18" descr="http://t1.gstatic.com/images?q=tbn:ANd9GcTMZafO873CMs0KC-o_ple976I1jeMLcQNf7WaeHAFQoj2fWLTyRw"/>
          <p:cNvPicPr>
            <a:picLocks noChangeAspect="1" noChangeArrowheads="1"/>
          </p:cNvPicPr>
          <p:nvPr/>
        </p:nvPicPr>
        <p:blipFill>
          <a:blip r:embed="rId4" cstate="print"/>
          <a:srcRect l="66038" t="14151" r="3774" b="83018"/>
          <a:stretch>
            <a:fillRect/>
          </a:stretch>
        </p:blipFill>
        <p:spPr bwMode="auto">
          <a:xfrm>
            <a:off x="7391400" y="1600201"/>
            <a:ext cx="1447800" cy="90488"/>
          </a:xfrm>
          <a:prstGeom prst="rect">
            <a:avLst/>
          </a:prstGeom>
          <a:noFill/>
        </p:spPr>
      </p:pic>
      <p:pic>
        <p:nvPicPr>
          <p:cNvPr id="27668" name="Picture 20" descr="http://t1.gstatic.com/images?q=tbn:ANd9GcTMZafO873CMs0KC-o_ple976I1jeMLcQNf7WaeHAFQoj2fWLTyRw"/>
          <p:cNvPicPr>
            <a:picLocks noChangeAspect="1" noChangeArrowheads="1"/>
          </p:cNvPicPr>
          <p:nvPr/>
        </p:nvPicPr>
        <p:blipFill>
          <a:blip r:embed="rId4" cstate="print"/>
          <a:srcRect l="10417" t="6250" r="33333" b="75000"/>
          <a:stretch>
            <a:fillRect/>
          </a:stretch>
        </p:blipFill>
        <p:spPr bwMode="auto">
          <a:xfrm>
            <a:off x="5181600" y="1295400"/>
            <a:ext cx="3314700" cy="8382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181600" y="1295400"/>
            <a:ext cx="3276600" cy="7848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</a:rPr>
              <a:t>Virginia Department of Education </a:t>
            </a:r>
          </a:p>
          <a:p>
            <a:r>
              <a:rPr lang="en-US" sz="1500" b="1" dirty="0" smtClean="0">
                <a:solidFill>
                  <a:schemeClr val="bg1"/>
                </a:solidFill>
              </a:rPr>
              <a:t>MIS Conference, San Diego, CA</a:t>
            </a:r>
          </a:p>
          <a:p>
            <a:r>
              <a:rPr lang="en-US" sz="1500" b="1" dirty="0" smtClean="0">
                <a:solidFill>
                  <a:schemeClr val="bg1"/>
                </a:solidFill>
              </a:rPr>
              <a:t>February 2012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6428601"/>
            <a:ext cx="36576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Images in this presentation are used with permission from Microsoft.</a:t>
            </a:r>
            <a:endParaRPr lang="en-US" sz="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What was Virginia’s match rate?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44,830 First-time first-year students with in-state residency status in the year 2008-2009 (source:  SCHEV).</a:t>
            </a:r>
          </a:p>
          <a:p>
            <a:pPr>
              <a:buNone/>
            </a:pP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35,381 Virginia public high school graduates from the 2007-2008 graduating cohort matched to SCHEV data (79%).</a:t>
            </a:r>
          </a:p>
          <a:p>
            <a:pPr>
              <a:buNone/>
            </a:pP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DOE and SCHEV independently estimated that ~6% of FTIC students would not come from Virginia public high schools or the graduating class of 2007-2008.</a:t>
            </a:r>
          </a:p>
          <a:p>
            <a:pPr>
              <a:buNone/>
            </a:pP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Approximately 15% unmatched = 85% match rate (estimated)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000" b="1" u="sng" dirty="0" smtClean="0">
                <a:latin typeface="Arial" pitchFamily="34" charset="0"/>
                <a:cs typeface="Arial" pitchFamily="34" charset="0"/>
              </a:rPr>
              <a:t>More on the data-linking process</a:t>
            </a:r>
            <a:endParaRPr lang="en-US" sz="3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525963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The use of SCHEV student IDs allowed VDOE to add an additional 4,443 students into the longitudinal data set.</a:t>
            </a:r>
          </a:p>
          <a:p>
            <a:pPr>
              <a:buClr>
                <a:schemeClr val="tx2"/>
              </a:buClr>
              <a:buNone/>
            </a:pP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VDOE and SCHEV independently concluded that any estimates about postsecondary enrollment or postsecondary achievement that relied on the  longitudinal data set would be underestimates.</a:t>
            </a:r>
          </a:p>
          <a:p>
            <a:pPr>
              <a:buNone/>
            </a:pP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Efforts to improve the probabilistic matching process are currently underway as part of Virginia’s grant-funded work to expand the Virginia Longitudinal Data System (VLDS).</a:t>
            </a:r>
          </a:p>
          <a:p>
            <a:pPr>
              <a:buNone/>
            </a:pP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2291" name="Picture 5" descr="MPj04014860000[1]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-1066800" y="-457200"/>
            <a:ext cx="104394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20"/>
          <p:cNvSpPr/>
          <p:nvPr/>
        </p:nvSpPr>
        <p:spPr>
          <a:xfrm flipV="1">
            <a:off x="8601075" y="3267075"/>
            <a:ext cx="9525" cy="95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 flipV="1">
            <a:off x="8686800" y="3267075"/>
            <a:ext cx="9525" cy="95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-457200" y="-149662"/>
            <a:ext cx="9753600" cy="1292662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Virginia’s journey continued with the creation of postsecondary achievement reports that met the conditions of SFSF indicator (c)(12).</a:t>
            </a:r>
          </a:p>
          <a:p>
            <a:pPr algn="ctr"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248400" y="1600200"/>
            <a:ext cx="2743200" cy="4114800"/>
            <a:chOff x="5943600" y="1676400"/>
            <a:chExt cx="2159000" cy="3733800"/>
          </a:xfrm>
        </p:grpSpPr>
        <p:pic>
          <p:nvPicPr>
            <p:cNvPr id="11282" name="Picture 18" descr="http://t1.gstatic.com/images?q=tbn:ANd9GcQ6OUCvrPrJSuQlw9rn-bWZ53T6EWxi0F3wnwItStKA7E9PzK1rU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3600" y="1676400"/>
              <a:ext cx="2159000" cy="2667000"/>
            </a:xfrm>
            <a:prstGeom prst="round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6123517" y="1777091"/>
              <a:ext cx="1799167" cy="24576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500" b="1" dirty="0" smtClean="0">
                  <a:latin typeface="Arial" pitchFamily="34" charset="0"/>
                  <a:cs typeface="Arial" pitchFamily="34" charset="0"/>
                </a:rPr>
                <a:t>COLLEGE</a:t>
              </a:r>
            </a:p>
            <a:p>
              <a:pPr algn="ctr">
                <a:defRPr/>
              </a:pPr>
              <a:r>
                <a:rPr lang="en-US" sz="2500" b="1" dirty="0" smtClean="0">
                  <a:latin typeface="Arial" pitchFamily="34" charset="0"/>
                  <a:cs typeface="Arial" pitchFamily="34" charset="0"/>
                </a:rPr>
                <a:t>CREDIT </a:t>
              </a:r>
            </a:p>
            <a:p>
              <a:pPr algn="ctr">
                <a:defRPr/>
              </a:pPr>
              <a:r>
                <a:rPr lang="en-US" sz="2500" b="1" dirty="0" smtClean="0">
                  <a:latin typeface="Arial" pitchFamily="34" charset="0"/>
                  <a:cs typeface="Arial" pitchFamily="34" charset="0"/>
                </a:rPr>
                <a:t>MINIMUM LIMIT</a:t>
              </a:r>
            </a:p>
            <a:p>
              <a:pPr algn="ctr">
                <a:defRPr/>
              </a:pPr>
              <a:r>
                <a:rPr lang="en-US" sz="7000" b="1" dirty="0" smtClean="0">
                  <a:latin typeface="Arial" pitchFamily="34" charset="0"/>
                  <a:cs typeface="Arial" pitchFamily="34" charset="0"/>
                </a:rPr>
                <a:t>30</a:t>
              </a:r>
            </a:p>
          </p:txBody>
        </p:sp>
        <p:pic>
          <p:nvPicPr>
            <p:cNvPr id="12299" name="Picture 28" descr="http://t2.gstatic.com/images?q=tbn:ANd9GcRfpbgQ_yTuAzkm4nO3NjmgOy-r_39Ln_Vg8TkAzGnqwMafsOCgRw"/>
            <p:cNvPicPr>
              <a:picLocks noChangeAspect="1" noChangeArrowheads="1"/>
            </p:cNvPicPr>
            <p:nvPr/>
          </p:nvPicPr>
          <p:blipFill>
            <a:blip r:embed="rId5" cstate="print"/>
            <a:srcRect l="45161" t="44827" r="48387"/>
            <a:stretch>
              <a:fillRect/>
            </a:stretch>
          </p:blipFill>
          <p:spPr bwMode="auto">
            <a:xfrm>
              <a:off x="7010400" y="4191000"/>
              <a:ext cx="76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28"/>
          <p:cNvGrpSpPr/>
          <p:nvPr/>
        </p:nvGrpSpPr>
        <p:grpSpPr>
          <a:xfrm>
            <a:off x="76200" y="1295400"/>
            <a:ext cx="3352800" cy="4191000"/>
            <a:chOff x="3505200" y="1371600"/>
            <a:chExt cx="2438400" cy="3429000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2941" t="2941" r="2942" b="2941"/>
            <a:stretch>
              <a:fillRect/>
            </a:stretch>
          </p:blipFill>
          <p:spPr bwMode="auto">
            <a:xfrm>
              <a:off x="3505200" y="1371600"/>
              <a:ext cx="2438400" cy="2438400"/>
            </a:xfrm>
            <a:prstGeom prst="diamond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Box 19"/>
            <p:cNvSpPr txBox="1"/>
            <p:nvPr/>
          </p:nvSpPr>
          <p:spPr>
            <a:xfrm>
              <a:off x="4225636" y="2867891"/>
              <a:ext cx="1066800" cy="264408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/>
                <a:t>FGI GRADS</a:t>
              </a:r>
              <a:endParaRPr lang="en-US" sz="1500" b="1" dirty="0"/>
            </a:p>
          </p:txBody>
        </p:sp>
        <p:pic>
          <p:nvPicPr>
            <p:cNvPr id="24" name="Picture 28" descr="http://t2.gstatic.com/images?q=tbn:ANd9GcRfpbgQ_yTuAzkm4nO3NjmgOy-r_39Ln_Vg8TkAzGnqwMafsOCgRw"/>
            <p:cNvPicPr>
              <a:picLocks noChangeAspect="1" noChangeArrowheads="1"/>
            </p:cNvPicPr>
            <p:nvPr/>
          </p:nvPicPr>
          <p:blipFill>
            <a:blip r:embed="rId5" cstate="print"/>
            <a:srcRect l="45161" t="44827" r="48387"/>
            <a:stretch>
              <a:fillRect/>
            </a:stretch>
          </p:blipFill>
          <p:spPr bwMode="auto">
            <a:xfrm>
              <a:off x="4648200" y="3733800"/>
              <a:ext cx="13335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3352800" y="1524000"/>
            <a:ext cx="2667000" cy="4267200"/>
            <a:chOff x="6858000" y="1676400"/>
            <a:chExt cx="1905000" cy="3429000"/>
          </a:xfrm>
        </p:grpSpPr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58000" y="1676400"/>
              <a:ext cx="1905000" cy="240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TextBox 24"/>
            <p:cNvSpPr txBox="1"/>
            <p:nvPr/>
          </p:nvSpPr>
          <p:spPr>
            <a:xfrm>
              <a:off x="6966857" y="3657600"/>
              <a:ext cx="1698171" cy="2967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VA Public IHE Zone</a:t>
              </a:r>
              <a:endParaRPr lang="en-US" b="1" dirty="0"/>
            </a:p>
          </p:txBody>
        </p:sp>
        <p:pic>
          <p:nvPicPr>
            <p:cNvPr id="26" name="Picture 28" descr="http://t2.gstatic.com/images?q=tbn:ANd9GcRfpbgQ_yTuAzkm4nO3NjmgOy-r_39Ln_Vg8TkAzGnqwMafsOCgRw"/>
            <p:cNvPicPr>
              <a:picLocks noChangeAspect="1" noChangeArrowheads="1"/>
            </p:cNvPicPr>
            <p:nvPr/>
          </p:nvPicPr>
          <p:blipFill>
            <a:blip r:embed="rId5" cstate="print"/>
            <a:srcRect l="45161" t="44827" r="48387"/>
            <a:stretch>
              <a:fillRect/>
            </a:stretch>
          </p:blipFill>
          <p:spPr bwMode="auto">
            <a:xfrm>
              <a:off x="7620000" y="4038600"/>
              <a:ext cx="13335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Conditions of SFSF (c)(12)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610600" cy="5016758"/>
          </a:xfr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Virginia created postsecondary education reports for SFSF indicator (c)(12) consistent with the federally prescribed measure of calculating cohort graduation rates.</a:t>
            </a:r>
          </a:p>
          <a:p>
            <a:pPr>
              <a:buClr>
                <a:schemeClr val="tx2"/>
              </a:buClr>
              <a:buNone/>
            </a:pP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Only students who earned Virginia’s standard or advanced studies diploma count as graduates in Virginia’s Federal Graduation Indicator (FGI). </a:t>
            </a:r>
          </a:p>
          <a:p>
            <a:pPr lvl="1">
              <a:buClr>
                <a:schemeClr val="tx2"/>
              </a:buClr>
              <a:buNone/>
            </a:pP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Students reporting as graduating within four, five and six years of first entering the ninth grade were included in the postsecondary achievement reports.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More Conditions of SFSF (c)(12)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Only students who enrolled in a Virginia public IHE within sixteen months of graduation were included.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v"/>
            </a:pP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Thirty units of college credit (applicable to a degree) was the benchmark for earning one year of college credit within two years of IHE enrollment.</a:t>
            </a:r>
          </a:p>
          <a:p>
            <a:pPr>
              <a:buClr>
                <a:schemeClr val="tx2"/>
              </a:buClr>
              <a:buNone/>
            </a:pP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Credits earned for passing developmental education courses were not included in the calculation.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2291" name="Picture 5" descr="MPj04014860000[1]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-1295400" y="-457200"/>
            <a:ext cx="104394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20"/>
          <p:cNvSpPr/>
          <p:nvPr/>
        </p:nvSpPr>
        <p:spPr>
          <a:xfrm flipV="1">
            <a:off x="8601075" y="3267075"/>
            <a:ext cx="9525" cy="95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 flipV="1">
            <a:off x="8686800" y="3267075"/>
            <a:ext cx="9525" cy="95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148914" y="2209800"/>
            <a:ext cx="609600" cy="381000"/>
            <a:chOff x="2895600" y="2133600"/>
            <a:chExt cx="2133600" cy="2371725"/>
          </a:xfrm>
        </p:grpSpPr>
        <p:pic>
          <p:nvPicPr>
            <p:cNvPr id="12300" name="Picture 2" descr="http://activerain.com/image_store/uploads/4/8/8/7/8/ar126176797387884.jpg"/>
            <p:cNvPicPr>
              <a:picLocks noChangeAspect="1" noChangeArrowheads="1"/>
            </p:cNvPicPr>
            <p:nvPr/>
          </p:nvPicPr>
          <p:blipFill>
            <a:blip r:embed="rId4" cstate="print"/>
            <a:srcRect l="12308" t="8791" r="84615"/>
            <a:stretch>
              <a:fillRect/>
            </a:stretch>
          </p:blipFill>
          <p:spPr bwMode="auto">
            <a:xfrm>
              <a:off x="2895600" y="2133600"/>
              <a:ext cx="76200" cy="237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Picture 2" descr="http://activerain.com/image_store/uploads/4/8/8/7/8/ar126176797387884.jpg"/>
            <p:cNvPicPr>
              <a:picLocks noChangeAspect="1" noChangeArrowheads="1"/>
            </p:cNvPicPr>
            <p:nvPr/>
          </p:nvPicPr>
          <p:blipFill>
            <a:blip r:embed="rId4" cstate="print"/>
            <a:srcRect l="12308" t="8791" r="84615"/>
            <a:stretch>
              <a:fillRect/>
            </a:stretch>
          </p:blipFill>
          <p:spPr bwMode="auto">
            <a:xfrm>
              <a:off x="4953000" y="2133600"/>
              <a:ext cx="76200" cy="237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2" name="Picture 4" descr="http://activerain.com/image_store/uploads/4/8/8/7/8/ar126176797387884.jpg"/>
            <p:cNvPicPr>
              <a:picLocks noChangeAspect="1" noChangeArrowheads="1"/>
            </p:cNvPicPr>
            <p:nvPr/>
          </p:nvPicPr>
          <p:blipFill>
            <a:blip r:embed="rId5" cstate="print"/>
            <a:srcRect l="9232" t="64468" r="7692" b="29671"/>
            <a:stretch>
              <a:fillRect/>
            </a:stretch>
          </p:blipFill>
          <p:spPr bwMode="auto">
            <a:xfrm>
              <a:off x="2895600" y="3657600"/>
              <a:ext cx="2057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3" name="Picture 4" descr="http://activerain.com/image_store/uploads/4/8/8/7/8/ar126176797387884.jpg"/>
            <p:cNvPicPr>
              <a:picLocks noChangeAspect="1" noChangeArrowheads="1"/>
            </p:cNvPicPr>
            <p:nvPr/>
          </p:nvPicPr>
          <p:blipFill>
            <a:blip r:embed="rId5" cstate="print"/>
            <a:srcRect l="9232" t="64468" r="7692" b="29671"/>
            <a:stretch>
              <a:fillRect/>
            </a:stretch>
          </p:blipFill>
          <p:spPr bwMode="auto">
            <a:xfrm>
              <a:off x="2971800" y="2971800"/>
              <a:ext cx="2057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4" descr="http://activerain.com/image_store/uploads/4/8/8/7/8/ar126176797387884.jpg"/>
            <p:cNvPicPr>
              <a:picLocks noChangeAspect="1" noChangeArrowheads="1"/>
            </p:cNvPicPr>
            <p:nvPr/>
          </p:nvPicPr>
          <p:blipFill>
            <a:blip r:embed="rId5" cstate="print"/>
            <a:srcRect l="9232" t="64468" r="7692" b="29671"/>
            <a:stretch>
              <a:fillRect/>
            </a:stretch>
          </p:blipFill>
          <p:spPr bwMode="auto">
            <a:xfrm>
              <a:off x="2895600" y="2209800"/>
              <a:ext cx="2057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5" name="Picture 4" descr="http://activerain.com/image_store/uploads/4/8/8/7/8/ar126176797387884.jpg"/>
            <p:cNvPicPr>
              <a:picLocks noChangeAspect="1" noChangeArrowheads="1"/>
            </p:cNvPicPr>
            <p:nvPr/>
          </p:nvPicPr>
          <p:blipFill>
            <a:blip r:embed="rId5" cstate="print"/>
            <a:srcRect l="9232" t="64468" r="7692" b="29671"/>
            <a:stretch>
              <a:fillRect/>
            </a:stretch>
          </p:blipFill>
          <p:spPr bwMode="auto">
            <a:xfrm>
              <a:off x="2895600" y="4267200"/>
              <a:ext cx="2057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457200" y="2667000"/>
            <a:ext cx="3200400" cy="1862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500" b="1" dirty="0" smtClean="0"/>
              <a:t>SCHEV </a:t>
            </a:r>
            <a:r>
              <a:rPr lang="en-US" sz="2500" b="1" dirty="0"/>
              <a:t>and VDOE did not have access to transcript level credits earned data</a:t>
            </a:r>
          </a:p>
          <a:p>
            <a:pPr algn="ctr">
              <a:defRPr/>
            </a:pPr>
            <a:endParaRPr lang="en-US" sz="15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-228600" y="-156612"/>
            <a:ext cx="9525000" cy="1638910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  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 the conditions of SFSF indicator (c)(12) applied,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VDOE was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ready to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calculate how many students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earned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one year of college credit within two years of IHE enrollment. 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4267200" y="1828800"/>
            <a:ext cx="4648200" cy="4572000"/>
            <a:chOff x="2895600" y="2133600"/>
            <a:chExt cx="2133600" cy="2371725"/>
          </a:xfrm>
        </p:grpSpPr>
        <p:pic>
          <p:nvPicPr>
            <p:cNvPr id="18" name="Picture 2" descr="http://activerain.com/image_store/uploads/4/8/8/7/8/ar126176797387884.jpg"/>
            <p:cNvPicPr>
              <a:picLocks noChangeAspect="1" noChangeArrowheads="1"/>
            </p:cNvPicPr>
            <p:nvPr/>
          </p:nvPicPr>
          <p:blipFill>
            <a:blip r:embed="rId6" cstate="print"/>
            <a:srcRect l="12308" t="8791" r="84615"/>
            <a:stretch>
              <a:fillRect/>
            </a:stretch>
          </p:blipFill>
          <p:spPr bwMode="auto">
            <a:xfrm>
              <a:off x="2895600" y="2133600"/>
              <a:ext cx="76200" cy="237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 descr="http://activerain.com/image_store/uploads/4/8/8/7/8/ar126176797387884.jpg"/>
            <p:cNvPicPr>
              <a:picLocks noChangeAspect="1" noChangeArrowheads="1"/>
            </p:cNvPicPr>
            <p:nvPr/>
          </p:nvPicPr>
          <p:blipFill>
            <a:blip r:embed="rId6" cstate="print"/>
            <a:srcRect l="12308" t="8791" r="84615"/>
            <a:stretch>
              <a:fillRect/>
            </a:stretch>
          </p:blipFill>
          <p:spPr bwMode="auto">
            <a:xfrm>
              <a:off x="4953000" y="2133600"/>
              <a:ext cx="76200" cy="237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4" descr="http://activerain.com/image_store/uploads/4/8/8/7/8/ar126176797387884.jpg"/>
            <p:cNvPicPr>
              <a:picLocks noChangeAspect="1" noChangeArrowheads="1"/>
            </p:cNvPicPr>
            <p:nvPr/>
          </p:nvPicPr>
          <p:blipFill>
            <a:blip r:embed="rId6" cstate="print"/>
            <a:srcRect l="9232" t="64468" r="7692" b="29671"/>
            <a:stretch>
              <a:fillRect/>
            </a:stretch>
          </p:blipFill>
          <p:spPr bwMode="auto">
            <a:xfrm>
              <a:off x="2895600" y="3657600"/>
              <a:ext cx="2057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" descr="http://activerain.com/image_store/uploads/4/8/8/7/8/ar126176797387884.jpg"/>
            <p:cNvPicPr>
              <a:picLocks noChangeAspect="1" noChangeArrowheads="1"/>
            </p:cNvPicPr>
            <p:nvPr/>
          </p:nvPicPr>
          <p:blipFill>
            <a:blip r:embed="rId6" cstate="print"/>
            <a:srcRect l="9232" t="64468" r="7692" b="29671"/>
            <a:stretch>
              <a:fillRect/>
            </a:stretch>
          </p:blipFill>
          <p:spPr bwMode="auto">
            <a:xfrm>
              <a:off x="2971800" y="2971800"/>
              <a:ext cx="2057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4" descr="http://activerain.com/image_store/uploads/4/8/8/7/8/ar126176797387884.jpg"/>
            <p:cNvPicPr>
              <a:picLocks noChangeAspect="1" noChangeArrowheads="1"/>
            </p:cNvPicPr>
            <p:nvPr/>
          </p:nvPicPr>
          <p:blipFill>
            <a:blip r:embed="rId6" cstate="print"/>
            <a:srcRect l="9232" t="64468" r="7692" b="29671"/>
            <a:stretch>
              <a:fillRect/>
            </a:stretch>
          </p:blipFill>
          <p:spPr bwMode="auto">
            <a:xfrm>
              <a:off x="2895600" y="2209800"/>
              <a:ext cx="2057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4" descr="http://activerain.com/image_store/uploads/4/8/8/7/8/ar126176797387884.jpg"/>
            <p:cNvPicPr>
              <a:picLocks noChangeAspect="1" noChangeArrowheads="1"/>
            </p:cNvPicPr>
            <p:nvPr/>
          </p:nvPicPr>
          <p:blipFill>
            <a:blip r:embed="rId6" cstate="print"/>
            <a:srcRect l="9232" t="64468" r="7692" b="29671"/>
            <a:stretch>
              <a:fillRect/>
            </a:stretch>
          </p:blipFill>
          <p:spPr bwMode="auto">
            <a:xfrm>
              <a:off x="2895600" y="4267200"/>
              <a:ext cx="2057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2657475"/>
            <a:ext cx="39624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 autoUpdateAnimBg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05400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The calculation for credits earned required VDOE to identify the college courses (applicable to a degree) a student enrolled in within a two-year time frame and sum the amount of credits earned for passing those courses.</a:t>
            </a:r>
          </a:p>
          <a:p>
            <a:pPr>
              <a:buClr>
                <a:schemeClr val="tx2"/>
              </a:buClr>
              <a:buFont typeface="Arial" charset="0"/>
              <a:buNone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The impact of unofficial transcript-level data resulted in VDOE and SCHEV making decisions about the following critical topics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Credits awarded for passing AP courses or earning qualifying scores on AP tests.</a:t>
            </a:r>
          </a:p>
          <a:p>
            <a:pPr lvl="2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Not included in this year’s calculation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Dual Enrollment Credit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Missing Grades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4114"/>
            <a:ext cx="8305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Impacts Of Unofficial Transcript-Level Data</a:t>
            </a:r>
            <a:r>
              <a:rPr lang="en-US" sz="4000" b="1" u="sng" dirty="0" smtClean="0">
                <a:latin typeface="+mj-lt"/>
              </a:rPr>
              <a:t>  </a:t>
            </a:r>
            <a:endParaRPr lang="en-US" sz="4000" b="1" u="sng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3076" name="Picture 5" descr="MPj04014860000[1]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-762000" y="-381000"/>
            <a:ext cx="10439400" cy="7315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080" name="Picture 8" descr="http://www.123dapp.com/Preview/2011/05/03__12_06_55/10558_OverheadFreewaySignage_f.jpg33f4bda3-aee5-4b43-9072-8ff7252dabbeLarge.jpg"/>
          <p:cNvPicPr>
            <a:picLocks noChangeAspect="1" noChangeArrowheads="1"/>
          </p:cNvPicPr>
          <p:nvPr/>
        </p:nvPicPr>
        <p:blipFill>
          <a:blip r:embed="rId4" cstate="print"/>
          <a:srcRect l="15884" t="23105" r="81229" b="9026"/>
          <a:stretch>
            <a:fillRect/>
          </a:stretch>
        </p:blipFill>
        <p:spPr bwMode="auto">
          <a:xfrm>
            <a:off x="8382000" y="1143000"/>
            <a:ext cx="104775" cy="256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0" descr="http://www.123dapp.com/Preview/2011/05/03__12_06_55/10558_OverheadFreewaySignage_f.jpg33f4bda3-aee5-4b43-9072-8ff7252dabbeLarge.jpg"/>
          <p:cNvPicPr>
            <a:picLocks noChangeAspect="1" noChangeArrowheads="1"/>
          </p:cNvPicPr>
          <p:nvPr/>
        </p:nvPicPr>
        <p:blipFill>
          <a:blip r:embed="rId4" cstate="print"/>
          <a:srcRect l="17329" t="33212" r="68231" b="65343"/>
          <a:stretch>
            <a:fillRect/>
          </a:stretch>
        </p:blipFill>
        <p:spPr bwMode="auto">
          <a:xfrm>
            <a:off x="7848600" y="1219200"/>
            <a:ext cx="523875" cy="5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2" descr="http://www.123dapp.com/Preview/2011/05/03__12_06_55/10558_OverheadFreewaySignage_f.jpg33f4bda3-aee5-4b43-9072-8ff7252dabbeLarge.jpg"/>
          <p:cNvPicPr>
            <a:picLocks noChangeAspect="1" noChangeArrowheads="1"/>
          </p:cNvPicPr>
          <p:nvPr/>
        </p:nvPicPr>
        <p:blipFill>
          <a:blip r:embed="rId4" cstate="print"/>
          <a:srcRect l="31769" t="10107" r="13358" b="63899"/>
          <a:stretch>
            <a:fillRect/>
          </a:stretch>
        </p:blipFill>
        <p:spPr bwMode="auto">
          <a:xfrm>
            <a:off x="5943600" y="1143000"/>
            <a:ext cx="1990725" cy="98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19"/>
          <p:cNvSpPr txBox="1">
            <a:spLocks noChangeArrowheads="1"/>
          </p:cNvSpPr>
          <p:nvPr/>
        </p:nvSpPr>
        <p:spPr bwMode="auto">
          <a:xfrm>
            <a:off x="5257800" y="685800"/>
            <a:ext cx="2819400" cy="1447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This Lane For </a:t>
            </a:r>
            <a:r>
              <a:rPr lang="en-US" b="1" dirty="0" smtClean="0">
                <a:solidFill>
                  <a:srgbClr val="00B050"/>
                </a:solidFill>
              </a:rPr>
              <a:t> Including Earned Dual Enrollment Credits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5486400" y="1600200"/>
            <a:ext cx="457200" cy="457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19200" y="4267200"/>
            <a:ext cx="6934200" cy="132343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VDOE created postsecondary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achievement reports for SFSF indicator (c)(12) that show results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 and without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earned dual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enrollment  credits included in the calculation of credits earned.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" y="76200"/>
          <a:ext cx="8991600" cy="6459408"/>
        </p:xfrm>
        <a:graphic>
          <a:graphicData uri="http://schemas.openxmlformats.org/drawingml/2006/table">
            <a:tbl>
              <a:tblPr/>
              <a:tblGrid>
                <a:gridCol w="1752600"/>
                <a:gridCol w="1553916"/>
                <a:gridCol w="711499"/>
                <a:gridCol w="711499"/>
                <a:gridCol w="711499"/>
                <a:gridCol w="711499"/>
                <a:gridCol w="711499"/>
                <a:gridCol w="603589"/>
                <a:gridCol w="812501"/>
                <a:gridCol w="711499"/>
              </a:tblGrid>
              <a:tr h="125671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Virginia Department Of Education</a:t>
                      </a:r>
                    </a:p>
                  </a:txBody>
                  <a:tcPr marL="4689" marR="4689" marT="4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71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State Fiscal Stabilization Fund Indicator (c)(12) Report</a:t>
                      </a:r>
                    </a:p>
                  </a:txBody>
                  <a:tcPr marL="4689" marR="4689" marT="4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71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2007-2008 FGI cohort year (students entering high school in 2004-2005)</a:t>
                      </a:r>
                    </a:p>
                  </a:txBody>
                  <a:tcPr marL="4689" marR="4689" marT="4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71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Graduation Rate Type: Four-Year Rate</a:t>
                      </a:r>
                    </a:p>
                  </a:txBody>
                  <a:tcPr marL="4689" marR="4689" marT="4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71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Division: ALL, School: ALL</a:t>
                      </a:r>
                    </a:p>
                  </a:txBody>
                  <a:tcPr marL="4689" marR="4689" marT="4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4689" marR="4689" marT="46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 gridSpan="9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Students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that earned a federally recognized diploma and enrolled in a public Institution of Higher Education (IHE) in Virginia.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71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4689" marR="4689" marT="46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9" vMerge="1">
                  <a:txBody>
                    <a:bodyPr/>
                    <a:lstStyle/>
                    <a:p>
                      <a:pPr algn="ctr" fontAlgn="t"/>
                      <a:endParaRPr lang="en-US" sz="9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9" marR="4689" marT="46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75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4689" marR="4689" marT="4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number of students in cohort who graduated from high school with a federally recognized diploma and enrolled in a public IHE in Virginia within 16 months of 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graduation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9" marR="4689" marT="46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Dual enrollment credits included in total count of credits earned</a:t>
                      </a:r>
                    </a:p>
                  </a:txBody>
                  <a:tcPr marL="4689" marR="4689" marT="46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Dual enrollment credits excluded in total count of  credits earned</a:t>
                      </a:r>
                    </a:p>
                  </a:txBody>
                  <a:tcPr marL="4689" marR="4689" marT="46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Earned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one year of college credit within two years of enrollment  </a:t>
                      </a:r>
                    </a:p>
                  </a:txBody>
                  <a:tcPr marL="4689" marR="4689" marT="46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Amount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of credits earned could not be determined due to the presence of missing grades</a:t>
                      </a:r>
                    </a:p>
                  </a:txBody>
                  <a:tcPr marL="4689" marR="4689" marT="46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Earned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one year of college credit within two years of enrollment </a:t>
                      </a:r>
                    </a:p>
                  </a:txBody>
                  <a:tcPr marL="4689" marR="4689" marT="46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Amount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of credits earned could not be determined due to the presence of missing grades</a:t>
                      </a:r>
                    </a:p>
                  </a:txBody>
                  <a:tcPr marL="4689" marR="4689" marT="46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7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SUBGROUP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Number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Number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Percent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Number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Percent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Number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Percent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Number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Percent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25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All Students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31579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21102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395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20852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385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Female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17443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12047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188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11906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178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Male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14136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9055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8946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American Indian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Asian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2160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1737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1733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Black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5600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2946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2911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Hispanic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1181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673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668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Native Hawaiian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White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22140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15396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15191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228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Economically Disadvantaged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3812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1879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1837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Limited English Proficient Students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1245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829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Students with Disabilities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1467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580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570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1">
                <a:tc gridSpan="10">
                  <a:txBody>
                    <a:bodyPr/>
                    <a:lstStyle/>
                    <a:p>
                      <a:pPr algn="l" fontAlgn="t"/>
                      <a:endParaRPr lang="en-US" sz="9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9" marR="4689" marT="468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71">
                <a:tc gridSpan="10">
                  <a:txBody>
                    <a:bodyPr/>
                    <a:lstStyle/>
                    <a:p>
                      <a:pPr algn="l" fontAlgn="t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Notes:  &lt; refers to a group below state definition for personally identifiable results.</a:t>
                      </a:r>
                    </a:p>
                  </a:txBody>
                  <a:tcPr marL="4689" marR="4689" marT="468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71">
                <a:tc gridSpan="10">
                  <a:txBody>
                    <a:bodyPr/>
                    <a:lstStyle/>
                    <a:p>
                      <a:pPr algn="l" fontAlgn="t"/>
                      <a:endParaRPr lang="en-US" sz="9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9" marR="4689" marT="46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71">
                <a:tc gridSpan="10">
                  <a:txBody>
                    <a:bodyPr/>
                    <a:lstStyle/>
                    <a:p>
                      <a:pPr algn="l" fontAlgn="t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= no data available for that group</a:t>
                      </a:r>
                    </a:p>
                  </a:txBody>
                  <a:tcPr marL="4689" marR="4689" marT="46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71">
                <a:tc gridSpan="10">
                  <a:txBody>
                    <a:bodyPr/>
                    <a:lstStyle/>
                    <a:p>
                      <a:pPr algn="l" fontAlgn="t"/>
                      <a:endParaRPr lang="en-US" sz="9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9" marR="4689" marT="46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71">
                <a:tc gridSpan="10">
                  <a:txBody>
                    <a:bodyPr/>
                    <a:lstStyle/>
                    <a:p>
                      <a:pPr algn="l" fontAlgn="t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According to the State Council of Higher Education for Virginia (SCHEV), credits from remedial courses do not count towards a college degree and are to be excluded from the total number of credits earned.</a:t>
                      </a:r>
                    </a:p>
                  </a:txBody>
                  <a:tcPr marL="4689" marR="4689" marT="46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6304">
                <a:tc gridSpan="10">
                  <a:txBody>
                    <a:bodyPr/>
                    <a:lstStyle/>
                    <a:p>
                      <a:pPr algn="l" fontAlgn="t"/>
                      <a:endParaRPr lang="en-US" sz="9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9" marR="4689" marT="46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6304">
                <a:tc gridSpan="10">
                  <a:txBody>
                    <a:bodyPr/>
                    <a:lstStyle/>
                    <a:p>
                      <a:pPr algn="l" fontAlgn="t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According to the State Council of Higher Education for Virginia (SCHEV), 30 units is the equivalent of one-year of college credit.</a:t>
                      </a: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endParaRPr lang="en-US" sz="9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9" marR="4689" marT="46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71">
                <a:tc gridSpan="10">
                  <a:txBody>
                    <a:bodyPr/>
                    <a:lstStyle/>
                    <a:p>
                      <a:pPr algn="l" fontAlgn="t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Federally recognized diplomas include Standard, Advanced Studies, and International Baccalaureate (IB) diplomas.</a:t>
                      </a:r>
                    </a:p>
                  </a:txBody>
                  <a:tcPr marL="4689" marR="4689" marT="46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6304">
                <a:tc gridSpan="10">
                  <a:txBody>
                    <a:bodyPr/>
                    <a:lstStyle/>
                    <a:p>
                      <a:pPr algn="l" fontAlgn="t"/>
                      <a:endParaRPr lang="en-US" sz="9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9" marR="4689" marT="46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 gridSpan="10">
                  <a:txBody>
                    <a:bodyPr/>
                    <a:lstStyle/>
                    <a:p>
                      <a:pPr algn="l" fontAlgn="t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The number of students enrolled and the number of students earning credit (including and excluding dual enrollment credits) are based on the </a:t>
                      </a:r>
                      <a:r>
                        <a:rPr lang="en-US" sz="9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available data </a:t>
                      </a:r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the Virginia Department of Education  (</a:t>
                      </a:r>
                      <a:r>
                        <a:rPr lang="en-US" sz="9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VDOE</a:t>
                      </a:r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 was able to link with the State Council of Higher Education for Virginia (SCHEV). </a:t>
                      </a:r>
                    </a:p>
                  </a:txBody>
                  <a:tcPr marL="4689" marR="4689" marT="46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Frame 8"/>
          <p:cNvSpPr/>
          <p:nvPr/>
        </p:nvSpPr>
        <p:spPr>
          <a:xfrm>
            <a:off x="1828800" y="1143000"/>
            <a:ext cx="1600200" cy="3352800"/>
          </a:xfrm>
          <a:prstGeom prst="frame">
            <a:avLst>
              <a:gd name="adj1" fmla="val 18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3352800" y="1447800"/>
            <a:ext cx="1447800" cy="3048000"/>
          </a:xfrm>
          <a:prstGeom prst="frame">
            <a:avLst>
              <a:gd name="adj1" fmla="val 18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248400" y="1447800"/>
            <a:ext cx="1295400" cy="3048000"/>
          </a:xfrm>
          <a:prstGeom prst="frame">
            <a:avLst>
              <a:gd name="adj1" fmla="val 18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6387" name="Picture 5" descr="MPj04014860000[1]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-914400" y="-228600"/>
            <a:ext cx="104394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2" descr="data:image/jpeg;base64,/9j/4AAQSkZJRgABAQAAAQABAAD/2wCEAAkGBhQSERQUEhQVFRQWFxwXFhUVFRUXGBcZFBwXGBgeFRcYHCYfHBsnHxUaIS8hJCgpLiwuFx8xNTAqNSkrLCkBCQoKDAwMDQwMDSkYFBgpKSkpKSkpKSkpKSkpKSkpKSkpKSkpKSkpKSkpKSkpKSkpKSkpKSkpKSkpKSkpKSkpKf/AABEIAOYA2wMBIgACEQEDEQH/xAAbAAACAgMBAAAAAAAAAAAAAAAABgQFAQIDB//EAEoQAAIBAwIDBAYFCAgFAwUAAAECAwAEERIhBQYxEyJBUQcUMmFxgUJSYpGhIyQzQ3KCkrEVFjRTY3OiwSWDsrPDk8LRJjVEZKP/xAAVAQEBAAAAAAAAAAAAAAAAAAAAAf/EABQRAQAAAAAAAAAAAAAAAAAAAAD/2gAMAwEAAhEDEQA/APcaKKKAooooCiiigKKKKAooooCqzi3Mtta47eaOMn2VZu837KDvH5Cqi941Ndyvb2LBEjOme8IDBGHWO3U7PL5se6nvO1WvBeW4LUExrmRvbmc65pD4mSRu8fh0HgBQVU3pHtVBbRdMgGS4s7nQAOpLMg299cDz47ILlLVjYawGuHco+hjgyrBoJMSnqSQcZOMDNYih/pWYu+/D4XIjj8LqWM4Z384VYYVejEEnYCnDTtig0trlXUMjKysMqykMpB8QRsRXWkeN04fxKKGHUkF2zBoSrCNJtJkDwNjSA2kq6A+1pON6dwaDNFFFAUUUUBRRRQFFFFAUUUUBRRRQFFFFAUUUUBRRRQFFFFAUnekjmcW0SQrIY5LgldajLxxrjtGjUbtIchEA6s48jTjXnfpN4Lg+sx6pLuVUs7RNgI2lL9o6fb0Fu99HGfgGPRw010qygG1sIspa2yHDSaDhpJ36vvnYHBbOc4yzLzzdutoyRHEtwy28ZHUNOQpYfsrqb92qfkCKGGSS1jYzS28ca3Fxnuq+4WGIYwqKFOwxg9csWIsOY7kf0hw9GICL6xcMT0HZRaAT8O3NBf8AD7FIIkijGlI1CKB4KowP5VS8W5rImNtZx+sXI9satMUAPQ3EmDp9yAFj5DrUfjPHpJ3W0sjpldFkmmI/ssTjIJB/XN9FD+0dhv2XgDW8SW9m3q8W7zXB0vKT4kFwQZGOS0jggAbA5GkFfiPA7y5u5LSe5SUSW6ySdzTHAGkZfyEQzqk7o0u7ZUqTvsK9Bun7KElWUaF2aVsKMDGZG8h1J8aTOE8ZK3szwx3F8jQQRC5iWPBeAzawXYxxtntAcx5Gdq7Xt0L++it5o5IoIY/WJIZ1C9s4bTGCASrxp7RwSMlM0FnypzCZ2kRrqzuCMFTbEq+N864izYHTDBt/xLNmqzi/L8NwoEid5d45F7skRHQxON1I+7zBG1ceW+Iu4lhnIM9u/ZyMBgSAgPHIAOmpWBI8GDDwoLmiiigKKKKAooooCiiigKKKKAooooCiiigKKxmgtQGazWi7nNb0BXnnPF9IOJW8UQ/LPbulqcEqkszqkkp/y4lZvnjxr0Oo89rGWWV1XVGG0uQMoGxqwx6AgDPwoE30TcKSCxkdSSsk8za3IyUjdolLn4R5P7RpZ9JHNaz3ESWBjuH7KS3dkYMoN1JAigEbNumDjOz71a8pcuG4g/OGzw2N5GtojlBOhkeRZbnfdAGwqnYgaiNxUrhV/b3l2tyOyjsrItFbE6EWSZgBI6Zx3FXCqB1JJ8Bgo4fbLw7iFpEZNc15HKLk5JMkq4lWUjwGe1QeQIHhVzdW3r9zLFJn1S2KrJH0E8zKsmmTziRWQ6ejM2+QuDz47Kov+GzqQQ7zW5KkEESxGQbj7UA++pF5wO5jmklspo17YhpYZ42dC4VU1oyMrKSqqCNwdOdqIYUjCgAAAAYAGwAHQAV5pxaGOa7do4JLy1t2lFyA7SEy3QQOsCse+saxqTGpGDJtuMVM4rwzil43YNOIoycSyQRGFAviEaRmllOPIIu+7HoXLgnBIrSBIIF0xoMAeJ8SWPixO5PvoKGH0mWb5SATzSDYwxW05kB8mBUBf3iBU3lfh83aXN1cKI5LhkxCGDdnHCpVA7DYucsTjYZAycVP4jy7BO2qSMax0kQtHIPhJGQ341XvyzOn6C/uF+zMsVwv3uok/wBdAxUUt9lxNP1llMPtRzwE/NWkH4VluM36e3YK/vgukb7hKkf86BjopY/r9Chxcw3Nr9qeBuz/APVj1oPmRV9YcTinQPDIkiHo0bKw+9TQSaKKKAooooCiiigKKKKAooooDFa6BW1FAUUUUBSj6QuMBEhtsO7XUmho4gWkeJQWlVBtjUAI8kgASEkjGabqX+aitvHLdqoNyIuwhJP0pWwigHYZkZcnxCjPSgS7q/nuIpp7pV9WjkFva2ETfk7ifUEUSvgdoiv3cex3GOCB3uttwKx4chWaD166VO1nYrGyxByWO8xEcKk6tKjvN5GtOK3Om0ha0CyW3DXhYSH2bqdXETLG3TSO0ctJuNbDHstVyvG7EOZJbG4S5LayHsZZZNew7sioynGAAVbG22KK24By5ZSSLdR201m8LF2hdWhj1FGAYx7xnCue8h28fKnZTtXn3M1vd8StrjVHJaWywyMkbkCe4kCMU7RVJ7OIHB0k5YgZwKcOW77trO2l/vIY3/iRSf50RZUr843T2mi8iBcho4ZYc7TJI4VNOdlkVn2PQhmB8CGilr0jQluG3JHWNBMPjAyy/wDsoLXgvHIrqISQtkZKsCNLIw9pJFO6uPEGrClTjfL0jOL3h7rHclQWVv0VynULMB9LHsyDcfDpL5b5uS5LROjQXSfpLeXZl96Ho6eTD8KBgorlFcg7dDjOk7NjOMkeVdaDBFLvEuRoHcyw6rW48J7fCMT/AIiexIPcwNMdFAs8G4/NHOLS+CiZgTDMgIiuVX2tIPsSgblPmNqZqWvSJaarCaQHTJbr6zE/iskHfBHxAKnzDGr6xuO0jR8Y1KrY8tQB/wB6DvRRRQFFFFAUUUUBRRRQFFFFBhTWa1XxragKrOO8uw3iKlwpdFcPo1EKxUEDWAe8O9nB2qzooKbmPl8XFjNaoFQPEUTAAVCB3MAdACB08qpOE86mU2SMNMsjyQXMZ2MU8URfDD3lCR5gg06Uqc38mLOy3VuqrewsskbklRJ2Zzolx1BGVBO66vLNBM5O5gF/ZpKQNRykqjorp3XHwPUe5hUX0aHHDoUPWFpIT/yZZEH4KKRvR+1zZC4mFvOYe3dLm20kyxH245Yl/WDS4RgvXSGGacPRnfrLHeGMkp69OVypU6ZNMgyrAEe2diKByqJxazEsEsZ6SRuh+DqV/wB6l0UFZyzJqs7c/wCCn4KAf5V04pwWK4A1r3l3R1JV0PmjjcVF5TGLYJ/dySx/wSOB+GKt9YoF6S1uImUuvrSJkKykRzhWGGDDISQbDxU5AOMitrbjhbKxuryKdoJQYpmXyIfHfG+D7J8cdav9YrhecOimGJURx5MoOPhnpQc4rmTWAyHQwyrDqvTuyLnY+RBIOPDxlu4AJJwB1J6D4mqv+rUY9h50HklxMB8gWIFRrjki1lIM6vPjoJ5ZZF+aM2k/MGgqON8QHE82dqdcBYC7uV/RhAQWiifo8jYwdOQoJzvtToiAAAbAbAfCtYLdUUKihVUYCqAAB5ADYCulAUUUUBRRRQFFFFAUUUUBRRRQar41tWq+NbUBRRQaAopL5mu5Y7+JZbma3tZUCRSRdiFFwGYlZjJG3tqV0nYZUjxqJxLjkltcerrxB5JQocpJw9p9Kt0LtaqhA99A/Yqh4HAEvL8D6bxSH4tEqf8AiqPZcT4hgM8FvMhGQ0MkkTn4xTpt/FWOXr1pL66LRvETHD3JMZ7vaDOxII99A0Vo71rcThFLMQoAySSAAB1JJ2AqqsebLWWURRTJI7Zx2epxsCT31BXw86CNywx7a/jY+xdFgPJZooZB+LNTCEFLfDG0cVvE/vILeYfumaJv+hfwpmoMaaxp8q2ooMA1msEVkUGDWa5zTqgLMQqjqWIAHxJqFecft4VVpZ4kVvZZpEAbHXSSd/lQceKc1W9u/ZyOe006yiRyysq5xqcRqxVc+Jx0NWFlepNGskTK6ONSspyCD4g0tcnKHueJThg2u5VFZSCCkcEJTBG2PyhPzrf0fYME7J+he7uGh8uzMhGV+yWDkfGgaaKKKAooooCiiigKKKoeY4g0tusrOIGLKwV2QGQgdkHZSDpOGGM9StBF4hzBdetSQWlvFL2KI8rSzGLPa6tKxgI2ThDucCq9eZL+5neK3hjtnhjV5UuwX1tIzhVjeJsaMRnv79emxrva8Ejsb9HhUrFdK0UgLu2Jo8yxHvkkZUSrjpnT51dT2um9jmHSSJoX+KntIif/AOo/fFBw4HzUJX7CdDb3ajLQOQdQH04XG0ie8bjxAq+FIHpK4pAySw5xcwQPdQuuRJDIjRLFpOOjtLp22Okjr0e7fVoXV7WBqx0zjfHzoOd/YRzRtHKivG4wyMMgj3ivMJOEO13JCjTBbV0it75TrntmlRZBFMOs1t3wO9krnfYkj1ela/jewkmuY0aW3mcSXKKMyRsFVDLEPprpQak6jGV8VoO/C+PSR6Yr8LHMdllTPYTeWhj7LEfQb5Zra3P/ABSUedrGfukcf71assVzF0SWJxnwZWBpbl4PLYym4hD3EQj0GEtmVEB1AQk+3g5wp33xmgZLuwSbaVQ6g50sMqSOmVOxwd9/jUlUAGAMDwA6VXcA47DdxCSBw65wR0ZGHVXU7qw8jVnQLFwunjMJ/vLKVf8A0poW/wDIaZ6SudOGdtf2AEjwvouSksZwyOohYHB2ZdjlTsQSKtOA8wOZDa3YVLpV1DTns50G3aQZ8PrJ1UnxGDQMNFFFAVgms0n858OSW94asuoxs8yEK7p3jF2iHKEHrEfvoJ8kqTXZEg1JGwiiUgFTKUMsjEHYkLgA+He86xFaJDfkKiATwlhhQMNEwDgeQYSKSPErWk/JyRsktoFjmRtWZDI4cEFWVstke1nI8qLrgF1I4m9ZSOVUZECQao1D4zs7ZJyo3yOlAq813w4e9zbQERLeRrJHoQkxyPIsFwyKgP6siTp7SHzpj4bzRBFFHDa215JHGoRAlrKgwowO9MEHh1zU3l/lloZHnnna5uHUIZGVUVEByEijXZVzuepJq/oF08cvH/R2DKPOe4hj/CLtDSneekq+SR0FpA2h2QlZZGGUJU4JUZ3BHQV6bSZyrwxZoGkIyXuLls+43M+PwoHSiiigKKKKDBNUnEePWbq0UksbqRhlBL/fozg+/wAKxxqMS3EEEh/JMskjLnAlMZQKrea98sR44HhXS843DbkQxrrk+jBCBqx5kDCovvOKCg5e5qie5axlmScqRJby53YIchJPKZNOcj2gM9c074pQ4nxe+gVrmeK29WjYM8StI8yRg7yByAhZR3ioHQHDU2iUadWRpxnOdseefKgXec+T1vFV00rcwkPC7Z0kqyvolA9qMsoyPAgEe+x5c42LqASaSjZZJI26xyRnTIh+BHXxGD41z5g5hFvAsqoZi7pHGqsoVnlOlNUh7qrn6R8/EkCuXLnD/VUYTyJ29xM80gBwvaSY7sQbcqAqr5nGfGgvai8S4gkETyynSkalmPXAHkB1PkPGpWaVLudr68WKP+y2sged/CWdN44V8whw7nzCr1zQReHXzRPJPBG/qJPfQghkf9ZJFGRkIDsw8wxHSnBJVZQykFSMgg5BB6EHyrpiltybBznPqch69fV3Y/8AaYn90nyNBRc3RdjeLJw9SL4xtNMq4EUkMYO1yPFmYaUYd7OfAU78K4ktxBFMnsyosi/BwGGffvS/yPAZUmvZVw94+pQRutuncgX+HLn3yGqXk/lu6S20W9+8YjklhaKSFJ1QxSOg7Ikqy5UKcEkb9KDT0qPCbrhqzHMQkczoM57FtCkyAfqtWkMTtg+NROdeT3tfV3spjDH26gCUs8dtI/djeJjlo0Zj2bLkqRIMinKz5LhWKdZC80lwhSeeUgyOCCMbABVGdkUAD8aqrW+eXg79ogllgV4pomAYStaMVkUg/XVDj3uKByg1aRqxqwNWM4z44zvjNdKTeX+M+rtDEzmS0uADZXDEkjUNQglY/Sx7DHdgNJ7w3cqCJxPikdvE0szaEXGTgn2iFAAUEkkkAADxpX49xuG4WylgkVxHfwq2MhkMmuIh1YBlOJOhArvzrNNK0dpbKvaMPWCzk4C2skTKqgdXZyq56AZPlSXzdAx4pDJKQh7e0a2GgI00ckqCQSN9MxEbL1USZ6UHr9UPMPHHjWTscHsV7SZjuEVe8VH22UH4Dc9Rmw43PKkLGFSz7dBqKgnvMF+mQNwvjiuFnZQSWpjQ64pFYM2e8/aZDlm66ySc+IPligslmGkHIxjOTsMVX3XNNpH+kurdP2pox+BalDhnAuAvgKbaVumJp2kbbb2Zn/2pwseX7WMZht4E8jHFGv4gUHbhnGIblC8EiyoGKlkORkYyM/MffVP6Of8A7dCfMyt/FLIf967cnbxTSf3l1cN8lleMfhGKi+jE/wDC7b/mf92SgaaKKKAqLfcTihGqaWONT0Mjqg+9iKh8y8a9WgLKuuVmEcMecdpK+yL7h4k+Cqx8KreCcjRqe2vNN3dvu8sihlT7ECMMRoOgxufGguJbe3vIxns5o85UghhnzVlOx+Brpw/hEUC6YY1QHrpG5/aPU/OqyXlhYWMlkEgkJyyBcQy+H5RF2B29tdx76l8L42JCY3UxTqMtExGcfWRujp7x88UE6W3V1ZHAZWBVlPQhhgg+4g0u2vo7tVAWQzTxqMJFcTPLFGo2AWMnTsNgWBI86Zl8ayaDzr+i5218GLKkAj1pcMS0rW2rCJGmMdpGwCFydhoIGSDVTZ8MSb1uK6h7e8it5Tczygs6y5xbC1OAERlBddIz0zvmpvEJZJ5DfxCZ5+1MXD0jVmj7KBikpnOyrHKS+WYjChCMkU7cucFNvGzSsHuJW7SeQbAvgABfKNVAVR5DPUmgW7LmOe4t47KPVHfj8jdO2D6uI1TtJhgkMW1Ds/MvnorUwzXFvwu0UezFHhEUbu7sdgM+1IzHOT1JJJ6mqXlDikJTiN+WQRSXDtrGCRFbRpGC2N99DMB5OD41xveXpOIW89xcqVZ4JFs4D1tw6nS7j+/bYn6owo8SQeIXJUFhpONxnOD4jI60TwK6lXAZWGCpGQQeoINQ+A3/AG9tBN/exI5+LqCf51YUGiIAMDYDoPdS7wGbRf38HTLRXC/CaMRtj96A/fTIaV+LjseKWc/0Z0ktHP2h+Xh/FJB+9QNNKvL0nZ8Q4hb9AzR3SDzEyCOTH78Of3qaqUuZB2HEbC5+jIXs5D7phriz8JI8fv0EfgnC4nF9wyUZijk1xjOCsNz+VTQeoKSCQAjppXyqw5b4w6s9pdt+cQrqEhwBcQ5wso+19Fx4N7iKpfSJYTwz23ELNlEqMlvIjnCSpM4VA/uDvjPhqyPZqWvD4eLmKaZR2cIdWtnHfW4PdkSf7K6RhRsxIY7BaCPNxG4ubhb61iDW1trjAx+Vu0cqJjCOmlTGCmfbKHGARVnx24guoLaWNlkUXUDIw3IYSKCN91bwIOCNwa1vLl7S3tbK1Cm6eNYoh1SNYlAkmk+wvX7TFR41GueU4LVLfQCZWuYu0mZjrmdn1M0u+GY7ncbdBigdKpeL8KcB5LQqkzA5V89nIcbawN1bycb+YYbVc5qHc8UiQ/lJY0x9Z1X+ZoI3CeBIlpBbyojiOJEIZQwyigHr7wa0/qdaA5SFYj5wloT98RWuNzz9w+P2r22HwmQ/9JNQZPStwwf/AJaH9lZG/wClTQMXDeGJbxLFECEXOAWZj3mLHLMSSSWJyfOqX0bpjhdr+wT97Mf96ij0scNP69vj2Fxj/t1I9Gkurhdqfskfwu4H8qBnooooFriqa+K2St7KQ3Mq/wCYDBH94WR/4jTJVPzHwl5VSSAqLiBtcRb2WyCrxuRvodSQT4HS3hXPhXN8EqSaz2MsKlp4ZcLJCFGSWHiniHXKkeNBY8R4tFAoaaRUBOBk9T7h1NLHMV+tyVWE6gjKUkjI1vNIMokUm+kBe+7eC7edTeUoWn1X0wOubJgRusNucdmMeDMBrb3vjwrpdcumKUT2wGoFi0DHEbFwA7R+CSEDr0Puzmgir/SqjQPU3/8A2GM2ce+BQAW94cA+QqLccz8RihDy8PUgACQRTs8h+sYo443AGMkam92auLbnK0JcPPHE8ZIkjmZY3Qj6wYjI8mGQfAmq9udJLg6eG2zXA6esS5hth+y5GqT9xce+gWuU+bZbfsbZ4pRZwRlDcLZ3ZLFCAnaBkGjUCSdIbBHUA5qy4rzgl9cJYRmWGKUflpnjkiLq2dMUWoAq0mGGpsbBguSRiY15xWPLBrK72y1vGXhdf8t2Zg37wFUXJ9jHfu8dzqJiGu4ikzHJJdzZ1yOmdQSJdKRnoOo3UUVbc33MUcltapC5jLJNcpbwNIeyt8CFXWMZ0s6KN/oxEVx5h5qS9C2sMF0x7SOS4Vo5YCkCSKXLatLNqwQFXc4PlTfwXl+K2D9nrZpCGkkldpJHIGF1OxyQBsB0HzNVXKrB7zicnUi4SH4LDDGQP4pHPzoi84RwxbeFIU9hBpQeS5OlfkMD5VLFZrBoM0v87Qfmwk8YJopx/wAqRS3+gsPnV+DUbidqJIZYz0dGX+IEf70ElTSx6SrUvw2dl9uEC4TzDW7CXb5KR86tuW7rtLSBz1MS5+IAB/EGpl5bCSN0bdXUqR7mBB/nQV3FbFL6yZM4WaMFW8VLANGw96tpYfClPh/ESFg4gQY5Nfq3E1Gy6ow0faOv1kkC4Yb6HxuMYaeTW/MbcfVjCY/yu5/7a4aRBfFSPyV2M4PQTRjf+JPxSg25a4cS0l5KD2txjSD+qgXJijHl1Lt5sx8hVhxfg6XCqrl10uHBRtLArkDcfGp9as2KClflK2+kjOf8SWZ/+p60t+QeHp0srbPmYUY/ewNXiL4mt6CBDwG3T2IIV/ZiQfyFS44FX2VA+AA/lXSigMUUUUBRRRQYJpF41aQ8XuEjSNJIYHzPdYGDp6wQP9LUfbIOkDI6naJ6TuPq+m0SYRAOpuZG7TsgpUkRSGLv97YnSRpXdiARmLPzU8FhDK2INSfmttZgMCq/rpWaM6YQCDp07BhnLEBQ9OXAHlWsm4wDj3jGfxFQOXeI9vbRSGSGRmUangYtEW8dBO+Pcd6sDgeVBTLyhaGUzSQpLKf1k2ZWGOmntMhR7lwKrL63PEZ3g1MtlbsEmCMVNxNgEx6l3ESAjVjqxx9E1ecx8WFrazT4yY0JVfrP0RR8WIHzrTlbhBtrWKJjlwuqVvrSyEvKx+LsxoK1vRlw3G1nEp8GQMjD4OpDA/Ot+NcqW3Yh2ZopLeM6LvWe2jCAnLSndxturZB3yKZDXlnPXNgvLuLhlu6aTKq3DNqKOwywiOgg6cphsEbkDwagfOUeJSXFjbzTALJJErMAMDJHUDwyMHHhmqjkKLTNxQbn8/c7/bjib/epo4reQgdrZrIoHtWkoYgD/CmCH5KzUvcvc328EnEJJmaIyXY0ROjidj2EAwsGNZOR4Dy8KD0Oilccdvrj+zWYhQ9Jb19B+UEep/4itYbl+/cZfiTI3lBawqg+Haa2P30DQRWM0qLbcVtzkSwXyfUkX1aX910DIfmBW559SMfnltdWp8WeFpY/lLBrXHxxQS+S51Nuyqc9lNNEfdolfb7iKvJJQoyxAA8ScD7zXnnK/LlpetfThWcPdO0cqvPFqV44n2wVzh2cdKgLy9brwi2u9Gqb81kd3eSQnMsIl2diMEFsjGN6B45PmUwuFIKrPMFIIIIMjMMEbYw1d+ZeHmaBtH6VCJIiPCSPvL9/T50sLb3qXV3bWsYjWSYTC6kXVFFG8USkRJ0eTWjd3oOp6iuXNnJ0UVlK7STzXLaY0mlnkLCSZ1jQoikIvecbKtA38B42t3bxTx+zIucHqp6MpHgQQR8qsFSq7l7l6Kyh7KDVo1M/fdnJZzliSffVpQFFFFAUUUUBRRRQFVHM/GTbwZjUNNIwigQ9Hlk2XP2RuzeSq1SuLcXitojLO4RB4nqSegUDdmJ2AG5pfteGzXshuLhWt0Ebx2sWfysfbDS80mNllK4CrvpBOTknAJKiW29ZOZHjSRVe9i1lSFIkuQ7J+UR3kxrkRXACiPbRte+jKxUz3EyY0hREWQEK8jO0rAAomTGpjUtoUsxckVKg5TvRFBZObU2cTxlpEDpLJHCwcI0RBUFiq6mDYO+29PYoFviPI8RkM1q72c53aSDAV/8AOhI7OT5jPvpM4reXUhuEldLt4itpbLGhijkuLldbPIusgtHGA2cgDJIwdw1+kW8kWKGNEdkmlCTCLDSmMBmZY0yGbVpw2ncJrNedcoWAN/bx2rSQurB5oxIxVWjDdu/YSIvZhldYwCoI7U4wF3KdXkubuO2tWtLmMRywvPPcmHBW2ZXOCjtrd2QdBjck0+0Utc+cwyWltriQkswUy6S6QK2AZJFHeYDOygbmiNeYOJyTSmytG0yYBuJxv6tG3THh2zj2R4DvHwync68rJbTWgs0CNHbytGAoLM9k8dyoLMC2psvkjBOrfbIr0LhXC4rG3I1d0apJppD3nY7ySSsfE4z7gMDYVTcChlvblb6ZezhRWWziIw5WXAeWbPQsFAVPBTvuaBnsLxZYkkTdZEV1+DgMPwNLHPvDYordrtI0E0U0E7SBQHYRSIram6kdnqHwqT6OnPqCL4RyTRIfsRTSIn3KoHyqbznZ9rw+7jHVreQD46Gx+OKC4FZqq5a4wlzbxSIwYmOMtjfDOivgnzwwyPDIq1oCsYrNQOMx3Bj/ADVokkz1mR3XG+RhGUg9N9/hQTXOAT5CvNpG/wDpiP3wxY/elTH8xXbjXGr+LMUt3YCRwQIoLa4lnORjuRLJn5kY86VoLPi0ix2BAEMUUUixaYY52iicBD3mdA+qMHSzb+PlQe2ilrmdu0urC3HjK1y/7FquVz/zHj+6rDgV+XQK4nEgGW7eJUb7417Nv3SaokZYuNAly/rELRojHvQGIiVsA/q5Ac58CmOmwByFZoooCiiigKKKKAooooFPl239dk9fm7yZIsoz0jjBK9rj+8kxnP0VKgdTlsFL45S7MsbSeW21EsY10SQ6mOSRFICFyfBCoqPdwcThHaJNBchdzB2BheQeIWXtWUP5ZXBOxxQNFFVfAuYortC0ZIZTpkicaZIn8VkQ7qfwPgTVmzYGfCgTr2xu4L6W5SAXiuoWL8usT264GpFVxoKsw1FgdR6HOBVxyrwh4IWM2nt5pHmm0nKh5TnSpO5VVCoD46K48tztcs14c9m+Vtl6YhB/SEechGr9kJ78sFAUl82XyLfW4uXUWscT3BTBJaZHiSLIHtnMndQD2hnc4w55pHv+Hi84wyhyq29qqu6bSI80jnRHJ+rYqoyw7wGwK5zQVXHea1uZBBc5hg1KxtEBmvbjSQyrJFFkQxkgEqx1HGDp3pmaW8vBpVGsYW9p3Km5ZT1EaLlYifrMSR4KDuLnhPAoLZdMESRjx0jdj5s3Vj7ySa68TvlghllYZWNGcgY3CKWOM7eFAcN4fHbxJDEoSNAFVR4AfzPiT4nNU3MHF3kk9StSBO6apZSMrbRNkayDs0jYIRPMEnYbonBeFvOpubnh0t20xMmSIIioc6lCNLKJWCjCjAjXA6HrVlecLmtYXvuHma2BINzbXUYlxHF3SyAkv3Fy2FfBGcY2BB+4LweO1gjghXTHGulR4+8sfEk5JPiTU6kA87cQhnSCayinMiF4pLaYIsqrjVoWX6QDA6dWcHIyKmXPpNjhXVdWl7bgdWeFSo/eRzQOdc7i3V1KsAVPUHoaUrb0q2TgMvrBB6EWlwwPwKoQa5T+l6xVtH5wXPRBbTBz8FZQaBts+GxRZEUaR566EVc/HA3pehl/43KuOtjGc+WmaUY+er/TQnOFxJ+g4bdn3zmG3X/W5b/TSZb883MPELuSWwd5mWOIRRShmRITIc6Sut1YyagyrjFB67S3ztZlYWu4jpuLVGljbGdSqNUkT+aOFx7jgjcUq8T9JF0yHsRaRSthY4Gaead3Y4VVTs41ByepJwAT4URcHuby4MMt9cNFANN7IjLFE0jKCYIVjUd0A992J6gbE7A33XPNlEqdpcRhmAIjVu0k7wzsiZY/dXXhvN9vNII1MqOwJQTQTQ69O57MyooYgb4G+N6rZOUuxUR8PjtLeNl78miUyHyA7J0JHvL/ACpJ5o4XLYT2szmFykjT643uUcpbxvJKrRSSyKQy5XWMYJA+lQexUVrG+QCOh3HzragKKKKAooooCiiigoOOcoxzyCaN3t7lRhbiEgPgfRkU92RPssD7sVS8dtuLNazW+i2nMkbRrPHI0DjUMEtE4K5wT7LimqfjkSS9kzd/bbBwM9Mnw6/LqcUW3G43OBqXZmBdGUMqEBiCRjAyPvzQL9nxfiCRpGvCwpVQo/PIezAUADBALY2+rUiPh/Epd5rmC2H1LaLtG+cs+33JTAL2Pu99O/7PeHez9Xff5VstyC5T6SqrEYPRywG/xRvuoKB+SVf9PdXswPUNcGNT8VgCDFW/CeDQ20YjgjWNM5woxknqWPUn3nJrt66ngwPeK5BBAZQSQSOmAprmvFYiyqJFJcZXBGG3x3T0JyOgoJdQOP8ADRcWs8J6SxOnXHtqR18OtSI76NjpV0J32DKTtjOwPhkffWP6Qj0hu0TSTgNrXBPTAOdzmg8u4Xz/AHVvEsNy9ssqKFYTxXkcqkDHeEcbpIPJlYBhg7VMtubTPqBuby5zsY7Hh2iMZ6gtOjH72FekTzBFZmzpUEnAJ2G52G5+VEc4ZQ43UjUOvQjPQ70HnX9AyTxxp/RbSLEoWI8QvFXQoAUaY4Q+NgBnAJxuTXey9HswORFwy2P1ktnuZB8HmZQP4adoeLxs2gN3veCPCI9Tt+vT+L3Gu0t/GvtOg2Y7sOie0fljfyoKCPkrX/abq6n+x2vYR/Ds7cICPcSauOG8DgtxiCGOLPXQiqT+0QMn511HEotOrtE04DZ1KBhsaScnocjHxoHEELlAwLAgEDcgspYZ8sgE0EjFROJcGguF0zxRyr4B1DY94z0PvFdfX48Bu0TBOAdS4JzjAOdznatLjiUaBiWB0kAqvebL7KNK5OTnYUFE/JRTBtbu5gx7KFxcRDw2ScMV647rL1qgvfR3KzapIOH3RyWYkXFozliWJk7NpFYkk9RTxDxiNmVATrbVhSCrDs9OrUDuMal+OoY2NSTdoNWXUaBl+8O6DvlvIfGg81l5avEJFvaz2y/UtuKqsQ/ZjkhYKPcoFb8O9G00jk3OlEkwJiZ5bq5lQEN2ZmcKscZIGQi5I2zXoknEI1xqkQZGoZdRkHxGT099YueIxxhy7BVQBmJ6AHON/l0+HnQSAMVmotxxONCVd1BCGQg9QikAsfdk499cjxuLCnLYdtIPZyYDatGG7vdOrbDYoJ9FQf6ah0yMZFCx+2TkADJGckbjKkZGd1I6ip1AUUUUBRRRQVVzy8jymTU4147RAe6+kYGflt8zjB3rl/VWIDAyCVZWYBctrZXy22CQV+G5z1oooN4+W0GCWYkEHOF6ib1g+GwLeHl99Sm4ee27VXIyqqy6VIIQuRudx+kP4UUUFfb8pRomjUxGfpYbbsnhAOoEEBZD/wDGNq7RctoNOXZiuNzgnuyifxGeqgfAee9FFAW/LUaEEFsjG+F8FlTy/wAYn4ge+uMfKSCMoXZs69yFyO1jWI4yPIfifDaiigvMVrJHkEeYI+/aiigqP6rpth3BAGD3dinq+k4xvvaocfab3YynLKhlOtzgOG2Qau0MrHOB4GZseW2PHJRQZPLa9my62yxQlgFBPZKqDoOhC5+ZoTlpAAC7EAKPojOiJ4c5A2yr5+IoooNP6qoVIZmJZXUnCD9KiR5AC4BCxj8fOup5eXVIwdgXYOMBe4ysXyBjBySc56jrvk0UUHSHgoVtetjJh8sQu5k7MZxjGwiUAeQ3z1rm/L6nX327zax3U7raxL105YalGxPTas0UHE8qRkDLNsunovlcDPTb+0scDYYGK733LySxtGzOM5OpW0kHR2Y6bHA8D471iigxNy8pkaRJJUdkZMhs41CMagGyAQIxj5nrXe24SFEYLZ7MswGAAWbIy3mQGbfx1EnJoooOKcvqElTU2JEMf0e4h7QgLtvgytufdVrRRQFFFFB//9k="/>
          <p:cNvSpPr>
            <a:spLocks noChangeAspect="1" noChangeArrowheads="1"/>
          </p:cNvSpPr>
          <p:nvPr/>
        </p:nvSpPr>
        <p:spPr bwMode="auto">
          <a:xfrm>
            <a:off x="52388" y="-1050925"/>
            <a:ext cx="2085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Oval 20"/>
          <p:cNvSpPr/>
          <p:nvPr/>
        </p:nvSpPr>
        <p:spPr>
          <a:xfrm flipV="1">
            <a:off x="8601075" y="3267075"/>
            <a:ext cx="9525" cy="95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 flipV="1">
            <a:off x="8686800" y="3267075"/>
            <a:ext cx="9525" cy="95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705600" y="3886200"/>
            <a:ext cx="609600" cy="144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Diamond 19"/>
          <p:cNvSpPr/>
          <p:nvPr/>
        </p:nvSpPr>
        <p:spPr>
          <a:xfrm>
            <a:off x="4953000" y="1219200"/>
            <a:ext cx="4191000" cy="2971800"/>
          </a:xfrm>
          <a:prstGeom prst="diamond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9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9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9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900" b="1" dirty="0">
                <a:solidFill>
                  <a:schemeClr val="tx1"/>
                </a:solidFill>
              </a:rPr>
              <a:t> </a:t>
            </a:r>
            <a:endParaRPr lang="en-US" sz="19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900" b="1" dirty="0" smtClean="0">
                <a:solidFill>
                  <a:schemeClr val="tx1"/>
                </a:solidFill>
              </a:rPr>
              <a:t>Missing </a:t>
            </a:r>
            <a:r>
              <a:rPr lang="en-US" sz="1900" b="1" dirty="0">
                <a:solidFill>
                  <a:schemeClr val="tx1"/>
                </a:solidFill>
              </a:rPr>
              <a:t>Grade</a:t>
            </a:r>
          </a:p>
          <a:p>
            <a:pPr algn="ctr">
              <a:defRPr/>
            </a:pPr>
            <a:r>
              <a:rPr lang="en-US" sz="1900" b="1" dirty="0">
                <a:solidFill>
                  <a:schemeClr val="tx1"/>
                </a:solidFill>
              </a:rPr>
              <a:t>Crossing</a:t>
            </a:r>
          </a:p>
          <a:p>
            <a:pPr algn="ctr">
              <a:defRPr/>
            </a:pP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28600" y="1008995"/>
            <a:ext cx="4343400" cy="440120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some records, public IHEs did not submit final course grades to SCHEV. Some of these missing grades impact the determination of whether or not a student earned 30 or more credits within two years of enrolling in college. The postsecondary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achievement reports for SFSF (c)(12)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document the percentage of students for whom insufficient data were available to make a final determination about whether they met the criteria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SFSF (c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)(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12).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788510"/>
            <a:ext cx="1497152" cy="110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hQSERQUExQVFBUVGBgVFxgYGRgXGBcYFBgXFxgXGBcXHCYfFxojHBQUHy8gIycpLCwsFR4xNTAqNSYrLCkBCQoKDgwOFw8PGiwkHCQsMCwsLCkpKSwsLCwpLCkpLCwpKSwtLCwsKSw1LiwsKSwpLCwsKSwsKSwsLCwsKSksLf/AABEIALcBEwMBIgACEQEDEQH/xAAcAAAABwEBAAAAAAAAAAAAAAAAAQIDBAUGBwj/xABOEAACAAMEBAkIBggDBwUAAAABAgADEQQSITEFQVFhBhMiMnGBkaGxBxRCUpLB0fAjU2JyguEVM0OissLS0xaDkyREY6PD4vEXJTRUc//EABkBAQEBAQEBAAAAAAAAAAAAAAABAgMEBf/EACwRAQACAQMDAwEIAwAAAAAAAAABEQISMVEDIWETIkFxFDJigZGhsfBCUsH/2gAMAwEAAhEDEQA/AOyQcFCWcDWIoUYOsZG38Ip02ayWdlkylmcQZxltOaZOoWKSpaA1ChWJY4UFaiG7Fwrmy5lya8u0yzMMkTkUyys3MI6kUIbG6y1BpmcacvVj8ufh7fsWdbxqq9N+6t+Kuvi78NnWADFI/CBtSqO34xS2rhbP4wkAcQjCTMmADkzpmKjXyRyVJ1GaNkbyyjHd5+l0s+rMxj8Rf988Q2jzKCpIA2k08YitpSUM3HVU+AjKTrWzGrEk78T+UR59qCqWY0VQSTsAxJi7OUXM1DWNwglD1j1fExBtXCjUiU3sfcPjGUlWiaDdnpxbMonINsp+bX7SnktvIh7jImOUZRcN9bpZdLLRl+2yzfhBOrzqdS/CENwgnH0z1BR4CK/jBdpDF+NW5LheEE5T+svdIB90TpXCx6cpFPRUe8xmjBiZEsaWbwremCqN+JhEvhg+tFPaPjSMy06uuE13/PVEtW5svCmU3Oqh3gkdo99Is5VpVhVWVhuIPhHMzMGWdPnWIXJemIqtNmB7RFHTA9coFY5/I05NQ4PX72PfnFrZeGR9NK7wfdAtq6wKxSyuFUo66dNR7qRIXTss5EH8QgWsqwKxXfpYHKnbA8+baItFrGBFU9tbUTDTaSYAktQAVJOoDEmFFrqsCsZXR8222xeMlzUs0o14uqB5jgekwOCg/Ncydn07PlTeItPFs10vLmJzZijPAZMNY/InlHUiXoy6E4xPeLjePmP+fo1MEYoH04ejq+MNtpd9R8I6089tFegr8Zn9KTD6R6gPhDE61vrcnr90KLal54GZA6SB4wxM0rLHpV6MfyjK8ad3dDbTjthSW0x08nqt3fGBGX47fAi0WtWtVd/fDTTzuivNo5Sipq2WB+dUB7Sa0BqcRhqpnWuW2M2UZsVoUL5q7S5LrafOJU6Y7JRGapaWQKPMoXllGKijnMVERHlKv+zJMlzjx0t2aWSyy5NnvFSzEACaxal0VpTPGJFtZTLYkpMQU1BxU6ytDTDM6qgQ3JmiVVaoi1JFABTVS6gz6aRw0z9y+37vq/aunq+0aZ1/X26q3581z812SbbaHAAQBpjsElg5F2yrsUULE7FMTNK8H59mlSpcudx9mmPLkzpHEgsyzjdnT+OU3wwJMypwFN0UNttEiZQOpmUrS8EIBNK0qW2DsEV3FSSf1MsCh9FK6tojWUzdvP08+nHTjG8om7moidtv8o2/mZXoLymeTMNZko3CfXBxSYPvL3hozXDLhMbOi3VExgyNcYEqxBDKrAEVXC+R/wDmNcTJTykrdCJXA3VAJ10wGMMTp8kkkoCTiTdFSd+IjE3UQ1HW6MdXLOLjt27R2md5rV9a79u3BzRHDWVbpQDM8u1yjflS5uImXqiZKSaRTlrdAU0N4AgRYrbKgFTUMKg5VB279R2EERRGdL+qQ9PwgxpCgAVVUDIAUG3xMNU3bn1c+lPTjHGZmYntcRHbj70/PePrPK3edDZnRUtpFjrA6vjDD2snMk+Hwi6nktbNbQNfZDL2/dXprFZx56PHugjNO3564zqlLWPnDHAZnAUG2GTOO0mIaTdhJhXGwsSOPhQth2ntMRDMwzgcadsBM8/baYLz9tp7fziGZvz89cATDv7oticLe209phaaRbae2K95pAqcF2/PQdmUIafrvADbhqz8e+Kq4GkT6x7TDg0o3rHtMUQnUrVhrNDSuGynwgmtS47tlScerohY0A01MHpt2wr9NOwIaY10gqa1yYEE99YoJdt6esbz8IXLtm5h1d8TUsTU23+gls06Rcm2qZZ5oQymUzbigcTxIeWDySKUcEa90VGkJkmVOHm86bOlyy54yaxmVmTERCiMcSoCXicqnornpekcACD0EK1N4qDSu7bCHtwJ5QJ2bKbtg3YRiNtL2Z9fGbziO83HiL3/AJaH9PPqu9hHvg/08/2OjH+qM350vqHHWSNXR4w2lr5WIYDaDjXrphHTX5eJpxp58rq9pEH/AIgPqL7X5RnfO6Vusd+GPbAFt23j1RfU8nZof079jv8Aygv04NantB8Iz5tg+17P5wfna5crs/OJ6k8jQ/pxfVPdAjPi0yv+J2L8YEPUnkWMzSBqMSQMgSWGdevrhKaTIyCgj0roJ7TXCKsV14QsTabfCLOQsDbXapJvVwyB37IbaafVGGfJGHdhCJOmpyCizGUbj057c4R+mZv1rdRialsbz9tB1Ae6Gw5OQJ6MYdbTc4/tH6a0/wDMNvpmaM5rDr6ozMoSJLnJH9lvhCmsbjMXekhfExBtGk2bFizaqsa+JhoWhjqI8e44xKRYTJBGd3217edEfNrooTsBHjlDE6YCBSue6vjuhpZpBqDChPm2NgM0PQ6t20aHpi3kW8VRlAFbwukAYclalT0YbaZxVvambOECv/nGHcSphAIHGpj95eqrKNuqJY0S5BIeVQUqeMSgrlrirSVtoYkLMYDOnzvgJS6O1GbJH4wceoHwhR0aoGM+Uc8r5y/Brw7Yhjt8YFRtiWLCXopSt7ziStdTFlI/DdrWF/4aVlxtUj/VGW01A17oricPjCWDaqfPeYWL6x8DpjryXluKUvK4fHfdENzeCc9SRRCTjd4wXqbbpoT+UU6EowapU550yxx+TE026ZxizaVcGoZiTQ/ZApC4XscfgrPNfoSTTt3Z45QR4PzVxMgKMcKYYD72O3M7N0TV4XWkVBdWoc7u/IY+OMWi8ILQVqFQAgYurA0agD4nlDndkLg7Mp5q2xR1gHxgnlMDSlT9nlY/h6D2GLi38LLRQAhVrShWWTXXm1Qd8Lsk+0vLuk4GhVhcvKDqqO8Rm4FZ+jjRakKTmNg7cTSuFKwmfZcKg9V27hXDGue0/CLyw8GHWtWZjWoHNFN5bXicN8P2Xgo4uMZgvA3it2+uByxOWWNNWqJ3KZBGFaZYE501E9UJExaZ93bhWsdUl6HlEVmpKva8Cndd95gNoqzfVg9AOvfWOmiZX4pyxq50NDlhCkQ61I3kUjpjWCXWoQAUyNKAjI4CuGysIXRyUwlrQ58hadZIpD05KcyArjiQNY5uvWMjhALVNajZv7TWOprJUYEKR6oAoeugp1ViM1kT1Vw+yPhD05SnMzaBgKjrOfzSFBiSKAnVgOvqjpiALzQB1D4RJt8yaslJ6M/OKOt7A0xDLXI01YA0i+n5WnMjoeeceKmY7oEdBTS5IBvt1FafxQIzpSnPi/TCTMhottMNtPxoB86/GNCQx6oa48asYjudrAePXSCE9N57vnKNaZKOtaq64bBJ1jPdAFpT1CTnUsdfRSFCePVI6DGtErQyhHOFdn5HbDjSHFcKdY7a137YdkW8DME7MvhjCnmhgBWlMq1GqgNRU90YnHJKVlsnYcmoIPxBGVMKdMMWQ7QASRhU5bTs1w/atFznNVF6gAF0ggjXrqDlTAZxNsnBy1lTSWxYmovGhULiSbwpXVvpF2haNSQGwFARSoOqvhlDz2Rq5dfTWg3beuJeh+Bk4NWYl6takMDjqxHR04jfGksnBOYxJYMAdZpWvtV25iMT4SmQWzEasT1E9ufzshRlU5350+EdEl8CZZoWWpFdZpsGGrCLCTwWkKP1aH7wDeNQMhDTJTkquCwUVJpXP3DCLCRo1myRscsCc93vjqEvQ0lRW6q71up3qoI2Zw/K4qnJW991S/aQCO2Lokpy+ToZyaUYDKt0nqwwrjribZ+Ck0tQg7cWCiurI1pWOhTNIqPUHSVJ7JYY9tIYfTVMi34QE7ze8BD0vK0yQ8n7YkTBeIwopNPyHRth6RwOuMQ/KrleR7oxrjUDGlBnt6YvJmmGOs9bM3vu90Mm3NtI6OT/AAgRr04KMSuC4RgxoQDgCoAww1mkWHm8ugBCGhqLxrQ7rtaRB842AmGLRpFE58xV6WA8Yvpwq0UIN20KABj00gmmqdvb8axTWfTMmZeuupuLeYk0AFQubUBxYQuXpqz658lAMyXHcq1Y9Qi6IFkaHMFukk92XdB+c0wGHRQeEVczhLYRnaSQNQRiW6ABRRvLE7ojTPKHZE/VkrvCkv7TUp+ECNRjQ0Kq2ZFwbWwr0DNuqFs66izdijvBMY2Z5RLNWv0hPQuPXeiPN8pUrVLfrIHgDFobYztgA7z2tWnVSETJxOZJ6anxjDN5TJYylN1t/wBsMv5Tl1Sv3/8AtiVI3RaEFowjeU4fVD2jDTeU86padp+MKG8d4vdHSePsbyhzka8N+sdtGEchPlKY/s0HRePi0aPgl5UZEtr05uLryWF1jVc7wug4g6vjFoMztFzAxCTLqjIFa03YmBGltXDPQsx2c2g1Y1NJc8Cu2nFQcSlcsmW4Dm8o7T84wxNtTHnN1flEKZawMoizLRGoiIRPa1KN8NnSGyDlaBnsnGFOLl+vNIlr1XuU34QYgzpajAPf3hSF6i1CetRCxM/SZgDSpisJEEXEUXMvS5iZJ0qpzEZm+N8KWad8BtJE4HmmLzR3CKbKIvUmLsbHsOYjnEi2lTnF3YNP6mxEKsdh0Vwns80Cv0beqwr2EDEdkWh0jLAF1lauV0FidwCg49NI5RImq93icXPKp6KKNbbSTkImi2zPRYCZvwVt32Tvy27YlDo861EYlAg2zWCVH3MXPsxDm6TX12bciiWvtPeY+yIwEvhpiUnK6NkTheB6TjEW0aLm2jGRpGaQfQc0PUZd3+HriUN/N0jrCKN5BmH2pladQEV9t06v7Scv43FOxjQRzybwInE/SPNbeSCO0sYXK4Arrr7QH8KxaGrm8M7KnOnody1f+AGK21eUuzDmrNf8IUdrNXuiFK4DStYB63PvETZXAuSPQXrUfzVhQqrT5Uz6ElR95ie4ARWz/KDan5pC/dUHxqY1M7Rtlk891XcAgPZSvdFfN4VWeXhKlXz6z5dn5CLQzo0nb5+C+cTK+qJhHdgIlSeBFsflTAkoHMzZg8FvHtpD9s4Z2h8L4QbFFPzinn6TZjVnZjvJMBeSuB0hMZ1uWusSkvfvE/yxIWw6NTnPaZvSyqP3QpjK8fuPzvgjaOjtEBr1tmjVyshb7zzD4sRCxp6xDKwyetVPiIxhtW8d/wAIT539ruPxgNqOE1lH+42f/Sl/CD/xJYzno+zH/LljwEYjzrf3fnA86+13fnAbRtLaNbnaOlj7rMn8BEIMvRD52e0SvuTWP8ZMY8Wv7Q7/AM4MWo7R2/EQG3kaC0M2U2eh+3U/wUiysvAHR8z9XOlPuMxwewtHOPOt3h7oWttG2kB1ZPJVZxnLB63P88PL5NbKP2SdYY+LRzaw6dnSsZU6Yv3WIHZGgsHlPtcvnlJo+2uPatIDWDyeWX6qX7H5wIr5fleFBWzY66OKd6QIDnmhtB8eazJ0qRL1tMZbx+4lQT0mg3xqp2kNG6Olg2dUtdoIN1mN8L9piOSo3IATtGcV/Cy12OWply7NI4w7EUXN5IxrsHycS71iVYnaY09NtL35zlzq9VRsVclHR1xWl4QzQdIoOsC/AwgxU5AmAKp2QWMKZWGJBA6DTtggsAWMOy5pEJ4uDEqAt9F6VMtqgxutH2pLSuxhHMEUgxd6NtrynBxBU4g4ZZgiA1mk9EccLrUWaoojnAH7DH1dh1V2VEZEOyOVNUdDRgcCpGox0KwTltMsEc/3xTcKNBGfLMxB/tEkYgftZa6t7KMtoqPVoETRnDKbLoH+kXfzu34xprLwhlThVTyvVPO6tvVHNLPODCsSEBgNhpDhYsvBVYnsHbGdt3CefM9K4Ni4d+cNcaTnj8/OOcR7TJUCo7ICHOm6yYiPaicsIObjB2OyXzANBvk/lDld/YAO+JkzR5Q46we6hhWhrQVWYBnLZZgr08W3e0n2YMzlSDxddRPafCH5Wj5jc2U56EZvcYv+ClBarO5YkrPlC7Q4gsKknUNXXHZ2tglreZOUTVVLOGoMKgDmjHXia9UYyymG8Mc85qIcDlcH7U3Ns1oPRIme5IkSuCVubKy2k6v1TjxEdrk6Tczi4DFSaEG6AVIBB52/ZgFpjU0f0Pwns868JbKQpIF01oAaG8M1x2VFGWh2c56kx8Onp73O2/i9nFV4BaROVkn9YC/xMIfTyb6SP+7OOmZKHjMjuci2AtRVJX1sTq11yiQZ63rt5bxFbtReptu50wPZGfWkxxxy2lwn/wBL9I65IHTOlf1mJC+SHSBzWQOmYp8FMdvmSgwoQD890V9qBlspqzCtcSdWFK9GqHq5MZxo7zs4Jwo4HzrCZazuLrMDEcWWPMKg1qoHpDKsUDCOveVGzma1lvChAn7MKmQQMMsNuOMc40lYgo6KeMd8JuLZuJ2VEuYRlFjZZ97A5+MQEWHpRoQdkaFlcgRPaywIDMTHJJJNSc4baHbkE6YGAjDOHJjeA7hCCMYkLKxJ9UXuuoA7yIApNmLGgFW7aUBNKbaAxJSypyS7DPEGpbWeaKEAgAZ66w9Z5BROMo2BF11YAq+BGINajkmmBBh60SxNUzwMRTjlFBdJ5KzFwNEYkAilFY0wDJAMybAD+qYs9TQLeVqCuJrhQ4GmwwhrLVioAvi9SgoJgWteT6D0BNNYGVec3THDLpr1VwrFlPN5VZGlIw5SJLBqrgXwxFaAgqATnTVAVqAQ4Fh/SUpRNYqKI4Sao9UTkWaF6Bfp1QyoqQBmcB0nCAlSkuhaG67i8W+rQ4AimTNia5haU52CHRQqlaA1Klca0zDnVjUrQeqNpMTTa+LnO4VGAmkXHUMCkpqKvKU0FEUYUMNAyXHKDSjtT6RPYchl6Q7fdgLLQGlDKcHUc43j8oLNTPAxy1l4tgL6uDiGQmh6QwDKdzAdYoY3vBDSV9ChMBm+GugVkOlpkikqaSGUZJMxJA2KwDEDUVbVQRAkyqgER0DSmhTaJbyK0vFWVqVClSDXxwiw0fwEs6IoKFgMKlmqemhjM5RDUYzLnUuzwzpSz0lE7x4xsuEWgFs7gpW49aAmpBFKiusYxntNishh0HsYRYm0mKmmQYRN0AfpCN3gYikQ5o6ZdnKd9O3CKi+0ygHFneR2j8oqNEWVb8xnmpLRg0sVDMWJutUKorQMFO/UDQ0vNMpVU+9/K0Z5LrzrhXkqrtgxBJly2fAjKt0DXuiMTuveDoMu1SxeGE+z5PRWBnIQyj08gdVAanZHW7UquxOOJNMaYGmFQdw7Bsjjuipp4wmhoHknBQQAsxSKk4qKL3R3mfotKnMZ+O+OPUmqanHOe+E94VQs8ugq1MBgFOG7A40idL0OtAbz5bR7wT3w7ZtHADGhO8Vp1ExKoRl3/l8I53O1t9LCa90f39TSSWUUUgj7WY61GPWK7zELiKz6MwzE66C3OVQgqCaUoAcjzSKgYRZXtuHhCiRXVUYb+jt8Ikzy9UZ8BBwUEWpGGWI8pNnANmYDEtOB31WWf5I5fwiFB0n846v5RhVLMaUpNYavSkzD/JHJeE7cpV3V7cPcY9fT+68+W6kQQukALDgWOjLWpLqFO1V8BAg7LW4n3V8BAgMgJcHMlck9Xz3Q7ZwWxIujfn2fGJiSlplXpx/KAonlE5CvRjFnZLAxWZVSKolKilSHlkjHdeP4YspY2YDdh4Q8kusBBnaOJWgl8qoN8zK4XaXbtAM8a9UJsdkmynDoFNKgqTVXVhR0Ya1YEgjfhQgEXMuzxISyVgMydGTM7vRiDQZAVOeAGOuLE2dkkDGSRS8VuAzRS8+LOKEg4UGOVMYu10dCm0adQgMfpMUcKc0STLP3pchFYdTVHVEe9TLMZdOqNfP0UrVDLurr6j1CKl9EKjYE3hkTj0GmWvXElYiPkLaxDzSlAswmaDrMu0AtdB/GVI2yz6sQZkgrS8KVUMK61bEGLCRZSEuVBuVMtiNpq0tx6hOION1icCHalxwT0Xxk4vPF65QKpxG7AYXRqUYDZgITNQsRc0iWPgO7yr7NdJFQhBJA1VxFDux90WfAng1PLF25CAkAnNqYYDZvPVWN1apIagAAidYpVABHLVLrogqzWIDfEwLBoIOkFQ7XYkmYOquNhAPXjGF8oWjZFnkiYvIvEyyoqQSVYggVwxXVHQCaVMUGn+Dcu2oEmMy3WvKV1GhGI1jGETUkxcOKhb2II7QPEwTWc4Ze0vxi3n6Oly3ZHFGVip5ew0rStRXPEa4JpVmGZUdLMfCOmrw46UmdbleWgLKGBBNSNQIOXTFZZbCqu7GahvKyilcCwC1P4b3bEoPZRm0vtmfCD86sY1r+/wD0w1eE0RPyOyIi/tEbZySSOj591OkP5VpZJpKPtt/ajmw0hYv/AAtfGkA6XsY9En/LB8WjM9/hv83Rz5V1+qX22/tw2/lYGqWntH8o50uk7IzAKJlSQABLUVJNAMXwzEWE6xonOlutcrzSEr7UyM6Y/wBVv8TWTPK0TlLle0dWPrQ2/lcmapckdTf3IylZXqn/AF7MPBjEppxWS0wSmMtASSs6Wxwz5ozEWvwnbleN5WJ5ySX1Ix/nhK+U21HJEH+W35xiX4WS9UqZ1zR8IVJ4ZhebJPTfx/hhU8Fxy0+leFdqtCqsxLwVr4uoV5V1lqSExwdoz1s0bMmteMqZXsGHSsIPDRjlI/er4CB/i+ccpH8fuixGUdohPbybGhJn1J63HxEHN4PzyOSip+MHxYwY4SWjVIb/AJsCTpi0u6qZTqGZVLEzcLxAriRti+5PabGgbX9Z/wAwQI0I0VM+sP7/APcgRfcntZpRD6CGRE2w2a+dwxPwjTJUqXhXVC+PA1VhdpBrRQTQVNATdUa6DE5HDcakCpiIbITJM7llRXbqKgE3RdUGrazlrrAWNltyE0y6Yt5UuMklhmGUZwVigpeOFVqQATTNSSBXDE9caDg9bL60Oa+GqAupMmJaWeGpQwiVJG2ArdLSKXW6opJ0gMxONAMabq/CNJpv9TXYRFNo9b17s7QRAQjo5wiTGlsqTMUYggEULYGmOA1ViboGaFmACovAHEUqMwR298HZLPNuVxaQjE1uDk3GqaHjNikHkkkVwifKaYLMqlBckMyXwMahmTlYdGvZEnZrHdsLAKiJ0laRVaKnchTqIEXEnHGOD0H1gNAJhuY0ER7Q0Qp0+gwzOUSJswE9EQZk8AlicBBpjdKIbOzqRWt960rWrBxrFCb2LY5HA1jF8JrERaXIlhq3TXlY8kDUd0bPTul77s6ioF1RrqrIrhujlLGQ4Wy1LSXZGq0oA5ChXEggqceVHeNnlndUcS31SdZf+uC4tvq5XWT75kM3U+rb2l/oido2VZSDx/nKZXeLSXMrtqXK06AD0xUR7jerI9pffMgcr/gDrk+9ouFlaN26RPRLs48XimKVOEhyNVTjuqAsBIsLETZdWk0vrW7xFcxlSpr0R0+dIC2mbWS07kywLgmG4Bxho1yW1KlqjojltmRgykSHUgghuXyaEG9guqleqOzaRd5BmWmW7oAqB7qSXHOZEIE0jH6QjCopTZAQBageQLG95RUj6aoB1kebZEjuiHbJBZLUOLaSTIqFImVqqzRfF+UlfQFADzeiHpWkm5VpE2fjdllrlmGYdxhQ09PGLCyyzNltNZpjGbLYAvxVQtWBwlACtTrrlBZmZcbFpP8A9ns433S4Pzkn/eZnUZ3vAg1s82g+hUYDMTPe8E0uZ6koeyD+81RBBGZXOfOPU3vcQhrut5x/DX/rRopem7KoH/tlmJ2tbHx6r8RdI6blzEKyrJYrMTTlrNMxhQ1oOMmlcfumApLsrXxh/AvvmxI0SkrziTRXrxsulbo9Nc6EmE8Y/wBdLHRc/lWJmiJjG0Sazww4xMAWx5QwwWnbAXWl7DenOeTiRnTUAIEWtp0MHYtfpX52wIDLLGl4P2Wsuu0+GEZkGNXwYtAMsrrU9xxEAfBeyNaLeJIxQq0x11m6arQ5qaGWtRqDbY7LoqkgFZguAgBVphQVFAFwAxGEcSOk30fbEtUujFa1U1oUyoaairBb2NGl4jFa6bTXlskTFVpcibxgWl1ygQN95WJI6geiO3TyitM7OXUxm9UbqrTLy5GmJkiV/wDFmK9+WBQXZtnYzFpTIYsBkKLSlBFBwVJvH7or3RBTSLzHnT5hvTpwZcqXRMF12p6I4ustR9sn0cbbQsm4tTm3gI5T4dI8tLIaJivFVJmxLWbEU3wgnUk9LD3mK3QzYE/a8KQ1wltmCr1mHdHi7LXbSp68YCQmk5ssPKEm+hvre5YN2YDUAiWRS8SeoZZQpbfPW+qSw8tzeYPfWpKhXFMMyCa11jYIQ9qpCbNJnT/1Y5NaFybssEZi96R3KGO6A1HBkHiUVsWXA5e4ka9Ri2TS0lDR50pTsZ0U7sCd8cb4SWidJnNIM1ii0bkllUllBrStTsx2ZDKKZRHPQ663oiTbZczmOj/cZW8CYRaJtI8+o5BqDQ7osrLwotUsgrOmYamYsOijVET01jqcuzHLHWYynDfSHFSCFPKbkjdXM9lYY4P+UBZouzwEmAE3slYAVOHomMxprTS2mbUiqg8nEjrz3QjGWpzig0XpwSghAo602UN08k7sKKRT0Qa4kQdsKT7lZvF3Sa0v4g0wqq4ZCIyWWXUcnOo5zZ4EZH70SVscr1P3n/qjdS43BoaGlfXv7cz4Q7/h6TSvHsf8ybWFebyhQFTjkA0wk9QNYWLJL+rmdk6HuX2mRoCR9Y5/HN+MK/QFn1s3tTT/ANSG2myB6Le24/mr3Q/Z2lPgquf80/3Ie49pl9AWXEXnGqt2YfGdGkfT4dbrMjDKjWe8D0gz/dFFN4hecCOmdT/qwQtNm3f6p902J7j28LhbZKHoyeqyL75sPpp6goDdFPRkqo6P1hpFF5/ZhrH+q/8AcgC3WY5UP+ZNPhMhWXK3jwSui7GP2Vabkr3kwXmtlH7Edkr3y4cFtkGgug1y+kmns+khc9JSipkjbzj24zMBCsuS8eCVs1m1Sv3ZH9qFizSdUrulDwlw1dW7e82W5630hX2itO+DlJLbKzoeqT/M8NOXJqx4OXZYyleHuENkS7yvxa3lPJJLVGvDlQcyTLUEmzoAMSeLkkAbTdqaQviZY/ZSv9OX/TDTPJrjg8umNydbN/cgQ1RfUl/6cv8ApgoaZ5NUcM0Gibo63GU4YdY2iK5DDymNubTWi0S5y7e5h2YjDZFO+hkBwvd3iBWIqtD6TICRIsig7tm/fFkrxWK8SZc6AsUtESFtVBXZFYsyIek7fQXQc84AmmcfP3Vqfuj5A64uuMJIVQWZjRVAqSdgAzit0PYmwVVrMmasqAbT6IGZOrsrqRMlWGWSTfmsKM2s/ZQHmp3mlTqAArNoVJYv2khjnxdfo1++R+sO4cn7+cU+nvKCByZIvEYAnBQBkFA1DZlGe07whmTyami6gMvnfGfZoCZbNIPOcvMN5sB1Y4QQiNZziYkiCjpAgQcAhods0zEdMIYQiWaHpgLgN3EH+X+aH0mxEU16x4jCFJMgiT5wQ6FcyHXnXcwCcTuUxJtltacyIJayy1FouAYltYNKAs4GwBab4q57YA5UIO3DI9xMTplom/Rzne+FIVCSK1VmajY1rVbzVqfpFJPKEBf6EtcmWoJ4wXxeVJb8WQnotNmKCZkxwL12l1QRS7UCG9PyEdRMlFnqwSr042W7AsoZx+tluFmAE4grqxDQNF2lVmKyXSAAjymaUrlUAVWlmcCjAqiGq1IN4UAIJJ7bcVgzK0x3V2CFWWWJd9heZOReLupuqcFQ1peACVhFMo2lkNJjPSgC0JY0zArUmkR30ctQCZgOJGKDm0+1mKjvhVgtfF+ij6qOpYDLGgYY4d5grXarzXqKv2VWi4gA0F7DIGJUEZTEUWdGodRrjU1S8a51N6pgm0YiMKhwTQYlerPHVAtumnnOXmMWZqAkqBWgCjIgZAQu2aYmWh1aYxJQAA3QBRa0GBA9KFQuqeTjaDulWKzBgrAnAENWh5tKHHHXSJGjmaZNQ0W9Ne4jMarLoFZnIIobqslCcuUaVAo1M0pVQtyUtAq1WXRjdNbxN/FjrPTthqyWq4FNC1xqkDAlHUy5gGwlStDqKDbFhmZtsBpCyqMBOmn60zjLmGvpLQEpXYSd5jPaWlXSJkuhBFQ1Ll8Ne5yKKI4MuYjXai9LvDOpcstqmcQ8tHlvLbmvxsmWFrz76TGDKSKChy1EjExLfaV4tJSMGpWszEKzMzElagG4vGEVIFaVoK0hKwkact8+ZKrNCKBKYLUsvGDIlary2yPYYimZCNNSJiXZcybfoFCAG8oVjiK4XcF2ZAbIZMyCJHGQUR78CAoJE2sSAYECAcRoeVoECAeLU+dkLR4ECAKfbbowzhmxSSxDEVxAUesxNAMcMyM4ECA3CSxY5RJ5U1ucdpGSA6kHecdgGH0tpNprkk1+cuiBAgKme0Q2aBAgJFlwHTDwgQIKWDBgwIEADCNY1wIEBJlWoAa6iEPbwppdJGrKBAggDSg9U90ENIJ6nu8CIECAI6RWlKGmwgMP3iYc/Si0pyqbAAo7B74KBAAaQTY/dChb02P3QIEABbZex+0QoW1Nj9o+ECBAH5+n2/3fhAGkUHr9ogQIAjpNa1pU7bq17cu6CbSiHMMT0nwBoOyBAgDTSaalPYPE4wDpYeqe6DgQDP6dX1W7vjAgQID/2Q==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0" name="AutoShape 6" descr="data:image/jpeg;base64,/9j/4AAQSkZJRgABAQAAAQABAAD/2wCEAAkGBhQSERQUExQVFBUVGBgVFxgYGRgXGBcYFBgXFxgXGBcXHCYfFxojHBQUHy8gIycpLCwsFR4xNTAqNSYrLCkBCQoKDgwOFw8PGiwkHCQsMCwsLCkpKSwsLCwpLCkpLCwpKSwtLCwsKSw1LiwsKSwpLCwsKSwsKSwsLCwsKSksLf/AABEIALcBEwMBIgACEQEDEQH/xAAcAAAABwEBAAAAAAAAAAAAAAAAAQIDBAUGBwj/xABOEAACAAMEBAkIBggDBwUAAAABAgADEQQSITEFQVFhBhMiMnGBkaGxBxRCUpLB0fAjU2JyguEVM0OissLS0xaDkyREY6PD4vEXJTRUc//EABkBAQEBAQEBAAAAAAAAAAAAAAABAgMEBf/EACwRAQACAQMDAwEIAwAAAAAAAAABEQISMVEDIWETIkFxFDJigZGhsfBCUsH/2gAMAwEAAhEDEQA/AOyQcFCWcDWIoUYOsZG38Ip02ayWdlkylmcQZxltOaZOoWKSpaA1ChWJY4UFaiG7Fwrmy5lya8u0yzMMkTkUyys3MI6kUIbG6y1BpmcacvVj8ufh7fsWdbxqq9N+6t+Kuvi78NnWADFI/CBtSqO34xS2rhbP4wkAcQjCTMmADkzpmKjXyRyVJ1GaNkbyyjHd5+l0s+rMxj8Rf988Q2jzKCpIA2k08YitpSUM3HVU+AjKTrWzGrEk78T+UR59qCqWY0VQSTsAxJi7OUXM1DWNwglD1j1fExBtXCjUiU3sfcPjGUlWiaDdnpxbMonINsp+bX7SnktvIh7jImOUZRcN9bpZdLLRl+2yzfhBOrzqdS/CENwgnH0z1BR4CK/jBdpDF+NW5LheEE5T+svdIB90TpXCx6cpFPRUe8xmjBiZEsaWbwremCqN+JhEvhg+tFPaPjSMy06uuE13/PVEtW5svCmU3Oqh3gkdo99Is5VpVhVWVhuIPhHMzMGWdPnWIXJemIqtNmB7RFHTA9coFY5/I05NQ4PX72PfnFrZeGR9NK7wfdAtq6wKxSyuFUo66dNR7qRIXTss5EH8QgWsqwKxXfpYHKnbA8+baItFrGBFU9tbUTDTaSYAktQAVJOoDEmFFrqsCsZXR8222xeMlzUs0o14uqB5jgekwOCg/Ncydn07PlTeItPFs10vLmJzZijPAZMNY/InlHUiXoy6E4xPeLjePmP+fo1MEYoH04ejq+MNtpd9R8I6089tFegr8Zn9KTD6R6gPhDE61vrcnr90KLal54GZA6SB4wxM0rLHpV6MfyjK8ad3dDbTjthSW0x08nqt3fGBGX47fAi0WtWtVd/fDTTzuivNo5Sipq2WB+dUB7Sa0BqcRhqpnWuW2M2UZsVoUL5q7S5LrafOJU6Y7JRGapaWQKPMoXllGKijnMVERHlKv+zJMlzjx0t2aWSyy5NnvFSzEACaxal0VpTPGJFtZTLYkpMQU1BxU6ytDTDM6qgQ3JmiVVaoi1JFABTVS6gz6aRw0z9y+37vq/aunq+0aZ1/X26q3581z812SbbaHAAQBpjsElg5F2yrsUULE7FMTNK8H59mlSpcudx9mmPLkzpHEgsyzjdnT+OU3wwJMypwFN0UNttEiZQOpmUrS8EIBNK0qW2DsEV3FSSf1MsCh9FK6tojWUzdvP08+nHTjG8om7moidtv8o2/mZXoLymeTMNZko3CfXBxSYPvL3hozXDLhMbOi3VExgyNcYEqxBDKrAEVXC+R/wDmNcTJTykrdCJXA3VAJ10wGMMTp8kkkoCTiTdFSd+IjE3UQ1HW6MdXLOLjt27R2md5rV9a79u3BzRHDWVbpQDM8u1yjflS5uImXqiZKSaRTlrdAU0N4AgRYrbKgFTUMKg5VB279R2EERRGdL+qQ9PwgxpCgAVVUDIAUG3xMNU3bn1c+lPTjHGZmYntcRHbj70/PePrPK3edDZnRUtpFjrA6vjDD2snMk+Hwi6nktbNbQNfZDL2/dXprFZx56PHugjNO3564zqlLWPnDHAZnAUG2GTOO0mIaTdhJhXGwsSOPhQth2ntMRDMwzgcadsBM8/baYLz9tp7fziGZvz89cATDv7oticLe209phaaRbae2K95pAqcF2/PQdmUIafrvADbhqz8e+Kq4GkT6x7TDg0o3rHtMUQnUrVhrNDSuGynwgmtS47tlScerohY0A01MHpt2wr9NOwIaY10gqa1yYEE99YoJdt6esbz8IXLtm5h1d8TUsTU23+gls06Rcm2qZZ5oQymUzbigcTxIeWDySKUcEa90VGkJkmVOHm86bOlyy54yaxmVmTERCiMcSoCXicqnornpekcACD0EK1N4qDSu7bCHtwJ5QJ2bKbtg3YRiNtL2Z9fGbziO83HiL3/AJaH9PPqu9hHvg/08/2OjH+qM350vqHHWSNXR4w2lr5WIYDaDjXrphHTX5eJpxp58rq9pEH/AIgPqL7X5RnfO6Vusd+GPbAFt23j1RfU8nZof079jv8Aygv04NantB8Iz5tg+17P5wfna5crs/OJ6k8jQ/pxfVPdAjPi0yv+J2L8YEPUnkWMzSBqMSQMgSWGdevrhKaTIyCgj0roJ7TXCKsV14QsTabfCLOQsDbXapJvVwyB37IbaafVGGfJGHdhCJOmpyCizGUbj057c4R+mZv1rdRialsbz9tB1Ae6Gw5OQJ6MYdbTc4/tH6a0/wDMNvpmaM5rDr6ozMoSJLnJH9lvhCmsbjMXekhfExBtGk2bFizaqsa+JhoWhjqI8e44xKRYTJBGd3217edEfNrooTsBHjlDE6YCBSue6vjuhpZpBqDChPm2NgM0PQ6t20aHpi3kW8VRlAFbwukAYclalT0YbaZxVvambOECv/nGHcSphAIHGpj95eqrKNuqJY0S5BIeVQUqeMSgrlrirSVtoYkLMYDOnzvgJS6O1GbJH4wceoHwhR0aoGM+Uc8r5y/Brw7Yhjt8YFRtiWLCXopSt7ziStdTFlI/DdrWF/4aVlxtUj/VGW01A17oricPjCWDaqfPeYWL6x8DpjryXluKUvK4fHfdENzeCc9SRRCTjd4wXqbbpoT+UU6EowapU550yxx+TE026ZxizaVcGoZiTQ/ZApC4XscfgrPNfoSTTt3Z45QR4PzVxMgKMcKYYD72O3M7N0TV4XWkVBdWoc7u/IY+OMWi8ILQVqFQAgYurA0agD4nlDndkLg7Mp5q2xR1gHxgnlMDSlT9nlY/h6D2GLi38LLRQAhVrShWWTXXm1Qd8Lsk+0vLuk4GhVhcvKDqqO8Rm4FZ+jjRakKTmNg7cTSuFKwmfZcKg9V27hXDGue0/CLyw8GHWtWZjWoHNFN5bXicN8P2Xgo4uMZgvA3it2+uByxOWWNNWqJ3KZBGFaZYE501E9UJExaZ93bhWsdUl6HlEVmpKva8Cndd95gNoqzfVg9AOvfWOmiZX4pyxq50NDlhCkQ61I3kUjpjWCXWoQAUyNKAjI4CuGysIXRyUwlrQ58hadZIpD05KcyArjiQNY5uvWMjhALVNajZv7TWOprJUYEKR6oAoeugp1ViM1kT1Vw+yPhD05SnMzaBgKjrOfzSFBiSKAnVgOvqjpiALzQB1D4RJt8yaslJ6M/OKOt7A0xDLXI01YA0i+n5WnMjoeeceKmY7oEdBTS5IBvt1FafxQIzpSnPi/TCTMhottMNtPxoB86/GNCQx6oa48asYjudrAePXSCE9N57vnKNaZKOtaq64bBJ1jPdAFpT1CTnUsdfRSFCePVI6DGtErQyhHOFdn5HbDjSHFcKdY7a137YdkW8DME7MvhjCnmhgBWlMq1GqgNRU90YnHJKVlsnYcmoIPxBGVMKdMMWQ7QASRhU5bTs1w/atFznNVF6gAF0ggjXrqDlTAZxNsnBy1lTSWxYmovGhULiSbwpXVvpF2haNSQGwFARSoOqvhlDz2Rq5dfTWg3beuJeh+Bk4NWYl6takMDjqxHR04jfGksnBOYxJYMAdZpWvtV25iMT4SmQWzEasT1E9ufzshRlU5350+EdEl8CZZoWWpFdZpsGGrCLCTwWkKP1aH7wDeNQMhDTJTkquCwUVJpXP3DCLCRo1myRscsCc93vjqEvQ0lRW6q71up3qoI2Zw/K4qnJW991S/aQCO2Lokpy+ToZyaUYDKt0nqwwrjribZ+Ck0tQg7cWCiurI1pWOhTNIqPUHSVJ7JYY9tIYfTVMi34QE7ze8BD0vK0yQ8n7YkTBeIwopNPyHRth6RwOuMQ/KrleR7oxrjUDGlBnt6YvJmmGOs9bM3vu90Mm3NtI6OT/AAgRr04KMSuC4RgxoQDgCoAww1mkWHm8ugBCGhqLxrQ7rtaRB842AmGLRpFE58xV6WA8Yvpwq0UIN20KABj00gmmqdvb8axTWfTMmZeuupuLeYk0AFQubUBxYQuXpqz658lAMyXHcq1Y9Qi6IFkaHMFukk92XdB+c0wGHRQeEVczhLYRnaSQNQRiW6ABRRvLE7ojTPKHZE/VkrvCkv7TUp+ECNRjQ0Kq2ZFwbWwr0DNuqFs66izdijvBMY2Z5RLNWv0hPQuPXeiPN8pUrVLfrIHgDFobYztgA7z2tWnVSETJxOZJ6anxjDN5TJYylN1t/wBsMv5Tl1Sv3/8AtiVI3RaEFowjeU4fVD2jDTeU86padp+MKG8d4vdHSePsbyhzka8N+sdtGEchPlKY/s0HRePi0aPgl5UZEtr05uLryWF1jVc7wug4g6vjFoMztFzAxCTLqjIFa03YmBGltXDPQsx2c2g1Y1NJc8Cu2nFQcSlcsmW4Dm8o7T84wxNtTHnN1flEKZawMoizLRGoiIRPa1KN8NnSGyDlaBnsnGFOLl+vNIlr1XuU34QYgzpajAPf3hSF6i1CetRCxM/SZgDSpisJEEXEUXMvS5iZJ0qpzEZm+N8KWad8BtJE4HmmLzR3CKbKIvUmLsbHsOYjnEi2lTnF3YNP6mxEKsdh0Vwns80Cv0beqwr2EDEdkWh0jLAF1lauV0FidwCg49NI5RImq93icXPKp6KKNbbSTkImi2zPRYCZvwVt32Tvy27YlDo861EYlAg2zWCVH3MXPsxDm6TX12bciiWvtPeY+yIwEvhpiUnK6NkTheB6TjEW0aLm2jGRpGaQfQc0PUZd3+HriUN/N0jrCKN5BmH2pladQEV9t06v7Scv43FOxjQRzybwInE/SPNbeSCO0sYXK4Arrr7QH8KxaGrm8M7KnOnody1f+AGK21eUuzDmrNf8IUdrNXuiFK4DStYB63PvETZXAuSPQXrUfzVhQqrT5Uz6ElR95ie4ARWz/KDan5pC/dUHxqY1M7Rtlk891XcAgPZSvdFfN4VWeXhKlXz6z5dn5CLQzo0nb5+C+cTK+qJhHdgIlSeBFsflTAkoHMzZg8FvHtpD9s4Z2h8L4QbFFPzinn6TZjVnZjvJMBeSuB0hMZ1uWusSkvfvE/yxIWw6NTnPaZvSyqP3QpjK8fuPzvgjaOjtEBr1tmjVyshb7zzD4sRCxp6xDKwyetVPiIxhtW8d/wAIT539ruPxgNqOE1lH+42f/Sl/CD/xJYzno+zH/LljwEYjzrf3fnA86+13fnAbRtLaNbnaOlj7rMn8BEIMvRD52e0SvuTWP8ZMY8Wv7Q7/AM4MWo7R2/EQG3kaC0M2U2eh+3U/wUiysvAHR8z9XOlPuMxwewtHOPOt3h7oWttG2kB1ZPJVZxnLB63P88PL5NbKP2SdYY+LRzaw6dnSsZU6Yv3WIHZGgsHlPtcvnlJo+2uPatIDWDyeWX6qX7H5wIr5fleFBWzY66OKd6QIDnmhtB8eazJ0qRL1tMZbx+4lQT0mg3xqp2kNG6Olg2dUtdoIN1mN8L9piOSo3IATtGcV/Cy12OWply7NI4w7EUXN5IxrsHycS71iVYnaY09NtL35zlzq9VRsVclHR1xWl4QzQdIoOsC/AwgxU5AmAKp2QWMKZWGJBA6DTtggsAWMOy5pEJ4uDEqAt9F6VMtqgxutH2pLSuxhHMEUgxd6NtrynBxBU4g4ZZgiA1mk9EccLrUWaoojnAH7DH1dh1V2VEZEOyOVNUdDRgcCpGox0KwTltMsEc/3xTcKNBGfLMxB/tEkYgftZa6t7KMtoqPVoETRnDKbLoH+kXfzu34xprLwhlThVTyvVPO6tvVHNLPODCsSEBgNhpDhYsvBVYnsHbGdt3CefM9K4Ni4d+cNcaTnj8/OOcR7TJUCo7ICHOm6yYiPaicsIObjB2OyXzANBvk/lDld/YAO+JkzR5Q46we6hhWhrQVWYBnLZZgr08W3e0n2YMzlSDxddRPafCH5Wj5jc2U56EZvcYv+ClBarO5YkrPlC7Q4gsKknUNXXHZ2tglreZOUTVVLOGoMKgDmjHXia9UYyymG8Mc85qIcDlcH7U3Ns1oPRIme5IkSuCVubKy2k6v1TjxEdrk6Tczi4DFSaEG6AVIBB52/ZgFpjU0f0Pwns868JbKQpIF01oAaG8M1x2VFGWh2c56kx8Onp73O2/i9nFV4BaROVkn9YC/xMIfTyb6SP+7OOmZKHjMjuci2AtRVJX1sTq11yiQZ63rt5bxFbtReptu50wPZGfWkxxxy2lwn/wBL9I65IHTOlf1mJC+SHSBzWQOmYp8FMdvmSgwoQD890V9qBlspqzCtcSdWFK9GqHq5MZxo7zs4Jwo4HzrCZazuLrMDEcWWPMKg1qoHpDKsUDCOveVGzma1lvChAn7MKmQQMMsNuOMc40lYgo6KeMd8JuLZuJ2VEuYRlFjZZ97A5+MQEWHpRoQdkaFlcgRPaywIDMTHJJJNSc4baHbkE6YGAjDOHJjeA7hCCMYkLKxJ9UXuuoA7yIApNmLGgFW7aUBNKbaAxJSypyS7DPEGpbWeaKEAgAZ66w9Z5BROMo2BF11YAq+BGINajkmmBBh60SxNUzwMRTjlFBdJ5KzFwNEYkAilFY0wDJAMybAD+qYs9TQLeVqCuJrhQ4GmwwhrLVioAvi9SgoJgWteT6D0BNNYGVec3THDLpr1VwrFlPN5VZGlIw5SJLBqrgXwxFaAgqATnTVAVqAQ4Fh/SUpRNYqKI4Sao9UTkWaF6Bfp1QyoqQBmcB0nCAlSkuhaG67i8W+rQ4AimTNia5haU52CHRQqlaA1Klca0zDnVjUrQeqNpMTTa+LnO4VGAmkXHUMCkpqKvKU0FEUYUMNAyXHKDSjtT6RPYchl6Q7fdgLLQGlDKcHUc43j8oLNTPAxy1l4tgL6uDiGQmh6QwDKdzAdYoY3vBDSV9ChMBm+GugVkOlpkikqaSGUZJMxJA2KwDEDUVbVQRAkyqgER0DSmhTaJbyK0vFWVqVClSDXxwiw0fwEs6IoKFgMKlmqemhjM5RDUYzLnUuzwzpSz0lE7x4xsuEWgFs7gpW49aAmpBFKiusYxntNishh0HsYRYm0mKmmQYRN0AfpCN3gYikQ5o6ZdnKd9O3CKi+0ygHFneR2j8oqNEWVb8xnmpLRg0sVDMWJutUKorQMFO/UDQ0vNMpVU+9/K0Z5LrzrhXkqrtgxBJly2fAjKt0DXuiMTuveDoMu1SxeGE+z5PRWBnIQyj08gdVAanZHW7UquxOOJNMaYGmFQdw7Bsjjuipp4wmhoHknBQQAsxSKk4qKL3R3mfotKnMZ+O+OPUmqanHOe+E94VQs8ugq1MBgFOG7A40idL0OtAbz5bR7wT3w7ZtHADGhO8Vp1ExKoRl3/l8I53O1t9LCa90f39TSSWUUUgj7WY61GPWK7zELiKz6MwzE66C3OVQgqCaUoAcjzSKgYRZXtuHhCiRXVUYb+jt8Ikzy9UZ8BBwUEWpGGWI8pNnANmYDEtOB31WWf5I5fwiFB0n846v5RhVLMaUpNYavSkzD/JHJeE7cpV3V7cPcY9fT+68+W6kQQukALDgWOjLWpLqFO1V8BAg7LW4n3V8BAgMgJcHMlck9Xz3Q7ZwWxIujfn2fGJiSlplXpx/KAonlE5CvRjFnZLAxWZVSKolKilSHlkjHdeP4YspY2YDdh4Q8kusBBnaOJWgl8qoN8zK4XaXbtAM8a9UJsdkmynDoFNKgqTVXVhR0Ya1YEgjfhQgEXMuzxISyVgMydGTM7vRiDQZAVOeAGOuLE2dkkDGSRS8VuAzRS8+LOKEg4UGOVMYu10dCm0adQgMfpMUcKc0STLP3pchFYdTVHVEe9TLMZdOqNfP0UrVDLurr6j1CKl9EKjYE3hkTj0GmWvXElYiPkLaxDzSlAswmaDrMu0AtdB/GVI2yz6sQZkgrS8KVUMK61bEGLCRZSEuVBuVMtiNpq0tx6hOION1icCHalxwT0Xxk4vPF65QKpxG7AYXRqUYDZgITNQsRc0iWPgO7yr7NdJFQhBJA1VxFDux90WfAng1PLF25CAkAnNqYYDZvPVWN1apIagAAidYpVABHLVLrogqzWIDfEwLBoIOkFQ7XYkmYOquNhAPXjGF8oWjZFnkiYvIvEyyoqQSVYggVwxXVHQCaVMUGn+Dcu2oEmMy3WvKV1GhGI1jGETUkxcOKhb2II7QPEwTWc4Ze0vxi3n6Oly3ZHFGVip5ew0rStRXPEa4JpVmGZUdLMfCOmrw46UmdbleWgLKGBBNSNQIOXTFZZbCqu7GahvKyilcCwC1P4b3bEoPZRm0vtmfCD86sY1r+/wD0w1eE0RPyOyIi/tEbZySSOj591OkP5VpZJpKPtt/ajmw0hYv/AAtfGkA6XsY9En/LB8WjM9/hv83Rz5V1+qX22/tw2/lYGqWntH8o50uk7IzAKJlSQABLUVJNAMXwzEWE6xonOlutcrzSEr7UyM6Y/wBVv8TWTPK0TlLle0dWPrQ2/lcmapckdTf3IylZXqn/AF7MPBjEppxWS0wSmMtASSs6Wxwz5ozEWvwnbleN5WJ5ySX1Ix/nhK+U21HJEH+W35xiX4WS9UqZ1zR8IVJ4ZhebJPTfx/hhU8Fxy0+leFdqtCqsxLwVr4uoV5V1lqSExwdoz1s0bMmteMqZXsGHSsIPDRjlI/er4CB/i+ccpH8fuixGUdohPbybGhJn1J63HxEHN4PzyOSip+MHxYwY4SWjVIb/AJsCTpi0u6qZTqGZVLEzcLxAriRti+5PabGgbX9Z/wAwQI0I0VM+sP7/APcgRfcntZpRD6CGRE2w2a+dwxPwjTJUqXhXVC+PA1VhdpBrRQTQVNATdUa6DE5HDcakCpiIbITJM7llRXbqKgE3RdUGrazlrrAWNltyE0y6Yt5UuMklhmGUZwVigpeOFVqQATTNSSBXDE9caDg9bL60Oa+GqAupMmJaWeGpQwiVJG2ArdLSKXW6opJ0gMxONAMabq/CNJpv9TXYRFNo9b17s7QRAQjo5wiTGlsqTMUYggEULYGmOA1ViboGaFmACovAHEUqMwR298HZLPNuVxaQjE1uDk3GqaHjNikHkkkVwifKaYLMqlBckMyXwMahmTlYdGvZEnZrHdsLAKiJ0laRVaKnchTqIEXEnHGOD0H1gNAJhuY0ER7Q0Qp0+gwzOUSJswE9EQZk8AlicBBpjdKIbOzqRWt960rWrBxrFCb2LY5HA1jF8JrERaXIlhq3TXlY8kDUd0bPTul77s6ioF1RrqrIrhujlLGQ4Wy1LSXZGq0oA5ChXEggqceVHeNnlndUcS31SdZf+uC4tvq5XWT75kM3U+rb2l/oido2VZSDx/nKZXeLSXMrtqXK06AD0xUR7jerI9pffMgcr/gDrk+9ouFlaN26RPRLs48XimKVOEhyNVTjuqAsBIsLETZdWk0vrW7xFcxlSpr0R0+dIC2mbWS07kywLgmG4Bxho1yW1KlqjojltmRgykSHUgghuXyaEG9guqleqOzaRd5BmWmW7oAqB7qSXHOZEIE0jH6QjCopTZAQBageQLG95RUj6aoB1kebZEjuiHbJBZLUOLaSTIqFImVqqzRfF+UlfQFADzeiHpWkm5VpE2fjdllrlmGYdxhQ09PGLCyyzNltNZpjGbLYAvxVQtWBwlACtTrrlBZmZcbFpP8A9ns433S4Pzkn/eZnUZ3vAg1s82g+hUYDMTPe8E0uZ6koeyD+81RBBGZXOfOPU3vcQhrut5x/DX/rRopem7KoH/tlmJ2tbHx6r8RdI6blzEKyrJYrMTTlrNMxhQ1oOMmlcfumApLsrXxh/AvvmxI0SkrziTRXrxsulbo9Nc6EmE8Y/wBdLHRc/lWJmiJjG0Sazww4xMAWx5QwwWnbAXWl7DenOeTiRnTUAIEWtp0MHYtfpX52wIDLLGl4P2Wsuu0+GEZkGNXwYtAMsrrU9xxEAfBeyNaLeJIxQq0x11m6arQ5qaGWtRqDbY7LoqkgFZguAgBVphQVFAFwAxGEcSOk30fbEtUujFa1U1oUyoaairBb2NGl4jFa6bTXlskTFVpcibxgWl1ygQN95WJI6geiO3TyitM7OXUxm9UbqrTLy5GmJkiV/wDFmK9+WBQXZtnYzFpTIYsBkKLSlBFBwVJvH7or3RBTSLzHnT5hvTpwZcqXRMF12p6I4ustR9sn0cbbQsm4tTm3gI5T4dI8tLIaJivFVJmxLWbEU3wgnUk9LD3mK3QzYE/a8KQ1wltmCr1mHdHi7LXbSp68YCQmk5ssPKEm+hvre5YN2YDUAiWRS8SeoZZQpbfPW+qSw8tzeYPfWpKhXFMMyCa11jYIQ9qpCbNJnT/1Y5NaFybssEZi96R3KGO6A1HBkHiUVsWXA5e4ka9Ri2TS0lDR50pTsZ0U7sCd8cb4SWidJnNIM1ii0bkllUllBrStTsx2ZDKKZRHPQ663oiTbZczmOj/cZW8CYRaJtI8+o5BqDQ7osrLwotUsgrOmYamYsOijVET01jqcuzHLHWYynDfSHFSCFPKbkjdXM9lYY4P+UBZouzwEmAE3slYAVOHomMxprTS2mbUiqg8nEjrz3QjGWpzig0XpwSghAo602UN08k7sKKRT0Qa4kQdsKT7lZvF3Sa0v4g0wqq4ZCIyWWXUcnOo5zZ4EZH70SVscr1P3n/qjdS43BoaGlfXv7cz4Q7/h6TSvHsf8ybWFebyhQFTjkA0wk9QNYWLJL+rmdk6HuX2mRoCR9Y5/HN+MK/QFn1s3tTT/ANSG2myB6Le24/mr3Q/Z2lPgquf80/3Ie49pl9AWXEXnGqt2YfGdGkfT4dbrMjDKjWe8D0gz/dFFN4hecCOmdT/qwQtNm3f6p902J7j28LhbZKHoyeqyL75sPpp6goDdFPRkqo6P1hpFF5/ZhrH+q/8AcgC3WY5UP+ZNPhMhWXK3jwSui7GP2Vabkr3kwXmtlH7Edkr3y4cFtkGgug1y+kmns+khc9JSipkjbzj24zMBCsuS8eCVs1m1Sv3ZH9qFizSdUrulDwlw1dW7e82W5630hX2itO+DlJLbKzoeqT/M8NOXJqx4OXZYyleHuENkS7yvxa3lPJJLVGvDlQcyTLUEmzoAMSeLkkAbTdqaQviZY/ZSv9OX/TDTPJrjg8umNydbN/cgQ1RfUl/6cv8ApgoaZ5NUcM0Gibo63GU4YdY2iK5DDymNubTWi0S5y7e5h2YjDZFO+hkBwvd3iBWIqtD6TICRIsig7tm/fFkrxWK8SZc6AsUtESFtVBXZFYsyIek7fQXQc84AmmcfP3Vqfuj5A64uuMJIVQWZjRVAqSdgAzit0PYmwVVrMmasqAbT6IGZOrsrqRMlWGWSTfmsKM2s/ZQHmp3mlTqAArNoVJYv2khjnxdfo1++R+sO4cn7+cU+nvKCByZIvEYAnBQBkFA1DZlGe07whmTyami6gMvnfGfZoCZbNIPOcvMN5sB1Y4QQiNZziYkiCjpAgQcAhods0zEdMIYQiWaHpgLgN3EH+X+aH0mxEU16x4jCFJMgiT5wQ6FcyHXnXcwCcTuUxJtltacyIJayy1FouAYltYNKAs4GwBab4q57YA5UIO3DI9xMTplom/Rzne+FIVCSK1VmajY1rVbzVqfpFJPKEBf6EtcmWoJ4wXxeVJb8WQnotNmKCZkxwL12l1QRS7UCG9PyEdRMlFnqwSr042W7AsoZx+tluFmAE4grqxDQNF2lVmKyXSAAjymaUrlUAVWlmcCjAqiGq1IN4UAIJJ7bcVgzK0x3V2CFWWWJd9heZOReLupuqcFQ1peACVhFMo2lkNJjPSgC0JY0zArUmkR30ctQCZgOJGKDm0+1mKjvhVgtfF+ij6qOpYDLGgYY4d5grXarzXqKv2VWi4gA0F7DIGJUEZTEUWdGodRrjU1S8a51N6pgm0YiMKhwTQYlerPHVAtumnnOXmMWZqAkqBWgCjIgZAQu2aYmWh1aYxJQAA3QBRa0GBA9KFQuqeTjaDulWKzBgrAnAENWh5tKHHHXSJGjmaZNQ0W9Ne4jMarLoFZnIIobqslCcuUaVAo1M0pVQtyUtAq1WXRjdNbxN/FjrPTthqyWq4FNC1xqkDAlHUy5gGwlStDqKDbFhmZtsBpCyqMBOmn60zjLmGvpLQEpXYSd5jPaWlXSJkuhBFQ1Ll8Ne5yKKI4MuYjXai9LvDOpcstqmcQ8tHlvLbmvxsmWFrz76TGDKSKChy1EjExLfaV4tJSMGpWszEKzMzElagG4vGEVIFaVoK0hKwkact8+ZKrNCKBKYLUsvGDIlary2yPYYimZCNNSJiXZcybfoFCAG8oVjiK4XcF2ZAbIZMyCJHGQUR78CAoJE2sSAYECAcRoeVoECAeLU+dkLR4ECAKfbbowzhmxSSxDEVxAUesxNAMcMyM4ECA3CSxY5RJ5U1ucdpGSA6kHecdgGH0tpNprkk1+cuiBAgKme0Q2aBAgJFlwHTDwgQIKWDBgwIEADCNY1wIEBJlWoAa6iEPbwppdJGrKBAggDSg9U90ENIJ6nu8CIECAI6RWlKGmwgMP3iYc/Si0pyqbAAo7B74KBAAaQTY/dChb02P3QIEABbZex+0QoW1Nj9o+ECBAH5+n2/3fhAGkUHr9ogQIAjpNa1pU7bq17cu6CbSiHMMT0nwBoOyBAgDTSaalPYPE4wDpYeqe6DgQDP6dX1W7vjAgQID/2Q==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8686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dirty="0" smtClean="0"/>
          </a:p>
          <a:p>
            <a:pPr lvl="1">
              <a:buClr>
                <a:schemeClr val="tx2"/>
              </a:buClr>
              <a:buFont typeface="Wingdings" pitchFamily="2" charset="2"/>
              <a:buChar char="v"/>
            </a:pPr>
            <a:r>
              <a:rPr lang="en-US" dirty="0" smtClean="0"/>
              <a:t>   Longitudinal data bridged between the Virginia Department of Education </a:t>
            </a:r>
          </a:p>
          <a:p>
            <a:pPr lvl="1"/>
            <a:r>
              <a:rPr lang="en-US" dirty="0" smtClean="0"/>
              <a:t>      (VDOE) and the State Council of Higher Education for Virginia (SCHEV).</a:t>
            </a:r>
          </a:p>
          <a:p>
            <a:pPr lvl="1"/>
            <a:endParaRPr lang="en-US" dirty="0" smtClean="0"/>
          </a:p>
          <a:p>
            <a:pPr lvl="2">
              <a:buClr>
                <a:schemeClr val="tx2"/>
              </a:buClr>
              <a:buFont typeface="Wingdings" pitchFamily="2" charset="2"/>
              <a:buChar char="Ø"/>
            </a:pPr>
            <a:r>
              <a:rPr lang="en-US" dirty="0" smtClean="0"/>
              <a:t> SCHEV is Virginia’s coordinating body for higher education. As part of </a:t>
            </a:r>
          </a:p>
          <a:p>
            <a:pPr lvl="2"/>
            <a:r>
              <a:rPr lang="en-US" dirty="0" smtClean="0"/>
              <a:t>    their responsibilities, SCHEV collects credits earned data from colleges </a:t>
            </a:r>
          </a:p>
          <a:p>
            <a:pPr lvl="2"/>
            <a:r>
              <a:rPr lang="en-US" dirty="0" smtClean="0"/>
              <a:t>    in Virginia while also maintaining the confidentiality of student records </a:t>
            </a:r>
          </a:p>
          <a:p>
            <a:pPr lvl="2"/>
            <a:r>
              <a:rPr lang="en-US" dirty="0" smtClean="0"/>
              <a:t>    in compliance with the Family Educational Rights and Privacy Act </a:t>
            </a:r>
          </a:p>
          <a:p>
            <a:pPr lvl="2"/>
            <a:r>
              <a:rPr lang="en-US" dirty="0" smtClean="0"/>
              <a:t>   (FERPA) and state privacy laws.	</a:t>
            </a:r>
          </a:p>
          <a:p>
            <a:pPr lvl="1"/>
            <a:r>
              <a:rPr lang="en-US" dirty="0" smtClean="0"/>
              <a:t>	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 Postsecondary achievement reports that meet the conditions of State Fiscal  </a:t>
            </a:r>
          </a:p>
          <a:p>
            <a:pPr lvl="1"/>
            <a:r>
              <a:rPr lang="en-US" dirty="0" smtClean="0"/>
              <a:t>     Stabilization Fund (SFSF) indicator (c)(12).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 Postsecondary enrollment reports that meet the conditions of State Fiscal</a:t>
            </a:r>
          </a:p>
          <a:p>
            <a:pPr lvl="1"/>
            <a:r>
              <a:rPr lang="en-US" dirty="0" smtClean="0"/>
              <a:t>     Stabilization Fund (SFSF) indicator (c)(11).</a:t>
            </a:r>
          </a:p>
          <a:p>
            <a:pPr lvl="2">
              <a:buFont typeface="Wingdings" pitchFamily="2" charset="2"/>
              <a:buChar char="v"/>
            </a:pPr>
            <a:endParaRPr lang="en-US" dirty="0" smtClean="0"/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 Virginia has collected postsecondary enrollment data from the National    </a:t>
            </a:r>
          </a:p>
          <a:p>
            <a:pPr lvl="2"/>
            <a:r>
              <a:rPr lang="en-US" dirty="0" smtClean="0"/>
              <a:t>    Student Clearinghouse for several years. To meet SFSF (c)(11),Virginia</a:t>
            </a:r>
          </a:p>
          <a:p>
            <a:pPr lvl="2"/>
            <a:r>
              <a:rPr lang="en-US" dirty="0" smtClean="0"/>
              <a:t>    modified an existing report it provides to Local Education Agencies.</a:t>
            </a:r>
          </a:p>
          <a:p>
            <a:pPr lvl="2"/>
            <a:r>
              <a:rPr lang="en-US" dirty="0" smtClean="0"/>
              <a:t>  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43000" y="206514"/>
            <a:ext cx="7238999" cy="838200"/>
            <a:chOff x="3687231" y="76200"/>
            <a:chExt cx="5753100" cy="838200"/>
          </a:xfrm>
        </p:grpSpPr>
        <p:pic>
          <p:nvPicPr>
            <p:cNvPr id="11" name="Picture 6" descr="http://www.geeks.co.uk/wp-content/uploads/2010/11/points-of-interest.png"/>
            <p:cNvPicPr>
              <a:picLocks noChangeAspect="1" noChangeArrowheads="1"/>
            </p:cNvPicPr>
            <p:nvPr/>
          </p:nvPicPr>
          <p:blipFill>
            <a:blip r:embed="rId3" cstate="print"/>
            <a:srcRect l="19098" t="4178" r="40285" b="84394"/>
            <a:stretch>
              <a:fillRect/>
            </a:stretch>
          </p:blipFill>
          <p:spPr bwMode="auto">
            <a:xfrm>
              <a:off x="3687231" y="76200"/>
              <a:ext cx="5753100" cy="838200"/>
            </a:xfrm>
            <a:prstGeom prst="homePlate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3687231" y="98286"/>
              <a:ext cx="5389747" cy="70788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Points of Interest We’ll See During Virginia’s Journey</a:t>
              </a:r>
            </a:p>
            <a:p>
              <a:pPr algn="ctr"/>
              <a:endParaRPr lang="en-US" sz="2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038" name="AutoShape 14" descr="data:image/jpeg;base64,/9j/4AAQSkZJRgABAQAAAQABAAD/2wCEAAkGBhQSEBUUExQVFBUUFBQUFhQWFRQXFBUYFRYWFxgUFhUaHCYeFxojGRYUHy8gIycpLCwtFR4xNTAsNSYrLCkBCQoKDgwOGg8PGjIiHyUvKSosLikvKSksLCksLC8pLCwsLCksKSwpLCwpLCkpLCwpLCwsLCksLCwsLCwsLCwsNP/AABEIAMwAzAMBIgACEQEDEQH/xAAcAAABBAMBAAAAAAAAAAAAAAAAAQUGBwIDBAj/xABKEAACAQICBQgHBAcGBQUBAAABAgMAEQQhBQYSMUETIjJRYXGBkQcjQlJigqEUcpKxM1OTosHR0lRzsrPh8BYkQ2ODF0Sjw/EV/8QAGgEAAgMBAQAAAAAAAAAAAAAAAAUCAwQBBv/EAC0RAAICAgIBAQcEAgMAAAAAAAABAgMEESExEkEFExRRYYGhIjKRsUJDI3Hw/9oADAMBAAIRAxEAPwC8aKKKACiiigAooooAKL1w43SyRnZzZzujQbTnttwHabCmvEYuV+k3Jj3IyC/zSkWX5Qe+gB5xeko4hd3Ve8gX7hxpvl1h9yORhwZgI1PcZCCfAU3x4XZuyqE65Cc/GVzf6014vTuFQ86blD1RKX83Nh9aG1Hlsi5KPLHiTT8v/ZT9pIfoFH1rmfTcv64/LCgH7ztUem1xiHQw5btklt9EFcr65SezDAvyMx8y1UPJpXqUPKqX+RJjpuX9fL+DD/00g1hlH/WbxhjP+F1qMf8AGM3uQfsh/OlXWx/ahgb5GU+YaufF0/Mj8ZV8/wAMlketEnFom7xJGfycfWu6DWi/SjbvTZlHedglgO8VCV1jhbp4cr2xyn8nFb48Th36E3JngJVK+Ti4/KrY21z6ZdG6EumWBg9NRS9B1PWAcx3jePGu1XBqusRHKoDOokXg/S8pVO0POurA6wOu57/BKf8ADMB/jHjVmi0ntFM2j9YVc7LXR7X2GyJHWp3MO0E07q4NcAyooooAKKKKACiiigAooooAKKK14jEKilmIUKLkncAONAGTyAC5NgMyTTNNpF5v0R2Iv1tuc/8AdKeHxnLqBpGRsQdqQFYr3SE736nlHVxCeJ6hyaf1hjwo5/PkIusQOZ7WPsr/ALFcbSW2cbSW2buTSJGNxGm93Zt563c5sf8AYFRnSmvCrdcOm0f1sg5vesfHvPlUa0rpmXEvtStcDooMkT7q/wATnXHS63NfVf8AIsuzX1X/ACdGO0jLObyyM/YTzR3LuHlXPRRal8pOT23sXSk5PcmFLai9JeuaOaFvSXpL0l6loloyvResb0XqWiWjqwekJIjeN2TuOR7xuNO8OnI5Mpk2G/WxjL5493iKj16W9aK7pw6ZfXfOHTJWyMig82WEm4IJKX61Izjbusad9FaxMgzJkQb7/pYx1sB01+IZjiONQjR+k3hN0OR6SnNWHUw409QMsvPgurrmY785fijPtDs3imdV0beOmM6r42f9ll4THLIoKkEEXBBuDXTVc6J0oyNdBmc2iGQfraIey/Wm5uFjvm+jNKLKgZTcGrWtGg76KKK4AUUUUAFFFFAGLvYXNMYk+0MJG/RKbxKfbI3TMPd90fN1Wy0pPyrmL/ppYzfFfNYfHe3Zlxrh0/p0YaLbyLtdY04E9ZHurl9BxobSW2cbSW2a9adahhl2Es0zC4BzCD33H5Dj3VW80rOxZ2LMxuzE3JPWTSzTM7F3JZmO0zHeSeNYWpJkXu1/QR5GQ7XpdBRaltQTWfRmCkJpCaS9SSJJATSXopL1NIloWkvRSVLRLQt6WsaWpaO6FopKWu6O6FrZDKVYMpIINwRvFa6K6uDq46JFBiBiASAFmUXZRkHA9tepusU46L0qysXHSGcij2wN8qj3wOkOIz3g1EIZSrBlNiDcEbwakC4jlFEyc11I2wPZbg47DTOm33i8ZdjSi7zWn2WVo/HCRQQb3F67KgWgtK8mwtkjm2zwjk3lB1Kwuy/MOFTmGXaF6tNJsooooAK49K43koyQLsbKi+87ZKvn9L12VHtIYjbnPuwjZH944zPyp9ZKAMIgI05zZKGeSQ8TveT+XYAKrnTOlTiZjIcl6KL7qDcO87z2mpFrnpLZjWBTnJz5PuA81fmbPuWojal2bb/rX3Fmbd/rX3EApaWkNLhYOmrugji5Sm1sqq7TNa5A3AAdZNSKf0arbmTsD8SC30NMmp2nkw0zcrcJIoUsBfZINwSBmR3VYEGlYZBdJom7pFv4gm4plj1Vyhz2NcaqqUOeyDP6OcTfJ4iOvaI+lqzb0czBCeViLAEhRtZ2zte1qm+kMfHAm3M6xre1zckm17ADMm3VUH036RywKYVSoIsZX6efuL7Pec6tlTVHsslRTDsiStWVa4xWysOhc0FFFFd0GgopNqjbruiWjKlrENWQrujuhaWkpaAFrq0djTE4beDky+8p3iuUVlUotxe0Si3F7RIwArEEnk5AOcN4BzWQfEpsfAjjUw1a0kWUo9ttDssBuuOI7CLEdhFQPRsu3EUO9Ocv3T0h/GnjReMKuj90L+AJiby2k8FpopecVJDaElJbRY9FacLLtKDW6gmacXOERmO5QWPcBc1F8ODZQ2TN6x+xpOe1+4ED5ad9Y3vGqfrHRD92+0/7it51GNN44rh5n3Mw2R96U7OXcCfKu70ts43pbZEdJY7lppJeDNzexF5qjyF/Gue1CrYWHDKlNeelJzk5M87OTnJyfqYmsTSmsTQkCRgwrRJADXQaxNWx4LIvRZ2hymIwEKygSI0YR9oZhkupPYw4Gqz0now4eeSJvYYgHrG9T4ixqUag6R50mHJ6Y5SP76jnAd6j92tmv+j9pI8QozW0UndvRj9R5Uwl+utMZS/5KlJehDwKWsFasr1k0YdC1nCBtLtdHaF+6+f0rWXrRLpCMb3Xz/lXQ6LdOBiDbEcENvY9WpuLXBud9xS/YB+pg/BFUd1S1kWfCAq13wzKjZG+wTeNu4G6+AqKa+yJhsUGAbk8QvLJbcCTZ035ENfzFb3JKPloaOcVBSSLC0pgYuQkMsUKKEYhgqKwa3N2SM73qtUpnXT6e630/nXRHp6PqYeFZLLYyMNt0ZjoKW1cKaaiPtW7wa6YsYjbnU+NVbRSmjdSilApdmpEjdgMRsSK3AHPuORp9jh57Rj2wVU/F0oz+IL51HLU+xS3SNxvAt4ocv4VsxpdxNuNLuJOdV8fykSnrAPd2U+1DdXJ9maReG3tr3SAOPqxqYitBsI/rDL61B7qTP8ARYx/mVD9aZfVRL70pY9yKbfVqk+sDevbshQfilY//XUO1nf1kI6o5W83Qfleqr3qqRRkPVchorE1kaxNJEhGkYmsTSmkqxImkY0hpb1oxGKVBdiB+Z7hU0ieiS6kYLaxJlPRgUv3ueag8yT4VM1lYEZgcp122Tn29tR3VtCuDiCiz4puVz37F9iPzzbxrHC60LjMRisMtv8AlCDCRvdE5kvedqzd1MqkoxS+Y1pShBJ+o84vT8MbMjYnBK6kqytNArKRvBBFwa431lj4YzAD/wA+H/lVfelbQ3rYsWoynGxLbhNGLE/Muye8HrqELFUJ3uD1oqsyHXLTReh1gjO/G4D9vh/5UDTsP9swH7bDfyqjeQrIQVX8V9Cr436F6LpyIgoMbgufZSFngG1fcMt9Neu2gDPgZEt63CsZk6yoylQfLZvlqsdXtWZMZOsMeV82c9GNBvdu76mwq9lyZSLuEVELNvksuyS3C7AGroT97F7Rorn76L2uDz3Ca3Wpz1u0F9jxskQ6BO3EeuN818t3hTappVYnF6E1kXGWmJaltWVLaq9lQsWIdeixHca74NYJF6VmHbkfMU32o2a6pNElJrokeG1gjbpXQ9uY8xUn0VKGiNiCAwNwbjMf6VWezUn1Ff1ki8CgPiGFbcSxuxJm3EtbsSZYGjJLTxn3ogPGN2X8itT6E3UVXMJs+HPxTL5hG/hVhYQ8wU0fY5Ixp8+vk/u4P8zEVDtYv00fVyLf5gv/AAqZayL65u2JT+CUA/5lQ7WAc+E/BKv7yN/OqMhbpZnyVup/+9RrNYmsjWJpQkJkjA0+6K1SaRRJM3JRnNRa8jjrVeA7TW7VXQ6kHESi6IbIp3O46xxVfqe412a1a0x4SMSTeskkzigvYsPfkPsx9nHhW2qla8p9G+mhePnPo6cNouAc2HCiU+9IGlPfbojwArZLojbvt4PDv1gwRn8s6p/TGu2MxR58zInCKL1cY7LLv7zc1JvRLo1uUnxTFuYnJISTm8u89pCA/iq6NkXLxii6F0JS8YxJ7DOC9zaO0ZRNlbrGdnZQhepd9qqs6IxOhsbFiHtJFt/pkuY5Fa4dD7rFSeafrU21t13XR74eExLKJFMsw3OqsdmPYbgcmOdP2GeDFYe62nws62ZTv7VYexIpqySUuE+UWzSm9J8o5tN6DXFYabDqQRKglgbhtgbcZ+YXU99UZGLGxFiDYg7wRwq99X8K0KHDMxZsKVMMnGTDSEmJu9WDIfu1W/pO0F9nx3KqLR4ocqvUHvaRPxZ/P2VRkR3HyM2XDyipEYArowWBeaRY41LO5Cqo3kmtCC+7MnhVyaiam/Y4+UkF8TKtiP1KH2B8Z4nhurFVU7Ja9DBRS7Za9Dt1b1bTBQckpG0Rt4iY5AlRci/CNc/qaTQWl5sTLIyoE0fyZSF3FpJpQwPLKLXKGzDgLW7bI7rjZXgU3wsDD7Sw3YiUZrhlP6td7HjkN1dOs+s0OBhEsuZPNihWwLlRuHuoMrmmi1FcdIcrUVxwkb8ToWGdkMuHjmdFKqXUtZSb22dxz66z/wCHoDzfsuGPw8jH+VY6C0omNwiSgbKzxlJFU5o1tl1B35HMHqsaonS2jZcLipYmd9uNyu1tMCRvVr78xY+NQsmoLy1shbZGCUtb2XFpX0dYOa/qjh396IkDdxibm27rHtquNaNSZ8CdprSQk2EyXtf3XG9D35Hga2av+kTF4UgO5ni4xyG5t8D9JT9Oyrd0PpODHYbbSzxuCkkbjNTxRx19vcao8ar1xwzP4U5C/TwygFpSKfddtVjgcTsrcwyAvEx324oT1qcvI0yCls4uD0xTZBwlpmFqkOpA9e33P4imIipHqNF65z8IHmf9K0YfNy+/9GjD5uX3/omh6WH/AL2X/LWrAwPQFQFl9Zhx2zN/gUfxqf4McwU7fY/GLWiLnofeWVPNRIPrHUJ06Lxo3uy28HUj8wKsLWZPVbdr8myyW6whuw/DtVB9J4S6SxDM2OyesodpT42HnUZR8oOJCyPlFojxrnxmKCLc9wHEnqFZTYxVTbO4i4HE34UxYbFcpioi+7lYxbgBtrSTenoQ709FyJhVjCRtkmHiu9t3NXbkPib1RWntMPjMVJO/ttzRwVBkqDsAtV4a2gjCY4jfyE/13/SqCgFbsl6SSGGXLxSijPZtV56n6E5DBQRHJmHLSfekzz7kCjwqp9UNFLicdBExsrPdu0KCxUd4W3jV54iJZFlVtpRKjpdCAyhxY7JINjbdUcWPciOFDuf2PPutmmPteOmm9lnsnYic1P3QPOpL6J9NmLFfZmPq8TkAdyyqLow7TbZ8RUtX0Q4AccT+0j/ors0d6MMFDNHKjYjajdXW8iWupuL8zdU1XNT8ixU2KfkOOmsSIORxDdGKQQyn/s4khST2LKI2865PSDq6cTgJFAvJATNH27I56jvTPvAp80vomPFQSwy7XJygA7JAYWcOLGx4qK68NCI0jUFm5NFS7kFmCi12IAubVpa3tM1yj5bT6ZXHow1L2VXGTrmc8PGR5TMP8I8equ70k67/AGVDh4G/5iQc9hvhRuo8JGHkM+qnrXnXFcBDtCzTyAiFOAtlyjD3RwHE+NUWztJIZJCWZ22mY5kknMmstko1R8YmOycaI+Eey/dTNDDD4DDxbiUEsh+KTnsT3Cw8KpfW7TrY7GySnoA7ES+7Gpsvieke1jV96QBGGkK7xh32f2RtXnHBJkKjlS8YpI5mS8IKKLG9EGmNl5MIxyk9bF99RzlHeufyGt/pg0D+ixajqhl8LmNj4XHgKguBxbQypKmTRsHHgb28d1WvrTrdgptGyjlVYzRc2IfpA+RAK+zstbM9VV1WKypxk+iqmyNlLhJ9FPotxUn9HWmzhcaqk+qnIiccLnoP3hjbuY1GoFrpw4PKIRvDpbv2hb61grscJpoX12OE00W56UtDiXRztbnQMJVPZfZcd1jf5RVLQmvQ+uCD/wDn4na3chJf8P8AOvO+F3Vuzlppm72hFeSZuIqYaiYbmyP1kDyH+v0qJWqydVNHFcOi8Xsfxf8A7UfZ8dzcvkiHs+O5uXyQ4wJfFIvuRJ5uzP8AkVqeYdbKKher68pPJINzOdn7q81fot/GpuoypuOzVi4QyEHiLVXuJjKEdaExnvjsAfGMxnzqxyKiOseAtJlulAH/AJEuU/EpZPFa6mBUes+HMc5X2Oknc2f53HhTI7EG43g3HeKnetOj+Vg2x0orntKHePDf51BHpNlVe7t36PkQ5Vfu7d+j5L/wsqYqBXPQxUPOtw5Rdlx4G/lXn7SejHw2IkgkFmjYqe0cGHYRY+NWD6LdbVX/AJKZrBmLQMTkGbpRE8AxzHbfrFSnXjUNcegZSI8TGLK56Lgbkk7uDcK1yXvoJrs3zXxFalHspKHEMjK6MVZSGVlNiCNxBp4b0h6R/tcn7v8ATXBpfQGIwjFZ4mTtIuh7VcZHzrg2qxpyhwL1KdfHQ+f+oukv7XJ+5/TUw9GGndIYzF3lxEjQQqWkB2bMSCETo8Tn8tRbVnUHE41hsoY4uM0gIUD4Rvc9g+lXXofQ0Gj8LsKQkcYLySPYFjbnSOfyHDIVrpU5Pb6N2OrJPyk+CP8ApP1lkwWDXkXMc00gVWAFwq5uc/lHjVYJ6QtJH/3cn7n9NJrxrSdIYsuLiJBsQqeCg5sR1scz4DhTXFHVN973+llORkPy/SzLG4uXESGSZ2kc2uzG5y3DsHZSiPKs1Ws7VglNt7YulY5PbL91T0gMTgYZN94wjj4lGwwPfb61Run9Btg8XLA25Wuh95GzRh4fUEcKlnow1uXDSnDzG0UpurHckm7PqDZC/AgdtWBrrqSmPjGexMgPJyWyz9hutfypm18RUmu0NpL4mlNdoo0C9L9mpx0lq7iMI2zNGy9TgXQ9oYZVoRhSiUZRemJpRlB6ZqSC1SDUjQRxONjFrpGRK54WU3A8WsPPqpNCarYjFMBGhC8ZGBCDtvx7hVuau6vxYGAqpz6Ukhy2iBvPUAOHCteLjSnJSl0a8TGlZJSl0hp9KWlBDo2Rb86a0Sj7xu37oP0qj8NHlUq1/wBZvt2KtGfUxXVPiJ6UnjYW7AKY44bCu5lqnLg7m3KcuDZorA8rMidZz7hmf5eNWhiH5GFmG9V2E++/NXyuT4VH9RdD2BmYdLJe4cfE5+Ap9xw5SdIhuj57/wB4wyHyofNzTLDq91Vz2+Rnh1e7rW+3yPWqeA2Ix2ACpLXJo/D7KAV11pNgVwaYwAljZTlcZEbwRmCO0GxrvpCKAK1xaEHaIsblZBwD8flYc4d56qrvWXQ/ISXX9G+anq618KubWTRliZACQRaRRvZRmGX4lOY68xxqIaR0csiGJ7FWAZXGYz6Mi9lQuqV0NepRfSrY6/gquRan+qfpbaILFjVaRBksy5yqOAcHpjt399Q3SmjXgkKOMxuPBhwYdlcDJSmE5VS0J4WTplo9F6O1oweJX1eIhcH2GYBs+uN7EeVdS4PDJz9jDr8WzCPrXmRoaxMVa1lL1RtWavVHofTfpGwOGB2p1lYbo4bSMey45q+JFVDrj6QZ9InYtyUANxEpvtW3NI3tHs3CoukFdEcdU2ZDktFNuW5LQsEVq6VFYKK2CsMnsXyezNa2AVgtbFqllbEaO9TXVD0nS4VRFiA00QyVh+lQdWeTqOokEdfCocBW1Yr1Oq6Vb3EsqulU9xZe+jtb8HiV5k8ZvvRyFbuKtY11jB4Yc7YgHxbMf515/wDsQNbUwFMFnp9oYL2iv8ol26U12weHHOmUkbkj57HssuQ8bCq01r17mx140Big4rfnP98jh8Iy76ZodGDqrtjwQFVW5kprS4M92fKa0uBtgwdqcNF6IM8ojG7e56l/md3nW1cMWYIg2mY2A/ieoDian+gNBLhorEjaPOdzkN2ZPUAPICjEx3bLzl0vyGFju6XnLpfkymdcNDcAc2yovvOeivdlc9imstVtGHptmzEsxO8km5PnTehOLnDC/JJcRg8b75COtvoAO2ptgsMEUCnbPQHQopaKK4AUUUUAa5ogwtUK01onkib5REkg/qmO8/3bHf7pz66nNaMVhg4saAKp0vodZ15KXmsvRfeVJ/NTl+dV5pTRUmHkKSCx4H2WHWp4irm0rocxZWJiHRIF2i7h7Ufw7xvHVTJj9HpInJzKHQi6MD+/G/8Avtqq6iNq36mW/HVq+pUxpKkGndUJILunrYvfUZr2OvDv3UwUqnXKD1ITzrlW9SQq1sWtYrYtVMqZsFbBWsVmKqZBmwVsWtYrYtVsgzYtdEdc4rfGagQZ2RCuuIVxRNXXG1BE7YhXSiFiEQFnbco/MngO2jQ+iZcQfViy8ZG6I+7757su2rA0NoKLCoTxtd5GIvlxJ4AeQphj4cp/qnwv7GGLgSsflPhflnHq7qwIBtNzpW3m2QHuqOAH+prk0pjziX5GLOMH1jjdIQeivwA8eJHVWWktLtiiYoLiI5NJmGkHUvFU+p7qfdCaEEajKnSSitI9BGKitLo3aG0WI1GVO1IBS10kFFFFABRRRQAUUUUAap8OGFjUW0nq+UuYwCpN2ja+wT7wIzRviHiDUurFkvQBXCRkNZLhuMbW5S3Gw3SL2r4gUyaU1Uw+IuQORkPtILoT8ScPCrM0nq+kozA6x1g9YPA9oqPY3REqbxyq/EdmUd0gHO+YHvoaUlqSIyipLTRVOktScTDchOVT34+d5rvHlTLa2/KrhVwpycxt7snMPg9yh86XGYFZB6+BJB7zJme6Rcz51knhRl+16MNmDF/teioFrYKsWbUzBvuWSP7jgjyYVyv6OoT0cQ47GiB+oYVklg2ehklgWemiDitimpoPRun9q/8AiP8AVW6L0cRe1iXPYsQH1Lfwqv4G1+hX8Dd8vyQkGtiNVh4bUPCLv5WT7zhR5KKftH6HiizihRLe0FuR87XI86nH2bJ/uZbH2bJ/ul/BXmi9WcRNYrGVX35OYv1zPgDUx0TqNEljMeVbqtaMfL7Xj5U5z6chTLb5Rvdj558WHNHia5Tj8RNlGvIqeI50p+a1l8B41uqxKquUtv6m+nDqq5S2/qO2M0pFhwA3StzYlALnq5vsjtNhTQ6TYxht8yMG4iBy7C59s/TqFOGi9VQDdsycyTcknrJOZPfUkw+DVBkK0ms4tGaHWMbqdAKWigAooooAKKKKACiiigAooooAKKKKACsHiB31nRQA24rQqPvApml1SCkmMtH9xivmBkfKpXRQBCZdE4ge2H+/GjHzABrmaDED/pQnu5Vf4mp8UFYGEdVGwIJtT/2eL9pL/TShsRwhhHeZW/iKnP2ZeqlGHXqruwIUuFxTe0qfcjUfU3NbBqq8n6V3k++xYfh3fSpmIx1Utq4AxYPVhF4U7Q4JV3CuiigBAKWiigAooooAKKKKACiiigD/2Q=="/>
          <p:cNvSpPr>
            <a:spLocks noChangeAspect="1" noChangeArrowheads="1"/>
          </p:cNvSpPr>
          <p:nvPr/>
        </p:nvSpPr>
        <p:spPr bwMode="auto">
          <a:xfrm>
            <a:off x="63500" y="-939800"/>
            <a:ext cx="1943100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0" name="AutoShape 16" descr="data:image/jpeg;base64,/9j/4AAQSkZJRgABAQAAAQABAAD/2wCEAAkGBhQSEBUUExQVFBUUFBQUFhQWFRQXFBUYFRYWFxgUFhUaHCYeFxojGRYUHy8gIycpLCwtFR4xNTAsNSYrLCkBCQoKDgwOGg8PGjIiHyUvKSosLikvKSksLCksLC8pLCwsLCksKSwpLCwpLCkpLCwpLCwsLCksLCwsLCwsLCwsNP/AABEIAMwAzAMBIgACEQEDEQH/xAAcAAABBAMBAAAAAAAAAAAAAAAAAQUGBwIDBAj/xABKEAACAQICBQgHBAcGBQUBAAABAgMAEQQhBQYSMUETIjJRYXGBkQcjQlJigqEUcpKxM1OTosHR0lRzsrPh8BYkQ2ODF0Sjw/EV/8QAGgEAAgMBAQAAAAAAAAAAAAAAAAUCAwQBBv/EAC0RAAICAgIBAQcEAgMAAAAAAAABAgMEESExEkEFExRRYYGhIjKRsUJDI3Hw/9oADAMBAAIRAxEAPwC8aKKKACiiigAooooAKL1w43SyRnZzZzujQbTnttwHabCmvEYuV+k3Jj3IyC/zSkWX5Qe+gB5xeko4hd3Ve8gX7hxpvl1h9yORhwZgI1PcZCCfAU3x4XZuyqE65Cc/GVzf6014vTuFQ86blD1RKX83Nh9aG1Hlsi5KPLHiTT8v/ZT9pIfoFH1rmfTcv64/LCgH7ztUem1xiHQw5btklt9EFcr65SezDAvyMx8y1UPJpXqUPKqX+RJjpuX9fL+DD/00g1hlH/WbxhjP+F1qMf8AGM3uQfsh/OlXWx/ahgb5GU+YaufF0/Mj8ZV8/wAMlketEnFom7xJGfycfWu6DWi/SjbvTZlHedglgO8VCV1jhbp4cr2xyn8nFb48Th36E3JngJVK+Ti4/KrY21z6ZdG6EumWBg9NRS9B1PWAcx3jePGu1XBqusRHKoDOokXg/S8pVO0POurA6wOu57/BKf8ADMB/jHjVmi0ntFM2j9YVc7LXR7X2GyJHWp3MO0E07q4NcAyooooAKKKKACiiigAooooAKKK14jEKilmIUKLkncAONAGTyAC5NgMyTTNNpF5v0R2Iv1tuc/8AdKeHxnLqBpGRsQdqQFYr3SE736nlHVxCeJ6hyaf1hjwo5/PkIusQOZ7WPsr/ALFcbSW2cbSW2buTSJGNxGm93Zt563c5sf8AYFRnSmvCrdcOm0f1sg5vesfHvPlUa0rpmXEvtStcDooMkT7q/wATnXHS63NfVf8AIsuzX1X/ACdGO0jLObyyM/YTzR3LuHlXPRRal8pOT23sXSk5PcmFLai9JeuaOaFvSXpL0l6loloyvResb0XqWiWjqwekJIjeN2TuOR7xuNO8OnI5Mpk2G/WxjL5493iKj16W9aK7pw6ZfXfOHTJWyMig82WEm4IJKX61Izjbusad9FaxMgzJkQb7/pYx1sB01+IZjiONQjR+k3hN0OR6SnNWHUw409QMsvPgurrmY785fijPtDs3imdV0beOmM6r42f9ll4THLIoKkEEXBBuDXTVc6J0oyNdBmc2iGQfraIey/Wm5uFjvm+jNKLKgZTcGrWtGg76KKK4AUUUUAFFFFAGLvYXNMYk+0MJG/RKbxKfbI3TMPd90fN1Wy0pPyrmL/ppYzfFfNYfHe3Zlxrh0/p0YaLbyLtdY04E9ZHurl9BxobSW2cbSW2a9adahhl2Es0zC4BzCD33H5Dj3VW80rOxZ2LMxuzE3JPWTSzTM7F3JZmO0zHeSeNYWpJkXu1/QR5GQ7XpdBRaltQTWfRmCkJpCaS9SSJJATSXopL1NIloWkvRSVLRLQt6WsaWpaO6FopKWu6O6FrZDKVYMpIINwRvFa6K6uDq46JFBiBiASAFmUXZRkHA9tepusU46L0qysXHSGcij2wN8qj3wOkOIz3g1EIZSrBlNiDcEbwakC4jlFEyc11I2wPZbg47DTOm33i8ZdjSi7zWn2WVo/HCRQQb3F67KgWgtK8mwtkjm2zwjk3lB1Kwuy/MOFTmGXaF6tNJsooooAK49K43koyQLsbKi+87ZKvn9L12VHtIYjbnPuwjZH944zPyp9ZKAMIgI05zZKGeSQ8TveT+XYAKrnTOlTiZjIcl6KL7qDcO87z2mpFrnpLZjWBTnJz5PuA81fmbPuWojal2bb/rX3Fmbd/rX3EApaWkNLhYOmrugji5Sm1sqq7TNa5A3AAdZNSKf0arbmTsD8SC30NMmp2nkw0zcrcJIoUsBfZINwSBmR3VYEGlYZBdJom7pFv4gm4plj1Vyhz2NcaqqUOeyDP6OcTfJ4iOvaI+lqzb0czBCeViLAEhRtZ2zte1qm+kMfHAm3M6xre1zckm17ADMm3VUH036RywKYVSoIsZX6efuL7Pec6tlTVHsslRTDsiStWVa4xWysOhc0FFFFd0GgopNqjbruiWjKlrENWQrujuhaWkpaAFrq0djTE4beDky+8p3iuUVlUotxe0Si3F7RIwArEEnk5AOcN4BzWQfEpsfAjjUw1a0kWUo9ttDssBuuOI7CLEdhFQPRsu3EUO9Ocv3T0h/GnjReMKuj90L+AJiby2k8FpopecVJDaElJbRY9FacLLtKDW6gmacXOERmO5QWPcBc1F8ODZQ2TN6x+xpOe1+4ED5ad9Y3vGqfrHRD92+0/7it51GNN44rh5n3Mw2R96U7OXcCfKu70ts43pbZEdJY7lppJeDNzexF5qjyF/Gue1CrYWHDKlNeelJzk5M87OTnJyfqYmsTSmsTQkCRgwrRJADXQaxNWx4LIvRZ2hymIwEKygSI0YR9oZhkupPYw4Gqz0now4eeSJvYYgHrG9T4ixqUag6R50mHJ6Y5SP76jnAd6j92tmv+j9pI8QozW0UndvRj9R5Uwl+utMZS/5KlJehDwKWsFasr1k0YdC1nCBtLtdHaF+6+f0rWXrRLpCMb3Xz/lXQ6LdOBiDbEcENvY9WpuLXBud9xS/YB+pg/BFUd1S1kWfCAq13wzKjZG+wTeNu4G6+AqKa+yJhsUGAbk8QvLJbcCTZ035ENfzFb3JKPloaOcVBSSLC0pgYuQkMsUKKEYhgqKwa3N2SM73qtUpnXT6e630/nXRHp6PqYeFZLLYyMNt0ZjoKW1cKaaiPtW7wa6YsYjbnU+NVbRSmjdSilApdmpEjdgMRsSK3AHPuORp9jh57Rj2wVU/F0oz+IL51HLU+xS3SNxvAt4ocv4VsxpdxNuNLuJOdV8fykSnrAPd2U+1DdXJ9maReG3tr3SAOPqxqYitBsI/rDL61B7qTP8ARYx/mVD9aZfVRL70pY9yKbfVqk+sDevbshQfilY//XUO1nf1kI6o5W83Qfleqr3qqRRkPVchorE1kaxNJEhGkYmsTSmkqxImkY0hpb1oxGKVBdiB+Z7hU0ieiS6kYLaxJlPRgUv3ueag8yT4VM1lYEZgcp122Tn29tR3VtCuDiCiz4puVz37F9iPzzbxrHC60LjMRisMtv8AlCDCRvdE5kvedqzd1MqkoxS+Y1pShBJ+o84vT8MbMjYnBK6kqytNArKRvBBFwa431lj4YzAD/wA+H/lVfelbQ3rYsWoynGxLbhNGLE/Muye8HrqELFUJ3uD1oqsyHXLTReh1gjO/G4D9vh/5UDTsP9swH7bDfyqjeQrIQVX8V9Cr436F6LpyIgoMbgufZSFngG1fcMt9Neu2gDPgZEt63CsZk6yoylQfLZvlqsdXtWZMZOsMeV82c9GNBvdu76mwq9lyZSLuEVELNvksuyS3C7AGroT97F7Rorn76L2uDz3Ca3Wpz1u0F9jxskQ6BO3EeuN818t3hTappVYnF6E1kXGWmJaltWVLaq9lQsWIdeixHca74NYJF6VmHbkfMU32o2a6pNElJrokeG1gjbpXQ9uY8xUn0VKGiNiCAwNwbjMf6VWezUn1Ff1ki8CgPiGFbcSxuxJm3EtbsSZYGjJLTxn3ogPGN2X8itT6E3UVXMJs+HPxTL5hG/hVhYQ8wU0fY5Ixp8+vk/u4P8zEVDtYv00fVyLf5gv/AAqZayL65u2JT+CUA/5lQ7WAc+E/BKv7yN/OqMhbpZnyVup/+9RrNYmsjWJpQkJkjA0+6K1SaRRJM3JRnNRa8jjrVeA7TW7VXQ6kHESi6IbIp3O46xxVfqe412a1a0x4SMSTeskkzigvYsPfkPsx9nHhW2qla8p9G+mhePnPo6cNouAc2HCiU+9IGlPfbojwArZLojbvt4PDv1gwRn8s6p/TGu2MxR58zInCKL1cY7LLv7zc1JvRLo1uUnxTFuYnJISTm8u89pCA/iq6NkXLxii6F0JS8YxJ7DOC9zaO0ZRNlbrGdnZQhepd9qqs6IxOhsbFiHtJFt/pkuY5Fa4dD7rFSeafrU21t13XR74eExLKJFMsw3OqsdmPYbgcmOdP2GeDFYe62nws62ZTv7VYexIpqySUuE+UWzSm9J8o5tN6DXFYabDqQRKglgbhtgbcZ+YXU99UZGLGxFiDYg7wRwq99X8K0KHDMxZsKVMMnGTDSEmJu9WDIfu1W/pO0F9nx3KqLR4ocqvUHvaRPxZ/P2VRkR3HyM2XDyipEYArowWBeaRY41LO5Cqo3kmtCC+7MnhVyaiam/Y4+UkF8TKtiP1KH2B8Z4nhurFVU7Ja9DBRS7Za9Dt1b1bTBQckpG0Rt4iY5AlRci/CNc/qaTQWl5sTLIyoE0fyZSF3FpJpQwPLKLXKGzDgLW7bI7rjZXgU3wsDD7Sw3YiUZrhlP6td7HjkN1dOs+s0OBhEsuZPNihWwLlRuHuoMrmmi1FcdIcrUVxwkb8ToWGdkMuHjmdFKqXUtZSb22dxz66z/wCHoDzfsuGPw8jH+VY6C0omNwiSgbKzxlJFU5o1tl1B35HMHqsaonS2jZcLipYmd9uNyu1tMCRvVr78xY+NQsmoLy1shbZGCUtb2XFpX0dYOa/qjh396IkDdxibm27rHtquNaNSZ8CdprSQk2EyXtf3XG9D35Hga2av+kTF4UgO5ni4xyG5t8D9JT9Oyrd0PpODHYbbSzxuCkkbjNTxRx19vcao8ar1xwzP4U5C/TwygFpSKfddtVjgcTsrcwyAvEx324oT1qcvI0yCls4uD0xTZBwlpmFqkOpA9e33P4imIipHqNF65z8IHmf9K0YfNy+/9GjD5uX3/omh6WH/AL2X/LWrAwPQFQFl9Zhx2zN/gUfxqf4McwU7fY/GLWiLnofeWVPNRIPrHUJ06Lxo3uy28HUj8wKsLWZPVbdr8myyW6whuw/DtVB9J4S6SxDM2OyesodpT42HnUZR8oOJCyPlFojxrnxmKCLc9wHEnqFZTYxVTbO4i4HE34UxYbFcpioi+7lYxbgBtrSTenoQ709FyJhVjCRtkmHiu9t3NXbkPib1RWntMPjMVJO/ttzRwVBkqDsAtV4a2gjCY4jfyE/13/SqCgFbsl6SSGGXLxSijPZtV56n6E5DBQRHJmHLSfekzz7kCjwqp9UNFLicdBExsrPdu0KCxUd4W3jV54iJZFlVtpRKjpdCAyhxY7JINjbdUcWPciOFDuf2PPutmmPteOmm9lnsnYic1P3QPOpL6J9NmLFfZmPq8TkAdyyqLow7TbZ8RUtX0Q4AccT+0j/ors0d6MMFDNHKjYjajdXW8iWupuL8zdU1XNT8ixU2KfkOOmsSIORxDdGKQQyn/s4khST2LKI2865PSDq6cTgJFAvJATNH27I56jvTPvAp80vomPFQSwy7XJygA7JAYWcOLGx4qK68NCI0jUFm5NFS7kFmCi12IAubVpa3tM1yj5bT6ZXHow1L2VXGTrmc8PGR5TMP8I8equ70k67/AGVDh4G/5iQc9hvhRuo8JGHkM+qnrXnXFcBDtCzTyAiFOAtlyjD3RwHE+NUWztJIZJCWZ22mY5kknMmstko1R8YmOycaI+Eey/dTNDDD4DDxbiUEsh+KTnsT3Cw8KpfW7TrY7GySnoA7ES+7Gpsvieke1jV96QBGGkK7xh32f2RtXnHBJkKjlS8YpI5mS8IKKLG9EGmNl5MIxyk9bF99RzlHeufyGt/pg0D+ixajqhl8LmNj4XHgKguBxbQypKmTRsHHgb28d1WvrTrdgptGyjlVYzRc2IfpA+RAK+zstbM9VV1WKypxk+iqmyNlLhJ9FPotxUn9HWmzhcaqk+qnIiccLnoP3hjbuY1GoFrpw4PKIRvDpbv2hb61grscJpoX12OE00W56UtDiXRztbnQMJVPZfZcd1jf5RVLQmvQ+uCD/wDn4na3chJf8P8AOvO+F3Vuzlppm72hFeSZuIqYaiYbmyP1kDyH+v0qJWqydVNHFcOi8Xsfxf8A7UfZ8dzcvkiHs+O5uXyQ4wJfFIvuRJ5uzP8AkVqeYdbKKher68pPJINzOdn7q81fot/GpuoypuOzVi4QyEHiLVXuJjKEdaExnvjsAfGMxnzqxyKiOseAtJlulAH/AJEuU/EpZPFa6mBUes+HMc5X2Oknc2f53HhTI7EG43g3HeKnetOj+Vg2x0orntKHePDf51BHpNlVe7t36PkQ5Vfu7d+j5L/wsqYqBXPQxUPOtw5Rdlx4G/lXn7SejHw2IkgkFmjYqe0cGHYRY+NWD6LdbVX/AJKZrBmLQMTkGbpRE8AxzHbfrFSnXjUNcegZSI8TGLK56Lgbkk7uDcK1yXvoJrs3zXxFalHspKHEMjK6MVZSGVlNiCNxBp4b0h6R/tcn7v8ATXBpfQGIwjFZ4mTtIuh7VcZHzrg2qxpyhwL1KdfHQ+f+oukv7XJ+5/TUw9GGndIYzF3lxEjQQqWkB2bMSCETo8Tn8tRbVnUHE41hsoY4uM0gIUD4Rvc9g+lXXofQ0Gj8LsKQkcYLySPYFjbnSOfyHDIVrpU5Pb6N2OrJPyk+CP8ApP1lkwWDXkXMc00gVWAFwq5uc/lHjVYJ6QtJH/3cn7n9NJrxrSdIYsuLiJBsQqeCg5sR1scz4DhTXFHVN973+llORkPy/SzLG4uXESGSZ2kc2uzG5y3DsHZSiPKs1Ws7VglNt7YulY5PbL91T0gMTgYZN94wjj4lGwwPfb61Run9Btg8XLA25Wuh95GzRh4fUEcKlnow1uXDSnDzG0UpurHckm7PqDZC/AgdtWBrrqSmPjGexMgPJyWyz9hutfypm18RUmu0NpL4mlNdoo0C9L9mpx0lq7iMI2zNGy9TgXQ9oYZVoRhSiUZRemJpRlB6ZqSC1SDUjQRxONjFrpGRK54WU3A8WsPPqpNCarYjFMBGhC8ZGBCDtvx7hVuau6vxYGAqpz6Ukhy2iBvPUAOHCteLjSnJSl0a8TGlZJSl0hp9KWlBDo2Rb86a0Sj7xu37oP0qj8NHlUq1/wBZvt2KtGfUxXVPiJ6UnjYW7AKY44bCu5lqnLg7m3KcuDZorA8rMidZz7hmf5eNWhiH5GFmG9V2E++/NXyuT4VH9RdD2BmYdLJe4cfE5+Ap9xw5SdIhuj57/wB4wyHyofNzTLDq91Vz2+Rnh1e7rW+3yPWqeA2Ix2ACpLXJo/D7KAV11pNgVwaYwAljZTlcZEbwRmCO0GxrvpCKAK1xaEHaIsblZBwD8flYc4d56qrvWXQ/ISXX9G+anq618KubWTRliZACQRaRRvZRmGX4lOY68xxqIaR0csiGJ7FWAZXGYz6Mi9lQuqV0NepRfSrY6/gquRan+qfpbaILFjVaRBksy5yqOAcHpjt399Q3SmjXgkKOMxuPBhwYdlcDJSmE5VS0J4WTplo9F6O1oweJX1eIhcH2GYBs+uN7EeVdS4PDJz9jDr8WzCPrXmRoaxMVa1lL1RtWavVHofTfpGwOGB2p1lYbo4bSMey45q+JFVDrj6QZ9InYtyUANxEpvtW3NI3tHs3CoukFdEcdU2ZDktFNuW5LQsEVq6VFYKK2CsMnsXyezNa2AVgtbFqllbEaO9TXVD0nS4VRFiA00QyVh+lQdWeTqOokEdfCocBW1Yr1Oq6Vb3EsqulU9xZe+jtb8HiV5k8ZvvRyFbuKtY11jB4Yc7YgHxbMf515/wDsQNbUwFMFnp9oYL2iv8ol26U12weHHOmUkbkj57HssuQ8bCq01r17mx140Big4rfnP98jh8Iy76ZodGDqrtjwQFVW5kprS4M92fKa0uBtgwdqcNF6IM8ojG7e56l/md3nW1cMWYIg2mY2A/ieoDian+gNBLhorEjaPOdzkN2ZPUAPICjEx3bLzl0vyGFju6XnLpfkymdcNDcAc2yovvOeivdlc9imstVtGHptmzEsxO8km5PnTehOLnDC/JJcRg8b75COtvoAO2ptgsMEUCnbPQHQopaKK4AUUUUAa5ogwtUK01onkib5REkg/qmO8/3bHf7pz66nNaMVhg4saAKp0vodZ15KXmsvRfeVJ/NTl+dV5pTRUmHkKSCx4H2WHWp4irm0rocxZWJiHRIF2i7h7Ufw7xvHVTJj9HpInJzKHQi6MD+/G/8Avtqq6iNq36mW/HVq+pUxpKkGndUJILunrYvfUZr2OvDv3UwUqnXKD1ITzrlW9SQq1sWtYrYtVMqZsFbBWsVmKqZBmwVsWtYrYtVsgzYtdEdc4rfGagQZ2RCuuIVxRNXXG1BE7YhXSiFiEQFnbco/MngO2jQ+iZcQfViy8ZG6I+7757su2rA0NoKLCoTxtd5GIvlxJ4AeQphj4cp/qnwv7GGLgSsflPhflnHq7qwIBtNzpW3m2QHuqOAH+prk0pjziX5GLOMH1jjdIQeivwA8eJHVWWktLtiiYoLiI5NJmGkHUvFU+p7qfdCaEEajKnSSitI9BGKitLo3aG0WI1GVO1IBS10kFFFFABRRRQAUUUUAap8OGFjUW0nq+UuYwCpN2ja+wT7wIzRviHiDUurFkvQBXCRkNZLhuMbW5S3Gw3SL2r4gUyaU1Uw+IuQORkPtILoT8ScPCrM0nq+kozA6x1g9YPA9oqPY3REqbxyq/EdmUd0gHO+YHvoaUlqSIyipLTRVOktScTDchOVT34+d5rvHlTLa2/KrhVwpycxt7snMPg9yh86XGYFZB6+BJB7zJme6Rcz51knhRl+16MNmDF/teioFrYKsWbUzBvuWSP7jgjyYVyv6OoT0cQ47GiB+oYVklg2ehklgWemiDitimpoPRun9q/8AiP8AVW6L0cRe1iXPYsQH1Lfwqv4G1+hX8Dd8vyQkGtiNVh4bUPCLv5WT7zhR5KKftH6HiizihRLe0FuR87XI86nH2bJ/uZbH2bJ/ul/BXmi9WcRNYrGVX35OYv1zPgDUx0TqNEljMeVbqtaMfL7Xj5U5z6chTLb5Rvdj558WHNHia5Tj8RNlGvIqeI50p+a1l8B41uqxKquUtv6m+nDqq5S2/qO2M0pFhwA3StzYlALnq5vsjtNhTQ6TYxht8yMG4iBy7C59s/TqFOGi9VQDdsycyTcknrJOZPfUkw+DVBkK0ms4tGaHWMbqdAKWigAooooAKKKKACiiigAooooAKKKKACsHiB31nRQA24rQqPvApml1SCkmMtH9xivmBkfKpXRQBCZdE4ge2H+/GjHzABrmaDED/pQnu5Vf4mp8UFYGEdVGwIJtT/2eL9pL/TShsRwhhHeZW/iKnP2ZeqlGHXqruwIUuFxTe0qfcjUfU3NbBqq8n6V3k++xYfh3fSpmIx1Utq4AxYPVhF4U7Q4JV3CuiigBAKWiigAooooAKKKKACiiigD/2Q=="/>
          <p:cNvSpPr>
            <a:spLocks noChangeAspect="1" noChangeArrowheads="1"/>
          </p:cNvSpPr>
          <p:nvPr/>
        </p:nvSpPr>
        <p:spPr bwMode="auto">
          <a:xfrm>
            <a:off x="63500" y="-939800"/>
            <a:ext cx="1943100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2" name="AutoShape 18" descr="data:image/jpeg;base64,/9j/4AAQSkZJRgABAQAAAQABAAD/2wCEAAkGBhQSEBUUExQVFBUUFBQUFhQWFRQXFBUYFRYWFxgUFhUaHCYeFxojGRYUHy8gIycpLCwtFR4xNTAsNSYrLCkBCQoKDgwOGg8PGjIiHyUvKSosLikvKSksLCksLC8pLCwsLCksKSwpLCwpLCkpLCwpLCwsLCksLCwsLCwsLCwsNP/AABEIAMwAzAMBIgACEQEDEQH/xAAcAAABBAMBAAAAAAAAAAAAAAAAAQUGBwIDBAj/xABKEAACAQICBQgHBAcGBQUBAAABAgMAEQQhBQYSMUETIjJRYXGBkQcjQlJigqEUcpKxM1OTosHR0lRzsrPh8BYkQ2ODF0Sjw/EV/8QAGgEAAgMBAQAAAAAAAAAAAAAAAAUCAwQBBv/EAC0RAAICAgIBAQcEAgMAAAAAAAABAgMEESExEkEFExRRYYGhIjKRsUJDI3Hw/9oADAMBAAIRAxEAPwC8aKKKACiiigAooooAKL1w43SyRnZzZzujQbTnttwHabCmvEYuV+k3Jj3IyC/zSkWX5Qe+gB5xeko4hd3Ve8gX7hxpvl1h9yORhwZgI1PcZCCfAU3x4XZuyqE65Cc/GVzf6014vTuFQ86blD1RKX83Nh9aG1Hlsi5KPLHiTT8v/ZT9pIfoFH1rmfTcv64/LCgH7ztUem1xiHQw5btklt9EFcr65SezDAvyMx8y1UPJpXqUPKqX+RJjpuX9fL+DD/00g1hlH/WbxhjP+F1qMf8AGM3uQfsh/OlXWx/ahgb5GU+YaufF0/Mj8ZV8/wAMlketEnFom7xJGfycfWu6DWi/SjbvTZlHedglgO8VCV1jhbp4cr2xyn8nFb48Th36E3JngJVK+Ti4/KrY21z6ZdG6EumWBg9NRS9B1PWAcx3jePGu1XBqusRHKoDOokXg/S8pVO0POurA6wOu57/BKf8ADMB/jHjVmi0ntFM2j9YVc7LXR7X2GyJHWp3MO0E07q4NcAyooooAKKKKACiiigAooooAKKK14jEKilmIUKLkncAONAGTyAC5NgMyTTNNpF5v0R2Iv1tuc/8AdKeHxnLqBpGRsQdqQFYr3SE736nlHVxCeJ6hyaf1hjwo5/PkIusQOZ7WPsr/ALFcbSW2cbSW2buTSJGNxGm93Zt563c5sf8AYFRnSmvCrdcOm0f1sg5vesfHvPlUa0rpmXEvtStcDooMkT7q/wATnXHS63NfVf8AIsuzX1X/ACdGO0jLObyyM/YTzR3LuHlXPRRal8pOT23sXSk5PcmFLai9JeuaOaFvSXpL0l6loloyvResb0XqWiWjqwekJIjeN2TuOR7xuNO8OnI5Mpk2G/WxjL5493iKj16W9aK7pw6ZfXfOHTJWyMig82WEm4IJKX61Izjbusad9FaxMgzJkQb7/pYx1sB01+IZjiONQjR+k3hN0OR6SnNWHUw409QMsvPgurrmY785fijPtDs3imdV0beOmM6r42f9ll4THLIoKkEEXBBuDXTVc6J0oyNdBmc2iGQfraIey/Wm5uFjvm+jNKLKgZTcGrWtGg76KKK4AUUUUAFFFFAGLvYXNMYk+0MJG/RKbxKfbI3TMPd90fN1Wy0pPyrmL/ppYzfFfNYfHe3Zlxrh0/p0YaLbyLtdY04E9ZHurl9BxobSW2cbSW2a9adahhl2Es0zC4BzCD33H5Dj3VW80rOxZ2LMxuzE3JPWTSzTM7F3JZmO0zHeSeNYWpJkXu1/QR5GQ7XpdBRaltQTWfRmCkJpCaS9SSJJATSXopL1NIloWkvRSVLRLQt6WsaWpaO6FopKWu6O6FrZDKVYMpIINwRvFa6K6uDq46JFBiBiASAFmUXZRkHA9tepusU46L0qysXHSGcij2wN8qj3wOkOIz3g1EIZSrBlNiDcEbwakC4jlFEyc11I2wPZbg47DTOm33i8ZdjSi7zWn2WVo/HCRQQb3F67KgWgtK8mwtkjm2zwjk3lB1Kwuy/MOFTmGXaF6tNJsooooAK49K43koyQLsbKi+87ZKvn9L12VHtIYjbnPuwjZH944zPyp9ZKAMIgI05zZKGeSQ8TveT+XYAKrnTOlTiZjIcl6KL7qDcO87z2mpFrnpLZjWBTnJz5PuA81fmbPuWojal2bb/rX3Fmbd/rX3EApaWkNLhYOmrugji5Sm1sqq7TNa5A3AAdZNSKf0arbmTsD8SC30NMmp2nkw0zcrcJIoUsBfZINwSBmR3VYEGlYZBdJom7pFv4gm4plj1Vyhz2NcaqqUOeyDP6OcTfJ4iOvaI+lqzb0czBCeViLAEhRtZ2zte1qm+kMfHAm3M6xre1zckm17ADMm3VUH036RywKYVSoIsZX6efuL7Pec6tlTVHsslRTDsiStWVa4xWysOhc0FFFFd0GgopNqjbruiWjKlrENWQrujuhaWkpaAFrq0djTE4beDky+8p3iuUVlUotxe0Si3F7RIwArEEnk5AOcN4BzWQfEpsfAjjUw1a0kWUo9ttDssBuuOI7CLEdhFQPRsu3EUO9Ocv3T0h/GnjReMKuj90L+AJiby2k8FpopecVJDaElJbRY9FacLLtKDW6gmacXOERmO5QWPcBc1F8ODZQ2TN6x+xpOe1+4ED5ad9Y3vGqfrHRD92+0/7it51GNN44rh5n3Mw2R96U7OXcCfKu70ts43pbZEdJY7lppJeDNzexF5qjyF/Gue1CrYWHDKlNeelJzk5M87OTnJyfqYmsTSmsTQkCRgwrRJADXQaxNWx4LIvRZ2hymIwEKygSI0YR9oZhkupPYw4Gqz0now4eeSJvYYgHrG9T4ixqUag6R50mHJ6Y5SP76jnAd6j92tmv+j9pI8QozW0UndvRj9R5Uwl+utMZS/5KlJehDwKWsFasr1k0YdC1nCBtLtdHaF+6+f0rWXrRLpCMb3Xz/lXQ6LdOBiDbEcENvY9WpuLXBud9xS/YB+pg/BFUd1S1kWfCAq13wzKjZG+wTeNu4G6+AqKa+yJhsUGAbk8QvLJbcCTZ035ENfzFb3JKPloaOcVBSSLC0pgYuQkMsUKKEYhgqKwa3N2SM73qtUpnXT6e630/nXRHp6PqYeFZLLYyMNt0ZjoKW1cKaaiPtW7wa6YsYjbnU+NVbRSmjdSilApdmpEjdgMRsSK3AHPuORp9jh57Rj2wVU/F0oz+IL51HLU+xS3SNxvAt4ocv4VsxpdxNuNLuJOdV8fykSnrAPd2U+1DdXJ9maReG3tr3SAOPqxqYitBsI/rDL61B7qTP8ARYx/mVD9aZfVRL70pY9yKbfVqk+sDevbshQfilY//XUO1nf1kI6o5W83Qfleqr3qqRRkPVchorE1kaxNJEhGkYmsTSmkqxImkY0hpb1oxGKVBdiB+Z7hU0ieiS6kYLaxJlPRgUv3ueag8yT4VM1lYEZgcp122Tn29tR3VtCuDiCiz4puVz37F9iPzzbxrHC60LjMRisMtv8AlCDCRvdE5kvedqzd1MqkoxS+Y1pShBJ+o84vT8MbMjYnBK6kqytNArKRvBBFwa431lj4YzAD/wA+H/lVfelbQ3rYsWoynGxLbhNGLE/Muye8HrqELFUJ3uD1oqsyHXLTReh1gjO/G4D9vh/5UDTsP9swH7bDfyqjeQrIQVX8V9Cr436F6LpyIgoMbgufZSFngG1fcMt9Neu2gDPgZEt63CsZk6yoylQfLZvlqsdXtWZMZOsMeV82c9GNBvdu76mwq9lyZSLuEVELNvksuyS3C7AGroT97F7Rorn76L2uDz3Ca3Wpz1u0F9jxskQ6BO3EeuN818t3hTappVYnF6E1kXGWmJaltWVLaq9lQsWIdeixHca74NYJF6VmHbkfMU32o2a6pNElJrokeG1gjbpXQ9uY8xUn0VKGiNiCAwNwbjMf6VWezUn1Ff1ki8CgPiGFbcSxuxJm3EtbsSZYGjJLTxn3ogPGN2X8itT6E3UVXMJs+HPxTL5hG/hVhYQ8wU0fY5Ixp8+vk/u4P8zEVDtYv00fVyLf5gv/AAqZayL65u2JT+CUA/5lQ7WAc+E/BKv7yN/OqMhbpZnyVup/+9RrNYmsjWJpQkJkjA0+6K1SaRRJM3JRnNRa8jjrVeA7TW7VXQ6kHESi6IbIp3O46xxVfqe412a1a0x4SMSTeskkzigvYsPfkPsx9nHhW2qla8p9G+mhePnPo6cNouAc2HCiU+9IGlPfbojwArZLojbvt4PDv1gwRn8s6p/TGu2MxR58zInCKL1cY7LLv7zc1JvRLo1uUnxTFuYnJISTm8u89pCA/iq6NkXLxii6F0JS8YxJ7DOC9zaO0ZRNlbrGdnZQhepd9qqs6IxOhsbFiHtJFt/pkuY5Fa4dD7rFSeafrU21t13XR74eExLKJFMsw3OqsdmPYbgcmOdP2GeDFYe62nws62ZTv7VYexIpqySUuE+UWzSm9J8o5tN6DXFYabDqQRKglgbhtgbcZ+YXU99UZGLGxFiDYg7wRwq99X8K0KHDMxZsKVMMnGTDSEmJu9WDIfu1W/pO0F9nx3KqLR4ocqvUHvaRPxZ/P2VRkR3HyM2XDyipEYArowWBeaRY41LO5Cqo3kmtCC+7MnhVyaiam/Y4+UkF8TKtiP1KH2B8Z4nhurFVU7Ja9DBRS7Za9Dt1b1bTBQckpG0Rt4iY5AlRci/CNc/qaTQWl5sTLIyoE0fyZSF3FpJpQwPLKLXKGzDgLW7bI7rjZXgU3wsDD7Sw3YiUZrhlP6td7HjkN1dOs+s0OBhEsuZPNihWwLlRuHuoMrmmi1FcdIcrUVxwkb8ToWGdkMuHjmdFKqXUtZSb22dxz66z/wCHoDzfsuGPw8jH+VY6C0omNwiSgbKzxlJFU5o1tl1B35HMHqsaonS2jZcLipYmd9uNyu1tMCRvVr78xY+NQsmoLy1shbZGCUtb2XFpX0dYOa/qjh396IkDdxibm27rHtquNaNSZ8CdprSQk2EyXtf3XG9D35Hga2av+kTF4UgO5ni4xyG5t8D9JT9Oyrd0PpODHYbbSzxuCkkbjNTxRx19vcao8ar1xwzP4U5C/TwygFpSKfddtVjgcTsrcwyAvEx324oT1qcvI0yCls4uD0xTZBwlpmFqkOpA9e33P4imIipHqNF65z8IHmf9K0YfNy+/9GjD5uX3/omh6WH/AL2X/LWrAwPQFQFl9Zhx2zN/gUfxqf4McwU7fY/GLWiLnofeWVPNRIPrHUJ06Lxo3uy28HUj8wKsLWZPVbdr8myyW6whuw/DtVB9J4S6SxDM2OyesodpT42HnUZR8oOJCyPlFojxrnxmKCLc9wHEnqFZTYxVTbO4i4HE34UxYbFcpioi+7lYxbgBtrSTenoQ709FyJhVjCRtkmHiu9t3NXbkPib1RWntMPjMVJO/ttzRwVBkqDsAtV4a2gjCY4jfyE/13/SqCgFbsl6SSGGXLxSijPZtV56n6E5DBQRHJmHLSfekzz7kCjwqp9UNFLicdBExsrPdu0KCxUd4W3jV54iJZFlVtpRKjpdCAyhxY7JINjbdUcWPciOFDuf2PPutmmPteOmm9lnsnYic1P3QPOpL6J9NmLFfZmPq8TkAdyyqLow7TbZ8RUtX0Q4AccT+0j/ors0d6MMFDNHKjYjajdXW8iWupuL8zdU1XNT8ixU2KfkOOmsSIORxDdGKQQyn/s4khST2LKI2865PSDq6cTgJFAvJATNH27I56jvTPvAp80vomPFQSwy7XJygA7JAYWcOLGx4qK68NCI0jUFm5NFS7kFmCi12IAubVpa3tM1yj5bT6ZXHow1L2VXGTrmc8PGR5TMP8I8equ70k67/AGVDh4G/5iQc9hvhRuo8JGHkM+qnrXnXFcBDtCzTyAiFOAtlyjD3RwHE+NUWztJIZJCWZ22mY5kknMmstko1R8YmOycaI+Eey/dTNDDD4DDxbiUEsh+KTnsT3Cw8KpfW7TrY7GySnoA7ES+7Gpsvieke1jV96QBGGkK7xh32f2RtXnHBJkKjlS8YpI5mS8IKKLG9EGmNl5MIxyk9bF99RzlHeufyGt/pg0D+ixajqhl8LmNj4XHgKguBxbQypKmTRsHHgb28d1WvrTrdgptGyjlVYzRc2IfpA+RAK+zstbM9VV1WKypxk+iqmyNlLhJ9FPotxUn9HWmzhcaqk+qnIiccLnoP3hjbuY1GoFrpw4PKIRvDpbv2hb61grscJpoX12OE00W56UtDiXRztbnQMJVPZfZcd1jf5RVLQmvQ+uCD/wDn4na3chJf8P8AOvO+F3Vuzlppm72hFeSZuIqYaiYbmyP1kDyH+v0qJWqydVNHFcOi8Xsfxf8A7UfZ8dzcvkiHs+O5uXyQ4wJfFIvuRJ5uzP8AkVqeYdbKKher68pPJINzOdn7q81fot/GpuoypuOzVi4QyEHiLVXuJjKEdaExnvjsAfGMxnzqxyKiOseAtJlulAH/AJEuU/EpZPFa6mBUes+HMc5X2Oknc2f53HhTI7EG43g3HeKnetOj+Vg2x0orntKHePDf51BHpNlVe7t36PkQ5Vfu7d+j5L/wsqYqBXPQxUPOtw5Rdlx4G/lXn7SejHw2IkgkFmjYqe0cGHYRY+NWD6LdbVX/AJKZrBmLQMTkGbpRE8AxzHbfrFSnXjUNcegZSI8TGLK56Lgbkk7uDcK1yXvoJrs3zXxFalHspKHEMjK6MVZSGVlNiCNxBp4b0h6R/tcn7v8ATXBpfQGIwjFZ4mTtIuh7VcZHzrg2qxpyhwL1KdfHQ+f+oukv7XJ+5/TUw9GGndIYzF3lxEjQQqWkB2bMSCETo8Tn8tRbVnUHE41hsoY4uM0gIUD4Rvc9g+lXXofQ0Gj8LsKQkcYLySPYFjbnSOfyHDIVrpU5Pb6N2OrJPyk+CP8ApP1lkwWDXkXMc00gVWAFwq5uc/lHjVYJ6QtJH/3cn7n9NJrxrSdIYsuLiJBsQqeCg5sR1scz4DhTXFHVN973+llORkPy/SzLG4uXESGSZ2kc2uzG5y3DsHZSiPKs1Ws7VglNt7YulY5PbL91T0gMTgYZN94wjj4lGwwPfb61Run9Btg8XLA25Wuh95GzRh4fUEcKlnow1uXDSnDzG0UpurHckm7PqDZC/AgdtWBrrqSmPjGexMgPJyWyz9hutfypm18RUmu0NpL4mlNdoo0C9L9mpx0lq7iMI2zNGy9TgXQ9oYZVoRhSiUZRemJpRlB6ZqSC1SDUjQRxONjFrpGRK54WU3A8WsPPqpNCarYjFMBGhC8ZGBCDtvx7hVuau6vxYGAqpz6Ukhy2iBvPUAOHCteLjSnJSl0a8TGlZJSl0hp9KWlBDo2Rb86a0Sj7xu37oP0qj8NHlUq1/wBZvt2KtGfUxXVPiJ6UnjYW7AKY44bCu5lqnLg7m3KcuDZorA8rMidZz7hmf5eNWhiH5GFmG9V2E++/NXyuT4VH9RdD2BmYdLJe4cfE5+Ap9xw5SdIhuj57/wB4wyHyofNzTLDq91Vz2+Rnh1e7rW+3yPWqeA2Ix2ACpLXJo/D7KAV11pNgVwaYwAljZTlcZEbwRmCO0GxrvpCKAK1xaEHaIsblZBwD8flYc4d56qrvWXQ/ISXX9G+anq618KubWTRliZACQRaRRvZRmGX4lOY68xxqIaR0csiGJ7FWAZXGYz6Mi9lQuqV0NepRfSrY6/gquRan+qfpbaILFjVaRBksy5yqOAcHpjt399Q3SmjXgkKOMxuPBhwYdlcDJSmE5VS0J4WTplo9F6O1oweJX1eIhcH2GYBs+uN7EeVdS4PDJz9jDr8WzCPrXmRoaxMVa1lL1RtWavVHofTfpGwOGB2p1lYbo4bSMey45q+JFVDrj6QZ9InYtyUANxEpvtW3NI3tHs3CoukFdEcdU2ZDktFNuW5LQsEVq6VFYKK2CsMnsXyezNa2AVgtbFqllbEaO9TXVD0nS4VRFiA00QyVh+lQdWeTqOokEdfCocBW1Yr1Oq6Vb3EsqulU9xZe+jtb8HiV5k8ZvvRyFbuKtY11jB4Yc7YgHxbMf515/wDsQNbUwFMFnp9oYL2iv8ol26U12weHHOmUkbkj57HssuQ8bCq01r17mx140Big4rfnP98jh8Iy76ZodGDqrtjwQFVW5kprS4M92fKa0uBtgwdqcNF6IM8ojG7e56l/md3nW1cMWYIg2mY2A/ieoDian+gNBLhorEjaPOdzkN2ZPUAPICjEx3bLzl0vyGFju6XnLpfkymdcNDcAc2yovvOeivdlc9imstVtGHptmzEsxO8km5PnTehOLnDC/JJcRg8b75COtvoAO2ptgsMEUCnbPQHQopaKK4AUUUUAa5ogwtUK01onkib5REkg/qmO8/3bHf7pz66nNaMVhg4saAKp0vodZ15KXmsvRfeVJ/NTl+dV5pTRUmHkKSCx4H2WHWp4irm0rocxZWJiHRIF2i7h7Ufw7xvHVTJj9HpInJzKHQi6MD+/G/8Avtqq6iNq36mW/HVq+pUxpKkGndUJILunrYvfUZr2OvDv3UwUqnXKD1ITzrlW9SQq1sWtYrYtVMqZsFbBWsVmKqZBmwVsWtYrYtVsgzYtdEdc4rfGagQZ2RCuuIVxRNXXG1BE7YhXSiFiEQFnbco/MngO2jQ+iZcQfViy8ZG6I+7757su2rA0NoKLCoTxtd5GIvlxJ4AeQphj4cp/qnwv7GGLgSsflPhflnHq7qwIBtNzpW3m2QHuqOAH+prk0pjziX5GLOMH1jjdIQeivwA8eJHVWWktLtiiYoLiI5NJmGkHUvFU+p7qfdCaEEajKnSSitI9BGKitLo3aG0WI1GVO1IBS10kFFFFABRRRQAUUUUAap8OGFjUW0nq+UuYwCpN2ja+wT7wIzRviHiDUurFkvQBXCRkNZLhuMbW5S3Gw3SL2r4gUyaU1Uw+IuQORkPtILoT8ScPCrM0nq+kozA6x1g9YPA9oqPY3REqbxyq/EdmUd0gHO+YHvoaUlqSIyipLTRVOktScTDchOVT34+d5rvHlTLa2/KrhVwpycxt7snMPg9yh86XGYFZB6+BJB7zJme6Rcz51knhRl+16MNmDF/teioFrYKsWbUzBvuWSP7jgjyYVyv6OoT0cQ47GiB+oYVklg2ehklgWemiDitimpoPRun9q/8AiP8AVW6L0cRe1iXPYsQH1Lfwqv4G1+hX8Dd8vyQkGtiNVh4bUPCLv5WT7zhR5KKftH6HiizihRLe0FuR87XI86nH2bJ/uZbH2bJ/ul/BXmi9WcRNYrGVX35OYv1zPgDUx0TqNEljMeVbqtaMfL7Xj5U5z6chTLb5Rvdj558WHNHia5Tj8RNlGvIqeI50p+a1l8B41uqxKquUtv6m+nDqq5S2/qO2M0pFhwA3StzYlALnq5vsjtNhTQ6TYxht8yMG4iBy7C59s/TqFOGi9VQDdsycyTcknrJOZPfUkw+DVBkK0ms4tGaHWMbqdAKWigAooooAKKKKACiiigAooooAKKKKACsHiB31nRQA24rQqPvApml1SCkmMtH9xivmBkfKpXRQBCZdE4ge2H+/GjHzABrmaDED/pQnu5Vf4mp8UFYGEdVGwIJtT/2eL9pL/TShsRwhhHeZW/iKnP2ZeqlGHXqruwIUuFxTe0qfcjUfU3NbBqq8n6V3k++xYfh3fSpmIx1Utq4AxYPVhF4U7Q4JV3CuiigBAKWiigAooooAKKKKACiiigD/2Q=="/>
          <p:cNvSpPr>
            <a:spLocks noChangeAspect="1" noChangeArrowheads="1"/>
          </p:cNvSpPr>
          <p:nvPr/>
        </p:nvSpPr>
        <p:spPr bwMode="auto">
          <a:xfrm>
            <a:off x="63500" y="-939800"/>
            <a:ext cx="1943100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52" name="Picture 28" descr="http://www.sitepoint.com/blogs/wp-content/uploads/2009/05/vectorpoiiconspreview.png"/>
          <p:cNvPicPr>
            <a:picLocks noChangeAspect="1" noChangeArrowheads="1"/>
          </p:cNvPicPr>
          <p:nvPr/>
        </p:nvPicPr>
        <p:blipFill>
          <a:blip r:embed="rId4" cstate="print"/>
          <a:srcRect t="85965" r="85765"/>
          <a:stretch>
            <a:fillRect/>
          </a:stretch>
        </p:blipFill>
        <p:spPr bwMode="auto">
          <a:xfrm>
            <a:off x="47626" y="3429000"/>
            <a:ext cx="1019174" cy="973666"/>
          </a:xfrm>
          <a:prstGeom prst="rect">
            <a:avLst/>
          </a:prstGeom>
          <a:noFill/>
        </p:spPr>
      </p:pic>
      <p:pic>
        <p:nvPicPr>
          <p:cNvPr id="31" name="Picture 28" descr="http://www.sitepoint.com/blogs/wp-content/uploads/2009/05/vectorpoiiconspreview.png"/>
          <p:cNvPicPr>
            <a:picLocks noChangeAspect="1" noChangeArrowheads="1"/>
          </p:cNvPicPr>
          <p:nvPr/>
        </p:nvPicPr>
        <p:blipFill>
          <a:blip r:embed="rId4" cstate="print"/>
          <a:srcRect t="85965" r="85561"/>
          <a:stretch>
            <a:fillRect/>
          </a:stretch>
        </p:blipFill>
        <p:spPr bwMode="auto">
          <a:xfrm>
            <a:off x="0" y="4665134"/>
            <a:ext cx="1066800" cy="973666"/>
          </a:xfrm>
          <a:prstGeom prst="rect">
            <a:avLst/>
          </a:prstGeom>
          <a:noFill/>
        </p:spPr>
      </p:pic>
      <p:pic>
        <p:nvPicPr>
          <p:cNvPr id="1060" name="Picture 36" descr="http://img.brothersoft.com/screenshots/softimage/v/vista_style_points_of_interest_icon_set-197279-1228874054.jpeg"/>
          <p:cNvPicPr>
            <a:picLocks noChangeAspect="1" noChangeArrowheads="1"/>
          </p:cNvPicPr>
          <p:nvPr/>
        </p:nvPicPr>
        <p:blipFill>
          <a:blip r:embed="rId5" cstate="print"/>
          <a:srcRect l="1465" t="39922" r="89014" b="49358"/>
          <a:stretch>
            <a:fillRect/>
          </a:stretch>
        </p:blipFill>
        <p:spPr bwMode="auto">
          <a:xfrm>
            <a:off x="76200" y="990600"/>
            <a:ext cx="9906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" y="76200"/>
          <a:ext cx="8991600" cy="6459408"/>
        </p:xfrm>
        <a:graphic>
          <a:graphicData uri="http://schemas.openxmlformats.org/drawingml/2006/table">
            <a:tbl>
              <a:tblPr/>
              <a:tblGrid>
                <a:gridCol w="1752600"/>
                <a:gridCol w="1553916"/>
                <a:gridCol w="711499"/>
                <a:gridCol w="711499"/>
                <a:gridCol w="711499"/>
                <a:gridCol w="711499"/>
                <a:gridCol w="711499"/>
                <a:gridCol w="603589"/>
                <a:gridCol w="812501"/>
                <a:gridCol w="711499"/>
              </a:tblGrid>
              <a:tr h="125671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Virginia Department Of Education</a:t>
                      </a:r>
                    </a:p>
                  </a:txBody>
                  <a:tcPr marL="4689" marR="4689" marT="4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71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State Fiscal Stabilization Fund Indicator (c)(12) Report</a:t>
                      </a:r>
                    </a:p>
                  </a:txBody>
                  <a:tcPr marL="4689" marR="4689" marT="4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71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2007-2008 FGI cohort year (students entering high school in 2004-2005)</a:t>
                      </a:r>
                    </a:p>
                  </a:txBody>
                  <a:tcPr marL="4689" marR="4689" marT="4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71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Graduation Rate Type: Four-Year Rate</a:t>
                      </a:r>
                    </a:p>
                  </a:txBody>
                  <a:tcPr marL="4689" marR="4689" marT="4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71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Division: ALL, School: ALL</a:t>
                      </a:r>
                    </a:p>
                  </a:txBody>
                  <a:tcPr marL="4689" marR="4689" marT="4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4689" marR="4689" marT="46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 gridSpan="9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Students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that earned a federally recognized diploma and enrolled in a public Institution of Higher Education (IHE) in Virginia.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71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4689" marR="4689" marT="468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9" vMerge="1">
                  <a:txBody>
                    <a:bodyPr/>
                    <a:lstStyle/>
                    <a:p>
                      <a:pPr algn="ctr" fontAlgn="t"/>
                      <a:endParaRPr lang="en-US" sz="9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9" marR="4689" marT="46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75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4689" marR="4689" marT="4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number of students in cohort who graduated from high school with a federally recognized diploma and enrolled in a public IHE in Virginia within 16 months of 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graduation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9" marR="4689" marT="46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Dual enrollment credits included in total count of credits earned</a:t>
                      </a:r>
                    </a:p>
                  </a:txBody>
                  <a:tcPr marL="4689" marR="4689" marT="46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Dual enrollment credits excluded in total count of  credits earned</a:t>
                      </a:r>
                    </a:p>
                  </a:txBody>
                  <a:tcPr marL="4689" marR="4689" marT="46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Earned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one year of college credit within two years of enrollment  </a:t>
                      </a:r>
                    </a:p>
                  </a:txBody>
                  <a:tcPr marL="4689" marR="4689" marT="46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Amount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of credits earned could not be determined due to the presence of missing grades</a:t>
                      </a:r>
                    </a:p>
                  </a:txBody>
                  <a:tcPr marL="4689" marR="4689" marT="46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Earned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one year of college credit within two years of enrollment </a:t>
                      </a:r>
                    </a:p>
                  </a:txBody>
                  <a:tcPr marL="4689" marR="4689" marT="46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Amount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of credits earned could not be determined due to the presence of missing grades</a:t>
                      </a:r>
                    </a:p>
                  </a:txBody>
                  <a:tcPr marL="4689" marR="4689" marT="46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7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SUBGROUP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Number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Number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Percent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Number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Percent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Number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Percent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Number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Percent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25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All Students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31579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21102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395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20852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385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Female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17443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12047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188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11906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178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Male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14136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9055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8946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American Indian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Asian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2160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1737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1733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Black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5600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2946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2911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Hispanic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1181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673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668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Native Hawaiian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White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22140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15396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15191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228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Economically Disadvantaged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3812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1879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1837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Limited English Proficient Students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1245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831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829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Students with Disabilities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1467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580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570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689" marR="4689" marT="46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1">
                <a:tc gridSpan="10">
                  <a:txBody>
                    <a:bodyPr/>
                    <a:lstStyle/>
                    <a:p>
                      <a:pPr algn="l" fontAlgn="t"/>
                      <a:endParaRPr lang="en-US" sz="9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9" marR="4689" marT="468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71">
                <a:tc gridSpan="10">
                  <a:txBody>
                    <a:bodyPr/>
                    <a:lstStyle/>
                    <a:p>
                      <a:pPr algn="l" fontAlgn="t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Notes:  &lt; refers to a group below state definition for personally identifiable results.</a:t>
                      </a:r>
                    </a:p>
                  </a:txBody>
                  <a:tcPr marL="4689" marR="4689" marT="468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71">
                <a:tc gridSpan="10">
                  <a:txBody>
                    <a:bodyPr/>
                    <a:lstStyle/>
                    <a:p>
                      <a:pPr algn="l" fontAlgn="t"/>
                      <a:endParaRPr lang="en-US" sz="9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9" marR="4689" marT="46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71">
                <a:tc gridSpan="10">
                  <a:txBody>
                    <a:bodyPr/>
                    <a:lstStyle/>
                    <a:p>
                      <a:pPr algn="l" fontAlgn="t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= no data available for that group</a:t>
                      </a:r>
                    </a:p>
                  </a:txBody>
                  <a:tcPr marL="4689" marR="4689" marT="46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71">
                <a:tc gridSpan="10">
                  <a:txBody>
                    <a:bodyPr/>
                    <a:lstStyle/>
                    <a:p>
                      <a:pPr algn="l" fontAlgn="t"/>
                      <a:endParaRPr lang="en-US" sz="9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9" marR="4689" marT="46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71">
                <a:tc gridSpan="10">
                  <a:txBody>
                    <a:bodyPr/>
                    <a:lstStyle/>
                    <a:p>
                      <a:pPr algn="l" fontAlgn="t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According to the State Council of Higher Education for Virginia (SCHEV), credits from remedial courses do not count towards a college degree and are to be excluded from the total number of credits earned.</a:t>
                      </a:r>
                    </a:p>
                  </a:txBody>
                  <a:tcPr marL="4689" marR="4689" marT="46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6304">
                <a:tc gridSpan="10">
                  <a:txBody>
                    <a:bodyPr/>
                    <a:lstStyle/>
                    <a:p>
                      <a:pPr algn="l" fontAlgn="t"/>
                      <a:endParaRPr lang="en-US" sz="9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9" marR="4689" marT="46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6304">
                <a:tc gridSpan="10">
                  <a:txBody>
                    <a:bodyPr/>
                    <a:lstStyle/>
                    <a:p>
                      <a:pPr algn="l" fontAlgn="t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According to the State Council of Higher Education for Virginia (SCHEV), 30 units is the equivalent of one-year of college credit.</a:t>
                      </a: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endParaRPr lang="en-US" sz="9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9" marR="4689" marT="46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71">
                <a:tc gridSpan="10">
                  <a:txBody>
                    <a:bodyPr/>
                    <a:lstStyle/>
                    <a:p>
                      <a:pPr algn="l" fontAlgn="t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Federally recognized diplomas include Standard, Advanced Studies, and International Baccalaureate (IB) diplomas.</a:t>
                      </a:r>
                    </a:p>
                  </a:txBody>
                  <a:tcPr marL="4689" marR="4689" marT="46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6304">
                <a:tc gridSpan="10">
                  <a:txBody>
                    <a:bodyPr/>
                    <a:lstStyle/>
                    <a:p>
                      <a:pPr algn="l" fontAlgn="t"/>
                      <a:endParaRPr lang="en-US" sz="9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9" marR="4689" marT="46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 gridSpan="10">
                  <a:txBody>
                    <a:bodyPr/>
                    <a:lstStyle/>
                    <a:p>
                      <a:pPr algn="l" fontAlgn="t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The number of students enrolled and the number of students earning credit (including and excluding dual enrollment credits) are based on the available </a:t>
                      </a:r>
                      <a:r>
                        <a:rPr lang="en-US" sz="9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data </a:t>
                      </a:r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the Virginia Department of Education  (</a:t>
                      </a:r>
                      <a:r>
                        <a:rPr lang="en-US" sz="9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VDOE</a:t>
                      </a:r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 was able to link with the State Council of Higher Education for Virginia (SCHEV</a:t>
                      </a:r>
                      <a:r>
                        <a:rPr lang="en-US" sz="9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).. 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9" marR="4689" marT="46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Frame 8"/>
          <p:cNvSpPr/>
          <p:nvPr/>
        </p:nvSpPr>
        <p:spPr>
          <a:xfrm>
            <a:off x="1828800" y="1143000"/>
            <a:ext cx="1600200" cy="3352800"/>
          </a:xfrm>
          <a:prstGeom prst="frame">
            <a:avLst>
              <a:gd name="adj1" fmla="val 18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4800600" y="1447800"/>
            <a:ext cx="1447800" cy="3048000"/>
          </a:xfrm>
          <a:prstGeom prst="frame">
            <a:avLst>
              <a:gd name="adj1" fmla="val 18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7543800" y="1524000"/>
            <a:ext cx="1524000" cy="3048000"/>
          </a:xfrm>
          <a:prstGeom prst="frame">
            <a:avLst>
              <a:gd name="adj1" fmla="val 18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5123" name="Picture 5" descr="MPj04014860000[1]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-762000" y="-457200"/>
            <a:ext cx="104394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-76200" y="-76200"/>
            <a:ext cx="9372600" cy="1323439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VDOE’s journey also included postsecondary enrollment reports that met the conditions of SFSF indicator (c)(11)</a:t>
            </a:r>
          </a:p>
          <a:p>
            <a:pPr algn="ctr">
              <a:defRPr/>
            </a:pP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AutoShape 2" descr="data:image/jpeg;base64,/9j/4AAQSkZJRgABAQAAAQABAAD/2wCEAAkGBhQSERQUEhQVFRQWFxwXFhUVFRUXGBcZFBwXGBgeFRcYHCYfHBsnHxUaIS8hJCgpLiwuFx8xNTAqNSkrLCkBCQoKDAwMDQwMDSkYFBgpKSkpKSkpKSkpKSkpKSkpKSkpKSkpKSkpKSkpKSkpKSkpKSkpKSkpKSkpKSkpKSkpKf/AABEIAOYA2wMBIgACEQEDEQH/xAAbAAACAgMBAAAAAAAAAAAAAAAABgQFAQIDB//EAEoQAAIBAwIDBAYFCAgFAwUAAAECAwAEERIhBQYxEyJBUQcUMmFxgUJSYpGhIyQzQ3KCkrEVFjRTY3OiwSWDsrPDk8LRJjVEZKP/xAAVAQEBAAAAAAAAAAAAAAAAAAAAAf/EABQRAQAAAAAAAAAAAAAAAAAAAAD/2gAMAwEAAhEDEQA/APcaKKKAooooCiiigKKKKAooooCqzi3Mtta47eaOMn2VZu837KDvH5Cqi941Ndyvb2LBEjOme8IDBGHWO3U7PL5se6nvO1WvBeW4LUExrmRvbmc65pD4mSRu8fh0HgBQVU3pHtVBbRdMgGS4s7nQAOpLMg299cDz47ILlLVjYawGuHco+hjgyrBoJMSnqSQcZOMDNYih/pWYu+/D4XIjj8LqWM4Z384VYYVejEEnYCnDTtig0trlXUMjKysMqykMpB8QRsRXWkeN04fxKKGHUkF2zBoSrCNJtJkDwNjSA2kq6A+1pON6dwaDNFFFAUUUUBRRRQFFFFAUUUUBRRRQFFFFAUUUUBRRRQFFFFAUnekjmcW0SQrIY5LgldajLxxrjtGjUbtIchEA6s48jTjXnfpN4Lg+sx6pLuVUs7RNgI2lL9o6fb0Fu99HGfgGPRw010qygG1sIspa2yHDSaDhpJ36vvnYHBbOc4yzLzzdutoyRHEtwy28ZHUNOQpYfsrqb92qfkCKGGSS1jYzS28ca3Fxnuq+4WGIYwqKFOwxg9csWIsOY7kf0hw9GICL6xcMT0HZRaAT8O3NBf8AD7FIIkijGlI1CKB4KowP5VS8W5rImNtZx+sXI9satMUAPQ3EmDp9yAFj5DrUfjPHpJ3W0sjpldFkmmI/ssTjIJB/XN9FD+0dhv2XgDW8SW9m3q8W7zXB0vKT4kFwQZGOS0jggAbA5GkFfiPA7y5u5LSe5SUSW6ySdzTHAGkZfyEQzqk7o0u7ZUqTvsK9Bun7KElWUaF2aVsKMDGZG8h1J8aTOE8ZK3szwx3F8jQQRC5iWPBeAzawXYxxtntAcx5Gdq7Xt0L++it5o5IoIY/WJIZ1C9s4bTGCASrxp7RwSMlM0FnypzCZ2kRrqzuCMFTbEq+N864izYHTDBt/xLNmqzi/L8NwoEid5d45F7skRHQxON1I+7zBG1ceW+Iu4lhnIM9u/ZyMBgSAgPHIAOmpWBI8GDDwoLmiiigKKKKAooooCiiigKKKKAooooCiiigKKxmgtQGazWi7nNb0BXnnPF9IOJW8UQ/LPbulqcEqkszqkkp/y4lZvnjxr0Oo89rGWWV1XVGG0uQMoGxqwx6AgDPwoE30TcKSCxkdSSsk8za3IyUjdolLn4R5P7RpZ9JHNaz3ESWBjuH7KS3dkYMoN1JAigEbNumDjOz71a8pcuG4g/OGzw2N5GtojlBOhkeRZbnfdAGwqnYgaiNxUrhV/b3l2tyOyjsrItFbE6EWSZgBI6Zx3FXCqB1JJ8Bgo4fbLw7iFpEZNc15HKLk5JMkq4lWUjwGe1QeQIHhVzdW3r9zLFJn1S2KrJH0E8zKsmmTziRWQ6ejM2+QuDz47Kov+GzqQQ7zW5KkEESxGQbj7UA++pF5wO5jmklspo17YhpYZ42dC4VU1oyMrKSqqCNwdOdqIYUjCgAAAAYAGwAHQAV5pxaGOa7do4JLy1t2lFyA7SEy3QQOsCse+saxqTGpGDJtuMVM4rwzil43YNOIoycSyQRGFAviEaRmllOPIIu+7HoXLgnBIrSBIIF0xoMAeJ8SWPixO5PvoKGH0mWb5SATzSDYwxW05kB8mBUBf3iBU3lfh83aXN1cKI5LhkxCGDdnHCpVA7DYucsTjYZAycVP4jy7BO2qSMax0kQtHIPhJGQ341XvyzOn6C/uF+zMsVwv3uok/wBdAxUUt9lxNP1llMPtRzwE/NWkH4VluM36e3YK/vgukb7hKkf86BjopY/r9Chxcw3Nr9qeBuz/APVj1oPmRV9YcTinQPDIkiHo0bKw+9TQSaKKKAooooCiiigKKKKAooooDFa6BW1FAUUUUBSj6QuMBEhtsO7XUmho4gWkeJQWlVBtjUAI8kgASEkjGabqX+aitvHLdqoNyIuwhJP0pWwigHYZkZcnxCjPSgS7q/nuIpp7pV9WjkFva2ETfk7ifUEUSvgdoiv3cex3GOCB3uttwKx4chWaD166VO1nYrGyxByWO8xEcKk6tKjvN5GtOK3Om0ha0CyW3DXhYSH2bqdXETLG3TSO0ctJuNbDHstVyvG7EOZJbG4S5LayHsZZZNew7sioynGAAVbG22KK24By5ZSSLdR201m8LF2hdWhj1FGAYx7xnCue8h28fKnZTtXn3M1vd8StrjVHJaWywyMkbkCe4kCMU7RVJ7OIHB0k5YgZwKcOW77trO2l/vIY3/iRSf50RZUr843T2mi8iBcho4ZYc7TJI4VNOdlkVn2PQhmB8CGilr0jQluG3JHWNBMPjAyy/wDsoLXgvHIrqISQtkZKsCNLIw9pJFO6uPEGrClTjfL0jOL3h7rHclQWVv0VynULMB9LHsyDcfDpL5b5uS5LROjQXSfpLeXZl96Ho6eTD8KBgorlFcg7dDjOk7NjOMkeVdaDBFLvEuRoHcyw6rW48J7fCMT/AIiexIPcwNMdFAs8G4/NHOLS+CiZgTDMgIiuVX2tIPsSgblPmNqZqWvSJaarCaQHTJbr6zE/iskHfBHxAKnzDGr6xuO0jR8Y1KrY8tQB/wB6DvRRRQFFFFAUUUUBRRRQFFFFBhTWa1XxragKrOO8uw3iKlwpdFcPo1EKxUEDWAe8O9nB2qzooKbmPl8XFjNaoFQPEUTAAVCB3MAdACB08qpOE86mU2SMNMsjyQXMZ2MU8URfDD3lCR5gg06Uqc38mLOy3VuqrewsskbklRJ2Zzolx1BGVBO66vLNBM5O5gF/ZpKQNRykqjorp3XHwPUe5hUX0aHHDoUPWFpIT/yZZEH4KKRvR+1zZC4mFvOYe3dLm20kyxH245Yl/WDS4RgvXSGGacPRnfrLHeGMkp69OVypU6ZNMgyrAEe2diKByqJxazEsEsZ6SRuh+DqV/wB6l0UFZyzJqs7c/wCCn4KAf5V04pwWK4A1r3l3R1JV0PmjjcVF5TGLYJ/dySx/wSOB+GKt9YoF6S1uImUuvrSJkKykRzhWGGDDISQbDxU5AOMitrbjhbKxuryKdoJQYpmXyIfHfG+D7J8cdav9YrhecOimGJURx5MoOPhnpQc4rmTWAyHQwyrDqvTuyLnY+RBIOPDxlu4AJJwB1J6D4mqv+rUY9h50HklxMB8gWIFRrjki1lIM6vPjoJ5ZZF+aM2k/MGgqON8QHE82dqdcBYC7uV/RhAQWiifo8jYwdOQoJzvtToiAAAbAbAfCtYLdUUKihVUYCqAAB5ADYCulAUUUUBRRRQFFFFAUUUUBRRRQar41tWq+NbUBRRQaAopL5mu5Y7+JZbma3tZUCRSRdiFFwGYlZjJG3tqV0nYZUjxqJxLjkltcerrxB5JQocpJw9p9Kt0LtaqhA99A/Yqh4HAEvL8D6bxSH4tEqf8AiqPZcT4hgM8FvMhGQ0MkkTn4xTpt/FWOXr1pL66LRvETHD3JMZ7vaDOxII99A0Vo71rcThFLMQoAySSAAB1JJ2AqqsebLWWURRTJI7Zx2epxsCT31BXw86CNywx7a/jY+xdFgPJZooZB+LNTCEFLfDG0cVvE/vILeYfumaJv+hfwpmoMaaxp8q2ooMA1msEVkUGDWa5zTqgLMQqjqWIAHxJqFecft4VVpZ4kVvZZpEAbHXSSd/lQceKc1W9u/ZyOe006yiRyysq5xqcRqxVc+Jx0NWFlepNGskTK6ONSspyCD4g0tcnKHueJThg2u5VFZSCCkcEJTBG2PyhPzrf0fYME7J+he7uGh8uzMhGV+yWDkfGgaaKKKAooooCiiigKKKoeY4g0tusrOIGLKwV2QGQgdkHZSDpOGGM9StBF4hzBdetSQWlvFL2KI8rSzGLPa6tKxgI2ThDucCq9eZL+5neK3hjtnhjV5UuwX1tIzhVjeJsaMRnv79emxrva8Ejsb9HhUrFdK0UgLu2Jo8yxHvkkZUSrjpnT51dT2um9jmHSSJoX+KntIif/AOo/fFBw4HzUJX7CdDb3ajLQOQdQH04XG0ie8bjxAq+FIHpK4pAySw5xcwQPdQuuRJDIjRLFpOOjtLp22Okjr0e7fVoXV7WBqx0zjfHzoOd/YRzRtHKivG4wyMMgj3ivMJOEO13JCjTBbV0it75TrntmlRZBFMOs1t3wO9krnfYkj1ela/jewkmuY0aW3mcSXKKMyRsFVDLEPprpQak6jGV8VoO/C+PSR6Yr8LHMdllTPYTeWhj7LEfQb5Zra3P/ABSUedrGfukcf71assVzF0SWJxnwZWBpbl4PLYym4hD3EQj0GEtmVEB1AQk+3g5wp33xmgZLuwSbaVQ6g50sMqSOmVOxwd9/jUlUAGAMDwA6VXcA47DdxCSBw65wR0ZGHVXU7qw8jVnQLFwunjMJ/vLKVf8A0poW/wDIaZ6SudOGdtf2AEjwvouSksZwyOohYHB2ZdjlTsQSKtOA8wOZDa3YVLpV1DTns50G3aQZ8PrJ1UnxGDQMNFFFAVgms0n858OSW94asuoxs8yEK7p3jF2iHKEHrEfvoJ8kqTXZEg1JGwiiUgFTKUMsjEHYkLgA+He86xFaJDfkKiATwlhhQMNEwDgeQYSKSPErWk/JyRsktoFjmRtWZDI4cEFWVstke1nI8qLrgF1I4m9ZSOVUZECQao1D4zs7ZJyo3yOlAq813w4e9zbQERLeRrJHoQkxyPIsFwyKgP6siTp7SHzpj4bzRBFFHDa215JHGoRAlrKgwowO9MEHh1zU3l/lloZHnnna5uHUIZGVUVEByEijXZVzuepJq/oF08cvH/R2DKPOe4hj/CLtDSneekq+SR0FpA2h2QlZZGGUJU4JUZ3BHQV6bSZyrwxZoGkIyXuLls+43M+PwoHSiiigKKKKDBNUnEePWbq0UksbqRhlBL/fozg+/wAKxxqMS3EEEh/JMskjLnAlMZQKrea98sR44HhXS843DbkQxrrk+jBCBqx5kDCovvOKCg5e5qie5axlmScqRJby53YIchJPKZNOcj2gM9c074pQ4nxe+gVrmeK29WjYM8StI8yRg7yByAhZR3ioHQHDU2iUadWRpxnOdseefKgXec+T1vFV00rcwkPC7Z0kqyvolA9qMsoyPAgEe+x5c42LqASaSjZZJI26xyRnTIh+BHXxGD41z5g5hFvAsqoZi7pHGqsoVnlOlNUh7qrn6R8/EkCuXLnD/VUYTyJ29xM80gBwvaSY7sQbcqAqr5nGfGgvai8S4gkETyynSkalmPXAHkB1PkPGpWaVLudr68WKP+y2sged/CWdN44V8whw7nzCr1zQReHXzRPJPBG/qJPfQghkf9ZJFGRkIDsw8wxHSnBJVZQykFSMgg5BB6EHyrpiltybBznPqch69fV3Y/8AaYn90nyNBRc3RdjeLJw9SL4xtNMq4EUkMYO1yPFmYaUYd7OfAU78K4ktxBFMnsyosi/BwGGffvS/yPAZUmvZVw94+pQRutuncgX+HLn3yGqXk/lu6S20W9+8YjklhaKSFJ1QxSOg7Ikqy5UKcEkb9KDT0qPCbrhqzHMQkczoM57FtCkyAfqtWkMTtg+NROdeT3tfV3spjDH26gCUs8dtI/djeJjlo0Zj2bLkqRIMinKz5LhWKdZC80lwhSeeUgyOCCMbABVGdkUAD8aqrW+eXg79ogllgV4pomAYStaMVkUg/XVDj3uKByg1aRqxqwNWM4z44zvjNdKTeX+M+rtDEzmS0uADZXDEkjUNQglY/Sx7DHdgNJ7w3cqCJxPikdvE0szaEXGTgn2iFAAUEkkkAADxpX49xuG4WylgkVxHfwq2MhkMmuIh1YBlOJOhArvzrNNK0dpbKvaMPWCzk4C2skTKqgdXZyq56AZPlSXzdAx4pDJKQh7e0a2GgI00ckqCQSN9MxEbL1USZ6UHr9UPMPHHjWTscHsV7SZjuEVe8VH22UH4Dc9Rmw43PKkLGFSz7dBqKgnvMF+mQNwvjiuFnZQSWpjQ64pFYM2e8/aZDlm66ySc+IPligslmGkHIxjOTsMVX3XNNpH+kurdP2pox+BalDhnAuAvgKbaVumJp2kbbb2Zn/2pwseX7WMZht4E8jHFGv4gUHbhnGIblC8EiyoGKlkORkYyM/MffVP6Of8A7dCfMyt/FLIf967cnbxTSf3l1cN8lleMfhGKi+jE/wDC7b/mf92SgaaKKKAqLfcTihGqaWONT0Mjqg+9iKh8y8a9WgLKuuVmEcMecdpK+yL7h4k+Cqx8KreCcjRqe2vNN3dvu8sihlT7ECMMRoOgxufGguJbe3vIxns5o85UghhnzVlOx+Brpw/hEUC6YY1QHrpG5/aPU/OqyXlhYWMlkEgkJyyBcQy+H5RF2B29tdx76l8L42JCY3UxTqMtExGcfWRujp7x88UE6W3V1ZHAZWBVlPQhhgg+4g0u2vo7tVAWQzTxqMJFcTPLFGo2AWMnTsNgWBI86Zl8ayaDzr+i5218GLKkAj1pcMS0rW2rCJGmMdpGwCFydhoIGSDVTZ8MSb1uK6h7e8it5Tczygs6y5xbC1OAERlBddIz0zvmpvEJZJ5DfxCZ5+1MXD0jVmj7KBikpnOyrHKS+WYjChCMkU7cucFNvGzSsHuJW7SeQbAvgABfKNVAVR5DPUmgW7LmOe4t47KPVHfj8jdO2D6uI1TtJhgkMW1Ds/MvnorUwzXFvwu0UezFHhEUbu7sdgM+1IzHOT1JJJ6mqXlDikJTiN+WQRSXDtrGCRFbRpGC2N99DMB5OD41xveXpOIW89xcqVZ4JFs4D1tw6nS7j+/bYn6owo8SQeIXJUFhpONxnOD4jI60TwK6lXAZWGCpGQQeoINQ+A3/AG9tBN/exI5+LqCf51YUGiIAMDYDoPdS7wGbRf38HTLRXC/CaMRtj96A/fTIaV+LjseKWc/0Z0ktHP2h+Xh/FJB+9QNNKvL0nZ8Q4hb9AzR3SDzEyCOTH78Of3qaqUuZB2HEbC5+jIXs5D7phriz8JI8fv0EfgnC4nF9wyUZijk1xjOCsNz+VTQeoKSCQAjppXyqw5b4w6s9pdt+cQrqEhwBcQ5wso+19Fx4N7iKpfSJYTwz23ELNlEqMlvIjnCSpM4VA/uDvjPhqyPZqWvD4eLmKaZR2cIdWtnHfW4PdkSf7K6RhRsxIY7BaCPNxG4ubhb61iDW1trjAx+Vu0cqJjCOmlTGCmfbKHGARVnx24guoLaWNlkUXUDIw3IYSKCN91bwIOCNwa1vLl7S3tbK1Cm6eNYoh1SNYlAkmk+wvX7TFR41GueU4LVLfQCZWuYu0mZjrmdn1M0u+GY7ncbdBigdKpeL8KcB5LQqkzA5V89nIcbawN1bycb+YYbVc5qHc8UiQ/lJY0x9Z1X+ZoI3CeBIlpBbyojiOJEIZQwyigHr7wa0/qdaA5SFYj5wloT98RWuNzz9w+P2r22HwmQ/9JNQZPStwwf/AJaH9lZG/wClTQMXDeGJbxLFECEXOAWZj3mLHLMSSSWJyfOqX0bpjhdr+wT97Mf96ij0scNP69vj2Fxj/t1I9Gkurhdqfskfwu4H8qBnooooFriqa+K2St7KQ3Mq/wCYDBH94WR/4jTJVPzHwl5VSSAqLiBtcRb2WyCrxuRvodSQT4HS3hXPhXN8EqSaz2MsKlp4ZcLJCFGSWHiniHXKkeNBY8R4tFAoaaRUBOBk9T7h1NLHMV+tyVWE6gjKUkjI1vNIMokUm+kBe+7eC7edTeUoWn1X0wOubJgRusNucdmMeDMBrb3vjwrpdcumKUT2wGoFi0DHEbFwA7R+CSEDr0Puzmgir/SqjQPU3/8A2GM2ce+BQAW94cA+QqLccz8RihDy8PUgACQRTs8h+sYo443AGMkam92auLbnK0JcPPHE8ZIkjmZY3Qj6wYjI8mGQfAmq9udJLg6eG2zXA6esS5hth+y5GqT9xce+gWuU+bZbfsbZ4pRZwRlDcLZ3ZLFCAnaBkGjUCSdIbBHUA5qy4rzgl9cJYRmWGKUflpnjkiLq2dMUWoAq0mGGpsbBguSRiY15xWPLBrK72y1vGXhdf8t2Zg37wFUXJ9jHfu8dzqJiGu4ikzHJJdzZ1yOmdQSJdKRnoOo3UUVbc33MUcltapC5jLJNcpbwNIeyt8CFXWMZ0s6KN/oxEVx5h5qS9C2sMF0x7SOS4Vo5YCkCSKXLatLNqwQFXc4PlTfwXl+K2D9nrZpCGkkldpJHIGF1OxyQBsB0HzNVXKrB7zicnUi4SH4LDDGQP4pHPzoi84RwxbeFIU9hBpQeS5OlfkMD5VLFZrBoM0v87Qfmwk8YJopx/wAqRS3+gsPnV+DUbidqJIZYz0dGX+IEf70ElTSx6SrUvw2dl9uEC4TzDW7CXb5KR86tuW7rtLSBz1MS5+IAB/EGpl5bCSN0bdXUqR7mBB/nQV3FbFL6yZM4WaMFW8VLANGw96tpYfClPh/ESFg4gQY5Nfq3E1Gy6ow0faOv1kkC4Yb6HxuMYaeTW/MbcfVjCY/yu5/7a4aRBfFSPyV2M4PQTRjf+JPxSg25a4cS0l5KD2txjSD+qgXJijHl1Lt5sx8hVhxfg6XCqrl10uHBRtLArkDcfGp9as2KClflK2+kjOf8SWZ/+p60t+QeHp0srbPmYUY/ewNXiL4mt6CBDwG3T2IIV/ZiQfyFS44FX2VA+AA/lXSigMUUUUBRRRQYJpF41aQ8XuEjSNJIYHzPdYGDp6wQP9LUfbIOkDI6naJ6TuPq+m0SYRAOpuZG7TsgpUkRSGLv97YnSRpXdiARmLPzU8FhDK2INSfmttZgMCq/rpWaM6YQCDp07BhnLEBQ9OXAHlWsm4wDj3jGfxFQOXeI9vbRSGSGRmUangYtEW8dBO+Pcd6sDgeVBTLyhaGUzSQpLKf1k2ZWGOmntMhR7lwKrL63PEZ3g1MtlbsEmCMVNxNgEx6l3ESAjVjqxx9E1ecx8WFrazT4yY0JVfrP0RR8WIHzrTlbhBtrWKJjlwuqVvrSyEvKx+LsxoK1vRlw3G1nEp8GQMjD4OpDA/Ot+NcqW3Yh2ZopLeM6LvWe2jCAnLSndxturZB3yKZDXlnPXNgvLuLhlu6aTKq3DNqKOwywiOgg6cphsEbkDwagfOUeJSXFjbzTALJJErMAMDJHUDwyMHHhmqjkKLTNxQbn8/c7/bjib/epo4reQgdrZrIoHtWkoYgD/CmCH5KzUvcvc328EnEJJmaIyXY0ROjidj2EAwsGNZOR4Dy8KD0Oilccdvrj+zWYhQ9Jb19B+UEep/4itYbl+/cZfiTI3lBawqg+Haa2P30DQRWM0qLbcVtzkSwXyfUkX1aX910DIfmBW559SMfnltdWp8WeFpY/lLBrXHxxQS+S51Nuyqc9lNNEfdolfb7iKvJJQoyxAA8ScD7zXnnK/LlpetfThWcPdO0cqvPFqV44n2wVzh2cdKgLy9brwi2u9Gqb81kd3eSQnMsIl2diMEFsjGN6B45PmUwuFIKrPMFIIIIMjMMEbYw1d+ZeHmaBtH6VCJIiPCSPvL9/T50sLb3qXV3bWsYjWSYTC6kXVFFG8USkRJ0eTWjd3oOp6iuXNnJ0UVlK7STzXLaY0mlnkLCSZ1jQoikIvecbKtA38B42t3bxTx+zIucHqp6MpHgQQR8qsFSq7l7l6Kyh7KDVo1M/fdnJZzliSffVpQFFFFAUUUUBRRRQFVHM/GTbwZjUNNIwigQ9Hlk2XP2RuzeSq1SuLcXitojLO4RB4nqSegUDdmJ2AG5pfteGzXshuLhWt0Ebx2sWfysfbDS80mNllK4CrvpBOTknAJKiW29ZOZHjSRVe9i1lSFIkuQ7J+UR3kxrkRXACiPbRte+jKxUz3EyY0hREWQEK8jO0rAAomTGpjUtoUsxckVKg5TvRFBZObU2cTxlpEDpLJHCwcI0RBUFiq6mDYO+29PYoFviPI8RkM1q72c53aSDAV/8AOhI7OT5jPvpM4reXUhuEldLt4itpbLGhijkuLldbPIusgtHGA2cgDJIwdw1+kW8kWKGNEdkmlCTCLDSmMBmZY0yGbVpw2ncJrNedcoWAN/bx2rSQurB5oxIxVWjDdu/YSIvZhldYwCoI7U4wF3KdXkubuO2tWtLmMRywvPPcmHBW2ZXOCjtrd2QdBjck0+0Utc+cwyWltriQkswUy6S6QK2AZJFHeYDOygbmiNeYOJyTSmytG0yYBuJxv6tG3THh2zj2R4DvHwync68rJbTWgs0CNHbytGAoLM9k8dyoLMC2psvkjBOrfbIr0LhXC4rG3I1d0apJppD3nY7ySSsfE4z7gMDYVTcChlvblb6ZezhRWWziIw5WXAeWbPQsFAVPBTvuaBnsLxZYkkTdZEV1+DgMPwNLHPvDYordrtI0E0U0E7SBQHYRSIram6kdnqHwqT6OnPqCL4RyTRIfsRTSIn3KoHyqbznZ9rw+7jHVreQD46Gx+OKC4FZqq5a4wlzbxSIwYmOMtjfDOivgnzwwyPDIq1oCsYrNQOMx3Bj/ADVokkz1mR3XG+RhGUg9N9/hQTXOAT5CvNpG/wDpiP3wxY/elTH8xXbjXGr+LMUt3YCRwQIoLa4lnORjuRLJn5kY86VoLPi0ix2BAEMUUUixaYY52iicBD3mdA+qMHSzb+PlQe2ilrmdu0urC3HjK1y/7FquVz/zHj+6rDgV+XQK4nEgGW7eJUb7417Nv3SaokZYuNAly/rELRojHvQGIiVsA/q5Ac58CmOmwByFZoooCiiigKKKKAooooFPl239dk9fm7yZIsoz0jjBK9rj+8kxnP0VKgdTlsFL45S7MsbSeW21EsY10SQ6mOSRFICFyfBCoqPdwcThHaJNBchdzB2BheQeIWXtWUP5ZXBOxxQNFFVfAuYortC0ZIZTpkicaZIn8VkQ7qfwPgTVmzYGfCgTr2xu4L6W5SAXiuoWL8usT264GpFVxoKsw1FgdR6HOBVxyrwh4IWM2nt5pHmm0nKh5TnSpO5VVCoD46K48tztcs14c9m+Vtl6YhB/SEechGr9kJ78sFAUl82XyLfW4uXUWscT3BTBJaZHiSLIHtnMndQD2hnc4w55pHv+Hi84wyhyq29qqu6bSI80jnRHJ+rYqoyw7wGwK5zQVXHea1uZBBc5hg1KxtEBmvbjSQyrJFFkQxkgEqx1HGDp3pmaW8vBpVGsYW9p3Km5ZT1EaLlYifrMSR4KDuLnhPAoLZdMESRjx0jdj5s3Vj7ySa68TvlghllYZWNGcgY3CKWOM7eFAcN4fHbxJDEoSNAFVR4AfzPiT4nNU3MHF3kk9StSBO6apZSMrbRNkayDs0jYIRPMEnYbonBeFvOpubnh0t20xMmSIIioc6lCNLKJWCjCjAjXA6HrVlecLmtYXvuHma2BINzbXUYlxHF3SyAkv3Fy2FfBGcY2BB+4LweO1gjghXTHGulR4+8sfEk5JPiTU6kA87cQhnSCayinMiF4pLaYIsqrjVoWX6QDA6dWcHIyKmXPpNjhXVdWl7bgdWeFSo/eRzQOdc7i3V1KsAVPUHoaUrb0q2TgMvrBB6EWlwwPwKoQa5T+l6xVtH5wXPRBbTBz8FZQaBts+GxRZEUaR566EVc/HA3pehl/43KuOtjGc+WmaUY+er/TQnOFxJ+g4bdn3zmG3X/W5b/TSZb883MPELuSWwd5mWOIRRShmRITIc6Sut1YyagyrjFB67S3ztZlYWu4jpuLVGljbGdSqNUkT+aOFx7jgjcUq8T9JF0yHsRaRSthY4Gaead3Y4VVTs41ByepJwAT4URcHuby4MMt9cNFANN7IjLFE0jKCYIVjUd0A992J6gbE7A33XPNlEqdpcRhmAIjVu0k7wzsiZY/dXXhvN9vNII1MqOwJQTQTQ69O57MyooYgb4G+N6rZOUuxUR8PjtLeNl78miUyHyA7J0JHvL/ACpJ5o4XLYT2szmFykjT643uUcpbxvJKrRSSyKQy5XWMYJA+lQexUVrG+QCOh3HzragKKKKAooooCiiigoOOcoxzyCaN3t7lRhbiEgPgfRkU92RPssD7sVS8dtuLNazW+i2nMkbRrPHI0DjUMEtE4K5wT7LimqfjkSS9kzd/bbBwM9Mnw6/LqcUW3G43OBqXZmBdGUMqEBiCRjAyPvzQL9nxfiCRpGvCwpVQo/PIezAUADBALY2+rUiPh/Epd5rmC2H1LaLtG+cs+33JTAL2Pu99O/7PeHez9Xff5VstyC5T6SqrEYPRywG/xRvuoKB+SVf9PdXswPUNcGNT8VgCDFW/CeDQ20YjgjWNM5woxknqWPUn3nJrt66ngwPeK5BBAZQSQSOmAprmvFYiyqJFJcZXBGG3x3T0JyOgoJdQOP8ADRcWs8J6SxOnXHtqR18OtSI76NjpV0J32DKTtjOwPhkffWP6Qj0hu0TSTgNrXBPTAOdzmg8u4Xz/AHVvEsNy9ssqKFYTxXkcqkDHeEcbpIPJlYBhg7VMtubTPqBuby5zsY7Hh2iMZ6gtOjH72FekTzBFZmzpUEnAJ2G52G5+VEc4ZQ43UjUOvQjPQ70HnX9AyTxxp/RbSLEoWI8QvFXQoAUaY4Q+NgBnAJxuTXey9HswORFwy2P1ktnuZB8HmZQP4adoeLxs2gN3veCPCI9Tt+vT+L3Gu0t/GvtOg2Y7sOie0fljfyoKCPkrX/abq6n+x2vYR/Ds7cICPcSauOG8DgtxiCGOLPXQiqT+0QMn511HEotOrtE04DZ1KBhsaScnocjHxoHEELlAwLAgEDcgspYZ8sgE0EjFROJcGguF0zxRyr4B1DY94z0PvFdfX48Bu0TBOAdS4JzjAOdznatLjiUaBiWB0kAqvebL7KNK5OTnYUFE/JRTBtbu5gx7KFxcRDw2ScMV647rL1qgvfR3KzapIOH3RyWYkXFozliWJk7NpFYkk9RTxDxiNmVATrbVhSCrDs9OrUDuMal+OoY2NSTdoNWXUaBl+8O6DvlvIfGg81l5avEJFvaz2y/UtuKqsQ/ZjkhYKPcoFb8O9G00jk3OlEkwJiZ5bq5lQEN2ZmcKscZIGQi5I2zXoknEI1xqkQZGoZdRkHxGT099YueIxxhy7BVQBmJ6AHON/l0+HnQSAMVmotxxONCVd1BCGQg9QikAsfdk499cjxuLCnLYdtIPZyYDatGG7vdOrbDYoJ9FQf6ah0yMZFCx+2TkADJGckbjKkZGd1I6ip1AUUUUBRRRQVVzy8jymTU4147RAe6+kYGflt8zjB3rl/VWIDAyCVZWYBctrZXy22CQV+G5z1oooN4+W0GCWYkEHOF6ib1g+GwLeHl99Sm4ee27VXIyqqy6VIIQuRudx+kP4UUUFfb8pRomjUxGfpYbbsnhAOoEEBZD/wDGNq7RctoNOXZiuNzgnuyifxGeqgfAee9FFAW/LUaEEFsjG+F8FlTy/wAYn4ge+uMfKSCMoXZs69yFyO1jWI4yPIfifDaiigvMVrJHkEeYI+/aiigqP6rpth3BAGD3dinq+k4xvvaocfab3YynLKhlOtzgOG2Qau0MrHOB4GZseW2PHJRQZPLa9my62yxQlgFBPZKqDoOhC5+ZoTlpAAC7EAKPojOiJ4c5A2yr5+IoooNP6qoVIZmJZXUnCD9KiR5AC4BCxj8fOup5eXVIwdgXYOMBe4ysXyBjBySc56jrvk0UUHSHgoVtetjJh8sQu5k7MZxjGwiUAeQ3z1rm/L6nX327zax3U7raxL105YalGxPTas0UHE8qRkDLNsunovlcDPTb+0scDYYGK733LySxtGzOM5OpW0kHR2Y6bHA8D471iigxNy8pkaRJJUdkZMhs41CMagGyAQIxj5nrXe24SFEYLZ7MswGAAWbIy3mQGbfx1EnJoooOKcvqElTU2JEMf0e4h7QgLtvgytufdVrRRQFFFFB//9k="/>
          <p:cNvSpPr>
            <a:spLocks noChangeAspect="1" noChangeArrowheads="1"/>
          </p:cNvSpPr>
          <p:nvPr/>
        </p:nvSpPr>
        <p:spPr bwMode="auto">
          <a:xfrm>
            <a:off x="52388" y="-1050925"/>
            <a:ext cx="2085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914400"/>
          </a:xfrm>
        </p:spPr>
        <p:txBody>
          <a:bodyPr/>
          <a:lstStyle/>
          <a:p>
            <a:pPr algn="ctr"/>
            <a:r>
              <a:rPr lang="en-US" sz="3000" dirty="0" smtClean="0">
                <a:latin typeface="Arial" pitchFamily="34" charset="0"/>
                <a:cs typeface="Arial" pitchFamily="34" charset="0"/>
              </a:rPr>
              <a:t>The data linking process for State Fiscal Stabilization Fund Indicator (c)(11)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191000"/>
            <a:ext cx="16764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Arial" pitchFamily="34" charset="0"/>
                <a:cs typeface="Arial" pitchFamily="34" charset="0"/>
              </a:rPr>
              <a:t>Institution of Higher Education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029200"/>
            <a:ext cx="16764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Arial" pitchFamily="34" charset="0"/>
                <a:cs typeface="Arial" pitchFamily="34" charset="0"/>
              </a:rPr>
              <a:t>Institution of Higher Education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867400"/>
            <a:ext cx="16764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Arial" pitchFamily="34" charset="0"/>
                <a:cs typeface="Arial" pitchFamily="34" charset="0"/>
              </a:rPr>
              <a:t>Institution of Higher Education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399" y="4127069"/>
            <a:ext cx="2459219" cy="204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Rectangle 56"/>
          <p:cNvSpPr/>
          <p:nvPr/>
        </p:nvSpPr>
        <p:spPr>
          <a:xfrm>
            <a:off x="228600" y="899160"/>
            <a:ext cx="3048000" cy="306324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900" b="1" dirty="0" smtClean="0">
                <a:latin typeface="Arial" pitchFamily="34" charset="0"/>
                <a:cs typeface="Arial" pitchFamily="34" charset="0"/>
              </a:rPr>
              <a:t>Step One:</a:t>
            </a:r>
          </a:p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Colleges and universities across the nation send student-level enrollment data to the National Student Clearinghouse (NSC</a:t>
            </a:r>
            <a:r>
              <a:rPr lang="en-US" b="1" dirty="0" smtClean="0"/>
              <a:t>).</a:t>
            </a:r>
            <a:endParaRPr lang="en-US" b="1" dirty="0"/>
          </a:p>
        </p:txBody>
      </p:sp>
      <p:sp>
        <p:nvSpPr>
          <p:cNvPr id="68" name="Rectangle 67"/>
          <p:cNvSpPr/>
          <p:nvPr/>
        </p:nvSpPr>
        <p:spPr>
          <a:xfrm>
            <a:off x="3429000" y="914400"/>
            <a:ext cx="2743200" cy="30632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900" b="1" dirty="0" smtClean="0">
                <a:latin typeface="Arial" pitchFamily="34" charset="0"/>
                <a:cs typeface="Arial" pitchFamily="34" charset="0"/>
              </a:rPr>
              <a:t>Step Two:</a:t>
            </a:r>
          </a:p>
          <a:p>
            <a:pPr algn="ctr"/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The Virginia Department of Education (VDOE) sends student-level cohort graduation data to NSC.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248400" y="899160"/>
            <a:ext cx="2819400" cy="306324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 Three: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NSC uses a proprietary algorithm (plus internal staff review) to compare college enrollment records to VDOE data.  NSC supplies VDOE with a data set that shows the results. VDOE creates SFSF (c)(11) reports.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Left Arrow 108"/>
          <p:cNvSpPr/>
          <p:nvPr/>
        </p:nvSpPr>
        <p:spPr>
          <a:xfrm>
            <a:off x="5715000" y="4800600"/>
            <a:ext cx="1219200" cy="5334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ight Arrow 111"/>
          <p:cNvSpPr/>
          <p:nvPr/>
        </p:nvSpPr>
        <p:spPr>
          <a:xfrm>
            <a:off x="1981200" y="4800600"/>
            <a:ext cx="1143000" cy="533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Flowchart: Process 112"/>
          <p:cNvSpPr/>
          <p:nvPr/>
        </p:nvSpPr>
        <p:spPr>
          <a:xfrm>
            <a:off x="4648200" y="6172200"/>
            <a:ext cx="228600" cy="381000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Flowchart: Process 113"/>
          <p:cNvSpPr/>
          <p:nvPr/>
        </p:nvSpPr>
        <p:spPr>
          <a:xfrm>
            <a:off x="4648200" y="6477000"/>
            <a:ext cx="3581400" cy="228600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Up Arrow 114"/>
          <p:cNvSpPr/>
          <p:nvPr/>
        </p:nvSpPr>
        <p:spPr>
          <a:xfrm>
            <a:off x="7772400" y="5791200"/>
            <a:ext cx="609600" cy="76200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578" name="Picture 2" descr="http://www.friendsofcommunityschools.org/Clipart_Virginia_Dept_of_Educ_state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014693"/>
            <a:ext cx="2057400" cy="1700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7" grpId="0" animBg="1"/>
      <p:bldP spid="68" grpId="0" animBg="1"/>
      <p:bldP spid="75" grpId="0" animBg="1"/>
      <p:bldP spid="109" grpId="0" animBg="1"/>
      <p:bldP spid="112" grpId="0" animBg="1"/>
      <p:bldP spid="113" grpId="0" animBg="1"/>
      <p:bldP spid="114" grpId="0" animBg="1"/>
      <p:bldP spid="1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76200"/>
          <a:ext cx="8991600" cy="6580176"/>
        </p:xfrm>
        <a:graphic>
          <a:graphicData uri="http://schemas.openxmlformats.org/drawingml/2006/table">
            <a:tbl>
              <a:tblPr/>
              <a:tblGrid>
                <a:gridCol w="33244"/>
                <a:gridCol w="106896"/>
                <a:gridCol w="2042582"/>
                <a:gridCol w="773475"/>
                <a:gridCol w="773475"/>
                <a:gridCol w="773475"/>
                <a:gridCol w="773475"/>
                <a:gridCol w="773475"/>
                <a:gridCol w="773475"/>
                <a:gridCol w="773475"/>
                <a:gridCol w="773475"/>
                <a:gridCol w="621078"/>
              </a:tblGrid>
              <a:tr h="116036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Virginia Department Of Education</a:t>
                      </a:r>
                    </a:p>
                  </a:txBody>
                  <a:tcPr marL="3922" marR="3922" marT="3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6036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State Fiscal Stabilization Fund Indicator (c)(11) Report</a:t>
                      </a:r>
                    </a:p>
                  </a:txBody>
                  <a:tcPr marL="3922" marR="3922" marT="3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6036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2010-2011 FGI cohort year (students entering high school in  2007-2008)</a:t>
                      </a:r>
                    </a:p>
                  </a:txBody>
                  <a:tcPr marL="3922" marR="3922" marT="3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6036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Graduation Rate Type: Four Year Rate</a:t>
                      </a:r>
                    </a:p>
                  </a:txBody>
                  <a:tcPr marL="3922" marR="3922" marT="3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6036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Division: ALL, School: ALL</a:t>
                      </a:r>
                    </a:p>
                  </a:txBody>
                  <a:tcPr marL="3922" marR="3922" marT="3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5537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22" marR="3922" marT="3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922" marR="3922" marT="3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3922" marR="3922" marT="3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Total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number of students in the cohort earning a federally recognized high school diploma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Students who enrolled in any Institution of Higher Education (IHE) within 16 months of earning a federally recognized high school diploma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Students who enrolled in a 4-year public Institution of Higher Education (IHE) within 16 months of earning a federally recognized high  school diploma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Students who enrolled in a 4-year private Institution of Higher Education (IHE) within 16 months of earning a federally recognized high school diploma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Students who enrolled in a 2-year Institution of Higher Education (IHE) within 16 months of earning a federally recognized high school diploma.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603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latin typeface="Arial"/>
                        </a:rPr>
                        <a:t>Subgroup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Number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Number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Percent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Number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Percent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Number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Percent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Number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Percent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1603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All Students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80023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49739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24043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7551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18145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3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Female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40945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27030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13170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4253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9607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3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Male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39078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22709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10873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3298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8538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8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American Indian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163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3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Asian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4718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3574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2225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354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995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3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Black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18628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10089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4011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1934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4144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3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Hispanic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6257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3141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1184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367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1590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3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Native Hawaiian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3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White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47402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31013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15667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4621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10725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3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or More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2593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1681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851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242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588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3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Economically Disadvantaged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20545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9453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2757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1373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5323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3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Limited English Proficient Students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4228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2086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712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1214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3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Students with Disabilities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5498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2328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476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311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1541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3922" marR="3922" marT="3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36">
                <a:tc gridSpan="2">
                  <a:txBody>
                    <a:bodyPr/>
                    <a:lstStyle/>
                    <a:p>
                      <a:pPr algn="l" fontAlgn="ctr"/>
                      <a:endParaRPr lang="en-US" sz="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22" marR="3922" marT="3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22" marR="3922" marT="3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22" marR="3922" marT="3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22" marR="3922" marT="3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22" marR="3922" marT="3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22" marR="3922" marT="3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22" marR="3922" marT="3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22" marR="3922" marT="3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22" marR="3922" marT="3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22" marR="3922" marT="3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22" marR="3922" marT="3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2156">
                <a:tc gridSpan="12"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NOTES:&lt; = A group below state definition for personally identifiable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results.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604">
                <a:tc gridSpan="2">
                  <a:txBody>
                    <a:bodyPr/>
                    <a:lstStyle/>
                    <a:p>
                      <a:pPr algn="l" fontAlgn="t"/>
                      <a:endParaRPr lang="en-US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036">
                <a:tc gridSpan="12"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= no data available for that group</a:t>
                      </a: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604">
                <a:tc gridSpan="2">
                  <a:txBody>
                    <a:bodyPr/>
                    <a:lstStyle/>
                    <a:p>
                      <a:pPr algn="l" fontAlgn="t"/>
                      <a:endParaRPr lang="en-US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036">
                <a:tc gridSpan="12"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This report uses the best available data according to the National Student Clearinghouse.</a:t>
                      </a: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604">
                <a:tc>
                  <a:txBody>
                    <a:bodyPr/>
                    <a:lstStyle/>
                    <a:p>
                      <a:pPr algn="l" fontAlgn="t"/>
                      <a:endParaRPr lang="en-US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881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latin typeface="Arial"/>
                      </a:endParaRPr>
                    </a:p>
                  </a:txBody>
                  <a:tcPr marL="3922" marR="3922" marT="39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Students who attended schools that do not participate in NSC are not included in the number or percent of students enrolled in an IHE.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latin typeface="Arial"/>
                      </a:endParaRPr>
                    </a:p>
                  </a:txBody>
                  <a:tcPr marL="3922" marR="3922" marT="39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036">
                <a:tc gridSpan="12"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Federally recognized high school diplomas include Standard, Advanced Studies, or International Baccalaureate (IB) diplomas.</a:t>
                      </a: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604">
                <a:tc gridSpan="2">
                  <a:txBody>
                    <a:bodyPr/>
                    <a:lstStyle/>
                    <a:p>
                      <a:pPr algn="l" fontAlgn="t"/>
                      <a:endParaRPr lang="en-US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976">
                <a:tc gridSpan="12"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Most subgroups are based on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students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most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recent status.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534"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Feb 10, 2012 12:39 PM</a:t>
                      </a: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3922" marR="3922" marT="39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3922" marR="3922" marT="39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Page 1 of 1</a:t>
                      </a: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6036">
                <a:tc gridSpan="6">
                  <a:txBody>
                    <a:bodyPr/>
                    <a:lstStyle/>
                    <a:p>
                      <a:pPr algn="l" fontAlgn="t"/>
                      <a:endParaRPr lang="en-US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latin typeface="Arial"/>
                      </a:endParaRPr>
                    </a:p>
                  </a:txBody>
                  <a:tcPr marL="3922" marR="3922" marT="39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latin typeface="Arial"/>
                      </a:endParaRPr>
                    </a:p>
                  </a:txBody>
                  <a:tcPr marL="3922" marR="3922" marT="39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22" marR="3922" marT="39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rame 5"/>
          <p:cNvSpPr/>
          <p:nvPr/>
        </p:nvSpPr>
        <p:spPr>
          <a:xfrm>
            <a:off x="2286000" y="762000"/>
            <a:ext cx="762000" cy="3505200"/>
          </a:xfrm>
          <a:prstGeom prst="frame">
            <a:avLst>
              <a:gd name="adj1" fmla="val 314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3048000" y="762000"/>
            <a:ext cx="1600200" cy="3505200"/>
          </a:xfrm>
          <a:prstGeom prst="frame">
            <a:avLst>
              <a:gd name="adj1" fmla="val 314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4495800" y="762000"/>
            <a:ext cx="1676400" cy="3505200"/>
          </a:xfrm>
          <a:prstGeom prst="frame">
            <a:avLst>
              <a:gd name="adj1" fmla="val 314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6096000" y="762000"/>
            <a:ext cx="1600200" cy="3505200"/>
          </a:xfrm>
          <a:prstGeom prst="frame">
            <a:avLst>
              <a:gd name="adj1" fmla="val 314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7620000" y="762000"/>
            <a:ext cx="1524000" cy="3505200"/>
          </a:xfrm>
          <a:prstGeom prst="frame">
            <a:avLst>
              <a:gd name="adj1" fmla="val 314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3000" b="1" u="sng" dirty="0" smtClean="0">
                <a:latin typeface="Arial" pitchFamily="34" charset="0"/>
                <a:cs typeface="Arial" pitchFamily="34" charset="0"/>
              </a:rPr>
              <a:t>Resources</a:t>
            </a:r>
            <a:endParaRPr lang="en-US" sz="3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08037"/>
            <a:ext cx="8610600" cy="4525963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Postsecondary achievement reports for SFSF (c)(12):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https://p1pe.doe.virginia.gov/postsec_public/postsec.do?dowhat=LOADREPORT_C12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Frequently Asked Questions about postsecondary achievement reports: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4"/>
              </a:rPr>
              <a:t>http://www.doe.virginia.gov/school_finance/arra/stabilization/reported_data/assurance_c/faq_c12.pdf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Postsecondary enrollment reports for SFSF (c)(11) :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5"/>
              </a:rPr>
              <a:t>https://p1pe.doe.virginia.gov/postsec_public/postsec.do?dowhat=LOADREPORT_C11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Frequently Asked Questions about postsecondary enrollment reports: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6"/>
              </a:rPr>
              <a:t>http://www.doe.virginia.gov/school_finance/arra/stabilization/reported_data/assurance_c/faq_c11.pdf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Information about Virginia’s College and Career Readiness Initiative: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7"/>
              </a:rPr>
              <a:t>http://www.doe.virginia.gov/instruction/college_career_readiness/index.shtml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11430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229600" cy="4525963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052" name="Picture 5" descr="MPj04014860000[1]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-762000" y="-381000"/>
            <a:ext cx="104394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77450"/>
            <a:ext cx="9296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The </a:t>
            </a:r>
            <a:r>
              <a:rPr lang="en-US" sz="2200" b="1" dirty="0" smtClean="0">
                <a:solidFill>
                  <a:schemeClr val="bg1"/>
                </a:solidFill>
              </a:rPr>
              <a:t>detours </a:t>
            </a:r>
            <a:r>
              <a:rPr lang="en-US" sz="2200" b="1" dirty="0">
                <a:solidFill>
                  <a:schemeClr val="bg1"/>
                </a:solidFill>
              </a:rPr>
              <a:t>and decisions </a:t>
            </a:r>
            <a:r>
              <a:rPr lang="en-US" sz="2200" b="1" dirty="0" smtClean="0">
                <a:solidFill>
                  <a:schemeClr val="bg1"/>
                </a:solidFill>
              </a:rPr>
              <a:t>shown </a:t>
            </a:r>
            <a:r>
              <a:rPr lang="en-US" sz="2200" b="1" dirty="0">
                <a:solidFill>
                  <a:schemeClr val="bg1"/>
                </a:solidFill>
              </a:rPr>
              <a:t>in this presentation </a:t>
            </a:r>
            <a:r>
              <a:rPr lang="en-US" sz="2200" b="1" dirty="0" smtClean="0">
                <a:solidFill>
                  <a:schemeClr val="bg1"/>
                </a:solidFill>
              </a:rPr>
              <a:t>were </a:t>
            </a:r>
            <a:r>
              <a:rPr lang="en-US" sz="2200" b="1" dirty="0">
                <a:solidFill>
                  <a:schemeClr val="bg1"/>
                </a:solidFill>
              </a:rPr>
              <a:t>based on real people and actual events that occurred in the Virginia Department of Education. In some </a:t>
            </a:r>
            <a:r>
              <a:rPr lang="en-US" sz="2200" b="1" dirty="0" smtClean="0">
                <a:solidFill>
                  <a:schemeClr val="bg1"/>
                </a:solidFill>
              </a:rPr>
              <a:t>cases, </a:t>
            </a:r>
            <a:r>
              <a:rPr lang="en-US" sz="2200" b="1" dirty="0">
                <a:solidFill>
                  <a:schemeClr val="bg1"/>
                </a:solidFill>
              </a:rPr>
              <a:t>the names of the people taking those actions were omitted to protect their identities.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595021"/>
            <a:ext cx="7467600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For More Information Contact</a:t>
            </a:r>
          </a:p>
          <a:p>
            <a:pPr algn="ctr"/>
            <a:r>
              <a:rPr lang="en-US" sz="3000" dirty="0" smtClean="0"/>
              <a:t>Nathan Carter, Ph.D.</a:t>
            </a:r>
          </a:p>
          <a:p>
            <a:pPr algn="ctr"/>
            <a:r>
              <a:rPr lang="en-US" sz="3000" dirty="0" smtClean="0">
                <a:hlinkClick r:id="rId4"/>
              </a:rPr>
              <a:t>Nathan.Carter@doe.Virginia.gov</a:t>
            </a:r>
            <a:endParaRPr lang="en-US" sz="3000" dirty="0" smtClean="0"/>
          </a:p>
          <a:p>
            <a:pPr algn="ctr"/>
            <a:endParaRPr lang="en-US" sz="3000" dirty="0" smtClean="0"/>
          </a:p>
          <a:p>
            <a:pPr algn="ctr"/>
            <a:r>
              <a:rPr lang="en-US" sz="3000" dirty="0" smtClean="0"/>
              <a:t>Deborah Jonas, Ph.D.</a:t>
            </a:r>
          </a:p>
          <a:p>
            <a:pPr algn="ctr"/>
            <a:r>
              <a:rPr lang="en-US" sz="3000" dirty="0" smtClean="0">
                <a:hlinkClick r:id="rId5"/>
              </a:rPr>
              <a:t>Deborah.Jonas@doe.Virginia.gov</a:t>
            </a:r>
            <a:endParaRPr lang="en-US" sz="3000" dirty="0" smtClean="0"/>
          </a:p>
          <a:p>
            <a:pPr algn="ctr"/>
            <a:endParaRPr lang="en-US" sz="3000" dirty="0" smtClean="0"/>
          </a:p>
          <a:p>
            <a:pPr algn="ctr"/>
            <a:r>
              <a:rPr lang="en-US" sz="3000" dirty="0" smtClean="0"/>
              <a:t>Virginia Department of Education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 </a:t>
            </a:r>
          </a:p>
          <a:p>
            <a:pPr algn="ctr"/>
            <a:endParaRPr lang="en-US" sz="32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5410200"/>
            <a:ext cx="40576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8435" name="Picture 5" descr="MPj04014860000[1]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-1066800" y="-457200"/>
            <a:ext cx="104394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AutoShape 2" descr="data:image/jpeg;base64,/9j/4AAQSkZJRgABAQAAAQABAAD/2wCEAAkGBhQSERQUEhQVFRQWFxwXFhUVFRUXGBcZFBwXGBgeFRcYHCYfHBsnHxUaIS8hJCgpLiwuFx8xNTAqNSkrLCkBCQoKDAwMDQwMDSkYFBgpKSkpKSkpKSkpKSkpKSkpKSkpKSkpKSkpKSkpKSkpKSkpKSkpKSkpKSkpKSkpKSkpKf/AABEIAOYA2wMBIgACEQEDEQH/xAAbAAACAgMBAAAAAAAAAAAAAAAABgQFAQIDB//EAEoQAAIBAwIDBAYFCAgFAwUAAAECAwAEERIhBQYxEyJBUQcUMmFxgUJSYpGhIyQzQ3KCkrEVFjRTY3OiwSWDsrPDk8LRJjVEZKP/xAAVAQEBAAAAAAAAAAAAAAAAAAAAAf/EABQRAQAAAAAAAAAAAAAAAAAAAAD/2gAMAwEAAhEDEQA/APcaKKKAooooCiiigKKKKAooooCqzi3Mtta47eaOMn2VZu837KDvH5Cqi941Ndyvb2LBEjOme8IDBGHWO3U7PL5se6nvO1WvBeW4LUExrmRvbmc65pD4mSRu8fh0HgBQVU3pHtVBbRdMgGS4s7nQAOpLMg299cDz47ILlLVjYawGuHco+hjgyrBoJMSnqSQcZOMDNYih/pWYu+/D4XIjj8LqWM4Z384VYYVejEEnYCnDTtig0trlXUMjKysMqykMpB8QRsRXWkeN04fxKKGHUkF2zBoSrCNJtJkDwNjSA2kq6A+1pON6dwaDNFFFAUUUUBRRRQFFFFAUUUUBRRRQFFFFAUUUUBRRRQFFFFAUnekjmcW0SQrIY5LgldajLxxrjtGjUbtIchEA6s48jTjXnfpN4Lg+sx6pLuVUs7RNgI2lL9o6fb0Fu99HGfgGPRw010qygG1sIspa2yHDSaDhpJ36vvnYHBbOc4yzLzzdutoyRHEtwy28ZHUNOQpYfsrqb92qfkCKGGSS1jYzS28ca3Fxnuq+4WGIYwqKFOwxg9csWIsOY7kf0hw9GICL6xcMT0HZRaAT8O3NBf8AD7FIIkijGlI1CKB4KowP5VS8W5rImNtZx+sXI9satMUAPQ3EmDp9yAFj5DrUfjPHpJ3W0sjpldFkmmI/ssTjIJB/XN9FD+0dhv2XgDW8SW9m3q8W7zXB0vKT4kFwQZGOS0jggAbA5GkFfiPA7y5u5LSe5SUSW6ySdzTHAGkZfyEQzqk7o0u7ZUqTvsK9Bun7KElWUaF2aVsKMDGZG8h1J8aTOE8ZK3szwx3F8jQQRC5iWPBeAzawXYxxtntAcx5Gdq7Xt0L++it5o5IoIY/WJIZ1C9s4bTGCASrxp7RwSMlM0FnypzCZ2kRrqzuCMFTbEq+N864izYHTDBt/xLNmqzi/L8NwoEid5d45F7skRHQxON1I+7zBG1ceW+Iu4lhnIM9u/ZyMBgSAgPHIAOmpWBI8GDDwoLmiiigKKKKAooooCiiigKKKKAooooCiiigKKxmgtQGazWi7nNb0BXnnPF9IOJW8UQ/LPbulqcEqkszqkkp/y4lZvnjxr0Oo89rGWWV1XVGG0uQMoGxqwx6AgDPwoE30TcKSCxkdSSsk8za3IyUjdolLn4R5P7RpZ9JHNaz3ESWBjuH7KS3dkYMoN1JAigEbNumDjOz71a8pcuG4g/OGzw2N5GtojlBOhkeRZbnfdAGwqnYgaiNxUrhV/b3l2tyOyjsrItFbE6EWSZgBI6Zx3FXCqB1JJ8Bgo4fbLw7iFpEZNc15HKLk5JMkq4lWUjwGe1QeQIHhVzdW3r9zLFJn1S2KrJH0E8zKsmmTziRWQ6ejM2+QuDz47Kov+GzqQQ7zW5KkEESxGQbj7UA++pF5wO5jmklspo17YhpYZ42dC4VU1oyMrKSqqCNwdOdqIYUjCgAAAAYAGwAHQAV5pxaGOa7do4JLy1t2lFyA7SEy3QQOsCse+saxqTGpGDJtuMVM4rwzil43YNOIoycSyQRGFAviEaRmllOPIIu+7HoXLgnBIrSBIIF0xoMAeJ8SWPixO5PvoKGH0mWb5SATzSDYwxW05kB8mBUBf3iBU3lfh83aXN1cKI5LhkxCGDdnHCpVA7DYucsTjYZAycVP4jy7BO2qSMax0kQtHIPhJGQ341XvyzOn6C/uF+zMsVwv3uok/wBdAxUUt9lxNP1llMPtRzwE/NWkH4VluM36e3YK/vgukb7hKkf86BjopY/r9Chxcw3Nr9qeBuz/APVj1oPmRV9YcTinQPDIkiHo0bKw+9TQSaKKKAooooCiiigKKKKAooooDFa6BW1FAUUUUBSj6QuMBEhtsO7XUmho4gWkeJQWlVBtjUAI8kgASEkjGabqX+aitvHLdqoNyIuwhJP0pWwigHYZkZcnxCjPSgS7q/nuIpp7pV9WjkFva2ETfk7ifUEUSvgdoiv3cex3GOCB3uttwKx4chWaD166VO1nYrGyxByWO8xEcKk6tKjvN5GtOK3Om0ha0CyW3DXhYSH2bqdXETLG3TSO0ctJuNbDHstVyvG7EOZJbG4S5LayHsZZZNew7sioynGAAVbG22KK24By5ZSSLdR201m8LF2hdWhj1FGAYx7xnCue8h28fKnZTtXn3M1vd8StrjVHJaWywyMkbkCe4kCMU7RVJ7OIHB0k5YgZwKcOW77trO2l/vIY3/iRSf50RZUr843T2mi8iBcho4ZYc7TJI4VNOdlkVn2PQhmB8CGilr0jQluG3JHWNBMPjAyy/wDsoLXgvHIrqISQtkZKsCNLIw9pJFO6uPEGrClTjfL0jOL3h7rHclQWVv0VynULMB9LHsyDcfDpL5b5uS5LROjQXSfpLeXZl96Ho6eTD8KBgorlFcg7dDjOk7NjOMkeVdaDBFLvEuRoHcyw6rW48J7fCMT/AIiexIPcwNMdFAs8G4/NHOLS+CiZgTDMgIiuVX2tIPsSgblPmNqZqWvSJaarCaQHTJbr6zE/iskHfBHxAKnzDGr6xuO0jR8Y1KrY8tQB/wB6DvRRRQFFFFAUUUUBRRRQFFFFBhTWa1XxragKrOO8uw3iKlwpdFcPo1EKxUEDWAe8O9nB2qzooKbmPl8XFjNaoFQPEUTAAVCB3MAdACB08qpOE86mU2SMNMsjyQXMZ2MU8URfDD3lCR5gg06Uqc38mLOy3VuqrewsskbklRJ2Zzolx1BGVBO66vLNBM5O5gF/ZpKQNRykqjorp3XHwPUe5hUX0aHHDoUPWFpIT/yZZEH4KKRvR+1zZC4mFvOYe3dLm20kyxH245Yl/WDS4RgvXSGGacPRnfrLHeGMkp69OVypU6ZNMgyrAEe2diKByqJxazEsEsZ6SRuh+DqV/wB6l0UFZyzJqs7c/wCCn4KAf5V04pwWK4A1r3l3R1JV0PmjjcVF5TGLYJ/dySx/wSOB+GKt9YoF6S1uImUuvrSJkKykRzhWGGDDISQbDxU5AOMitrbjhbKxuryKdoJQYpmXyIfHfG+D7J8cdav9YrhecOimGJURx5MoOPhnpQc4rmTWAyHQwyrDqvTuyLnY+RBIOPDxlu4AJJwB1J6D4mqv+rUY9h50HklxMB8gWIFRrjki1lIM6vPjoJ5ZZF+aM2k/MGgqON8QHE82dqdcBYC7uV/RhAQWiifo8jYwdOQoJzvtToiAAAbAbAfCtYLdUUKihVUYCqAAB5ADYCulAUUUUBRRRQFFFFAUUUUBRRRQar41tWq+NbUBRRQaAopL5mu5Y7+JZbma3tZUCRSRdiFFwGYlZjJG3tqV0nYZUjxqJxLjkltcerrxB5JQocpJw9p9Kt0LtaqhA99A/Yqh4HAEvL8D6bxSH4tEqf8AiqPZcT4hgM8FvMhGQ0MkkTn4xTpt/FWOXr1pL66LRvETHD3JMZ7vaDOxII99A0Vo71rcThFLMQoAySSAAB1JJ2AqqsebLWWURRTJI7Zx2epxsCT31BXw86CNywx7a/jY+xdFgPJZooZB+LNTCEFLfDG0cVvE/vILeYfumaJv+hfwpmoMaaxp8q2ooMA1msEVkUGDWa5zTqgLMQqjqWIAHxJqFecft4VVpZ4kVvZZpEAbHXSSd/lQceKc1W9u/ZyOe006yiRyysq5xqcRqxVc+Jx0NWFlepNGskTK6ONSspyCD4g0tcnKHueJThg2u5VFZSCCkcEJTBG2PyhPzrf0fYME7J+he7uGh8uzMhGV+yWDkfGgaaKKKAooooCiiigKKKoeY4g0tusrOIGLKwV2QGQgdkHZSDpOGGM9StBF4hzBdetSQWlvFL2KI8rSzGLPa6tKxgI2ThDucCq9eZL+5neK3hjtnhjV5UuwX1tIzhVjeJsaMRnv79emxrva8Ejsb9HhUrFdK0UgLu2Jo8yxHvkkZUSrjpnT51dT2um9jmHSSJoX+KntIif/AOo/fFBw4HzUJX7CdDb3ajLQOQdQH04XG0ie8bjxAq+FIHpK4pAySw5xcwQPdQuuRJDIjRLFpOOjtLp22Okjr0e7fVoXV7WBqx0zjfHzoOd/YRzRtHKivG4wyMMgj3ivMJOEO13JCjTBbV0it75TrntmlRZBFMOs1t3wO9krnfYkj1ela/jewkmuY0aW3mcSXKKMyRsFVDLEPprpQak6jGV8VoO/C+PSR6Yr8LHMdllTPYTeWhj7LEfQb5Zra3P/ABSUedrGfukcf71assVzF0SWJxnwZWBpbl4PLYym4hD3EQj0GEtmVEB1AQk+3g5wp33xmgZLuwSbaVQ6g50sMqSOmVOxwd9/jUlUAGAMDwA6VXcA47DdxCSBw65wR0ZGHVXU7qw8jVnQLFwunjMJ/vLKVf8A0poW/wDIaZ6SudOGdtf2AEjwvouSksZwyOohYHB2ZdjlTsQSKtOA8wOZDa3YVLpV1DTns50G3aQZ8PrJ1UnxGDQMNFFFAVgms0n858OSW94asuoxs8yEK7p3jF2iHKEHrEfvoJ8kqTXZEg1JGwiiUgFTKUMsjEHYkLgA+He86xFaJDfkKiATwlhhQMNEwDgeQYSKSPErWk/JyRsktoFjmRtWZDI4cEFWVstke1nI8qLrgF1I4m9ZSOVUZECQao1D4zs7ZJyo3yOlAq813w4e9zbQERLeRrJHoQkxyPIsFwyKgP6siTp7SHzpj4bzRBFFHDa215JHGoRAlrKgwowO9MEHh1zU3l/lloZHnnna5uHUIZGVUVEByEijXZVzuepJq/oF08cvH/R2DKPOe4hj/CLtDSneekq+SR0FpA2h2QlZZGGUJU4JUZ3BHQV6bSZyrwxZoGkIyXuLls+43M+PwoHSiiigKKKKDBNUnEePWbq0UksbqRhlBL/fozg+/wAKxxqMS3EEEh/JMskjLnAlMZQKrea98sR44HhXS843DbkQxrrk+jBCBqx5kDCovvOKCg5e5qie5axlmScqRJby53YIchJPKZNOcj2gM9c074pQ4nxe+gVrmeK29WjYM8StI8yRg7yByAhZR3ioHQHDU2iUadWRpxnOdseefKgXec+T1vFV00rcwkPC7Z0kqyvolA9qMsoyPAgEe+x5c42LqASaSjZZJI26xyRnTIh+BHXxGD41z5g5hFvAsqoZi7pHGqsoVnlOlNUh7qrn6R8/EkCuXLnD/VUYTyJ29xM80gBwvaSY7sQbcqAqr5nGfGgvai8S4gkETyynSkalmPXAHkB1PkPGpWaVLudr68WKP+y2sged/CWdN44V8whw7nzCr1zQReHXzRPJPBG/qJPfQghkf9ZJFGRkIDsw8wxHSnBJVZQykFSMgg5BB6EHyrpiltybBznPqch69fV3Y/8AaYn90nyNBRc3RdjeLJw9SL4xtNMq4EUkMYO1yPFmYaUYd7OfAU78K4ktxBFMnsyosi/BwGGffvS/yPAZUmvZVw94+pQRutuncgX+HLn3yGqXk/lu6S20W9+8YjklhaKSFJ1QxSOg7Ikqy5UKcEkb9KDT0qPCbrhqzHMQkczoM57FtCkyAfqtWkMTtg+NROdeT3tfV3spjDH26gCUs8dtI/djeJjlo0Zj2bLkqRIMinKz5LhWKdZC80lwhSeeUgyOCCMbABVGdkUAD8aqrW+eXg79ogllgV4pomAYStaMVkUg/XVDj3uKByg1aRqxqwNWM4z44zvjNdKTeX+M+rtDEzmS0uADZXDEkjUNQglY/Sx7DHdgNJ7w3cqCJxPikdvE0szaEXGTgn2iFAAUEkkkAADxpX49xuG4WylgkVxHfwq2MhkMmuIh1YBlOJOhArvzrNNK0dpbKvaMPWCzk4C2skTKqgdXZyq56AZPlSXzdAx4pDJKQh7e0a2GgI00ckqCQSN9MxEbL1USZ6UHr9UPMPHHjWTscHsV7SZjuEVe8VH22UH4Dc9Rmw43PKkLGFSz7dBqKgnvMF+mQNwvjiuFnZQSWpjQ64pFYM2e8/aZDlm66ySc+IPligslmGkHIxjOTsMVX3XNNpH+kurdP2pox+BalDhnAuAvgKbaVumJp2kbbb2Zn/2pwseX7WMZht4E8jHFGv4gUHbhnGIblC8EiyoGKlkORkYyM/MffVP6Of8A7dCfMyt/FLIf967cnbxTSf3l1cN8lleMfhGKi+jE/wDC7b/mf92SgaaKKKAqLfcTihGqaWONT0Mjqg+9iKh8y8a9WgLKuuVmEcMecdpK+yL7h4k+Cqx8KreCcjRqe2vNN3dvu8sihlT7ECMMRoOgxufGguJbe3vIxns5o85UghhnzVlOx+Brpw/hEUC6YY1QHrpG5/aPU/OqyXlhYWMlkEgkJyyBcQy+H5RF2B29tdx76l8L42JCY3UxTqMtExGcfWRujp7x88UE6W3V1ZHAZWBVlPQhhgg+4g0u2vo7tVAWQzTxqMJFcTPLFGo2AWMnTsNgWBI86Zl8ayaDzr+i5218GLKkAj1pcMS0rW2rCJGmMdpGwCFydhoIGSDVTZ8MSb1uK6h7e8it5Tczygs6y5xbC1OAERlBddIz0zvmpvEJZJ5DfxCZ5+1MXD0jVmj7KBikpnOyrHKS+WYjChCMkU7cucFNvGzSsHuJW7SeQbAvgABfKNVAVR5DPUmgW7LmOe4t47KPVHfj8jdO2D6uI1TtJhgkMW1Ds/MvnorUwzXFvwu0UezFHhEUbu7sdgM+1IzHOT1JJJ6mqXlDikJTiN+WQRSXDtrGCRFbRpGC2N99DMB5OD41xveXpOIW89xcqVZ4JFs4D1tw6nS7j+/bYn6owo8SQeIXJUFhpONxnOD4jI60TwK6lXAZWGCpGQQeoINQ+A3/AG9tBN/exI5+LqCf51YUGiIAMDYDoPdS7wGbRf38HTLRXC/CaMRtj96A/fTIaV+LjseKWc/0Z0ktHP2h+Xh/FJB+9QNNKvL0nZ8Q4hb9AzR3SDzEyCOTH78Of3qaqUuZB2HEbC5+jIXs5D7phriz8JI8fv0EfgnC4nF9wyUZijk1xjOCsNz+VTQeoKSCQAjppXyqw5b4w6s9pdt+cQrqEhwBcQ5wso+19Fx4N7iKpfSJYTwz23ELNlEqMlvIjnCSpM4VA/uDvjPhqyPZqWvD4eLmKaZR2cIdWtnHfW4PdkSf7K6RhRsxIY7BaCPNxG4ubhb61iDW1trjAx+Vu0cqJjCOmlTGCmfbKHGARVnx24guoLaWNlkUXUDIw3IYSKCN91bwIOCNwa1vLl7S3tbK1Cm6eNYoh1SNYlAkmk+wvX7TFR41GueU4LVLfQCZWuYu0mZjrmdn1M0u+GY7ncbdBigdKpeL8KcB5LQqkzA5V89nIcbawN1bycb+YYbVc5qHc8UiQ/lJY0x9Z1X+ZoI3CeBIlpBbyojiOJEIZQwyigHr7wa0/qdaA5SFYj5wloT98RWuNzz9w+P2r22HwmQ/9JNQZPStwwf/AJaH9lZG/wClTQMXDeGJbxLFECEXOAWZj3mLHLMSSSWJyfOqX0bpjhdr+wT97Mf96ij0scNP69vj2Fxj/t1I9Gkurhdqfskfwu4H8qBnooooFriqa+K2St7KQ3Mq/wCYDBH94WR/4jTJVPzHwl5VSSAqLiBtcRb2WyCrxuRvodSQT4HS3hXPhXN8EqSaz2MsKlp4ZcLJCFGSWHiniHXKkeNBY8R4tFAoaaRUBOBk9T7h1NLHMV+tyVWE6gjKUkjI1vNIMokUm+kBe+7eC7edTeUoWn1X0wOubJgRusNucdmMeDMBrb3vjwrpdcumKUT2wGoFi0DHEbFwA7R+CSEDr0Puzmgir/SqjQPU3/8A2GM2ce+BQAW94cA+QqLccz8RihDy8PUgACQRTs8h+sYo443AGMkam92auLbnK0JcPPHE8ZIkjmZY3Qj6wYjI8mGQfAmq9udJLg6eG2zXA6esS5hth+y5GqT9xce+gWuU+bZbfsbZ4pRZwRlDcLZ3ZLFCAnaBkGjUCSdIbBHUA5qy4rzgl9cJYRmWGKUflpnjkiLq2dMUWoAq0mGGpsbBguSRiY15xWPLBrK72y1vGXhdf8t2Zg37wFUXJ9jHfu8dzqJiGu4ikzHJJdzZ1yOmdQSJdKRnoOo3UUVbc33MUcltapC5jLJNcpbwNIeyt8CFXWMZ0s6KN/oxEVx5h5qS9C2sMF0x7SOS4Vo5YCkCSKXLatLNqwQFXc4PlTfwXl+K2D9nrZpCGkkldpJHIGF1OxyQBsB0HzNVXKrB7zicnUi4SH4LDDGQP4pHPzoi84RwxbeFIU9hBpQeS5OlfkMD5VLFZrBoM0v87Qfmwk8YJopx/wAqRS3+gsPnV+DUbidqJIZYz0dGX+IEf70ElTSx6SrUvw2dl9uEC4TzDW7CXb5KR86tuW7rtLSBz1MS5+IAB/EGpl5bCSN0bdXUqR7mBB/nQV3FbFL6yZM4WaMFW8VLANGw96tpYfClPh/ESFg4gQY5Nfq3E1Gy6ow0faOv1kkC4Yb6HxuMYaeTW/MbcfVjCY/yu5/7a4aRBfFSPyV2M4PQTRjf+JPxSg25a4cS0l5KD2txjSD+qgXJijHl1Lt5sx8hVhxfg6XCqrl10uHBRtLArkDcfGp9as2KClflK2+kjOf8SWZ/+p60t+QeHp0srbPmYUY/ewNXiL4mt6CBDwG3T2IIV/ZiQfyFS44FX2VA+AA/lXSigMUUUUBRRRQYJpF41aQ8XuEjSNJIYHzPdYGDp6wQP9LUfbIOkDI6naJ6TuPq+m0SYRAOpuZG7TsgpUkRSGLv97YnSRpXdiARmLPzU8FhDK2INSfmttZgMCq/rpWaM6YQCDp07BhnLEBQ9OXAHlWsm4wDj3jGfxFQOXeI9vbRSGSGRmUangYtEW8dBO+Pcd6sDgeVBTLyhaGUzSQpLKf1k2ZWGOmntMhR7lwKrL63PEZ3g1MtlbsEmCMVNxNgEx6l3ESAjVjqxx9E1ecx8WFrazT4yY0JVfrP0RR8WIHzrTlbhBtrWKJjlwuqVvrSyEvKx+LsxoK1vRlw3G1nEp8GQMjD4OpDA/Ot+NcqW3Yh2ZopLeM6LvWe2jCAnLSndxturZB3yKZDXlnPXNgvLuLhlu6aTKq3DNqKOwywiOgg6cphsEbkDwagfOUeJSXFjbzTALJJErMAMDJHUDwyMHHhmqjkKLTNxQbn8/c7/bjib/epo4reQgdrZrIoHtWkoYgD/CmCH5KzUvcvc328EnEJJmaIyXY0ROjidj2EAwsGNZOR4Dy8KD0Oilccdvrj+zWYhQ9Jb19B+UEep/4itYbl+/cZfiTI3lBawqg+Haa2P30DQRWM0qLbcVtzkSwXyfUkX1aX910DIfmBW559SMfnltdWp8WeFpY/lLBrXHxxQS+S51Nuyqc9lNNEfdolfb7iKvJJQoyxAA8ScD7zXnnK/LlpetfThWcPdO0cqvPFqV44n2wVzh2cdKgLy9brwi2u9Gqb81kd3eSQnMsIl2diMEFsjGN6B45PmUwuFIKrPMFIIIIMjMMEbYw1d+ZeHmaBtH6VCJIiPCSPvL9/T50sLb3qXV3bWsYjWSYTC6kXVFFG8USkRJ0eTWjd3oOp6iuXNnJ0UVlK7STzXLaY0mlnkLCSZ1jQoikIvecbKtA38B42t3bxTx+zIucHqp6MpHgQQR8qsFSq7l7l6Kyh7KDVo1M/fdnJZzliSffVpQFFFFAUUUUBRRRQFVHM/GTbwZjUNNIwigQ9Hlk2XP2RuzeSq1SuLcXitojLO4RB4nqSegUDdmJ2AG5pfteGzXshuLhWt0Ebx2sWfysfbDS80mNllK4CrvpBOTknAJKiW29ZOZHjSRVe9i1lSFIkuQ7J+UR3kxrkRXACiPbRte+jKxUz3EyY0hREWQEK8jO0rAAomTGpjUtoUsxckVKg5TvRFBZObU2cTxlpEDpLJHCwcI0RBUFiq6mDYO+29PYoFviPI8RkM1q72c53aSDAV/8AOhI7OT5jPvpM4reXUhuEldLt4itpbLGhijkuLldbPIusgtHGA2cgDJIwdw1+kW8kWKGNEdkmlCTCLDSmMBmZY0yGbVpw2ncJrNedcoWAN/bx2rSQurB5oxIxVWjDdu/YSIvZhldYwCoI7U4wF3KdXkubuO2tWtLmMRywvPPcmHBW2ZXOCjtrd2QdBjck0+0Utc+cwyWltriQkswUy6S6QK2AZJFHeYDOygbmiNeYOJyTSmytG0yYBuJxv6tG3THh2zj2R4DvHwync68rJbTWgs0CNHbytGAoLM9k8dyoLMC2psvkjBOrfbIr0LhXC4rG3I1d0apJppD3nY7ySSsfE4z7gMDYVTcChlvblb6ZezhRWWziIw5WXAeWbPQsFAVPBTvuaBnsLxZYkkTdZEV1+DgMPwNLHPvDYordrtI0E0U0E7SBQHYRSIram6kdnqHwqT6OnPqCL4RyTRIfsRTSIn3KoHyqbznZ9rw+7jHVreQD46Gx+OKC4FZqq5a4wlzbxSIwYmOMtjfDOivgnzwwyPDIq1oCsYrNQOMx3Bj/ADVokkz1mR3XG+RhGUg9N9/hQTXOAT5CvNpG/wDpiP3wxY/elTH8xXbjXGr+LMUt3YCRwQIoLa4lnORjuRLJn5kY86VoLPi0ix2BAEMUUUixaYY52iicBD3mdA+qMHSzb+PlQe2ilrmdu0urC3HjK1y/7FquVz/zHj+6rDgV+XQK4nEgGW7eJUb7417Nv3SaokZYuNAly/rELRojHvQGIiVsA/q5Ac58CmOmwByFZoooCiiigKKKKAooooFPl239dk9fm7yZIsoz0jjBK9rj+8kxnP0VKgdTlsFL45S7MsbSeW21EsY10SQ6mOSRFICFyfBCoqPdwcThHaJNBchdzB2BheQeIWXtWUP5ZXBOxxQNFFVfAuYortC0ZIZTpkicaZIn8VkQ7qfwPgTVmzYGfCgTr2xu4L6W5SAXiuoWL8usT264GpFVxoKsw1FgdR6HOBVxyrwh4IWM2nt5pHmm0nKh5TnSpO5VVCoD46K48tztcs14c9m+Vtl6YhB/SEechGr9kJ78sFAUl82XyLfW4uXUWscT3BTBJaZHiSLIHtnMndQD2hnc4w55pHv+Hi84wyhyq29qqu6bSI80jnRHJ+rYqoyw7wGwK5zQVXHea1uZBBc5hg1KxtEBmvbjSQyrJFFkQxkgEqx1HGDp3pmaW8vBpVGsYW9p3Km5ZT1EaLlYifrMSR4KDuLnhPAoLZdMESRjx0jdj5s3Vj7ySa68TvlghllYZWNGcgY3CKWOM7eFAcN4fHbxJDEoSNAFVR4AfzPiT4nNU3MHF3kk9StSBO6apZSMrbRNkayDs0jYIRPMEnYbonBeFvOpubnh0t20xMmSIIioc6lCNLKJWCjCjAjXA6HrVlecLmtYXvuHma2BINzbXUYlxHF3SyAkv3Fy2FfBGcY2BB+4LweO1gjghXTHGulR4+8sfEk5JPiTU6kA87cQhnSCayinMiF4pLaYIsqrjVoWX6QDA6dWcHIyKmXPpNjhXVdWl7bgdWeFSo/eRzQOdc7i3V1KsAVPUHoaUrb0q2TgMvrBB6EWlwwPwKoQa5T+l6xVtH5wXPRBbTBz8FZQaBts+GxRZEUaR566EVc/HA3pehl/43KuOtjGc+WmaUY+er/TQnOFxJ+g4bdn3zmG3X/W5b/TSZb883MPELuSWwd5mWOIRRShmRITIc6Sut1YyagyrjFB67S3ztZlYWu4jpuLVGljbGdSqNUkT+aOFx7jgjcUq8T9JF0yHsRaRSthY4Gaead3Y4VVTs41ByepJwAT4URcHuby4MMt9cNFANN7IjLFE0jKCYIVjUd0A992J6gbE7A33XPNlEqdpcRhmAIjVu0k7wzsiZY/dXXhvN9vNII1MqOwJQTQTQ69O57MyooYgb4G+N6rZOUuxUR8PjtLeNl78miUyHyA7J0JHvL/ACpJ5o4XLYT2szmFykjT643uUcpbxvJKrRSSyKQy5XWMYJA+lQexUVrG+QCOh3HzragKKKKAooooCiiigoOOcoxzyCaN3t7lRhbiEgPgfRkU92RPssD7sVS8dtuLNazW+i2nMkbRrPHI0DjUMEtE4K5wT7LimqfjkSS9kzd/bbBwM9Mnw6/LqcUW3G43OBqXZmBdGUMqEBiCRjAyPvzQL9nxfiCRpGvCwpVQo/PIezAUADBALY2+rUiPh/Epd5rmC2H1LaLtG+cs+33JTAL2Pu99O/7PeHez9Xff5VstyC5T6SqrEYPRywG/xRvuoKB+SVf9PdXswPUNcGNT8VgCDFW/CeDQ20YjgjWNM5woxknqWPUn3nJrt66ngwPeK5BBAZQSQSOmAprmvFYiyqJFJcZXBGG3x3T0JyOgoJdQOP8ADRcWs8J6SxOnXHtqR18OtSI76NjpV0J32DKTtjOwPhkffWP6Qj0hu0TSTgNrXBPTAOdzmg8u4Xz/AHVvEsNy9ssqKFYTxXkcqkDHeEcbpIPJlYBhg7VMtubTPqBuby5zsY7Hh2iMZ6gtOjH72FekTzBFZmzpUEnAJ2G52G5+VEc4ZQ43UjUOvQjPQ70HnX9AyTxxp/RbSLEoWI8QvFXQoAUaY4Q+NgBnAJxuTXey9HswORFwy2P1ktnuZB8HmZQP4adoeLxs2gN3veCPCI9Tt+vT+L3Gu0t/GvtOg2Y7sOie0fljfyoKCPkrX/abq6n+x2vYR/Ds7cICPcSauOG8DgtxiCGOLPXQiqT+0QMn511HEotOrtE04DZ1KBhsaScnocjHxoHEELlAwLAgEDcgspYZ8sgE0EjFROJcGguF0zxRyr4B1DY94z0PvFdfX48Bu0TBOAdS4JzjAOdznatLjiUaBiWB0kAqvebL7KNK5OTnYUFE/JRTBtbu5gx7KFxcRDw2ScMV647rL1qgvfR3KzapIOH3RyWYkXFozliWJk7NpFYkk9RTxDxiNmVATrbVhSCrDs9OrUDuMal+OoY2NSTdoNWXUaBl+8O6DvlvIfGg81l5avEJFvaz2y/UtuKqsQ/ZjkhYKPcoFb8O9G00jk3OlEkwJiZ5bq5lQEN2ZmcKscZIGQi5I2zXoknEI1xqkQZGoZdRkHxGT099YueIxxhy7BVQBmJ6AHON/l0+HnQSAMVmotxxONCVd1BCGQg9QikAsfdk499cjxuLCnLYdtIPZyYDatGG7vdOrbDYoJ9FQf6ah0yMZFCx+2TkADJGckbjKkZGd1I6ip1AUUUUBRRRQVVzy8jymTU4147RAe6+kYGflt8zjB3rl/VWIDAyCVZWYBctrZXy22CQV+G5z1oooN4+W0GCWYkEHOF6ib1g+GwLeHl99Sm4ee27VXIyqqy6VIIQuRudx+kP4UUUFfb8pRomjUxGfpYbbsnhAOoEEBZD/wDGNq7RctoNOXZiuNzgnuyifxGeqgfAee9FFAW/LUaEEFsjG+F8FlTy/wAYn4ge+uMfKSCMoXZs69yFyO1jWI4yPIfifDaiigvMVrJHkEeYI+/aiigqP6rpth3BAGD3dinq+k4xvvaocfab3YynLKhlOtzgOG2Qau0MrHOB4GZseW2PHJRQZPLa9my62yxQlgFBPZKqDoOhC5+ZoTlpAAC7EAKPojOiJ4c5A2yr5+IoooNP6qoVIZmJZXUnCD9KiR5AC4BCxj8fOup5eXVIwdgXYOMBe4ysXyBjBySc56jrvk0UUHSHgoVtetjJh8sQu5k7MZxjGwiUAeQ3z1rm/L6nX327zax3U7raxL105YalGxPTas0UHE8qRkDLNsunovlcDPTb+0scDYYGK733LySxtGzOM5OpW0kHR2Y6bHA8D471iigxNy8pkaRJJUdkZMhs41CMagGyAQIxj5nrXe24SFEYLZ7MswGAAWbIy3mQGbfx1EnJoooOKcvqElTU2JEMf0e4h7QgLtvgytufdVrRRQFFFFB//9k="/>
          <p:cNvSpPr>
            <a:spLocks noChangeAspect="1" noChangeArrowheads="1"/>
          </p:cNvSpPr>
          <p:nvPr/>
        </p:nvSpPr>
        <p:spPr bwMode="auto">
          <a:xfrm>
            <a:off x="52388" y="-1050925"/>
            <a:ext cx="2085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Oval 20"/>
          <p:cNvSpPr/>
          <p:nvPr/>
        </p:nvSpPr>
        <p:spPr>
          <a:xfrm flipV="1">
            <a:off x="8601075" y="3267075"/>
            <a:ext cx="9525" cy="95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 flipV="1">
            <a:off x="8686800" y="3267075"/>
            <a:ext cx="9525" cy="95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5060" name="Picture 4" descr="http://t1.gstatic.com/images?q=tbn:ANd9GcQ51zA_gCXMznHvlLUMGWhfCGiMrddTESV_nie7wTDqv3nFzo72"/>
          <p:cNvPicPr>
            <a:picLocks noChangeAspect="1" noChangeArrowheads="1"/>
          </p:cNvPicPr>
          <p:nvPr/>
        </p:nvPicPr>
        <p:blipFill>
          <a:blip r:embed="rId4" cstate="print"/>
          <a:srcRect l="7182" t="22939" r="13260" b="51255"/>
          <a:stretch>
            <a:fillRect/>
          </a:stretch>
        </p:blipFill>
        <p:spPr bwMode="auto">
          <a:xfrm>
            <a:off x="1143000" y="533400"/>
            <a:ext cx="6553200" cy="3276600"/>
          </a:xfrm>
          <a:prstGeom prst="flowChartDecision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48200" y="152400"/>
            <a:ext cx="685800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err="1" smtClean="0"/>
              <a:t>Hh</a:t>
            </a:r>
            <a:endParaRPr lang="en-US" dirty="0" smtClean="0"/>
          </a:p>
          <a:p>
            <a:r>
              <a:rPr lang="en-US" dirty="0" err="1" smtClean="0"/>
              <a:t>Hh</a:t>
            </a:r>
            <a:endParaRPr lang="en-US" dirty="0" smtClean="0"/>
          </a:p>
          <a:p>
            <a:r>
              <a:rPr lang="en-US" dirty="0" err="1" smtClean="0"/>
              <a:t>Hh</a:t>
            </a:r>
            <a:endParaRPr lang="en-US" dirty="0" smtClean="0"/>
          </a:p>
          <a:p>
            <a:r>
              <a:rPr lang="en-US" dirty="0" err="1" smtClean="0"/>
              <a:t>Hh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5123" name="Picture 5" descr="MPj04014860000[1]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-1295400" y="-457200"/>
            <a:ext cx="104394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AutoShape 2" descr="data:image/jpeg;base64,/9j/4AAQSkZJRgABAQAAAQABAAD/2wCEAAkGBhQSERQUEhQVFRQWFxwXFhUVFRUXGBcZFBwXGBgeFRcYHCYfHBsnHxUaIS8hJCgpLiwuFx8xNTAqNSkrLCkBCQoKDAwMDQwMDSkYFBgpKSkpKSkpKSkpKSkpKSkpKSkpKSkpKSkpKSkpKSkpKSkpKSkpKSkpKSkpKSkpKSkpKf/AABEIAOYA2wMBIgACEQEDEQH/xAAbAAACAgMBAAAAAAAAAAAAAAAABgQFAQIDB//EAEoQAAIBAwIDBAYFCAgFAwUAAAECAwAEERIhBQYxEyJBUQcUMmFxgUJSYpGhIyQzQ3KCkrEVFjRTY3OiwSWDsrPDk8LRJjVEZKP/xAAVAQEBAAAAAAAAAAAAAAAAAAAAAf/EABQRAQAAAAAAAAAAAAAAAAAAAAD/2gAMAwEAAhEDEQA/APcaKKKAooooCiiigKKKKAooooCqzi3Mtta47eaOMn2VZu837KDvH5Cqi941Ndyvb2LBEjOme8IDBGHWO3U7PL5se6nvO1WvBeW4LUExrmRvbmc65pD4mSRu8fh0HgBQVU3pHtVBbRdMgGS4s7nQAOpLMg299cDz47ILlLVjYawGuHco+hjgyrBoJMSnqSQcZOMDNYih/pWYu+/D4XIjj8LqWM4Z384VYYVejEEnYCnDTtig0trlXUMjKysMqykMpB8QRsRXWkeN04fxKKGHUkF2zBoSrCNJtJkDwNjSA2kq6A+1pON6dwaDNFFFAUUUUBRRRQFFFFAUUUUBRRRQFFFFAUUUUBRRRQFFFFAUnekjmcW0SQrIY5LgldajLxxrjtGjUbtIchEA6s48jTjXnfpN4Lg+sx6pLuVUs7RNgI2lL9o6fb0Fu99HGfgGPRw010qygG1sIspa2yHDSaDhpJ36vvnYHBbOc4yzLzzdutoyRHEtwy28ZHUNOQpYfsrqb92qfkCKGGSS1jYzS28ca3Fxnuq+4WGIYwqKFOwxg9csWIsOY7kf0hw9GICL6xcMT0HZRaAT8O3NBf8AD7FIIkijGlI1CKB4KowP5VS8W5rImNtZx+sXI9satMUAPQ3EmDp9yAFj5DrUfjPHpJ3W0sjpldFkmmI/ssTjIJB/XN9FD+0dhv2XgDW8SW9m3q8W7zXB0vKT4kFwQZGOS0jggAbA5GkFfiPA7y5u5LSe5SUSW6ySdzTHAGkZfyEQzqk7o0u7ZUqTvsK9Bun7KElWUaF2aVsKMDGZG8h1J8aTOE8ZK3szwx3F8jQQRC5iWPBeAzawXYxxtntAcx5Gdq7Xt0L++it5o5IoIY/WJIZ1C9s4bTGCASrxp7RwSMlM0FnypzCZ2kRrqzuCMFTbEq+N864izYHTDBt/xLNmqzi/L8NwoEid5d45F7skRHQxON1I+7zBG1ceW+Iu4lhnIM9u/ZyMBgSAgPHIAOmpWBI8GDDwoLmiiigKKKKAooooCiiigKKKKAooooCiiigKKxmgtQGazWi7nNb0BXnnPF9IOJW8UQ/LPbulqcEqkszqkkp/y4lZvnjxr0Oo89rGWWV1XVGG0uQMoGxqwx6AgDPwoE30TcKSCxkdSSsk8za3IyUjdolLn4R5P7RpZ9JHNaz3ESWBjuH7KS3dkYMoN1JAigEbNumDjOz71a8pcuG4g/OGzw2N5GtojlBOhkeRZbnfdAGwqnYgaiNxUrhV/b3l2tyOyjsrItFbE6EWSZgBI6Zx3FXCqB1JJ8Bgo4fbLw7iFpEZNc15HKLk5JMkq4lWUjwGe1QeQIHhVzdW3r9zLFJn1S2KrJH0E8zKsmmTziRWQ6ejM2+QuDz47Kov+GzqQQ7zW5KkEESxGQbj7UA++pF5wO5jmklspo17YhpYZ42dC4VU1oyMrKSqqCNwdOdqIYUjCgAAAAYAGwAHQAV5pxaGOa7do4JLy1t2lFyA7SEy3QQOsCse+saxqTGpGDJtuMVM4rwzil43YNOIoycSyQRGFAviEaRmllOPIIu+7HoXLgnBIrSBIIF0xoMAeJ8SWPixO5PvoKGH0mWb5SATzSDYwxW05kB8mBUBf3iBU3lfh83aXN1cKI5LhkxCGDdnHCpVA7DYucsTjYZAycVP4jy7BO2qSMax0kQtHIPhJGQ341XvyzOn6C/uF+zMsVwv3uok/wBdAxUUt9lxNP1llMPtRzwE/NWkH4VluM36e3YK/vgukb7hKkf86BjopY/r9Chxcw3Nr9qeBuz/APVj1oPmRV9YcTinQPDIkiHo0bKw+9TQSaKKKAooooCiiigKKKKAooooDFa6BW1FAUUUUBSj6QuMBEhtsO7XUmho4gWkeJQWlVBtjUAI8kgASEkjGabqX+aitvHLdqoNyIuwhJP0pWwigHYZkZcnxCjPSgS7q/nuIpp7pV9WjkFva2ETfk7ifUEUSvgdoiv3cex3GOCB3uttwKx4chWaD166VO1nYrGyxByWO8xEcKk6tKjvN5GtOK3Om0ha0CyW3DXhYSH2bqdXETLG3TSO0ctJuNbDHstVyvG7EOZJbG4S5LayHsZZZNew7sioynGAAVbG22KK24By5ZSSLdR201m8LF2hdWhj1FGAYx7xnCue8h28fKnZTtXn3M1vd8StrjVHJaWywyMkbkCe4kCMU7RVJ7OIHB0k5YgZwKcOW77trO2l/vIY3/iRSf50RZUr843T2mi8iBcho4ZYc7TJI4VNOdlkVn2PQhmB8CGilr0jQluG3JHWNBMPjAyy/wDsoLXgvHIrqISQtkZKsCNLIw9pJFO6uPEGrClTjfL0jOL3h7rHclQWVv0VynULMB9LHsyDcfDpL5b5uS5LROjQXSfpLeXZl96Ho6eTD8KBgorlFcg7dDjOk7NjOMkeVdaDBFLvEuRoHcyw6rW48J7fCMT/AIiexIPcwNMdFAs8G4/NHOLS+CiZgTDMgIiuVX2tIPsSgblPmNqZqWvSJaarCaQHTJbr6zE/iskHfBHxAKnzDGr6xuO0jR8Y1KrY8tQB/wB6DvRRRQFFFFAUUUUBRRRQFFFFBhTWa1XxragKrOO8uw3iKlwpdFcPo1EKxUEDWAe8O9nB2qzooKbmPl8XFjNaoFQPEUTAAVCB3MAdACB08qpOE86mU2SMNMsjyQXMZ2MU8URfDD3lCR5gg06Uqc38mLOy3VuqrewsskbklRJ2Zzolx1BGVBO66vLNBM5O5gF/ZpKQNRykqjorp3XHwPUe5hUX0aHHDoUPWFpIT/yZZEH4KKRvR+1zZC4mFvOYe3dLm20kyxH245Yl/WDS4RgvXSGGacPRnfrLHeGMkp69OVypU6ZNMgyrAEe2diKByqJxazEsEsZ6SRuh+DqV/wB6l0UFZyzJqs7c/wCCn4KAf5V04pwWK4A1r3l3R1JV0PmjjcVF5TGLYJ/dySx/wSOB+GKt9YoF6S1uImUuvrSJkKykRzhWGGDDISQbDxU5AOMitrbjhbKxuryKdoJQYpmXyIfHfG+D7J8cdav9YrhecOimGJURx5MoOPhnpQc4rmTWAyHQwyrDqvTuyLnY+RBIOPDxlu4AJJwB1J6D4mqv+rUY9h50HklxMB8gWIFRrjki1lIM6vPjoJ5ZZF+aM2k/MGgqON8QHE82dqdcBYC7uV/RhAQWiifo8jYwdOQoJzvtToiAAAbAbAfCtYLdUUKihVUYCqAAB5ADYCulAUUUUBRRRQFFFFAUUUUBRRRQar41tWq+NbUBRRQaAopL5mu5Y7+JZbma3tZUCRSRdiFFwGYlZjJG3tqV0nYZUjxqJxLjkltcerrxB5JQocpJw9p9Kt0LtaqhA99A/Yqh4HAEvL8D6bxSH4tEqf8AiqPZcT4hgM8FvMhGQ0MkkTn4xTpt/FWOXr1pL66LRvETHD3JMZ7vaDOxII99A0Vo71rcThFLMQoAySSAAB1JJ2AqqsebLWWURRTJI7Zx2epxsCT31BXw86CNywx7a/jY+xdFgPJZooZB+LNTCEFLfDG0cVvE/vILeYfumaJv+hfwpmoMaaxp8q2ooMA1msEVkUGDWa5zTqgLMQqjqWIAHxJqFecft4VVpZ4kVvZZpEAbHXSSd/lQceKc1W9u/ZyOe006yiRyysq5xqcRqxVc+Jx0NWFlepNGskTK6ONSspyCD4g0tcnKHueJThg2u5VFZSCCkcEJTBG2PyhPzrf0fYME7J+he7uGh8uzMhGV+yWDkfGgaaKKKAooooCiiigKKKoeY4g0tusrOIGLKwV2QGQgdkHZSDpOGGM9StBF4hzBdetSQWlvFL2KI8rSzGLPa6tKxgI2ThDucCq9eZL+5neK3hjtnhjV5UuwX1tIzhVjeJsaMRnv79emxrva8Ejsb9HhUrFdK0UgLu2Jo8yxHvkkZUSrjpnT51dT2um9jmHSSJoX+KntIif/AOo/fFBw4HzUJX7CdDb3ajLQOQdQH04XG0ie8bjxAq+FIHpK4pAySw5xcwQPdQuuRJDIjRLFpOOjtLp22Okjr0e7fVoXV7WBqx0zjfHzoOd/YRzRtHKivG4wyMMgj3ivMJOEO13JCjTBbV0it75TrntmlRZBFMOs1t3wO9krnfYkj1ela/jewkmuY0aW3mcSXKKMyRsFVDLEPprpQak6jGV8VoO/C+PSR6Yr8LHMdllTPYTeWhj7LEfQb5Zra3P/ABSUedrGfukcf71assVzF0SWJxnwZWBpbl4PLYym4hD3EQj0GEtmVEB1AQk+3g5wp33xmgZLuwSbaVQ6g50sMqSOmVOxwd9/jUlUAGAMDwA6VXcA47DdxCSBw65wR0ZGHVXU7qw8jVnQLFwunjMJ/vLKVf8A0poW/wDIaZ6SudOGdtf2AEjwvouSksZwyOohYHB2ZdjlTsQSKtOA8wOZDa3YVLpV1DTns50G3aQZ8PrJ1UnxGDQMNFFFAVgms0n858OSW94asuoxs8yEK7p3jF2iHKEHrEfvoJ8kqTXZEg1JGwiiUgFTKUMsjEHYkLgA+He86xFaJDfkKiATwlhhQMNEwDgeQYSKSPErWk/JyRsktoFjmRtWZDI4cEFWVstke1nI8qLrgF1I4m9ZSOVUZECQao1D4zs7ZJyo3yOlAq813w4e9zbQERLeRrJHoQkxyPIsFwyKgP6siTp7SHzpj4bzRBFFHDa215JHGoRAlrKgwowO9MEHh1zU3l/lloZHnnna5uHUIZGVUVEByEijXZVzuepJq/oF08cvH/R2DKPOe4hj/CLtDSneekq+SR0FpA2h2QlZZGGUJU4JUZ3BHQV6bSZyrwxZoGkIyXuLls+43M+PwoHSiiigKKKKDBNUnEePWbq0UksbqRhlBL/fozg+/wAKxxqMS3EEEh/JMskjLnAlMZQKrea98sR44HhXS843DbkQxrrk+jBCBqx5kDCovvOKCg5e5qie5axlmScqRJby53YIchJPKZNOcj2gM9c074pQ4nxe+gVrmeK29WjYM8StI8yRg7yByAhZR3ioHQHDU2iUadWRpxnOdseefKgXec+T1vFV00rcwkPC7Z0kqyvolA9qMsoyPAgEe+x5c42LqASaSjZZJI26xyRnTIh+BHXxGD41z5g5hFvAsqoZi7pHGqsoVnlOlNUh7qrn6R8/EkCuXLnD/VUYTyJ29xM80gBwvaSY7sQbcqAqr5nGfGgvai8S4gkETyynSkalmPXAHkB1PkPGpWaVLudr68WKP+y2sged/CWdN44V8whw7nzCr1zQReHXzRPJPBG/qJPfQghkf9ZJFGRkIDsw8wxHSnBJVZQykFSMgg5BB6EHyrpiltybBznPqch69fV3Y/8AaYn90nyNBRc3RdjeLJw9SL4xtNMq4EUkMYO1yPFmYaUYd7OfAU78K4ktxBFMnsyosi/BwGGffvS/yPAZUmvZVw94+pQRutuncgX+HLn3yGqXk/lu6S20W9+8YjklhaKSFJ1QxSOg7Ikqy5UKcEkb9KDT0qPCbrhqzHMQkczoM57FtCkyAfqtWkMTtg+NROdeT3tfV3spjDH26gCUs8dtI/djeJjlo0Zj2bLkqRIMinKz5LhWKdZC80lwhSeeUgyOCCMbABVGdkUAD8aqrW+eXg79ogllgV4pomAYStaMVkUg/XVDj3uKByg1aRqxqwNWM4z44zvjNdKTeX+M+rtDEzmS0uADZXDEkjUNQglY/Sx7DHdgNJ7w3cqCJxPikdvE0szaEXGTgn2iFAAUEkkkAADxpX49xuG4WylgkVxHfwq2MhkMmuIh1YBlOJOhArvzrNNK0dpbKvaMPWCzk4C2skTKqgdXZyq56AZPlSXzdAx4pDJKQh7e0a2GgI00ckqCQSN9MxEbL1USZ6UHr9UPMPHHjWTscHsV7SZjuEVe8VH22UH4Dc9Rmw43PKkLGFSz7dBqKgnvMF+mQNwvjiuFnZQSWpjQ64pFYM2e8/aZDlm66ySc+IPligslmGkHIxjOTsMVX3XNNpH+kurdP2pox+BalDhnAuAvgKbaVumJp2kbbb2Zn/2pwseX7WMZht4E8jHFGv4gUHbhnGIblC8EiyoGKlkORkYyM/MffVP6Of8A7dCfMyt/FLIf967cnbxTSf3l1cN8lleMfhGKi+jE/wDC7b/mf92SgaaKKKAqLfcTihGqaWONT0Mjqg+9iKh8y8a9WgLKuuVmEcMecdpK+yL7h4k+Cqx8KreCcjRqe2vNN3dvu8sihlT7ECMMRoOgxufGguJbe3vIxns5o85UghhnzVlOx+Brpw/hEUC6YY1QHrpG5/aPU/OqyXlhYWMlkEgkJyyBcQy+H5RF2B29tdx76l8L42JCY3UxTqMtExGcfWRujp7x88UE6W3V1ZHAZWBVlPQhhgg+4g0u2vo7tVAWQzTxqMJFcTPLFGo2AWMnTsNgWBI86Zl8ayaDzr+i5218GLKkAj1pcMS0rW2rCJGmMdpGwCFydhoIGSDVTZ8MSb1uK6h7e8it5Tczygs6y5xbC1OAERlBddIz0zvmpvEJZJ5DfxCZ5+1MXD0jVmj7KBikpnOyrHKS+WYjChCMkU7cucFNvGzSsHuJW7SeQbAvgABfKNVAVR5DPUmgW7LmOe4t47KPVHfj8jdO2D6uI1TtJhgkMW1Ds/MvnorUwzXFvwu0UezFHhEUbu7sdgM+1IzHOT1JJJ6mqXlDikJTiN+WQRSXDtrGCRFbRpGC2N99DMB5OD41xveXpOIW89xcqVZ4JFs4D1tw6nS7j+/bYn6owo8SQeIXJUFhpONxnOD4jI60TwK6lXAZWGCpGQQeoINQ+A3/AG9tBN/exI5+LqCf51YUGiIAMDYDoPdS7wGbRf38HTLRXC/CaMRtj96A/fTIaV+LjseKWc/0Z0ktHP2h+Xh/FJB+9QNNKvL0nZ8Q4hb9AzR3SDzEyCOTH78Of3qaqUuZB2HEbC5+jIXs5D7phriz8JI8fv0EfgnC4nF9wyUZijk1xjOCsNz+VTQeoKSCQAjppXyqw5b4w6s9pdt+cQrqEhwBcQ5wso+19Fx4N7iKpfSJYTwz23ELNlEqMlvIjnCSpM4VA/uDvjPhqyPZqWvD4eLmKaZR2cIdWtnHfW4PdkSf7K6RhRsxIY7BaCPNxG4ubhb61iDW1trjAx+Vu0cqJjCOmlTGCmfbKHGARVnx24guoLaWNlkUXUDIw3IYSKCN91bwIOCNwa1vLl7S3tbK1Cm6eNYoh1SNYlAkmk+wvX7TFR41GueU4LVLfQCZWuYu0mZjrmdn1M0u+GY7ncbdBigdKpeL8KcB5LQqkzA5V89nIcbawN1bycb+YYbVc5qHc8UiQ/lJY0x9Z1X+ZoI3CeBIlpBbyojiOJEIZQwyigHr7wa0/qdaA5SFYj5wloT98RWuNzz9w+P2r22HwmQ/9JNQZPStwwf/AJaH9lZG/wClTQMXDeGJbxLFECEXOAWZj3mLHLMSSSWJyfOqX0bpjhdr+wT97Mf96ij0scNP69vj2Fxj/t1I9Gkurhdqfskfwu4H8qBnooooFriqa+K2St7KQ3Mq/wCYDBH94WR/4jTJVPzHwl5VSSAqLiBtcRb2WyCrxuRvodSQT4HS3hXPhXN8EqSaz2MsKlp4ZcLJCFGSWHiniHXKkeNBY8R4tFAoaaRUBOBk9T7h1NLHMV+tyVWE6gjKUkjI1vNIMokUm+kBe+7eC7edTeUoWn1X0wOubJgRusNucdmMeDMBrb3vjwrpdcumKUT2wGoFi0DHEbFwA7R+CSEDr0Puzmgir/SqjQPU3/8A2GM2ce+BQAW94cA+QqLccz8RihDy8PUgACQRTs8h+sYo443AGMkam92auLbnK0JcPPHE8ZIkjmZY3Qj6wYjI8mGQfAmq9udJLg6eG2zXA6esS5hth+y5GqT9xce+gWuU+bZbfsbZ4pRZwRlDcLZ3ZLFCAnaBkGjUCSdIbBHUA5qy4rzgl9cJYRmWGKUflpnjkiLq2dMUWoAq0mGGpsbBguSRiY15xWPLBrK72y1vGXhdf8t2Zg37wFUXJ9jHfu8dzqJiGu4ikzHJJdzZ1yOmdQSJdKRnoOo3UUVbc33MUcltapC5jLJNcpbwNIeyt8CFXWMZ0s6KN/oxEVx5h5qS9C2sMF0x7SOS4Vo5YCkCSKXLatLNqwQFXc4PlTfwXl+K2D9nrZpCGkkldpJHIGF1OxyQBsB0HzNVXKrB7zicnUi4SH4LDDGQP4pHPzoi84RwxbeFIU9hBpQeS5OlfkMD5VLFZrBoM0v87Qfmwk8YJopx/wAqRS3+gsPnV+DUbidqJIZYz0dGX+IEf70ElTSx6SrUvw2dl9uEC4TzDW7CXb5KR86tuW7rtLSBz1MS5+IAB/EGpl5bCSN0bdXUqR7mBB/nQV3FbFL6yZM4WaMFW8VLANGw96tpYfClPh/ESFg4gQY5Nfq3E1Gy6ow0faOv1kkC4Yb6HxuMYaeTW/MbcfVjCY/yu5/7a4aRBfFSPyV2M4PQTRjf+JPxSg25a4cS0l5KD2txjSD+qgXJijHl1Lt5sx8hVhxfg6XCqrl10uHBRtLArkDcfGp9as2KClflK2+kjOf8SWZ/+p60t+QeHp0srbPmYUY/ewNXiL4mt6CBDwG3T2IIV/ZiQfyFS44FX2VA+AA/lXSigMUUUUBRRRQYJpF41aQ8XuEjSNJIYHzPdYGDp6wQP9LUfbIOkDI6naJ6TuPq+m0SYRAOpuZG7TsgpUkRSGLv97YnSRpXdiARmLPzU8FhDK2INSfmttZgMCq/rpWaM6YQCDp07BhnLEBQ9OXAHlWsm4wDj3jGfxFQOXeI9vbRSGSGRmUangYtEW8dBO+Pcd6sDgeVBTLyhaGUzSQpLKf1k2ZWGOmntMhR7lwKrL63PEZ3g1MtlbsEmCMVNxNgEx6l3ESAjVjqxx9E1ecx8WFrazT4yY0JVfrP0RR8WIHzrTlbhBtrWKJjlwuqVvrSyEvKx+LsxoK1vRlw3G1nEp8GQMjD4OpDA/Ot+NcqW3Yh2ZopLeM6LvWe2jCAnLSndxturZB3yKZDXlnPXNgvLuLhlu6aTKq3DNqKOwywiOgg6cphsEbkDwagfOUeJSXFjbzTALJJErMAMDJHUDwyMHHhmqjkKLTNxQbn8/c7/bjib/epo4reQgdrZrIoHtWkoYgD/CmCH5KzUvcvc328EnEJJmaIyXY0ROjidj2EAwsGNZOR4Dy8KD0Oilccdvrj+zWYhQ9Jb19B+UEep/4itYbl+/cZfiTI3lBawqg+Haa2P30DQRWM0qLbcVtzkSwXyfUkX1aX910DIfmBW559SMfnltdWp8WeFpY/lLBrXHxxQS+S51Nuyqc9lNNEfdolfb7iKvJJQoyxAA8ScD7zXnnK/LlpetfThWcPdO0cqvPFqV44n2wVzh2cdKgLy9brwi2u9Gqb81kd3eSQnMsIl2diMEFsjGN6B45PmUwuFIKrPMFIIIIMjMMEbYw1d+ZeHmaBtH6VCJIiPCSPvL9/T50sLb3qXV3bWsYjWSYTC6kXVFFG8USkRJ0eTWjd3oOp6iuXNnJ0UVlK7STzXLaY0mlnkLCSZ1jQoikIvecbKtA38B42t3bxTx+zIucHqp6MpHgQQR8qsFSq7l7l6Kyh7KDVo1M/fdnJZzliSffVpQFFFFAUUUUBRRRQFVHM/GTbwZjUNNIwigQ9Hlk2XP2RuzeSq1SuLcXitojLO4RB4nqSegUDdmJ2AG5pfteGzXshuLhWt0Ebx2sWfysfbDS80mNllK4CrvpBOTknAJKiW29ZOZHjSRVe9i1lSFIkuQ7J+UR3kxrkRXACiPbRte+jKxUz3EyY0hREWQEK8jO0rAAomTGpjUtoUsxckVKg5TvRFBZObU2cTxlpEDpLJHCwcI0RBUFiq6mDYO+29PYoFviPI8RkM1q72c53aSDAV/8AOhI7OT5jPvpM4reXUhuEldLt4itpbLGhijkuLldbPIusgtHGA2cgDJIwdw1+kW8kWKGNEdkmlCTCLDSmMBmZY0yGbVpw2ncJrNedcoWAN/bx2rSQurB5oxIxVWjDdu/YSIvZhldYwCoI7U4wF3KdXkubuO2tWtLmMRywvPPcmHBW2ZXOCjtrd2QdBjck0+0Utc+cwyWltriQkswUy6S6QK2AZJFHeYDOygbmiNeYOJyTSmytG0yYBuJxv6tG3THh2zj2R4DvHwync68rJbTWgs0CNHbytGAoLM9k8dyoLMC2psvkjBOrfbIr0LhXC4rG3I1d0apJppD3nY7ySSsfE4z7gMDYVTcChlvblb6ZezhRWWziIw5WXAeWbPQsFAVPBTvuaBnsLxZYkkTdZEV1+DgMPwNLHPvDYordrtI0E0U0E7SBQHYRSIram6kdnqHwqT6OnPqCL4RyTRIfsRTSIn3KoHyqbznZ9rw+7jHVreQD46Gx+OKC4FZqq5a4wlzbxSIwYmOMtjfDOivgnzwwyPDIq1oCsYrNQOMx3Bj/ADVokkz1mR3XG+RhGUg9N9/hQTXOAT5CvNpG/wDpiP3wxY/elTH8xXbjXGr+LMUt3YCRwQIoLa4lnORjuRLJn5kY86VoLPi0ix2BAEMUUUixaYY52iicBD3mdA+qMHSzb+PlQe2ilrmdu0urC3HjK1y/7FquVz/zHj+6rDgV+XQK4nEgGW7eJUb7417Nv3SaokZYuNAly/rELRojHvQGIiVsA/q5Ac58CmOmwByFZoooCiiigKKKKAooooFPl239dk9fm7yZIsoz0jjBK9rj+8kxnP0VKgdTlsFL45S7MsbSeW21EsY10SQ6mOSRFICFyfBCoqPdwcThHaJNBchdzB2BheQeIWXtWUP5ZXBOxxQNFFVfAuYortC0ZIZTpkicaZIn8VkQ7qfwPgTVmzYGfCgTr2xu4L6W5SAXiuoWL8usT264GpFVxoKsw1FgdR6HOBVxyrwh4IWM2nt5pHmm0nKh5TnSpO5VVCoD46K48tztcs14c9m+Vtl6YhB/SEechGr9kJ78sFAUl82XyLfW4uXUWscT3BTBJaZHiSLIHtnMndQD2hnc4w55pHv+Hi84wyhyq29qqu6bSI80jnRHJ+rYqoyw7wGwK5zQVXHea1uZBBc5hg1KxtEBmvbjSQyrJFFkQxkgEqx1HGDp3pmaW8vBpVGsYW9p3Km5ZT1EaLlYifrMSR4KDuLnhPAoLZdMESRjx0jdj5s3Vj7ySa68TvlghllYZWNGcgY3CKWOM7eFAcN4fHbxJDEoSNAFVR4AfzPiT4nNU3MHF3kk9StSBO6apZSMrbRNkayDs0jYIRPMEnYbonBeFvOpubnh0t20xMmSIIioc6lCNLKJWCjCjAjXA6HrVlecLmtYXvuHma2BINzbXUYlxHF3SyAkv3Fy2FfBGcY2BB+4LweO1gjghXTHGulR4+8sfEk5JPiTU6kA87cQhnSCayinMiF4pLaYIsqrjVoWX6QDA6dWcHIyKmXPpNjhXVdWl7bgdWeFSo/eRzQOdc7i3V1KsAVPUHoaUrb0q2TgMvrBB6EWlwwPwKoQa5T+l6xVtH5wXPRBbTBz8FZQaBts+GxRZEUaR566EVc/HA3pehl/43KuOtjGc+WmaUY+er/TQnOFxJ+g4bdn3zmG3X/W5b/TSZb883MPELuSWwd5mWOIRRShmRITIc6Sut1YyagyrjFB67S3ztZlYWu4jpuLVGljbGdSqNUkT+aOFx7jgjcUq8T9JF0yHsRaRSthY4Gaead3Y4VVTs41ByepJwAT4URcHuby4MMt9cNFANN7IjLFE0jKCYIVjUd0A992J6gbE7A33XPNlEqdpcRhmAIjVu0k7wzsiZY/dXXhvN9vNII1MqOwJQTQTQ69O57MyooYgb4G+N6rZOUuxUR8PjtLeNl78miUyHyA7J0JHvL/ACpJ5o4XLYT2szmFykjT643uUcpbxvJKrRSSyKQy5XWMYJA+lQexUVrG+QCOh3HzragKKKKAooooCiiigoOOcoxzyCaN3t7lRhbiEgPgfRkU92RPssD7sVS8dtuLNazW+i2nMkbRrPHI0DjUMEtE4K5wT7LimqfjkSS9kzd/bbBwM9Mnw6/LqcUW3G43OBqXZmBdGUMqEBiCRjAyPvzQL9nxfiCRpGvCwpVQo/PIezAUADBALY2+rUiPh/Epd5rmC2H1LaLtG+cs+33JTAL2Pu99O/7PeHez9Xff5VstyC5T6SqrEYPRywG/xRvuoKB+SVf9PdXswPUNcGNT8VgCDFW/CeDQ20YjgjWNM5woxknqWPUn3nJrt66ngwPeK5BBAZQSQSOmAprmvFYiyqJFJcZXBGG3x3T0JyOgoJdQOP8ADRcWs8J6SxOnXHtqR18OtSI76NjpV0J32DKTtjOwPhkffWP6Qj0hu0TSTgNrXBPTAOdzmg8u4Xz/AHVvEsNy9ssqKFYTxXkcqkDHeEcbpIPJlYBhg7VMtubTPqBuby5zsY7Hh2iMZ6gtOjH72FekTzBFZmzpUEnAJ2G52G5+VEc4ZQ43UjUOvQjPQ70HnX9AyTxxp/RbSLEoWI8QvFXQoAUaY4Q+NgBnAJxuTXey9HswORFwy2P1ktnuZB8HmZQP4adoeLxs2gN3veCPCI9Tt+vT+L3Gu0t/GvtOg2Y7sOie0fljfyoKCPkrX/abq6n+x2vYR/Ds7cICPcSauOG8DgtxiCGOLPXQiqT+0QMn511HEotOrtE04DZ1KBhsaScnocjHxoHEELlAwLAgEDcgspYZ8sgE0EjFROJcGguF0zxRyr4B1DY94z0PvFdfX48Bu0TBOAdS4JzjAOdznatLjiUaBiWB0kAqvebL7KNK5OTnYUFE/JRTBtbu5gx7KFxcRDw2ScMV647rL1qgvfR3KzapIOH3RyWYkXFozliWJk7NpFYkk9RTxDxiNmVATrbVhSCrDs9OrUDuMal+OoY2NSTdoNWXUaBl+8O6DvlvIfGg81l5avEJFvaz2y/UtuKqsQ/ZjkhYKPcoFb8O9G00jk3OlEkwJiZ5bq5lQEN2ZmcKscZIGQi5I2zXoknEI1xqkQZGoZdRkHxGT099YueIxxhy7BVQBmJ6AHON/l0+HnQSAMVmotxxONCVd1BCGQg9QikAsfdk499cjxuLCnLYdtIPZyYDatGG7vdOrbDYoJ9FQf6ah0yMZFCx+2TkADJGckbjKkZGd1I6ip1AUUUUBRRRQVVzy8jymTU4147RAe6+kYGflt8zjB3rl/VWIDAyCVZWYBctrZXy22CQV+G5z1oooN4+W0GCWYkEHOF6ib1g+GwLeHl99Sm4ee27VXIyqqy6VIIQuRudx+kP4UUUFfb8pRomjUxGfpYbbsnhAOoEEBZD/wDGNq7RctoNOXZiuNzgnuyifxGeqgfAee9FFAW/LUaEEFsjG+F8FlTy/wAYn4ge+uMfKSCMoXZs69yFyO1jWI4yPIfifDaiigvMVrJHkEeYI+/aiigqP6rpth3BAGD3dinq+k4xvvaocfab3YynLKhlOtzgOG2Qau0MrHOB4GZseW2PHJRQZPLa9my62yxQlgFBPZKqDoOhC5+ZoTlpAAC7EAKPojOiJ4c5A2yr5+IoooNP6qoVIZmJZXUnCD9KiR5AC4BCxj8fOup5eXVIwdgXYOMBe4ysXyBjBySc56jrvk0UUHSHgoVtetjJh8sQu5k7MZxjGwiUAeQ3z1rm/L6nX327zax3U7raxL105YalGxPTas0UHE8qRkDLNsunovlcDPTb+0scDYYGK733LySxtGzOM5OpW0kHR2Y6bHA8D471iigxNy8pkaRJJUdkZMhs41CMagGyAQIxj5nrXe24SFEYLZ7MswGAAWbIy3mQGbfx1EnJoooOKcvqElTU2JEMf0e4h7QgLtvgytufdVrRRQFFFFB//9k="/>
          <p:cNvSpPr>
            <a:spLocks noChangeAspect="1" noChangeArrowheads="1"/>
          </p:cNvSpPr>
          <p:nvPr/>
        </p:nvSpPr>
        <p:spPr bwMode="auto">
          <a:xfrm>
            <a:off x="52388" y="-1050925"/>
            <a:ext cx="2085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25"/>
          <p:cNvGrpSpPr/>
          <p:nvPr/>
        </p:nvGrpSpPr>
        <p:grpSpPr>
          <a:xfrm>
            <a:off x="4648199" y="152400"/>
            <a:ext cx="3952876" cy="2819400"/>
            <a:chOff x="4648199" y="152400"/>
            <a:chExt cx="3952876" cy="2819400"/>
          </a:xfrm>
        </p:grpSpPr>
        <p:pic>
          <p:nvPicPr>
            <p:cNvPr id="16386" name="Picture 2" descr="http://www.mwcog.org/commuter2/images/spotlight%20pics/carpool_sign_500.jpg"/>
            <p:cNvPicPr>
              <a:picLocks noChangeAspect="1" noChangeArrowheads="1"/>
            </p:cNvPicPr>
            <p:nvPr/>
          </p:nvPicPr>
          <p:blipFill>
            <a:blip r:embed="rId4" cstate="print"/>
            <a:srcRect l="6333" t="20053" r="5667" b="6296"/>
            <a:stretch>
              <a:fillRect/>
            </a:stretch>
          </p:blipFill>
          <p:spPr bwMode="auto">
            <a:xfrm>
              <a:off x="4648199" y="152400"/>
              <a:ext cx="3505199" cy="1848196"/>
            </a:xfrm>
            <a:prstGeom prst="rect">
              <a:avLst/>
            </a:prstGeom>
            <a:noFill/>
          </p:spPr>
        </p:pic>
        <p:pic>
          <p:nvPicPr>
            <p:cNvPr id="16" name="Picture 8" descr="http://www.123dapp.com/Preview/2011/05/03__12_06_55/10558_OverheadFreewaySignage_f.jpg33f4bda3-aee5-4b43-9072-8ff7252dabbeLarge.jpg"/>
            <p:cNvPicPr>
              <a:picLocks noChangeAspect="1" noChangeArrowheads="1"/>
            </p:cNvPicPr>
            <p:nvPr/>
          </p:nvPicPr>
          <p:blipFill>
            <a:blip r:embed="rId5" cstate="print"/>
            <a:srcRect l="15884" t="23105" r="81229" b="9026"/>
            <a:stretch>
              <a:fillRect/>
            </a:stretch>
          </p:blipFill>
          <p:spPr bwMode="auto">
            <a:xfrm>
              <a:off x="8382000" y="685800"/>
              <a:ext cx="93277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0" descr="http://www.123dapp.com/Preview/2011/05/03__12_06_55/10558_OverheadFreewaySignage_f.jpg33f4bda3-aee5-4b43-9072-8ff7252dabbeLarge.jpg"/>
            <p:cNvPicPr>
              <a:picLocks noChangeAspect="1" noChangeArrowheads="1"/>
            </p:cNvPicPr>
            <p:nvPr/>
          </p:nvPicPr>
          <p:blipFill>
            <a:blip r:embed="rId5" cstate="print"/>
            <a:srcRect l="17329" t="33212" r="68231" b="65343"/>
            <a:stretch>
              <a:fillRect/>
            </a:stretch>
          </p:blipFill>
          <p:spPr bwMode="auto">
            <a:xfrm>
              <a:off x="8077200" y="762000"/>
              <a:ext cx="523875" cy="54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5410200" y="381000"/>
              <a:ext cx="2667000" cy="1477328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This Lane For State Agencies With Different Unique Student IDs</a:t>
              </a:r>
            </a:p>
            <a:p>
              <a:pPr algn="ctr"/>
              <a:endParaRPr lang="en-US" b="1" dirty="0" smtClean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105400" y="1066800"/>
            <a:ext cx="7620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648200" y="533400"/>
            <a:ext cx="533400" cy="1143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724400" y="533400"/>
            <a:ext cx="457200" cy="10668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5123" name="Picture 5" descr="MPj04014860000[1]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-762000" y="-457200"/>
            <a:ext cx="104394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-228600" y="-76200"/>
            <a:ext cx="9372600" cy="163121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Virginia’s journey to create postsecondary achievement reports required that VDOE enter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into a data-sharing agreement with the State Council of Higher Education for Virginia (SCHEV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  </a:t>
            </a:r>
          </a:p>
          <a:p>
            <a:pPr algn="ctr">
              <a:defRPr/>
            </a:pP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AutoShape 2" descr="data:image/jpeg;base64,/9j/4AAQSkZJRgABAQAAAQABAAD/2wCEAAkGBhQSERQUEhQVFRQWFxwXFhUVFRUXGBcZFBwXGBgeFRcYHCYfHBsnHxUaIS8hJCgpLiwuFx8xNTAqNSkrLCkBCQoKDAwMDQwMDSkYFBgpKSkpKSkpKSkpKSkpKSkpKSkpKSkpKSkpKSkpKSkpKSkpKSkpKSkpKSkpKSkpKSkpKf/AABEIAOYA2wMBIgACEQEDEQH/xAAbAAACAgMBAAAAAAAAAAAAAAAABgQFAQIDB//EAEoQAAIBAwIDBAYFCAgFAwUAAAECAwAEERIhBQYxEyJBUQcUMmFxgUJSYpGhIyQzQ3KCkrEVFjRTY3OiwSWDsrPDk8LRJjVEZKP/xAAVAQEBAAAAAAAAAAAAAAAAAAAAAf/EABQRAQAAAAAAAAAAAAAAAAAAAAD/2gAMAwEAAhEDEQA/APcaKKKAooooCiiigKKKKAooooCqzi3Mtta47eaOMn2VZu837KDvH5Cqi941Ndyvb2LBEjOme8IDBGHWO3U7PL5se6nvO1WvBeW4LUExrmRvbmc65pD4mSRu8fh0HgBQVU3pHtVBbRdMgGS4s7nQAOpLMg299cDz47ILlLVjYawGuHco+hjgyrBoJMSnqSQcZOMDNYih/pWYu+/D4XIjj8LqWM4Z384VYYVejEEnYCnDTtig0trlXUMjKysMqykMpB8QRsRXWkeN04fxKKGHUkF2zBoSrCNJtJkDwNjSA2kq6A+1pON6dwaDNFFFAUUUUBRRRQFFFFAUUUUBRRRQFFFFAUUUUBRRRQFFFFAUnekjmcW0SQrIY5LgldajLxxrjtGjUbtIchEA6s48jTjXnfpN4Lg+sx6pLuVUs7RNgI2lL9o6fb0Fu99HGfgGPRw010qygG1sIspa2yHDSaDhpJ36vvnYHBbOc4yzLzzdutoyRHEtwy28ZHUNOQpYfsrqb92qfkCKGGSS1jYzS28ca3Fxnuq+4WGIYwqKFOwxg9csWIsOY7kf0hw9GICL6xcMT0HZRaAT8O3NBf8AD7FIIkijGlI1CKB4KowP5VS8W5rImNtZx+sXI9satMUAPQ3EmDp9yAFj5DrUfjPHpJ3W0sjpldFkmmI/ssTjIJB/XN9FD+0dhv2XgDW8SW9m3q8W7zXB0vKT4kFwQZGOS0jggAbA5GkFfiPA7y5u5LSe5SUSW6ySdzTHAGkZfyEQzqk7o0u7ZUqTvsK9Bun7KElWUaF2aVsKMDGZG8h1J8aTOE8ZK3szwx3F8jQQRC5iWPBeAzawXYxxtntAcx5Gdq7Xt0L++it5o5IoIY/WJIZ1C9s4bTGCASrxp7RwSMlM0FnypzCZ2kRrqzuCMFTbEq+N864izYHTDBt/xLNmqzi/L8NwoEid5d45F7skRHQxON1I+7zBG1ceW+Iu4lhnIM9u/ZyMBgSAgPHIAOmpWBI8GDDwoLmiiigKKKKAooooCiiigKKKKAooooCiiigKKxmgtQGazWi7nNb0BXnnPF9IOJW8UQ/LPbulqcEqkszqkkp/y4lZvnjxr0Oo89rGWWV1XVGG0uQMoGxqwx6AgDPwoE30TcKSCxkdSSsk8za3IyUjdolLn4R5P7RpZ9JHNaz3ESWBjuH7KS3dkYMoN1JAigEbNumDjOz71a8pcuG4g/OGzw2N5GtojlBOhkeRZbnfdAGwqnYgaiNxUrhV/b3l2tyOyjsrItFbE6EWSZgBI6Zx3FXCqB1JJ8Bgo4fbLw7iFpEZNc15HKLk5JMkq4lWUjwGe1QeQIHhVzdW3r9zLFJn1S2KrJH0E8zKsmmTziRWQ6ejM2+QuDz47Kov+GzqQQ7zW5KkEESxGQbj7UA++pF5wO5jmklspo17YhpYZ42dC4VU1oyMrKSqqCNwdOdqIYUjCgAAAAYAGwAHQAV5pxaGOa7do4JLy1t2lFyA7SEy3QQOsCse+saxqTGpGDJtuMVM4rwzil43YNOIoycSyQRGFAviEaRmllOPIIu+7HoXLgnBIrSBIIF0xoMAeJ8SWPixO5PvoKGH0mWb5SATzSDYwxW05kB8mBUBf3iBU3lfh83aXN1cKI5LhkxCGDdnHCpVA7DYucsTjYZAycVP4jy7BO2qSMax0kQtHIPhJGQ341XvyzOn6C/uF+zMsVwv3uok/wBdAxUUt9lxNP1llMPtRzwE/NWkH4VluM36e3YK/vgukb7hKkf86BjopY/r9Chxcw3Nr9qeBuz/APVj1oPmRV9YcTinQPDIkiHo0bKw+9TQSaKKKAooooCiiigKKKKAooooDFa6BW1FAUUUUBSj6QuMBEhtsO7XUmho4gWkeJQWlVBtjUAI8kgASEkjGabqX+aitvHLdqoNyIuwhJP0pWwigHYZkZcnxCjPSgS7q/nuIpp7pV9WjkFva2ETfk7ifUEUSvgdoiv3cex3GOCB3uttwKx4chWaD166VO1nYrGyxByWO8xEcKk6tKjvN5GtOK3Om0ha0CyW3DXhYSH2bqdXETLG3TSO0ctJuNbDHstVyvG7EOZJbG4S5LayHsZZZNew7sioynGAAVbG22KK24By5ZSSLdR201m8LF2hdWhj1FGAYx7xnCue8h28fKnZTtXn3M1vd8StrjVHJaWywyMkbkCe4kCMU7RVJ7OIHB0k5YgZwKcOW77trO2l/vIY3/iRSf50RZUr843T2mi8iBcho4ZYc7TJI4VNOdlkVn2PQhmB8CGilr0jQluG3JHWNBMPjAyy/wDsoLXgvHIrqISQtkZKsCNLIw9pJFO6uPEGrClTjfL0jOL3h7rHclQWVv0VynULMB9LHsyDcfDpL5b5uS5LROjQXSfpLeXZl96Ho6eTD8KBgorlFcg7dDjOk7NjOMkeVdaDBFLvEuRoHcyw6rW48J7fCMT/AIiexIPcwNMdFAs8G4/NHOLS+CiZgTDMgIiuVX2tIPsSgblPmNqZqWvSJaarCaQHTJbr6zE/iskHfBHxAKnzDGr6xuO0jR8Y1KrY8tQB/wB6DvRRRQFFFFAUUUUBRRRQFFFFBhTWa1XxragKrOO8uw3iKlwpdFcPo1EKxUEDWAe8O9nB2qzooKbmPl8XFjNaoFQPEUTAAVCB3MAdACB08qpOE86mU2SMNMsjyQXMZ2MU8URfDD3lCR5gg06Uqc38mLOy3VuqrewsskbklRJ2Zzolx1BGVBO66vLNBM5O5gF/ZpKQNRykqjorp3XHwPUe5hUX0aHHDoUPWFpIT/yZZEH4KKRvR+1zZC4mFvOYe3dLm20kyxH245Yl/WDS4RgvXSGGacPRnfrLHeGMkp69OVypU6ZNMgyrAEe2diKByqJxazEsEsZ6SRuh+DqV/wB6l0UFZyzJqs7c/wCCn4KAf5V04pwWK4A1r3l3R1JV0PmjjcVF5TGLYJ/dySx/wSOB+GKt9YoF6S1uImUuvrSJkKykRzhWGGDDISQbDxU5AOMitrbjhbKxuryKdoJQYpmXyIfHfG+D7J8cdav9YrhecOimGJURx5MoOPhnpQc4rmTWAyHQwyrDqvTuyLnY+RBIOPDxlu4AJJwB1J6D4mqv+rUY9h50HklxMB8gWIFRrjki1lIM6vPjoJ5ZZF+aM2k/MGgqON8QHE82dqdcBYC7uV/RhAQWiifo8jYwdOQoJzvtToiAAAbAbAfCtYLdUUKihVUYCqAAB5ADYCulAUUUUBRRRQFFFFAUUUUBRRRQar41tWq+NbUBRRQaAopL5mu5Y7+JZbma3tZUCRSRdiFFwGYlZjJG3tqV0nYZUjxqJxLjkltcerrxB5JQocpJw9p9Kt0LtaqhA99A/Yqh4HAEvL8D6bxSH4tEqf8AiqPZcT4hgM8FvMhGQ0MkkTn4xTpt/FWOXr1pL66LRvETHD3JMZ7vaDOxII99A0Vo71rcThFLMQoAySSAAB1JJ2AqqsebLWWURRTJI7Zx2epxsCT31BXw86CNywx7a/jY+xdFgPJZooZB+LNTCEFLfDG0cVvE/vILeYfumaJv+hfwpmoMaaxp8q2ooMA1msEVkUGDWa5zTqgLMQqjqWIAHxJqFecft4VVpZ4kVvZZpEAbHXSSd/lQceKc1W9u/ZyOe006yiRyysq5xqcRqxVc+Jx0NWFlepNGskTK6ONSspyCD4g0tcnKHueJThg2u5VFZSCCkcEJTBG2PyhPzrf0fYME7J+he7uGh8uzMhGV+yWDkfGgaaKKKAooooCiiigKKKoeY4g0tusrOIGLKwV2QGQgdkHZSDpOGGM9StBF4hzBdetSQWlvFL2KI8rSzGLPa6tKxgI2ThDucCq9eZL+5neK3hjtnhjV5UuwX1tIzhVjeJsaMRnv79emxrva8Ejsb9HhUrFdK0UgLu2Jo8yxHvkkZUSrjpnT51dT2um9jmHSSJoX+KntIif/AOo/fFBw4HzUJX7CdDb3ajLQOQdQH04XG0ie8bjxAq+FIHpK4pAySw5xcwQPdQuuRJDIjRLFpOOjtLp22Okjr0e7fVoXV7WBqx0zjfHzoOd/YRzRtHKivG4wyMMgj3ivMJOEO13JCjTBbV0it75TrntmlRZBFMOs1t3wO9krnfYkj1ela/jewkmuY0aW3mcSXKKMyRsFVDLEPprpQak6jGV8VoO/C+PSR6Yr8LHMdllTPYTeWhj7LEfQb5Zra3P/ABSUedrGfukcf71assVzF0SWJxnwZWBpbl4PLYym4hD3EQj0GEtmVEB1AQk+3g5wp33xmgZLuwSbaVQ6g50sMqSOmVOxwd9/jUlUAGAMDwA6VXcA47DdxCSBw65wR0ZGHVXU7qw8jVnQLFwunjMJ/vLKVf8A0poW/wDIaZ6SudOGdtf2AEjwvouSksZwyOohYHB2ZdjlTsQSKtOA8wOZDa3YVLpV1DTns50G3aQZ8PrJ1UnxGDQMNFFFAVgms0n858OSW94asuoxs8yEK7p3jF2iHKEHrEfvoJ8kqTXZEg1JGwiiUgFTKUMsjEHYkLgA+He86xFaJDfkKiATwlhhQMNEwDgeQYSKSPErWk/JyRsktoFjmRtWZDI4cEFWVstke1nI8qLrgF1I4m9ZSOVUZECQao1D4zs7ZJyo3yOlAq813w4e9zbQERLeRrJHoQkxyPIsFwyKgP6siTp7SHzpj4bzRBFFHDa215JHGoRAlrKgwowO9MEHh1zU3l/lloZHnnna5uHUIZGVUVEByEijXZVzuepJq/oF08cvH/R2DKPOe4hj/CLtDSneekq+SR0FpA2h2QlZZGGUJU4JUZ3BHQV6bSZyrwxZoGkIyXuLls+43M+PwoHSiiigKKKKDBNUnEePWbq0UksbqRhlBL/fozg+/wAKxxqMS3EEEh/JMskjLnAlMZQKrea98sR44HhXS843DbkQxrrk+jBCBqx5kDCovvOKCg5e5qie5axlmScqRJby53YIchJPKZNOcj2gM9c074pQ4nxe+gVrmeK29WjYM8StI8yRg7yByAhZR3ioHQHDU2iUadWRpxnOdseefKgXec+T1vFV00rcwkPC7Z0kqyvolA9qMsoyPAgEe+x5c42LqASaSjZZJI26xyRnTIh+BHXxGD41z5g5hFvAsqoZi7pHGqsoVnlOlNUh7qrn6R8/EkCuXLnD/VUYTyJ29xM80gBwvaSY7sQbcqAqr5nGfGgvai8S4gkETyynSkalmPXAHkB1PkPGpWaVLudr68WKP+y2sged/CWdN44V8whw7nzCr1zQReHXzRPJPBG/qJPfQghkf9ZJFGRkIDsw8wxHSnBJVZQykFSMgg5BB6EHyrpiltybBznPqch69fV3Y/8AaYn90nyNBRc3RdjeLJw9SL4xtNMq4EUkMYO1yPFmYaUYd7OfAU78K4ktxBFMnsyosi/BwGGffvS/yPAZUmvZVw94+pQRutuncgX+HLn3yGqXk/lu6S20W9+8YjklhaKSFJ1QxSOg7Ikqy5UKcEkb9KDT0qPCbrhqzHMQkczoM57FtCkyAfqtWkMTtg+NROdeT3tfV3spjDH26gCUs8dtI/djeJjlo0Zj2bLkqRIMinKz5LhWKdZC80lwhSeeUgyOCCMbABVGdkUAD8aqrW+eXg79ogllgV4pomAYStaMVkUg/XVDj3uKByg1aRqxqwNWM4z44zvjNdKTeX+M+rtDEzmS0uADZXDEkjUNQglY/Sx7DHdgNJ7w3cqCJxPikdvE0szaEXGTgn2iFAAUEkkkAADxpX49xuG4WylgkVxHfwq2MhkMmuIh1YBlOJOhArvzrNNK0dpbKvaMPWCzk4C2skTKqgdXZyq56AZPlSXzdAx4pDJKQh7e0a2GgI00ckqCQSN9MxEbL1USZ6UHr9UPMPHHjWTscHsV7SZjuEVe8VH22UH4Dc9Rmw43PKkLGFSz7dBqKgnvMF+mQNwvjiuFnZQSWpjQ64pFYM2e8/aZDlm66ySc+IPligslmGkHIxjOTsMVX3XNNpH+kurdP2pox+BalDhnAuAvgKbaVumJp2kbbb2Zn/2pwseX7WMZht4E8jHFGv4gUHbhnGIblC8EiyoGKlkORkYyM/MffVP6Of8A7dCfMyt/FLIf967cnbxTSf3l1cN8lleMfhGKi+jE/wDC7b/mf92SgaaKKKAqLfcTihGqaWONT0Mjqg+9iKh8y8a9WgLKuuVmEcMecdpK+yL7h4k+Cqx8KreCcjRqe2vNN3dvu8sihlT7ECMMRoOgxufGguJbe3vIxns5o85UghhnzVlOx+Brpw/hEUC6YY1QHrpG5/aPU/OqyXlhYWMlkEgkJyyBcQy+H5RF2B29tdx76l8L42JCY3UxTqMtExGcfWRujp7x88UE6W3V1ZHAZWBVlPQhhgg+4g0u2vo7tVAWQzTxqMJFcTPLFGo2AWMnTsNgWBI86Zl8ayaDzr+i5218GLKkAj1pcMS0rW2rCJGmMdpGwCFydhoIGSDVTZ8MSb1uK6h7e8it5Tczygs6y5xbC1OAERlBddIz0zvmpvEJZJ5DfxCZ5+1MXD0jVmj7KBikpnOyrHKS+WYjChCMkU7cucFNvGzSsHuJW7SeQbAvgABfKNVAVR5DPUmgW7LmOe4t47KPVHfj8jdO2D6uI1TtJhgkMW1Ds/MvnorUwzXFvwu0UezFHhEUbu7sdgM+1IzHOT1JJJ6mqXlDikJTiN+WQRSXDtrGCRFbRpGC2N99DMB5OD41xveXpOIW89xcqVZ4JFs4D1tw6nS7j+/bYn6owo8SQeIXJUFhpONxnOD4jI60TwK6lXAZWGCpGQQeoINQ+A3/AG9tBN/exI5+LqCf51YUGiIAMDYDoPdS7wGbRf38HTLRXC/CaMRtj96A/fTIaV+LjseKWc/0Z0ktHP2h+Xh/FJB+9QNNKvL0nZ8Q4hb9AzR3SDzEyCOTH78Of3qaqUuZB2HEbC5+jIXs5D7phriz8JI8fv0EfgnC4nF9wyUZijk1xjOCsNz+VTQeoKSCQAjppXyqw5b4w6s9pdt+cQrqEhwBcQ5wso+19Fx4N7iKpfSJYTwz23ELNlEqMlvIjnCSpM4VA/uDvjPhqyPZqWvD4eLmKaZR2cIdWtnHfW4PdkSf7K6RhRsxIY7BaCPNxG4ubhb61iDW1trjAx+Vu0cqJjCOmlTGCmfbKHGARVnx24guoLaWNlkUXUDIw3IYSKCN91bwIOCNwa1vLl7S3tbK1Cm6eNYoh1SNYlAkmk+wvX7TFR41GueU4LVLfQCZWuYu0mZjrmdn1M0u+GY7ncbdBigdKpeL8KcB5LQqkzA5V89nIcbawN1bycb+YYbVc5qHc8UiQ/lJY0x9Z1X+ZoI3CeBIlpBbyojiOJEIZQwyigHr7wa0/qdaA5SFYj5wloT98RWuNzz9w+P2r22HwmQ/9JNQZPStwwf/AJaH9lZG/wClTQMXDeGJbxLFECEXOAWZj3mLHLMSSSWJyfOqX0bpjhdr+wT97Mf96ij0scNP69vj2Fxj/t1I9Gkurhdqfskfwu4H8qBnooooFriqa+K2St7KQ3Mq/wCYDBH94WR/4jTJVPzHwl5VSSAqLiBtcRb2WyCrxuRvodSQT4HS3hXPhXN8EqSaz2MsKlp4ZcLJCFGSWHiniHXKkeNBY8R4tFAoaaRUBOBk9T7h1NLHMV+tyVWE6gjKUkjI1vNIMokUm+kBe+7eC7edTeUoWn1X0wOubJgRusNucdmMeDMBrb3vjwrpdcumKUT2wGoFi0DHEbFwA7R+CSEDr0Puzmgir/SqjQPU3/8A2GM2ce+BQAW94cA+QqLccz8RihDy8PUgACQRTs8h+sYo443AGMkam92auLbnK0JcPPHE8ZIkjmZY3Qj6wYjI8mGQfAmq9udJLg6eG2zXA6esS5hth+y5GqT9xce+gWuU+bZbfsbZ4pRZwRlDcLZ3ZLFCAnaBkGjUCSdIbBHUA5qy4rzgl9cJYRmWGKUflpnjkiLq2dMUWoAq0mGGpsbBguSRiY15xWPLBrK72y1vGXhdf8t2Zg37wFUXJ9jHfu8dzqJiGu4ikzHJJdzZ1yOmdQSJdKRnoOo3UUVbc33MUcltapC5jLJNcpbwNIeyt8CFXWMZ0s6KN/oxEVx5h5qS9C2sMF0x7SOS4Vo5YCkCSKXLatLNqwQFXc4PlTfwXl+K2D9nrZpCGkkldpJHIGF1OxyQBsB0HzNVXKrB7zicnUi4SH4LDDGQP4pHPzoi84RwxbeFIU9hBpQeS5OlfkMD5VLFZrBoM0v87Qfmwk8YJopx/wAqRS3+gsPnV+DUbidqJIZYz0dGX+IEf70ElTSx6SrUvw2dl9uEC4TzDW7CXb5KR86tuW7rtLSBz1MS5+IAB/EGpl5bCSN0bdXUqR7mBB/nQV3FbFL6yZM4WaMFW8VLANGw96tpYfClPh/ESFg4gQY5Nfq3E1Gy6ow0faOv1kkC4Yb6HxuMYaeTW/MbcfVjCY/yu5/7a4aRBfFSPyV2M4PQTRjf+JPxSg25a4cS0l5KD2txjSD+qgXJijHl1Lt5sx8hVhxfg6XCqrl10uHBRtLArkDcfGp9as2KClflK2+kjOf8SWZ/+p60t+QeHp0srbPmYUY/ewNXiL4mt6CBDwG3T2IIV/ZiQfyFS44FX2VA+AA/lXSigMUUUUBRRRQYJpF41aQ8XuEjSNJIYHzPdYGDp6wQP9LUfbIOkDI6naJ6TuPq+m0SYRAOpuZG7TsgpUkRSGLv97YnSRpXdiARmLPzU8FhDK2INSfmttZgMCq/rpWaM6YQCDp07BhnLEBQ9OXAHlWsm4wDj3jGfxFQOXeI9vbRSGSGRmUangYtEW8dBO+Pcd6sDgeVBTLyhaGUzSQpLKf1k2ZWGOmntMhR7lwKrL63PEZ3g1MtlbsEmCMVNxNgEx6l3ESAjVjqxx9E1ecx8WFrazT4yY0JVfrP0RR8WIHzrTlbhBtrWKJjlwuqVvrSyEvKx+LsxoK1vRlw3G1nEp8GQMjD4OpDA/Ot+NcqW3Yh2ZopLeM6LvWe2jCAnLSndxturZB3yKZDXlnPXNgvLuLhlu6aTKq3DNqKOwywiOgg6cphsEbkDwagfOUeJSXFjbzTALJJErMAMDJHUDwyMHHhmqjkKLTNxQbn8/c7/bjib/epo4reQgdrZrIoHtWkoYgD/CmCH5KzUvcvc328EnEJJmaIyXY0ROjidj2EAwsGNZOR4Dy8KD0Oilccdvrj+zWYhQ9Jb19B+UEep/4itYbl+/cZfiTI3lBawqg+Haa2P30DQRWM0qLbcVtzkSwXyfUkX1aX910DIfmBW559SMfnltdWp8WeFpY/lLBrXHxxQS+S51Nuyqc9lNNEfdolfb7iKvJJQoyxAA8ScD7zXnnK/LlpetfThWcPdO0cqvPFqV44n2wVzh2cdKgLy9brwi2u9Gqb81kd3eSQnMsIl2diMEFsjGN6B45PmUwuFIKrPMFIIIIMjMMEbYw1d+ZeHmaBtH6VCJIiPCSPvL9/T50sLb3qXV3bWsYjWSYTC6kXVFFG8USkRJ0eTWjd3oOp6iuXNnJ0UVlK7STzXLaY0mlnkLCSZ1jQoikIvecbKtA38B42t3bxTx+zIucHqp6MpHgQQR8qsFSq7l7l6Kyh7KDVo1M/fdnJZzliSffVpQFFFFAUUUUBRRRQFVHM/GTbwZjUNNIwigQ9Hlk2XP2RuzeSq1SuLcXitojLO4RB4nqSegUDdmJ2AG5pfteGzXshuLhWt0Ebx2sWfysfbDS80mNllK4CrvpBOTknAJKiW29ZOZHjSRVe9i1lSFIkuQ7J+UR3kxrkRXACiPbRte+jKxUz3EyY0hREWQEK8jO0rAAomTGpjUtoUsxckVKg5TvRFBZObU2cTxlpEDpLJHCwcI0RBUFiq6mDYO+29PYoFviPI8RkM1q72c53aSDAV/8AOhI7OT5jPvpM4reXUhuEldLt4itpbLGhijkuLldbPIusgtHGA2cgDJIwdw1+kW8kWKGNEdkmlCTCLDSmMBmZY0yGbVpw2ncJrNedcoWAN/bx2rSQurB5oxIxVWjDdu/YSIvZhldYwCoI7U4wF3KdXkubuO2tWtLmMRywvPPcmHBW2ZXOCjtrd2QdBjck0+0Utc+cwyWltriQkswUy6S6QK2AZJFHeYDOygbmiNeYOJyTSmytG0yYBuJxv6tG3THh2zj2R4DvHwync68rJbTWgs0CNHbytGAoLM9k8dyoLMC2psvkjBOrfbIr0LhXC4rG3I1d0apJppD3nY7ySSsfE4z7gMDYVTcChlvblb6ZezhRWWziIw5WXAeWbPQsFAVPBTvuaBnsLxZYkkTdZEV1+DgMPwNLHPvDYordrtI0E0U0E7SBQHYRSIram6kdnqHwqT6OnPqCL4RyTRIfsRTSIn3KoHyqbznZ9rw+7jHVreQD46Gx+OKC4FZqq5a4wlzbxSIwYmOMtjfDOivgnzwwyPDIq1oCsYrNQOMx3Bj/ADVokkz1mR3XG+RhGUg9N9/hQTXOAT5CvNpG/wDpiP3wxY/elTH8xXbjXGr+LMUt3YCRwQIoLa4lnORjuRLJn5kY86VoLPi0ix2BAEMUUUixaYY52iicBD3mdA+qMHSzb+PlQe2ilrmdu0urC3HjK1y/7FquVz/zHj+6rDgV+XQK4nEgGW7eJUb7417Nv3SaokZYuNAly/rELRojHvQGIiVsA/q5Ac58CmOmwByFZoooCiiigKKKKAooooFPl239dk9fm7yZIsoz0jjBK9rj+8kxnP0VKgdTlsFL45S7MsbSeW21EsY10SQ6mOSRFICFyfBCoqPdwcThHaJNBchdzB2BheQeIWXtWUP5ZXBOxxQNFFVfAuYortC0ZIZTpkicaZIn8VkQ7qfwPgTVmzYGfCgTr2xu4L6W5SAXiuoWL8usT264GpFVxoKsw1FgdR6HOBVxyrwh4IWM2nt5pHmm0nKh5TnSpO5VVCoD46K48tztcs14c9m+Vtl6YhB/SEechGr9kJ78sFAUl82XyLfW4uXUWscT3BTBJaZHiSLIHtnMndQD2hnc4w55pHv+Hi84wyhyq29qqu6bSI80jnRHJ+rYqoyw7wGwK5zQVXHea1uZBBc5hg1KxtEBmvbjSQyrJFFkQxkgEqx1HGDp3pmaW8vBpVGsYW9p3Km5ZT1EaLlYifrMSR4KDuLnhPAoLZdMESRjx0jdj5s3Vj7ySa68TvlghllYZWNGcgY3CKWOM7eFAcN4fHbxJDEoSNAFVR4AfzPiT4nNU3MHF3kk9StSBO6apZSMrbRNkayDs0jYIRPMEnYbonBeFvOpubnh0t20xMmSIIioc6lCNLKJWCjCjAjXA6HrVlecLmtYXvuHma2BINzbXUYlxHF3SyAkv3Fy2FfBGcY2BB+4LweO1gjghXTHGulR4+8sfEk5JPiTU6kA87cQhnSCayinMiF4pLaYIsqrjVoWX6QDA6dWcHIyKmXPpNjhXVdWl7bgdWeFSo/eRzQOdc7i3V1KsAVPUHoaUrb0q2TgMvrBB6EWlwwPwKoQa5T+l6xVtH5wXPRBbTBz8FZQaBts+GxRZEUaR566EVc/HA3pehl/43KuOtjGc+WmaUY+er/TQnOFxJ+g4bdn3zmG3X/W5b/TSZb883MPELuSWwd5mWOIRRShmRITIc6Sut1YyagyrjFB67S3ztZlYWu4jpuLVGljbGdSqNUkT+aOFx7jgjcUq8T9JF0yHsRaRSthY4Gaead3Y4VVTs41ByepJwAT4URcHuby4MMt9cNFANN7IjLFE0jKCYIVjUd0A992J6gbE7A33XPNlEqdpcRhmAIjVu0k7wzsiZY/dXXhvN9vNII1MqOwJQTQTQ69O57MyooYgb4G+N6rZOUuxUR8PjtLeNl78miUyHyA7J0JHvL/ACpJ5o4XLYT2szmFykjT643uUcpbxvJKrRSSyKQy5XWMYJA+lQexUVrG+QCOh3HzragKKKKAooooCiiigoOOcoxzyCaN3t7lRhbiEgPgfRkU92RPssD7sVS8dtuLNazW+i2nMkbRrPHI0DjUMEtE4K5wT7LimqfjkSS9kzd/bbBwM9Mnw6/LqcUW3G43OBqXZmBdGUMqEBiCRjAyPvzQL9nxfiCRpGvCwpVQo/PIezAUADBALY2+rUiPh/Epd5rmC2H1LaLtG+cs+33JTAL2Pu99O/7PeHez9Xff5VstyC5T6SqrEYPRywG/xRvuoKB+SVf9PdXswPUNcGNT8VgCDFW/CeDQ20YjgjWNM5woxknqWPUn3nJrt66ngwPeK5BBAZQSQSOmAprmvFYiyqJFJcZXBGG3x3T0JyOgoJdQOP8ADRcWs8J6SxOnXHtqR18OtSI76NjpV0J32DKTtjOwPhkffWP6Qj0hu0TSTgNrXBPTAOdzmg8u4Xz/AHVvEsNy9ssqKFYTxXkcqkDHeEcbpIPJlYBhg7VMtubTPqBuby5zsY7Hh2iMZ6gtOjH72FekTzBFZmzpUEnAJ2G52G5+VEc4ZQ43UjUOvQjPQ70HnX9AyTxxp/RbSLEoWI8QvFXQoAUaY4Q+NgBnAJxuTXey9HswORFwy2P1ktnuZB8HmZQP4adoeLxs2gN3veCPCI9Tt+vT+L3Gu0t/GvtOg2Y7sOie0fljfyoKCPkrX/abq6n+x2vYR/Ds7cICPcSauOG8DgtxiCGOLPXQiqT+0QMn511HEotOrtE04DZ1KBhsaScnocjHxoHEELlAwLAgEDcgspYZ8sgE0EjFROJcGguF0zxRyr4B1DY94z0PvFdfX48Bu0TBOAdS4JzjAOdznatLjiUaBiWB0kAqvebL7KNK5OTnYUFE/JRTBtbu5gx7KFxcRDw2ScMV647rL1qgvfR3KzapIOH3RyWYkXFozliWJk7NpFYkk9RTxDxiNmVATrbVhSCrDs9OrUDuMal+OoY2NSTdoNWXUaBl+8O6DvlvIfGg81l5avEJFvaz2y/UtuKqsQ/ZjkhYKPcoFb8O9G00jk3OlEkwJiZ5bq5lQEN2ZmcKscZIGQi5I2zXoknEI1xqkQZGoZdRkHxGT099YueIxxhy7BVQBmJ6AHON/l0+HnQSAMVmotxxONCVd1BCGQg9QikAsfdk499cjxuLCnLYdtIPZyYDatGG7vdOrbDYoJ9FQf6ah0yMZFCx+2TkADJGckbjKkZGd1I6ip1AUUUUBRRRQVVzy8jymTU4147RAe6+kYGflt8zjB3rl/VWIDAyCVZWYBctrZXy22CQV+G5z1oooN4+W0GCWYkEHOF6ib1g+GwLeHl99Sm4ee27VXIyqqy6VIIQuRudx+kP4UUUFfb8pRomjUxGfpYbbsnhAOoEEBZD/wDGNq7RctoNOXZiuNzgnuyifxGeqgfAee9FFAW/LUaEEFsjG+F8FlTy/wAYn4ge+uMfKSCMoXZs69yFyO1jWI4yPIfifDaiigvMVrJHkEeYI+/aiigqP6rpth3BAGD3dinq+k4xvvaocfab3YynLKhlOtzgOG2Qau0MrHOB4GZseW2PHJRQZPLa9my62yxQlgFBPZKqDoOhC5+ZoTlpAAC7EAKPojOiJ4c5A2yr5+IoooNP6qoVIZmJZXUnCD9KiR5AC4BCxj8fOup5eXVIwdgXYOMBe4ysXyBjBySc56jrvk0UUHSHgoVtetjJh8sQu5k7MZxjGwiUAeQ3z1rm/L6nX327zax3U7raxL105YalGxPTas0UHE8qRkDLNsunovlcDPTb+0scDYYGK733LySxtGzOM5OpW0kHR2Y6bHA8D471iigxNy8pkaRJJUdkZMhs41CMagGyAQIxj5nrXe24SFEYLZ7MswGAAWbIy3mQGbfx1EnJoooOKcvqElTU2JEMf0e4h7QgLtvgytufdVrRRQFFFFB//9k="/>
          <p:cNvSpPr>
            <a:spLocks noChangeAspect="1" noChangeArrowheads="1"/>
          </p:cNvSpPr>
          <p:nvPr/>
        </p:nvSpPr>
        <p:spPr bwMode="auto">
          <a:xfrm>
            <a:off x="52388" y="-1050925"/>
            <a:ext cx="2085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077200" cy="9144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Preparing The De-identified Data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52400" y="609600"/>
            <a:ext cx="3124200" cy="3733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700" b="1" u="sng" dirty="0">
                <a:latin typeface="Arial" pitchFamily="34" charset="0"/>
                <a:cs typeface="Arial" pitchFamily="34" charset="0"/>
              </a:rPr>
              <a:t>Step One: </a:t>
            </a:r>
          </a:p>
          <a:p>
            <a:pPr algn="ctr">
              <a:defRPr/>
            </a:pPr>
            <a:r>
              <a:rPr lang="en-US" sz="1700" b="1" u="sng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700" b="1" dirty="0">
                <a:latin typeface="Arial" pitchFamily="34" charset="0"/>
                <a:cs typeface="Arial" pitchFamily="34" charset="0"/>
              </a:rPr>
              <a:t>IHEs in Virginia send student enrollment &amp; credits earned data 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the State Council of Higher Education for Virginia (SCHEV).  Using an algorithm SCHEV 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acquires 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as many 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VDOE student IDs 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as 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possible. 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SCHEV de-identifies their data set so no meaningful student identifier is present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</a:t>
            </a:r>
            <a:endParaRPr lang="en-US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352800" y="609600"/>
            <a:ext cx="2743200" cy="373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u="sng" dirty="0">
                <a:latin typeface="Arial" pitchFamily="34" charset="0"/>
                <a:cs typeface="Arial" pitchFamily="34" charset="0"/>
              </a:rPr>
              <a:t>Step  Two: </a:t>
            </a:r>
          </a:p>
          <a:p>
            <a:pPr algn="ctr">
              <a:defRPr/>
            </a:pPr>
            <a:endParaRPr lang="en-US" sz="17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700" b="1" dirty="0">
                <a:latin typeface="Arial" pitchFamily="34" charset="0"/>
                <a:cs typeface="Arial" pitchFamily="34" charset="0"/>
              </a:rPr>
              <a:t>High schools in Virginia send cohort graduation data 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VDOE. Using an algorithm and human intervention, VDOE acquires as many 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SCHEV student IDs as possible. VDOE 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de-identifies their data set so no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meaningful student identifier is present</a:t>
            </a:r>
            <a:r>
              <a:rPr lang="en-US" b="1" dirty="0"/>
              <a:t>.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172200" y="609600"/>
            <a:ext cx="2819400" cy="3733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 Three: </a:t>
            </a:r>
          </a:p>
          <a:p>
            <a:pPr algn="ctr">
              <a:defRPr/>
            </a:pPr>
            <a:endParaRPr lang="en-US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3rd party </a:t>
            </a:r>
            <a:r>
              <a: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puts all the data sets </a:t>
            </a: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through a 2</a:t>
            </a:r>
            <a:r>
              <a:rPr lang="en-US" sz="17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de-identification process.  </a:t>
            </a:r>
            <a:r>
              <a: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VDOE </a:t>
            </a: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provided with the final data sets.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 The 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data 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sets 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use random numbers for VDOE and SCHEV student IDs that permit the data 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sets to be 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merged without identifying specific individuals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012" y="4419600"/>
            <a:ext cx="9921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 descr="http://www.friendsofcommunityschools.org/Clipart_Virginia_Dept_of_Educ_state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19600"/>
            <a:ext cx="152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6172200" y="5943600"/>
            <a:ext cx="106680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SCHEV</a:t>
            </a:r>
          </a:p>
          <a:p>
            <a:pPr algn="ctr"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Student</a:t>
            </a:r>
          </a:p>
          <a:p>
            <a:pPr algn="ctr"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IDs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6553200" y="5562600"/>
            <a:ext cx="228600" cy="3048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>
            <a:off x="2057400" y="5562600"/>
            <a:ext cx="228600" cy="3048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676400" y="5943600"/>
            <a:ext cx="106680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VDOE</a:t>
            </a:r>
          </a:p>
          <a:p>
            <a:pPr algn="ctr"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Student IDs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648200"/>
            <a:ext cx="990600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/>
              <a:t>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IHEs in Virginia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066800" y="4800600"/>
            <a:ext cx="609600" cy="304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657600" y="4572000"/>
            <a:ext cx="990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b="1" baseline="30000" dirty="0">
                <a:latin typeface="Arial" pitchFamily="34" charset="0"/>
                <a:cs typeface="Arial" pitchFamily="34" charset="0"/>
              </a:rPr>
              <a:t>rd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Party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4876800" y="49530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95600" y="4876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800600" y="4419600"/>
            <a:ext cx="1524000" cy="685800"/>
            <a:chOff x="4953000" y="3810000"/>
            <a:chExt cx="2362200" cy="685800"/>
          </a:xfrm>
        </p:grpSpPr>
        <p:sp>
          <p:nvSpPr>
            <p:cNvPr id="28" name="Arc 27"/>
            <p:cNvSpPr/>
            <p:nvPr/>
          </p:nvSpPr>
          <p:spPr>
            <a:xfrm>
              <a:off x="4953000" y="3810000"/>
              <a:ext cx="2133363" cy="685800"/>
            </a:xfrm>
            <a:prstGeom prst="arc">
              <a:avLst>
                <a:gd name="adj1" fmla="val 10800000"/>
                <a:gd name="adj2" fmla="val 21026831"/>
              </a:avLst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6704965" y="3886200"/>
              <a:ext cx="610235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8153400" y="4572000"/>
            <a:ext cx="9906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High Schools in Virginia</a:t>
            </a:r>
          </a:p>
        </p:txBody>
      </p:sp>
      <p:sp>
        <p:nvSpPr>
          <p:cNvPr id="29" name="Left Arrow 28"/>
          <p:cNvSpPr/>
          <p:nvPr/>
        </p:nvSpPr>
        <p:spPr>
          <a:xfrm>
            <a:off x="7391400" y="4800600"/>
            <a:ext cx="533400" cy="304800"/>
          </a:xfrm>
          <a:prstGeom prst="lef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8" grpId="0" animBg="1"/>
      <p:bldP spid="75" grpId="0" animBg="1"/>
      <p:bldP spid="48" grpId="0" animBg="1"/>
      <p:bldP spid="15" grpId="0" animBg="1"/>
      <p:bldP spid="19" grpId="0" animBg="1"/>
      <p:bldP spid="20" grpId="0" animBg="1"/>
      <p:bldP spid="22" grpId="0" animBg="1"/>
      <p:bldP spid="25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7171" name="Picture 5" descr="MPj04014860000[1]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-990600" y="-457200"/>
            <a:ext cx="104394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-76200" y="-152400"/>
            <a:ext cx="9372600" cy="1315745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950" b="1" dirty="0">
                <a:solidFill>
                  <a:schemeClr val="bg1"/>
                </a:solidFill>
              </a:rPr>
              <a:t/>
            </a:r>
            <a:br>
              <a:rPr lang="en-US" sz="195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VDOE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was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ready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begin the merge process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after it acquired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twice     de-identified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secondary and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postsecondary data sets.</a:t>
            </a:r>
          </a:p>
          <a:p>
            <a:pPr algn="ctr">
              <a:defRPr/>
            </a:pP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AutoShape 2" descr="data:image/jpeg;base64,/9j/4AAQSkZJRgABAQAAAQABAAD/2wCEAAkGBhQSERQUEhQVFRQWFxwXFhUVFRUXGBcZFBwXGBgeFRcYHCYfHBsnHxUaIS8hJCgpLiwuFx8xNTAqNSkrLCkBCQoKDAwMDQwMDSkYFBgpKSkpKSkpKSkpKSkpKSkpKSkpKSkpKSkpKSkpKSkpKSkpKSkpKSkpKSkpKSkpKSkpKf/AABEIAOYA2wMBIgACEQEDEQH/xAAbAAACAgMBAAAAAAAAAAAAAAAABgQFAQIDB//EAEoQAAIBAwIDBAYFCAgFAwUAAAECAwAEERIhBQYxEyJBUQcUMmFxgUJSYpGhIyQzQ3KCkrEVFjRTY3OiwSWDsrPDk8LRJjVEZKP/xAAVAQEBAAAAAAAAAAAAAAAAAAAAAf/EABQRAQAAAAAAAAAAAAAAAAAAAAD/2gAMAwEAAhEDEQA/APcaKKKAooooCiiigKKKKAooooCqzi3Mtta47eaOMn2VZu837KDvH5Cqi941Ndyvb2LBEjOme8IDBGHWO3U7PL5se6nvO1WvBeW4LUExrmRvbmc65pD4mSRu8fh0HgBQVU3pHtVBbRdMgGS4s7nQAOpLMg299cDz47ILlLVjYawGuHco+hjgyrBoJMSnqSQcZOMDNYih/pWYu+/D4XIjj8LqWM4Z384VYYVejEEnYCnDTtig0trlXUMjKysMqykMpB8QRsRXWkeN04fxKKGHUkF2zBoSrCNJtJkDwNjSA2kq6A+1pON6dwaDNFFFAUUUUBRRRQFFFFAUUUUBRRRQFFFFAUUUUBRRRQFFFFAUnekjmcW0SQrIY5LgldajLxxrjtGjUbtIchEA6s48jTjXnfpN4Lg+sx6pLuVUs7RNgI2lL9o6fb0Fu99HGfgGPRw010qygG1sIspa2yHDSaDhpJ36vvnYHBbOc4yzLzzdutoyRHEtwy28ZHUNOQpYfsrqb92qfkCKGGSS1jYzS28ca3Fxnuq+4WGIYwqKFOwxg9csWIsOY7kf0hw9GICL6xcMT0HZRaAT8O3NBf8AD7FIIkijGlI1CKB4KowP5VS8W5rImNtZx+sXI9satMUAPQ3EmDp9yAFj5DrUfjPHpJ3W0sjpldFkmmI/ssTjIJB/XN9FD+0dhv2XgDW8SW9m3q8W7zXB0vKT4kFwQZGOS0jggAbA5GkFfiPA7y5u5LSe5SUSW6ySdzTHAGkZfyEQzqk7o0u7ZUqTvsK9Bun7KElWUaF2aVsKMDGZG8h1J8aTOE8ZK3szwx3F8jQQRC5iWPBeAzawXYxxtntAcx5Gdq7Xt0L++it5o5IoIY/WJIZ1C9s4bTGCASrxp7RwSMlM0FnypzCZ2kRrqzuCMFTbEq+N864izYHTDBt/xLNmqzi/L8NwoEid5d45F7skRHQxON1I+7zBG1ceW+Iu4lhnIM9u/ZyMBgSAgPHIAOmpWBI8GDDwoLmiiigKKKKAooooCiiigKKKKAooooCiiigKKxmgtQGazWi7nNb0BXnnPF9IOJW8UQ/LPbulqcEqkszqkkp/y4lZvnjxr0Oo89rGWWV1XVGG0uQMoGxqwx6AgDPwoE30TcKSCxkdSSsk8za3IyUjdolLn4R5P7RpZ9JHNaz3ESWBjuH7KS3dkYMoN1JAigEbNumDjOz71a8pcuG4g/OGzw2N5GtojlBOhkeRZbnfdAGwqnYgaiNxUrhV/b3l2tyOyjsrItFbE6EWSZgBI6Zx3FXCqB1JJ8Bgo4fbLw7iFpEZNc15HKLk5JMkq4lWUjwGe1QeQIHhVzdW3r9zLFJn1S2KrJH0E8zKsmmTziRWQ6ejM2+QuDz47Kov+GzqQQ7zW5KkEESxGQbj7UA++pF5wO5jmklspo17YhpYZ42dC4VU1oyMrKSqqCNwdOdqIYUjCgAAAAYAGwAHQAV5pxaGOa7do4JLy1t2lFyA7SEy3QQOsCse+saxqTGpGDJtuMVM4rwzil43YNOIoycSyQRGFAviEaRmllOPIIu+7HoXLgnBIrSBIIF0xoMAeJ8SWPixO5PvoKGH0mWb5SATzSDYwxW05kB8mBUBf3iBU3lfh83aXN1cKI5LhkxCGDdnHCpVA7DYucsTjYZAycVP4jy7BO2qSMax0kQtHIPhJGQ341XvyzOn6C/uF+zMsVwv3uok/wBdAxUUt9lxNP1llMPtRzwE/NWkH4VluM36e3YK/vgukb7hKkf86BjopY/r9Chxcw3Nr9qeBuz/APVj1oPmRV9YcTinQPDIkiHo0bKw+9TQSaKKKAooooCiiigKKKKAooooDFa6BW1FAUUUUBSj6QuMBEhtsO7XUmho4gWkeJQWlVBtjUAI8kgASEkjGabqX+aitvHLdqoNyIuwhJP0pWwigHYZkZcnxCjPSgS7q/nuIpp7pV9WjkFva2ETfk7ifUEUSvgdoiv3cex3GOCB3uttwKx4chWaD166VO1nYrGyxByWO8xEcKk6tKjvN5GtOK3Om0ha0CyW3DXhYSH2bqdXETLG3TSO0ctJuNbDHstVyvG7EOZJbG4S5LayHsZZZNew7sioynGAAVbG22KK24By5ZSSLdR201m8LF2hdWhj1FGAYx7xnCue8h28fKnZTtXn3M1vd8StrjVHJaWywyMkbkCe4kCMU7RVJ7OIHB0k5YgZwKcOW77trO2l/vIY3/iRSf50RZUr843T2mi8iBcho4ZYc7TJI4VNOdlkVn2PQhmB8CGilr0jQluG3JHWNBMPjAyy/wDsoLXgvHIrqISQtkZKsCNLIw9pJFO6uPEGrClTjfL0jOL3h7rHclQWVv0VynULMB9LHsyDcfDpL5b5uS5LROjQXSfpLeXZl96Ho6eTD8KBgorlFcg7dDjOk7NjOMkeVdaDBFLvEuRoHcyw6rW48J7fCMT/AIiexIPcwNMdFAs8G4/NHOLS+CiZgTDMgIiuVX2tIPsSgblPmNqZqWvSJaarCaQHTJbr6zE/iskHfBHxAKnzDGr6xuO0jR8Y1KrY8tQB/wB6DvRRRQFFFFAUUUUBRRRQFFFFBhTWa1XxragKrOO8uw3iKlwpdFcPo1EKxUEDWAe8O9nB2qzooKbmPl8XFjNaoFQPEUTAAVCB3MAdACB08qpOE86mU2SMNMsjyQXMZ2MU8URfDD3lCR5gg06Uqc38mLOy3VuqrewsskbklRJ2Zzolx1BGVBO66vLNBM5O5gF/ZpKQNRykqjorp3XHwPUe5hUX0aHHDoUPWFpIT/yZZEH4KKRvR+1zZC4mFvOYe3dLm20kyxH245Yl/WDS4RgvXSGGacPRnfrLHeGMkp69OVypU6ZNMgyrAEe2diKByqJxazEsEsZ6SRuh+DqV/wB6l0UFZyzJqs7c/wCCn4KAf5V04pwWK4A1r3l3R1JV0PmjjcVF5TGLYJ/dySx/wSOB+GKt9YoF6S1uImUuvrSJkKykRzhWGGDDISQbDxU5AOMitrbjhbKxuryKdoJQYpmXyIfHfG+D7J8cdav9YrhecOimGJURx5MoOPhnpQc4rmTWAyHQwyrDqvTuyLnY+RBIOPDxlu4AJJwB1J6D4mqv+rUY9h50HklxMB8gWIFRrjki1lIM6vPjoJ5ZZF+aM2k/MGgqON8QHE82dqdcBYC7uV/RhAQWiifo8jYwdOQoJzvtToiAAAbAbAfCtYLdUUKihVUYCqAAB5ADYCulAUUUUBRRRQFFFFAUUUUBRRRQar41tWq+NbUBRRQaAopL5mu5Y7+JZbma3tZUCRSRdiFFwGYlZjJG3tqV0nYZUjxqJxLjkltcerrxB5JQocpJw9p9Kt0LtaqhA99A/Yqh4HAEvL8D6bxSH4tEqf8AiqPZcT4hgM8FvMhGQ0MkkTn4xTpt/FWOXr1pL66LRvETHD3JMZ7vaDOxII99A0Vo71rcThFLMQoAySSAAB1JJ2AqqsebLWWURRTJI7Zx2epxsCT31BXw86CNywx7a/jY+xdFgPJZooZB+LNTCEFLfDG0cVvE/vILeYfumaJv+hfwpmoMaaxp8q2ooMA1msEVkUGDWa5zTqgLMQqjqWIAHxJqFecft4VVpZ4kVvZZpEAbHXSSd/lQceKc1W9u/ZyOe006yiRyysq5xqcRqxVc+Jx0NWFlepNGskTK6ONSspyCD4g0tcnKHueJThg2u5VFZSCCkcEJTBG2PyhPzrf0fYME7J+he7uGh8uzMhGV+yWDkfGgaaKKKAooooCiiigKKKoeY4g0tusrOIGLKwV2QGQgdkHZSDpOGGM9StBF4hzBdetSQWlvFL2KI8rSzGLPa6tKxgI2ThDucCq9eZL+5neK3hjtnhjV5UuwX1tIzhVjeJsaMRnv79emxrva8Ejsb9HhUrFdK0UgLu2Jo8yxHvkkZUSrjpnT51dT2um9jmHSSJoX+KntIif/AOo/fFBw4HzUJX7CdDb3ajLQOQdQH04XG0ie8bjxAq+FIHpK4pAySw5xcwQPdQuuRJDIjRLFpOOjtLp22Okjr0e7fVoXV7WBqx0zjfHzoOd/YRzRtHKivG4wyMMgj3ivMJOEO13JCjTBbV0it75TrntmlRZBFMOs1t3wO9krnfYkj1ela/jewkmuY0aW3mcSXKKMyRsFVDLEPprpQak6jGV8VoO/C+PSR6Yr8LHMdllTPYTeWhj7LEfQb5Zra3P/ABSUedrGfukcf71assVzF0SWJxnwZWBpbl4PLYym4hD3EQj0GEtmVEB1AQk+3g5wp33xmgZLuwSbaVQ6g50sMqSOmVOxwd9/jUlUAGAMDwA6VXcA47DdxCSBw65wR0ZGHVXU7qw8jVnQLFwunjMJ/vLKVf8A0poW/wDIaZ6SudOGdtf2AEjwvouSksZwyOohYHB2ZdjlTsQSKtOA8wOZDa3YVLpV1DTns50G3aQZ8PrJ1UnxGDQMNFFFAVgms0n858OSW94asuoxs8yEK7p3jF2iHKEHrEfvoJ8kqTXZEg1JGwiiUgFTKUMsjEHYkLgA+He86xFaJDfkKiATwlhhQMNEwDgeQYSKSPErWk/JyRsktoFjmRtWZDI4cEFWVstke1nI8qLrgF1I4m9ZSOVUZECQao1D4zs7ZJyo3yOlAq813w4e9zbQERLeRrJHoQkxyPIsFwyKgP6siTp7SHzpj4bzRBFFHDa215JHGoRAlrKgwowO9MEHh1zU3l/lloZHnnna5uHUIZGVUVEByEijXZVzuepJq/oF08cvH/R2DKPOe4hj/CLtDSneekq+SR0FpA2h2QlZZGGUJU4JUZ3BHQV6bSZyrwxZoGkIyXuLls+43M+PwoHSiiigKKKKDBNUnEePWbq0UksbqRhlBL/fozg+/wAKxxqMS3EEEh/JMskjLnAlMZQKrea98sR44HhXS843DbkQxrrk+jBCBqx5kDCovvOKCg5e5qie5axlmScqRJby53YIchJPKZNOcj2gM9c074pQ4nxe+gVrmeK29WjYM8StI8yRg7yByAhZR3ioHQHDU2iUadWRpxnOdseefKgXec+T1vFV00rcwkPC7Z0kqyvolA9qMsoyPAgEe+x5c42LqASaSjZZJI26xyRnTIh+BHXxGD41z5g5hFvAsqoZi7pHGqsoVnlOlNUh7qrn6R8/EkCuXLnD/VUYTyJ29xM80gBwvaSY7sQbcqAqr5nGfGgvai8S4gkETyynSkalmPXAHkB1PkPGpWaVLudr68WKP+y2sged/CWdN44V8whw7nzCr1zQReHXzRPJPBG/qJPfQghkf9ZJFGRkIDsw8wxHSnBJVZQykFSMgg5BB6EHyrpiltybBznPqch69fV3Y/8AaYn90nyNBRc3RdjeLJw9SL4xtNMq4EUkMYO1yPFmYaUYd7OfAU78K4ktxBFMnsyosi/BwGGffvS/yPAZUmvZVw94+pQRutuncgX+HLn3yGqXk/lu6S20W9+8YjklhaKSFJ1QxSOg7Ikqy5UKcEkb9KDT0qPCbrhqzHMQkczoM57FtCkyAfqtWkMTtg+NROdeT3tfV3spjDH26gCUs8dtI/djeJjlo0Zj2bLkqRIMinKz5LhWKdZC80lwhSeeUgyOCCMbABVGdkUAD8aqrW+eXg79ogllgV4pomAYStaMVkUg/XVDj3uKByg1aRqxqwNWM4z44zvjNdKTeX+M+rtDEzmS0uADZXDEkjUNQglY/Sx7DHdgNJ7w3cqCJxPikdvE0szaEXGTgn2iFAAUEkkkAADxpX49xuG4WylgkVxHfwq2MhkMmuIh1YBlOJOhArvzrNNK0dpbKvaMPWCzk4C2skTKqgdXZyq56AZPlSXzdAx4pDJKQh7e0a2GgI00ckqCQSN9MxEbL1USZ6UHr9UPMPHHjWTscHsV7SZjuEVe8VH22UH4Dc9Rmw43PKkLGFSz7dBqKgnvMF+mQNwvjiuFnZQSWpjQ64pFYM2e8/aZDlm66ySc+IPligslmGkHIxjOTsMVX3XNNpH+kurdP2pox+BalDhnAuAvgKbaVumJp2kbbb2Zn/2pwseX7WMZht4E8jHFGv4gUHbhnGIblC8EiyoGKlkORkYyM/MffVP6Of8A7dCfMyt/FLIf967cnbxTSf3l1cN8lleMfhGKi+jE/wDC7b/mf92SgaaKKKAqLfcTihGqaWONT0Mjqg+9iKh8y8a9WgLKuuVmEcMecdpK+yL7h4k+Cqx8KreCcjRqe2vNN3dvu8sihlT7ECMMRoOgxufGguJbe3vIxns5o85UghhnzVlOx+Brpw/hEUC6YY1QHrpG5/aPU/OqyXlhYWMlkEgkJyyBcQy+H5RF2B29tdx76l8L42JCY3UxTqMtExGcfWRujp7x88UE6W3V1ZHAZWBVlPQhhgg+4g0u2vo7tVAWQzTxqMJFcTPLFGo2AWMnTsNgWBI86Zl8ayaDzr+i5218GLKkAj1pcMS0rW2rCJGmMdpGwCFydhoIGSDVTZ8MSb1uK6h7e8it5Tczygs6y5xbC1OAERlBddIz0zvmpvEJZJ5DfxCZ5+1MXD0jVmj7KBikpnOyrHKS+WYjChCMkU7cucFNvGzSsHuJW7SeQbAvgABfKNVAVR5DPUmgW7LmOe4t47KPVHfj8jdO2D6uI1TtJhgkMW1Ds/MvnorUwzXFvwu0UezFHhEUbu7sdgM+1IzHOT1JJJ6mqXlDikJTiN+WQRSXDtrGCRFbRpGC2N99DMB5OD41xveXpOIW89xcqVZ4JFs4D1tw6nS7j+/bYn6owo8SQeIXJUFhpONxnOD4jI60TwK6lXAZWGCpGQQeoINQ+A3/AG9tBN/exI5+LqCf51YUGiIAMDYDoPdS7wGbRf38HTLRXC/CaMRtj96A/fTIaV+LjseKWc/0Z0ktHP2h+Xh/FJB+9QNNKvL0nZ8Q4hb9AzR3SDzEyCOTH78Of3qaqUuZB2HEbC5+jIXs5D7phriz8JI8fv0EfgnC4nF9wyUZijk1xjOCsNz+VTQeoKSCQAjppXyqw5b4w6s9pdt+cQrqEhwBcQ5wso+19Fx4N7iKpfSJYTwz23ELNlEqMlvIjnCSpM4VA/uDvjPhqyPZqWvD4eLmKaZR2cIdWtnHfW4PdkSf7K6RhRsxIY7BaCPNxG4ubhb61iDW1trjAx+Vu0cqJjCOmlTGCmfbKHGARVnx24guoLaWNlkUXUDIw3IYSKCN91bwIOCNwa1vLl7S3tbK1Cm6eNYoh1SNYlAkmk+wvX7TFR41GueU4LVLfQCZWuYu0mZjrmdn1M0u+GY7ncbdBigdKpeL8KcB5LQqkzA5V89nIcbawN1bycb+YYbVc5qHc8UiQ/lJY0x9Z1X+ZoI3CeBIlpBbyojiOJEIZQwyigHr7wa0/qdaA5SFYj5wloT98RWuNzz9w+P2r22HwmQ/9JNQZPStwwf/AJaH9lZG/wClTQMXDeGJbxLFECEXOAWZj3mLHLMSSSWJyfOqX0bpjhdr+wT97Mf96ij0scNP69vj2Fxj/t1I9Gkurhdqfskfwu4H8qBnooooFriqa+K2St7KQ3Mq/wCYDBH94WR/4jTJVPzHwl5VSSAqLiBtcRb2WyCrxuRvodSQT4HS3hXPhXN8EqSaz2MsKlp4ZcLJCFGSWHiniHXKkeNBY8R4tFAoaaRUBOBk9T7h1NLHMV+tyVWE6gjKUkjI1vNIMokUm+kBe+7eC7edTeUoWn1X0wOubJgRusNucdmMeDMBrb3vjwrpdcumKUT2wGoFi0DHEbFwA7R+CSEDr0Puzmgir/SqjQPU3/8A2GM2ce+BQAW94cA+QqLccz8RihDy8PUgACQRTs8h+sYo443AGMkam92auLbnK0JcPPHE8ZIkjmZY3Qj6wYjI8mGQfAmq9udJLg6eG2zXA6esS5hth+y5GqT9xce+gWuU+bZbfsbZ4pRZwRlDcLZ3ZLFCAnaBkGjUCSdIbBHUA5qy4rzgl9cJYRmWGKUflpnjkiLq2dMUWoAq0mGGpsbBguSRiY15xWPLBrK72y1vGXhdf8t2Zg37wFUXJ9jHfu8dzqJiGu4ikzHJJdzZ1yOmdQSJdKRnoOo3UUVbc33MUcltapC5jLJNcpbwNIeyt8CFXWMZ0s6KN/oxEVx5h5qS9C2sMF0x7SOS4Vo5YCkCSKXLatLNqwQFXc4PlTfwXl+K2D9nrZpCGkkldpJHIGF1OxyQBsB0HzNVXKrB7zicnUi4SH4LDDGQP4pHPzoi84RwxbeFIU9hBpQeS5OlfkMD5VLFZrBoM0v87Qfmwk8YJopx/wAqRS3+gsPnV+DUbidqJIZYz0dGX+IEf70ElTSx6SrUvw2dl9uEC4TzDW7CXb5KR86tuW7rtLSBz1MS5+IAB/EGpl5bCSN0bdXUqR7mBB/nQV3FbFL6yZM4WaMFW8VLANGw96tpYfClPh/ESFg4gQY5Nfq3E1Gy6ow0faOv1kkC4Yb6HxuMYaeTW/MbcfVjCY/yu5/7a4aRBfFSPyV2M4PQTRjf+JPxSg25a4cS0l5KD2txjSD+qgXJijHl1Lt5sx8hVhxfg6XCqrl10uHBRtLArkDcfGp9as2KClflK2+kjOf8SWZ/+p60t+QeHp0srbPmYUY/ewNXiL4mt6CBDwG3T2IIV/ZiQfyFS44FX2VA+AA/lXSigMUUUUBRRRQYJpF41aQ8XuEjSNJIYHzPdYGDp6wQP9LUfbIOkDI6naJ6TuPq+m0SYRAOpuZG7TsgpUkRSGLv97YnSRpXdiARmLPzU8FhDK2INSfmttZgMCq/rpWaM6YQCDp07BhnLEBQ9OXAHlWsm4wDj3jGfxFQOXeI9vbRSGSGRmUangYtEW8dBO+Pcd6sDgeVBTLyhaGUzSQpLKf1k2ZWGOmntMhR7lwKrL63PEZ3g1MtlbsEmCMVNxNgEx6l3ESAjVjqxx9E1ecx8WFrazT4yY0JVfrP0RR8WIHzrTlbhBtrWKJjlwuqVvrSyEvKx+LsxoK1vRlw3G1nEp8GQMjD4OpDA/Ot+NcqW3Yh2ZopLeM6LvWe2jCAnLSndxturZB3yKZDXlnPXNgvLuLhlu6aTKq3DNqKOwywiOgg6cphsEbkDwagfOUeJSXFjbzTALJJErMAMDJHUDwyMHHhmqjkKLTNxQbn8/c7/bjib/epo4reQgdrZrIoHtWkoYgD/CmCH5KzUvcvc328EnEJJmaIyXY0ROjidj2EAwsGNZOR4Dy8KD0Oilccdvrj+zWYhQ9Jb19B+UEep/4itYbl+/cZfiTI3lBawqg+Haa2P30DQRWM0qLbcVtzkSwXyfUkX1aX910DIfmBW559SMfnltdWp8WeFpY/lLBrXHxxQS+S51Nuyqc9lNNEfdolfb7iKvJJQoyxAA8ScD7zXnnK/LlpetfThWcPdO0cqvPFqV44n2wVzh2cdKgLy9brwi2u9Gqb81kd3eSQnMsIl2diMEFsjGN6B45PmUwuFIKrPMFIIIIMjMMEbYw1d+ZeHmaBtH6VCJIiPCSPvL9/T50sLb3qXV3bWsYjWSYTC6kXVFFG8USkRJ0eTWjd3oOp6iuXNnJ0UVlK7STzXLaY0mlnkLCSZ1jQoikIvecbKtA38B42t3bxTx+zIucHqp6MpHgQQR8qsFSq7l7l6Kyh7KDVo1M/fdnJZzliSffVpQFFFFAUUUUBRRRQFVHM/GTbwZjUNNIwigQ9Hlk2XP2RuzeSq1SuLcXitojLO4RB4nqSegUDdmJ2AG5pfteGzXshuLhWt0Ebx2sWfysfbDS80mNllK4CrvpBOTknAJKiW29ZOZHjSRVe9i1lSFIkuQ7J+UR3kxrkRXACiPbRte+jKxUz3EyY0hREWQEK8jO0rAAomTGpjUtoUsxckVKg5TvRFBZObU2cTxlpEDpLJHCwcI0RBUFiq6mDYO+29PYoFviPI8RkM1q72c53aSDAV/8AOhI7OT5jPvpM4reXUhuEldLt4itpbLGhijkuLldbPIusgtHGA2cgDJIwdw1+kW8kWKGNEdkmlCTCLDSmMBmZY0yGbVpw2ncJrNedcoWAN/bx2rSQurB5oxIxVWjDdu/YSIvZhldYwCoI7U4wF3KdXkubuO2tWtLmMRywvPPcmHBW2ZXOCjtrd2QdBjck0+0Utc+cwyWltriQkswUy6S6QK2AZJFHeYDOygbmiNeYOJyTSmytG0yYBuJxv6tG3THh2zj2R4DvHwync68rJbTWgs0CNHbytGAoLM9k8dyoLMC2psvkjBOrfbIr0LhXC4rG3I1d0apJppD3nY7ySSsfE4z7gMDYVTcChlvblb6ZezhRWWziIw5WXAeWbPQsFAVPBTvuaBnsLxZYkkTdZEV1+DgMPwNLHPvDYordrtI0E0U0E7SBQHYRSIram6kdnqHwqT6OnPqCL4RyTRIfsRTSIn3KoHyqbznZ9rw+7jHVreQD46Gx+OKC4FZqq5a4wlzbxSIwYmOMtjfDOivgnzwwyPDIq1oCsYrNQOMx3Bj/ADVokkz1mR3XG+RhGUg9N9/hQTXOAT5CvNpG/wDpiP3wxY/elTH8xXbjXGr+LMUt3YCRwQIoLa4lnORjuRLJn5kY86VoLPi0ix2BAEMUUUixaYY52iicBD3mdA+qMHSzb+PlQe2ilrmdu0urC3HjK1y/7FquVz/zHj+6rDgV+XQK4nEgGW7eJUb7417Nv3SaokZYuNAly/rELRojHvQGIiVsA/q5Ac58CmOmwByFZoooCiiigKKKKAooooFPl239dk9fm7yZIsoz0jjBK9rj+8kxnP0VKgdTlsFL45S7MsbSeW21EsY10SQ6mOSRFICFyfBCoqPdwcThHaJNBchdzB2BheQeIWXtWUP5ZXBOxxQNFFVfAuYortC0ZIZTpkicaZIn8VkQ7qfwPgTVmzYGfCgTr2xu4L6W5SAXiuoWL8usT264GpFVxoKsw1FgdR6HOBVxyrwh4IWM2nt5pHmm0nKh5TnSpO5VVCoD46K48tztcs14c9m+Vtl6YhB/SEechGr9kJ78sFAUl82XyLfW4uXUWscT3BTBJaZHiSLIHtnMndQD2hnc4w55pHv+Hi84wyhyq29qqu6bSI80jnRHJ+rYqoyw7wGwK5zQVXHea1uZBBc5hg1KxtEBmvbjSQyrJFFkQxkgEqx1HGDp3pmaW8vBpVGsYW9p3Km5ZT1EaLlYifrMSR4KDuLnhPAoLZdMESRjx0jdj5s3Vj7ySa68TvlghllYZWNGcgY3CKWOM7eFAcN4fHbxJDEoSNAFVR4AfzPiT4nNU3MHF3kk9StSBO6apZSMrbRNkayDs0jYIRPMEnYbonBeFvOpubnh0t20xMmSIIioc6lCNLKJWCjCjAjXA6HrVlecLmtYXvuHma2BINzbXUYlxHF3SyAkv3Fy2FfBGcY2BB+4LweO1gjghXTHGulR4+8sfEk5JPiTU6kA87cQhnSCayinMiF4pLaYIsqrjVoWX6QDA6dWcHIyKmXPpNjhXVdWl7bgdWeFSo/eRzQOdc7i3V1KsAVPUHoaUrb0q2TgMvrBB6EWlwwPwKoQa5T+l6xVtH5wXPRBbTBz8FZQaBts+GxRZEUaR566EVc/HA3pehl/43KuOtjGc+WmaUY+er/TQnOFxJ+g4bdn3zmG3X/W5b/TSZb883MPELuSWwd5mWOIRRShmRITIc6Sut1YyagyrjFB67S3ztZlYWu4jpuLVGljbGdSqNUkT+aOFx7jgjcUq8T9JF0yHsRaRSthY4Gaead3Y4VVTs41ByepJwAT4URcHuby4MMt9cNFANN7IjLFE0jKCYIVjUd0A992J6gbE7A33XPNlEqdpcRhmAIjVu0k7wzsiZY/dXXhvN9vNII1MqOwJQTQTQ69O57MyooYgb4G+N6rZOUuxUR8PjtLeNl78miUyHyA7J0JHvL/ACpJ5o4XLYT2szmFykjT643uUcpbxvJKrRSSyKQy5XWMYJA+lQexUVrG+QCOh3HzragKKKKAooooCiiigoOOcoxzyCaN3t7lRhbiEgPgfRkU92RPssD7sVS8dtuLNazW+i2nMkbRrPHI0DjUMEtE4K5wT7LimqfjkSS9kzd/bbBwM9Mnw6/LqcUW3G43OBqXZmBdGUMqEBiCRjAyPvzQL9nxfiCRpGvCwpVQo/PIezAUADBALY2+rUiPh/Epd5rmC2H1LaLtG+cs+33JTAL2Pu99O/7PeHez9Xff5VstyC5T6SqrEYPRywG/xRvuoKB+SVf9PdXswPUNcGNT8VgCDFW/CeDQ20YjgjWNM5woxknqWPUn3nJrt66ngwPeK5BBAZQSQSOmAprmvFYiyqJFJcZXBGG3x3T0JyOgoJdQOP8ADRcWs8J6SxOnXHtqR18OtSI76NjpV0J32DKTtjOwPhkffWP6Qj0hu0TSTgNrXBPTAOdzmg8u4Xz/AHVvEsNy9ssqKFYTxXkcqkDHeEcbpIPJlYBhg7VMtubTPqBuby5zsY7Hh2iMZ6gtOjH72FekTzBFZmzpUEnAJ2G52G5+VEc4ZQ43UjUOvQjPQ70HnX9AyTxxp/RbSLEoWI8QvFXQoAUaY4Q+NgBnAJxuTXey9HswORFwy2P1ktnuZB8HmZQP4adoeLxs2gN3veCPCI9Tt+vT+L3Gu0t/GvtOg2Y7sOie0fljfyoKCPkrX/abq6n+x2vYR/Ds7cICPcSauOG8DgtxiCGOLPXQiqT+0QMn511HEotOrtE04DZ1KBhsaScnocjHxoHEELlAwLAgEDcgspYZ8sgE0EjFROJcGguF0zxRyr4B1DY94z0PvFdfX48Bu0TBOAdS4JzjAOdznatLjiUaBiWB0kAqvebL7KNK5OTnYUFE/JRTBtbu5gx7KFxcRDw2ScMV647rL1qgvfR3KzapIOH3RyWYkXFozliWJk7NpFYkk9RTxDxiNmVATrbVhSCrDs9OrUDuMal+OoY2NSTdoNWXUaBl+8O6DvlvIfGg81l5avEJFvaz2y/UtuKqsQ/ZjkhYKPcoFb8O9G00jk3OlEkwJiZ5bq5lQEN2ZmcKscZIGQi5I2zXoknEI1xqkQZGoZdRkHxGT099YueIxxhy7BVQBmJ6AHON/l0+HnQSAMVmotxxONCVd1BCGQg9QikAsfdk499cjxuLCnLYdtIPZyYDatGG7vdOrbDYoJ9FQf6ah0yMZFCx+2TkADJGckbjKkZGd1I6ip1AUUUUBRRRQVVzy8jymTU4147RAe6+kYGflt8zjB3rl/VWIDAyCVZWYBctrZXy22CQV+G5z1oooN4+W0GCWYkEHOF6ib1g+GwLeHl99Sm4ee27VXIyqqy6VIIQuRudx+kP4UUUFfb8pRomjUxGfpYbbsnhAOoEEBZD/wDGNq7RctoNOXZiuNzgnuyifxGeqgfAee9FFAW/LUaEEFsjG+F8FlTy/wAYn4ge+uMfKSCMoXZs69yFyO1jWI4yPIfifDaiigvMVrJHkEeYI+/aiigqP6rpth3BAGD3dinq+k4xvvaocfab3YynLKhlOtzgOG2Qau0MrHOB4GZseW2PHJRQZPLa9my62yxQlgFBPZKqDoOhC5+ZoTlpAAC7EAKPojOiJ4c5A2yr5+IoooNP6qoVIZmJZXUnCD9KiR5AC4BCxj8fOup5eXVIwdgXYOMBe4ysXyBjBySc56jrvk0UUHSHgoVtetjJh8sQu5k7MZxjGwiUAeQ3z1rm/L6nX327zax3U7raxL105YalGxPTas0UHE8qRkDLNsunovlcDPTb+0scDYYGK733LySxtGzOM5OpW0kHR2Y6bHA8D471iigxNy8pkaRJJUdkZMhs41CMagGyAQIxj5nrXe24SFEYLZ7MswGAAWbIy3mQGbfx1EnJoooOKcvqElTU2JEMf0e4h7QgLtvgytufdVrRRQFFFFB//9k="/>
          <p:cNvSpPr>
            <a:spLocks noChangeAspect="1" noChangeArrowheads="1"/>
          </p:cNvSpPr>
          <p:nvPr/>
        </p:nvSpPr>
        <p:spPr bwMode="auto">
          <a:xfrm>
            <a:off x="52388" y="-1050925"/>
            <a:ext cx="2085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Oval 20"/>
          <p:cNvSpPr/>
          <p:nvPr/>
        </p:nvSpPr>
        <p:spPr>
          <a:xfrm flipV="1">
            <a:off x="8601075" y="3267075"/>
            <a:ext cx="9525" cy="95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 flipV="1">
            <a:off x="8686800" y="3267075"/>
            <a:ext cx="9525" cy="95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905000" y="1905000"/>
            <a:ext cx="4953000" cy="4953000"/>
            <a:chOff x="6769925" y="1459212"/>
            <a:chExt cx="1660071" cy="2512555"/>
          </a:xfrm>
        </p:grpSpPr>
        <p:sp>
          <p:nvSpPr>
            <p:cNvPr id="16" name="Rectangle 15"/>
            <p:cNvSpPr/>
            <p:nvPr/>
          </p:nvSpPr>
          <p:spPr>
            <a:xfrm>
              <a:off x="7489403" y="2142917"/>
              <a:ext cx="221683" cy="18288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6769925" y="1459212"/>
              <a:ext cx="1660071" cy="177328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tIns="0" bIns="91440" anchor="ctr">
              <a:scene3d>
                <a:camera prst="orthographicFront">
                  <a:rot lat="0" lon="0" rev="16200000"/>
                </a:camera>
                <a:lightRig rig="threePt" dir="t"/>
              </a:scene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19400" y="1905000"/>
            <a:ext cx="3048000" cy="26161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YIELD</a:t>
            </a:r>
            <a:endParaRPr lang="en-US" sz="29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SCHEV Student IDs</a:t>
            </a:r>
            <a:endParaRPr lang="en-US" sz="27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When</a:t>
            </a:r>
            <a:endParaRPr lang="en-US" sz="27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Merging</a:t>
            </a:r>
            <a:endParaRPr lang="en-US" sz="27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700" b="1" dirty="0" smtClean="0">
                <a:latin typeface="+mn-lt"/>
              </a:rPr>
              <a:t>  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Data</a:t>
            </a:r>
            <a:endParaRPr lang="en-US" sz="27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utoUpdateAnimBg="0"/>
      <p:bldP spid="23" grpId="0" animBg="1" autoUpdateAnimBg="0"/>
      <p:bldP spid="1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" y="304800"/>
            <a:ext cx="830580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Linking Data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" descr="http://www.friendsofcommunityschools.org/Clipart_Virginia_Dept_of_Educ_state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21859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295400"/>
            <a:ext cx="1676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161925" y="4114800"/>
            <a:ext cx="1743075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Students in the 2007-2008 FGI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cohort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81800" y="4114800"/>
            <a:ext cx="17526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Enrollment and credits earned data for First-time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college 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FTIC) students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43200" y="2133600"/>
            <a:ext cx="38862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The only cases included in the analytic dataset were cases where the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SCHEV Student ID, VDOE Student ID, or SCHEV &amp; VDOE Student ID matched.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4" name="TextBox 32"/>
          <p:cNvSpPr txBox="1">
            <a:spLocks noChangeArrowheads="1"/>
          </p:cNvSpPr>
          <p:nvPr/>
        </p:nvSpPr>
        <p:spPr bwMode="auto">
          <a:xfrm>
            <a:off x="990600" y="83820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u="sng" dirty="0"/>
              <a:t>Data Source</a:t>
            </a:r>
          </a:p>
        </p:txBody>
      </p:sp>
      <p:sp>
        <p:nvSpPr>
          <p:cNvPr id="6155" name="TextBox 33"/>
          <p:cNvSpPr txBox="1">
            <a:spLocks noChangeArrowheads="1"/>
          </p:cNvSpPr>
          <p:nvPr/>
        </p:nvSpPr>
        <p:spPr bwMode="auto">
          <a:xfrm>
            <a:off x="7239000" y="762000"/>
            <a:ext cx="182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u="sng" dirty="0"/>
              <a:t>Data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98 0.0331 L 0.32448 -0.26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0533 L -0.22083 -0.26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9" grpId="0" animBg="1"/>
      <p:bldP spid="29" grpId="1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0243" name="Picture 5" descr="MPj04014860000[1]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-1066800" y="-304800"/>
            <a:ext cx="104394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-76200" y="-84133"/>
            <a:ext cx="9372600" cy="1615827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195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Virginia’s journey to develop postsecondary education reports couldn’t continue until VDOE confirmed that the data merge process with           SCHEV was successful.</a:t>
            </a:r>
          </a:p>
          <a:p>
            <a:pPr algn="ctr">
              <a:defRPr/>
            </a:pPr>
            <a:r>
              <a:rPr lang="en-US" sz="19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9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AutoShape 2" descr="data:image/jpeg;base64,/9j/4AAQSkZJRgABAQAAAQABAAD/2wCEAAkGBhQSERQUEhQVFRQWFxwXFhUVFRUXGBcZFBwXGBgeFRcYHCYfHBsnHxUaIS8hJCgpLiwuFx8xNTAqNSkrLCkBCQoKDAwMDQwMDSkYFBgpKSkpKSkpKSkpKSkpKSkpKSkpKSkpKSkpKSkpKSkpKSkpKSkpKSkpKSkpKSkpKSkpKf/AABEIAOYA2wMBIgACEQEDEQH/xAAbAAACAgMBAAAAAAAAAAAAAAAABgQFAQIDB//EAEoQAAIBAwIDBAYFCAgFAwUAAAECAwAEERIhBQYxEyJBUQcUMmFxgUJSYpGhIyQzQ3KCkrEVFjRTY3OiwSWDsrPDk8LRJjVEZKP/xAAVAQEBAAAAAAAAAAAAAAAAAAAAAf/EABQRAQAAAAAAAAAAAAAAAAAAAAD/2gAMAwEAAhEDEQA/APcaKKKAooooCiiigKKKKAooooCqzi3Mtta47eaOMn2VZu837KDvH5Cqi941Ndyvb2LBEjOme8IDBGHWO3U7PL5se6nvO1WvBeW4LUExrmRvbmc65pD4mSRu8fh0HgBQVU3pHtVBbRdMgGS4s7nQAOpLMg299cDz47ILlLVjYawGuHco+hjgyrBoJMSnqSQcZOMDNYih/pWYu+/D4XIjj8LqWM4Z384VYYVejEEnYCnDTtig0trlXUMjKysMqykMpB8QRsRXWkeN04fxKKGHUkF2zBoSrCNJtJkDwNjSA2kq6A+1pON6dwaDNFFFAUUUUBRRRQFFFFAUUUUBRRRQFFFFAUUUUBRRRQFFFFAUnekjmcW0SQrIY5LgldajLxxrjtGjUbtIchEA6s48jTjXnfpN4Lg+sx6pLuVUs7RNgI2lL9o6fb0Fu99HGfgGPRw010qygG1sIspa2yHDSaDhpJ36vvnYHBbOc4yzLzzdutoyRHEtwy28ZHUNOQpYfsrqb92qfkCKGGSS1jYzS28ca3Fxnuq+4WGIYwqKFOwxg9csWIsOY7kf0hw9GICL6xcMT0HZRaAT8O3NBf8AD7FIIkijGlI1CKB4KowP5VS8W5rImNtZx+sXI9satMUAPQ3EmDp9yAFj5DrUfjPHpJ3W0sjpldFkmmI/ssTjIJB/XN9FD+0dhv2XgDW8SW9m3q8W7zXB0vKT4kFwQZGOS0jggAbA5GkFfiPA7y5u5LSe5SUSW6ySdzTHAGkZfyEQzqk7o0u7ZUqTvsK9Bun7KElWUaF2aVsKMDGZG8h1J8aTOE8ZK3szwx3F8jQQRC5iWPBeAzawXYxxtntAcx5Gdq7Xt0L++it5o5IoIY/WJIZ1C9s4bTGCASrxp7RwSMlM0FnypzCZ2kRrqzuCMFTbEq+N864izYHTDBt/xLNmqzi/L8NwoEid5d45F7skRHQxON1I+7zBG1ceW+Iu4lhnIM9u/ZyMBgSAgPHIAOmpWBI8GDDwoLmiiigKKKKAooooCiiigKKKKAooooCiiigKKxmgtQGazWi7nNb0BXnnPF9IOJW8UQ/LPbulqcEqkszqkkp/y4lZvnjxr0Oo89rGWWV1XVGG0uQMoGxqwx6AgDPwoE30TcKSCxkdSSsk8za3IyUjdolLn4R5P7RpZ9JHNaz3ESWBjuH7KS3dkYMoN1JAigEbNumDjOz71a8pcuG4g/OGzw2N5GtojlBOhkeRZbnfdAGwqnYgaiNxUrhV/b3l2tyOyjsrItFbE6EWSZgBI6Zx3FXCqB1JJ8Bgo4fbLw7iFpEZNc15HKLk5JMkq4lWUjwGe1QeQIHhVzdW3r9zLFJn1S2KrJH0E8zKsmmTziRWQ6ejM2+QuDz47Kov+GzqQQ7zW5KkEESxGQbj7UA++pF5wO5jmklspo17YhpYZ42dC4VU1oyMrKSqqCNwdOdqIYUjCgAAAAYAGwAHQAV5pxaGOa7do4JLy1t2lFyA7SEy3QQOsCse+saxqTGpGDJtuMVM4rwzil43YNOIoycSyQRGFAviEaRmllOPIIu+7HoXLgnBIrSBIIF0xoMAeJ8SWPixO5PvoKGH0mWb5SATzSDYwxW05kB8mBUBf3iBU3lfh83aXN1cKI5LhkxCGDdnHCpVA7DYucsTjYZAycVP4jy7BO2qSMax0kQtHIPhJGQ341XvyzOn6C/uF+zMsVwv3uok/wBdAxUUt9lxNP1llMPtRzwE/NWkH4VluM36e3YK/vgukb7hKkf86BjopY/r9Chxcw3Nr9qeBuz/APVj1oPmRV9YcTinQPDIkiHo0bKw+9TQSaKKKAooooCiiigKKKKAooooDFa6BW1FAUUUUBSj6QuMBEhtsO7XUmho4gWkeJQWlVBtjUAI8kgASEkjGabqX+aitvHLdqoNyIuwhJP0pWwigHYZkZcnxCjPSgS7q/nuIpp7pV9WjkFva2ETfk7ifUEUSvgdoiv3cex3GOCB3uttwKx4chWaD166VO1nYrGyxByWO8xEcKk6tKjvN5GtOK3Om0ha0CyW3DXhYSH2bqdXETLG3TSO0ctJuNbDHstVyvG7EOZJbG4S5LayHsZZZNew7sioynGAAVbG22KK24By5ZSSLdR201m8LF2hdWhj1FGAYx7xnCue8h28fKnZTtXn3M1vd8StrjVHJaWywyMkbkCe4kCMU7RVJ7OIHB0k5YgZwKcOW77trO2l/vIY3/iRSf50RZUr843T2mi8iBcho4ZYc7TJI4VNOdlkVn2PQhmB8CGilr0jQluG3JHWNBMPjAyy/wDsoLXgvHIrqISQtkZKsCNLIw9pJFO6uPEGrClTjfL0jOL3h7rHclQWVv0VynULMB9LHsyDcfDpL5b5uS5LROjQXSfpLeXZl96Ho6eTD8KBgorlFcg7dDjOk7NjOMkeVdaDBFLvEuRoHcyw6rW48J7fCMT/AIiexIPcwNMdFAs8G4/NHOLS+CiZgTDMgIiuVX2tIPsSgblPmNqZqWvSJaarCaQHTJbr6zE/iskHfBHxAKnzDGr6xuO0jR8Y1KrY8tQB/wB6DvRRRQFFFFAUUUUBRRRQFFFFBhTWa1XxragKrOO8uw3iKlwpdFcPo1EKxUEDWAe8O9nB2qzooKbmPl8XFjNaoFQPEUTAAVCB3MAdACB08qpOE86mU2SMNMsjyQXMZ2MU8URfDD3lCR5gg06Uqc38mLOy3VuqrewsskbklRJ2Zzolx1BGVBO66vLNBM5O5gF/ZpKQNRykqjorp3XHwPUe5hUX0aHHDoUPWFpIT/yZZEH4KKRvR+1zZC4mFvOYe3dLm20kyxH245Yl/WDS4RgvXSGGacPRnfrLHeGMkp69OVypU6ZNMgyrAEe2diKByqJxazEsEsZ6SRuh+DqV/wB6l0UFZyzJqs7c/wCCn4KAf5V04pwWK4A1r3l3R1JV0PmjjcVF5TGLYJ/dySx/wSOB+GKt9YoF6S1uImUuvrSJkKykRzhWGGDDISQbDxU5AOMitrbjhbKxuryKdoJQYpmXyIfHfG+D7J8cdav9YrhecOimGJURx5MoOPhnpQc4rmTWAyHQwyrDqvTuyLnY+RBIOPDxlu4AJJwB1J6D4mqv+rUY9h50HklxMB8gWIFRrjki1lIM6vPjoJ5ZZF+aM2k/MGgqON8QHE82dqdcBYC7uV/RhAQWiifo8jYwdOQoJzvtToiAAAbAbAfCtYLdUUKihVUYCqAAB5ADYCulAUUUUBRRRQFFFFAUUUUBRRRQar41tWq+NbUBRRQaAopL5mu5Y7+JZbma3tZUCRSRdiFFwGYlZjJG3tqV0nYZUjxqJxLjkltcerrxB5JQocpJw9p9Kt0LtaqhA99A/Yqh4HAEvL8D6bxSH4tEqf8AiqPZcT4hgM8FvMhGQ0MkkTn4xTpt/FWOXr1pL66LRvETHD3JMZ7vaDOxII99A0Vo71rcThFLMQoAySSAAB1JJ2AqqsebLWWURRTJI7Zx2epxsCT31BXw86CNywx7a/jY+xdFgPJZooZB+LNTCEFLfDG0cVvE/vILeYfumaJv+hfwpmoMaaxp8q2ooMA1msEVkUGDWa5zTqgLMQqjqWIAHxJqFecft4VVpZ4kVvZZpEAbHXSSd/lQceKc1W9u/ZyOe006yiRyysq5xqcRqxVc+Jx0NWFlepNGskTK6ONSspyCD4g0tcnKHueJThg2u5VFZSCCkcEJTBG2PyhPzrf0fYME7J+he7uGh8uzMhGV+yWDkfGgaaKKKAooooCiiigKKKoeY4g0tusrOIGLKwV2QGQgdkHZSDpOGGM9StBF4hzBdetSQWlvFL2KI8rSzGLPa6tKxgI2ThDucCq9eZL+5neK3hjtnhjV5UuwX1tIzhVjeJsaMRnv79emxrva8Ejsb9HhUrFdK0UgLu2Jo8yxHvkkZUSrjpnT51dT2um9jmHSSJoX+KntIif/AOo/fFBw4HzUJX7CdDb3ajLQOQdQH04XG0ie8bjxAq+FIHpK4pAySw5xcwQPdQuuRJDIjRLFpOOjtLp22Okjr0e7fVoXV7WBqx0zjfHzoOd/YRzRtHKivG4wyMMgj3ivMJOEO13JCjTBbV0it75TrntmlRZBFMOs1t3wO9krnfYkj1ela/jewkmuY0aW3mcSXKKMyRsFVDLEPprpQak6jGV8VoO/C+PSR6Yr8LHMdllTPYTeWhj7LEfQb5Zra3P/ABSUedrGfukcf71assVzF0SWJxnwZWBpbl4PLYym4hD3EQj0GEtmVEB1AQk+3g5wp33xmgZLuwSbaVQ6g50sMqSOmVOxwd9/jUlUAGAMDwA6VXcA47DdxCSBw65wR0ZGHVXU7qw8jVnQLFwunjMJ/vLKVf8A0poW/wDIaZ6SudOGdtf2AEjwvouSksZwyOohYHB2ZdjlTsQSKtOA8wOZDa3YVLpV1DTns50G3aQZ8PrJ1UnxGDQMNFFFAVgms0n858OSW94asuoxs8yEK7p3jF2iHKEHrEfvoJ8kqTXZEg1JGwiiUgFTKUMsjEHYkLgA+He86xFaJDfkKiATwlhhQMNEwDgeQYSKSPErWk/JyRsktoFjmRtWZDI4cEFWVstke1nI8qLrgF1I4m9ZSOVUZECQao1D4zs7ZJyo3yOlAq813w4e9zbQERLeRrJHoQkxyPIsFwyKgP6siTp7SHzpj4bzRBFFHDa215JHGoRAlrKgwowO9MEHh1zU3l/lloZHnnna5uHUIZGVUVEByEijXZVzuepJq/oF08cvH/R2DKPOe4hj/CLtDSneekq+SR0FpA2h2QlZZGGUJU4JUZ3BHQV6bSZyrwxZoGkIyXuLls+43M+PwoHSiiigKKKKDBNUnEePWbq0UksbqRhlBL/fozg+/wAKxxqMS3EEEh/JMskjLnAlMZQKrea98sR44HhXS843DbkQxrrk+jBCBqx5kDCovvOKCg5e5qie5axlmScqRJby53YIchJPKZNOcj2gM9c074pQ4nxe+gVrmeK29WjYM8StI8yRg7yByAhZR3ioHQHDU2iUadWRpxnOdseefKgXec+T1vFV00rcwkPC7Z0kqyvolA9qMsoyPAgEe+x5c42LqASaSjZZJI26xyRnTIh+BHXxGD41z5g5hFvAsqoZi7pHGqsoVnlOlNUh7qrn6R8/EkCuXLnD/VUYTyJ29xM80gBwvaSY7sQbcqAqr5nGfGgvai8S4gkETyynSkalmPXAHkB1PkPGpWaVLudr68WKP+y2sged/CWdN44V8whw7nzCr1zQReHXzRPJPBG/qJPfQghkf9ZJFGRkIDsw8wxHSnBJVZQykFSMgg5BB6EHyrpiltybBznPqch69fV3Y/8AaYn90nyNBRc3RdjeLJw9SL4xtNMq4EUkMYO1yPFmYaUYd7OfAU78K4ktxBFMnsyosi/BwGGffvS/yPAZUmvZVw94+pQRutuncgX+HLn3yGqXk/lu6S20W9+8YjklhaKSFJ1QxSOg7Ikqy5UKcEkb9KDT0qPCbrhqzHMQkczoM57FtCkyAfqtWkMTtg+NROdeT3tfV3spjDH26gCUs8dtI/djeJjlo0Zj2bLkqRIMinKz5LhWKdZC80lwhSeeUgyOCCMbABVGdkUAD8aqrW+eXg79ogllgV4pomAYStaMVkUg/XVDj3uKByg1aRqxqwNWM4z44zvjNdKTeX+M+rtDEzmS0uADZXDEkjUNQglY/Sx7DHdgNJ7w3cqCJxPikdvE0szaEXGTgn2iFAAUEkkkAADxpX49xuG4WylgkVxHfwq2MhkMmuIh1YBlOJOhArvzrNNK0dpbKvaMPWCzk4C2skTKqgdXZyq56AZPlSXzdAx4pDJKQh7e0a2GgI00ckqCQSN9MxEbL1USZ6UHr9UPMPHHjWTscHsV7SZjuEVe8VH22UH4Dc9Rmw43PKkLGFSz7dBqKgnvMF+mQNwvjiuFnZQSWpjQ64pFYM2e8/aZDlm66ySc+IPligslmGkHIxjOTsMVX3XNNpH+kurdP2pox+BalDhnAuAvgKbaVumJp2kbbb2Zn/2pwseX7WMZht4E8jHFGv4gUHbhnGIblC8EiyoGKlkORkYyM/MffVP6Of8A7dCfMyt/FLIf967cnbxTSf3l1cN8lleMfhGKi+jE/wDC7b/mf92SgaaKKKAqLfcTihGqaWONT0Mjqg+9iKh8y8a9WgLKuuVmEcMecdpK+yL7h4k+Cqx8KreCcjRqe2vNN3dvu8sihlT7ECMMRoOgxufGguJbe3vIxns5o85UghhnzVlOx+Brpw/hEUC6YY1QHrpG5/aPU/OqyXlhYWMlkEgkJyyBcQy+H5RF2B29tdx76l8L42JCY3UxTqMtExGcfWRujp7x88UE6W3V1ZHAZWBVlPQhhgg+4g0u2vo7tVAWQzTxqMJFcTPLFGo2AWMnTsNgWBI86Zl8ayaDzr+i5218GLKkAj1pcMS0rW2rCJGmMdpGwCFydhoIGSDVTZ8MSb1uK6h7e8it5Tczygs6y5xbC1OAERlBddIz0zvmpvEJZJ5DfxCZ5+1MXD0jVmj7KBikpnOyrHKS+WYjChCMkU7cucFNvGzSsHuJW7SeQbAvgABfKNVAVR5DPUmgW7LmOe4t47KPVHfj8jdO2D6uI1TtJhgkMW1Ds/MvnorUwzXFvwu0UezFHhEUbu7sdgM+1IzHOT1JJJ6mqXlDikJTiN+WQRSXDtrGCRFbRpGC2N99DMB5OD41xveXpOIW89xcqVZ4JFs4D1tw6nS7j+/bYn6owo8SQeIXJUFhpONxnOD4jI60TwK6lXAZWGCpGQQeoINQ+A3/AG9tBN/exI5+LqCf51YUGiIAMDYDoPdS7wGbRf38HTLRXC/CaMRtj96A/fTIaV+LjseKWc/0Z0ktHP2h+Xh/FJB+9QNNKvL0nZ8Q4hb9AzR3SDzEyCOTH78Of3qaqUuZB2HEbC5+jIXs5D7phriz8JI8fv0EfgnC4nF9wyUZijk1xjOCsNz+VTQeoKSCQAjppXyqw5b4w6s9pdt+cQrqEhwBcQ5wso+19Fx4N7iKpfSJYTwz23ELNlEqMlvIjnCSpM4VA/uDvjPhqyPZqWvD4eLmKaZR2cIdWtnHfW4PdkSf7K6RhRsxIY7BaCPNxG4ubhb61iDW1trjAx+Vu0cqJjCOmlTGCmfbKHGARVnx24guoLaWNlkUXUDIw3IYSKCN91bwIOCNwa1vLl7S3tbK1Cm6eNYoh1SNYlAkmk+wvX7TFR41GueU4LVLfQCZWuYu0mZjrmdn1M0u+GY7ncbdBigdKpeL8KcB5LQqkzA5V89nIcbawN1bycb+YYbVc5qHc8UiQ/lJY0x9Z1X+ZoI3CeBIlpBbyojiOJEIZQwyigHr7wa0/qdaA5SFYj5wloT98RWuNzz9w+P2r22HwmQ/9JNQZPStwwf/AJaH9lZG/wClTQMXDeGJbxLFECEXOAWZj3mLHLMSSSWJyfOqX0bpjhdr+wT97Mf96ij0scNP69vj2Fxj/t1I9Gkurhdqfskfwu4H8qBnooooFriqa+K2St7KQ3Mq/wCYDBH94WR/4jTJVPzHwl5VSSAqLiBtcRb2WyCrxuRvodSQT4HS3hXPhXN8EqSaz2MsKlp4ZcLJCFGSWHiniHXKkeNBY8R4tFAoaaRUBOBk9T7h1NLHMV+tyVWE6gjKUkjI1vNIMokUm+kBe+7eC7edTeUoWn1X0wOubJgRusNucdmMeDMBrb3vjwrpdcumKUT2wGoFi0DHEbFwA7R+CSEDr0Puzmgir/SqjQPU3/8A2GM2ce+BQAW94cA+QqLccz8RihDy8PUgACQRTs8h+sYo443AGMkam92auLbnK0JcPPHE8ZIkjmZY3Qj6wYjI8mGQfAmq9udJLg6eG2zXA6esS5hth+y5GqT9xce+gWuU+bZbfsbZ4pRZwRlDcLZ3ZLFCAnaBkGjUCSdIbBHUA5qy4rzgl9cJYRmWGKUflpnjkiLq2dMUWoAq0mGGpsbBguSRiY15xWPLBrK72y1vGXhdf8t2Zg37wFUXJ9jHfu8dzqJiGu4ikzHJJdzZ1yOmdQSJdKRnoOo3UUVbc33MUcltapC5jLJNcpbwNIeyt8CFXWMZ0s6KN/oxEVx5h5qS9C2sMF0x7SOS4Vo5YCkCSKXLatLNqwQFXc4PlTfwXl+K2D9nrZpCGkkldpJHIGF1OxyQBsB0HzNVXKrB7zicnUi4SH4LDDGQP4pHPzoi84RwxbeFIU9hBpQeS5OlfkMD5VLFZrBoM0v87Qfmwk8YJopx/wAqRS3+gsPnV+DUbidqJIZYz0dGX+IEf70ElTSx6SrUvw2dl9uEC4TzDW7CXb5KR86tuW7rtLSBz1MS5+IAB/EGpl5bCSN0bdXUqR7mBB/nQV3FbFL6yZM4WaMFW8VLANGw96tpYfClPh/ESFg4gQY5Nfq3E1Gy6ow0faOv1kkC4Yb6HxuMYaeTW/MbcfVjCY/yu5/7a4aRBfFSPyV2M4PQTRjf+JPxSg25a4cS0l5KD2txjSD+qgXJijHl1Lt5sx8hVhxfg6XCqrl10uHBRtLArkDcfGp9as2KClflK2+kjOf8SWZ/+p60t+QeHp0srbPmYUY/ewNXiL4mt6CBDwG3T2IIV/ZiQfyFS44FX2VA+AA/lXSigMUUUUBRRRQYJpF41aQ8XuEjSNJIYHzPdYGDp6wQP9LUfbIOkDI6naJ6TuPq+m0SYRAOpuZG7TsgpUkRSGLv97YnSRpXdiARmLPzU8FhDK2INSfmttZgMCq/rpWaM6YQCDp07BhnLEBQ9OXAHlWsm4wDj3jGfxFQOXeI9vbRSGSGRmUangYtEW8dBO+Pcd6sDgeVBTLyhaGUzSQpLKf1k2ZWGOmntMhR7lwKrL63PEZ3g1MtlbsEmCMVNxNgEx6l3ESAjVjqxx9E1ecx8WFrazT4yY0JVfrP0RR8WIHzrTlbhBtrWKJjlwuqVvrSyEvKx+LsxoK1vRlw3G1nEp8GQMjD4OpDA/Ot+NcqW3Yh2ZopLeM6LvWe2jCAnLSndxturZB3yKZDXlnPXNgvLuLhlu6aTKq3DNqKOwywiOgg6cphsEbkDwagfOUeJSXFjbzTALJJErMAMDJHUDwyMHHhmqjkKLTNxQbn8/c7/bjib/epo4reQgdrZrIoHtWkoYgD/CmCH5KzUvcvc328EnEJJmaIyXY0ROjidj2EAwsGNZOR4Dy8KD0Oilccdvrj+zWYhQ9Jb19B+UEep/4itYbl+/cZfiTI3lBawqg+Haa2P30DQRWM0qLbcVtzkSwXyfUkX1aX910DIfmBW559SMfnltdWp8WeFpY/lLBrXHxxQS+S51Nuyqc9lNNEfdolfb7iKvJJQoyxAA8ScD7zXnnK/LlpetfThWcPdO0cqvPFqV44n2wVzh2cdKgLy9brwi2u9Gqb81kd3eSQnMsIl2diMEFsjGN6B45PmUwuFIKrPMFIIIIMjMMEbYw1d+ZeHmaBtH6VCJIiPCSPvL9/T50sLb3qXV3bWsYjWSYTC6kXVFFG8USkRJ0eTWjd3oOp6iuXNnJ0UVlK7STzXLaY0mlnkLCSZ1jQoikIvecbKtA38B42t3bxTx+zIucHqp6MpHgQQR8qsFSq7l7l6Kyh7KDVo1M/fdnJZzliSffVpQFFFFAUUUUBRRRQFVHM/GTbwZjUNNIwigQ9Hlk2XP2RuzeSq1SuLcXitojLO4RB4nqSegUDdmJ2AG5pfteGzXshuLhWt0Ebx2sWfysfbDS80mNllK4CrvpBOTknAJKiW29ZOZHjSRVe9i1lSFIkuQ7J+UR3kxrkRXACiPbRte+jKxUz3EyY0hREWQEK8jO0rAAomTGpjUtoUsxckVKg5TvRFBZObU2cTxlpEDpLJHCwcI0RBUFiq6mDYO+29PYoFviPI8RkM1q72c53aSDAV/8AOhI7OT5jPvpM4reXUhuEldLt4itpbLGhijkuLldbPIusgtHGA2cgDJIwdw1+kW8kWKGNEdkmlCTCLDSmMBmZY0yGbVpw2ncJrNedcoWAN/bx2rSQurB5oxIxVWjDdu/YSIvZhldYwCoI7U4wF3KdXkubuO2tWtLmMRywvPPcmHBW2ZXOCjtrd2QdBjck0+0Utc+cwyWltriQkswUy6S6QK2AZJFHeYDOygbmiNeYOJyTSmytG0yYBuJxv6tG3THh2zj2R4DvHwync68rJbTWgs0CNHbytGAoLM9k8dyoLMC2psvkjBOrfbIr0LhXC4rG3I1d0apJppD3nY7ySSsfE4z7gMDYVTcChlvblb6ZezhRWWziIw5WXAeWbPQsFAVPBTvuaBnsLxZYkkTdZEV1+DgMPwNLHPvDYordrtI0E0U0E7SBQHYRSIram6kdnqHwqT6OnPqCL4RyTRIfsRTSIn3KoHyqbznZ9rw+7jHVreQD46Gx+OKC4FZqq5a4wlzbxSIwYmOMtjfDOivgnzwwyPDIq1oCsYrNQOMx3Bj/ADVokkz1mR3XG+RhGUg9N9/hQTXOAT5CvNpG/wDpiP3wxY/elTH8xXbjXGr+LMUt3YCRwQIoLa4lnORjuRLJn5kY86VoLPi0ix2BAEMUUUixaYY52iicBD3mdA+qMHSzb+PlQe2ilrmdu0urC3HjK1y/7FquVz/zHj+6rDgV+XQK4nEgGW7eJUb7417Nv3SaokZYuNAly/rELRojHvQGIiVsA/q5Ac58CmOmwByFZoooCiiigKKKKAooooFPl239dk9fm7yZIsoz0jjBK9rj+8kxnP0VKgdTlsFL45S7MsbSeW21EsY10SQ6mOSRFICFyfBCoqPdwcThHaJNBchdzB2BheQeIWXtWUP5ZXBOxxQNFFVfAuYortC0ZIZTpkicaZIn8VkQ7qfwPgTVmzYGfCgTr2xu4L6W5SAXiuoWL8usT264GpFVxoKsw1FgdR6HOBVxyrwh4IWM2nt5pHmm0nKh5TnSpO5VVCoD46K48tztcs14c9m+Vtl6YhB/SEechGr9kJ78sFAUl82XyLfW4uXUWscT3BTBJaZHiSLIHtnMndQD2hnc4w55pHv+Hi84wyhyq29qqu6bSI80jnRHJ+rYqoyw7wGwK5zQVXHea1uZBBc5hg1KxtEBmvbjSQyrJFFkQxkgEqx1HGDp3pmaW8vBpVGsYW9p3Km5ZT1EaLlYifrMSR4KDuLnhPAoLZdMESRjx0jdj5s3Vj7ySa68TvlghllYZWNGcgY3CKWOM7eFAcN4fHbxJDEoSNAFVR4AfzPiT4nNU3MHF3kk9StSBO6apZSMrbRNkayDs0jYIRPMEnYbonBeFvOpubnh0t20xMmSIIioc6lCNLKJWCjCjAjXA6HrVlecLmtYXvuHma2BINzbXUYlxHF3SyAkv3Fy2FfBGcY2BB+4LweO1gjghXTHGulR4+8sfEk5JPiTU6kA87cQhnSCayinMiF4pLaYIsqrjVoWX6QDA6dWcHIyKmXPpNjhXVdWl7bgdWeFSo/eRzQOdc7i3V1KsAVPUHoaUrb0q2TgMvrBB6EWlwwPwKoQa5T+l6xVtH5wXPRBbTBz8FZQaBts+GxRZEUaR566EVc/HA3pehl/43KuOtjGc+WmaUY+er/TQnOFxJ+g4bdn3zmG3X/W5b/TSZb883MPELuSWwd5mWOIRRShmRITIc6Sut1YyagyrjFB67S3ztZlYWu4jpuLVGljbGdSqNUkT+aOFx7jgjcUq8T9JF0yHsRaRSthY4Gaead3Y4VVTs41ByepJwAT4URcHuby4MMt9cNFANN7IjLFE0jKCYIVjUd0A992J6gbE7A33XPNlEqdpcRhmAIjVu0k7wzsiZY/dXXhvN9vNII1MqOwJQTQTQ69O57MyooYgb4G+N6rZOUuxUR8PjtLeNl78miUyHyA7J0JHvL/ACpJ5o4XLYT2szmFykjT643uUcpbxvJKrRSSyKQy5XWMYJA+lQexUVrG+QCOh3HzragKKKKAooooCiiigoOOcoxzyCaN3t7lRhbiEgPgfRkU92RPssD7sVS8dtuLNazW+i2nMkbRrPHI0DjUMEtE4K5wT7LimqfjkSS9kzd/bbBwM9Mnw6/LqcUW3G43OBqXZmBdGUMqEBiCRjAyPvzQL9nxfiCRpGvCwpVQo/PIezAUADBALY2+rUiPh/Epd5rmC2H1LaLtG+cs+33JTAL2Pu99O/7PeHez9Xff5VstyC5T6SqrEYPRywG/xRvuoKB+SVf9PdXswPUNcGNT8VgCDFW/CeDQ20YjgjWNM5woxknqWPUn3nJrt66ngwPeK5BBAZQSQSOmAprmvFYiyqJFJcZXBGG3x3T0JyOgoJdQOP8ADRcWs8J6SxOnXHtqR18OtSI76NjpV0J32DKTtjOwPhkffWP6Qj0hu0TSTgNrXBPTAOdzmg8u4Xz/AHVvEsNy9ssqKFYTxXkcqkDHeEcbpIPJlYBhg7VMtubTPqBuby5zsY7Hh2iMZ6gtOjH72FekTzBFZmzpUEnAJ2G52G5+VEc4ZQ43UjUOvQjPQ70HnX9AyTxxp/RbSLEoWI8QvFXQoAUaY4Q+NgBnAJxuTXey9HswORFwy2P1ktnuZB8HmZQP4adoeLxs2gN3veCPCI9Tt+vT+L3Gu0t/GvtOg2Y7sOie0fljfyoKCPkrX/abq6n+x2vYR/Ds7cICPcSauOG8DgtxiCGOLPXQiqT+0QMn511HEotOrtE04DZ1KBhsaScnocjHxoHEELlAwLAgEDcgspYZ8sgE0EjFROJcGguF0zxRyr4B1DY94z0PvFdfX48Bu0TBOAdS4JzjAOdznatLjiUaBiWB0kAqvebL7KNK5OTnYUFE/JRTBtbu5gx7KFxcRDw2ScMV647rL1qgvfR3KzapIOH3RyWYkXFozliWJk7NpFYkk9RTxDxiNmVATrbVhSCrDs9OrUDuMal+OoY2NSTdoNWXUaBl+8O6DvlvIfGg81l5avEJFvaz2y/UtuKqsQ/ZjkhYKPcoFb8O9G00jk3OlEkwJiZ5bq5lQEN2ZmcKscZIGQi5I2zXoknEI1xqkQZGoZdRkHxGT099YueIxxhy7BVQBmJ6AHON/l0+HnQSAMVmotxxONCVd1BCGQg9QikAsfdk499cjxuLCnLYdtIPZyYDatGG7vdOrbDYoJ9FQf6ah0yMZFCx+2TkADJGckbjKkZGd1I6ip1AUUUUBRRRQVVzy8jymTU4147RAe6+kYGflt8zjB3rl/VWIDAyCVZWYBctrZXy22CQV+G5z1oooN4+W0GCWYkEHOF6ib1g+GwLeHl99Sm4ee27VXIyqqy6VIIQuRudx+kP4UUUFfb8pRomjUxGfpYbbsnhAOoEEBZD/wDGNq7RctoNOXZiuNzgnuyifxGeqgfAee9FFAW/LUaEEFsjG+F8FlTy/wAYn4ge+uMfKSCMoXZs69yFyO1jWI4yPIfifDaiigvMVrJHkEeYI+/aiigqP6rpth3BAGD3dinq+k4xvvaocfab3YynLKhlOtzgOG2Qau0MrHOB4GZseW2PHJRQZPLa9my62yxQlgFBPZKqDoOhC5+ZoTlpAAC7EAKPojOiJ4c5A2yr5+IoooNP6qoVIZmJZXUnCD9KiR5AC4BCxj8fOup5eXVIwdgXYOMBe4ysXyBjBySc56jrvk0UUHSHgoVtetjJh8sQu5k7MZxjGwiUAeQ3z1rm/L6nX327zax3U7raxL105YalGxPTas0UHE8qRkDLNsunovlcDPTb+0scDYYGK733LySxtGzOM5OpW0kHR2Y6bHA8D471iigxNy8pkaRJJUdkZMhs41CMagGyAQIxj5nrXe24SFEYLZ7MswGAAWbIy3mQGbfx1EnJoooOKcvqElTU2JEMf0e4h7QgLtvgytufdVrRRQFFFFB//9k="/>
          <p:cNvSpPr>
            <a:spLocks noChangeAspect="1" noChangeArrowheads="1"/>
          </p:cNvSpPr>
          <p:nvPr/>
        </p:nvSpPr>
        <p:spPr bwMode="auto">
          <a:xfrm>
            <a:off x="52388" y="-1050925"/>
            <a:ext cx="2085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Oval 20"/>
          <p:cNvSpPr/>
          <p:nvPr/>
        </p:nvSpPr>
        <p:spPr>
          <a:xfrm flipV="1">
            <a:off x="8601075" y="3267075"/>
            <a:ext cx="9525" cy="95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 flipV="1">
            <a:off x="8686800" y="3267075"/>
            <a:ext cx="9525" cy="95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562600" y="1371600"/>
            <a:ext cx="2800350" cy="2724150"/>
            <a:chOff x="5562600" y="1371600"/>
            <a:chExt cx="2800350" cy="2724151"/>
          </a:xfrm>
        </p:grpSpPr>
        <p:pic>
          <p:nvPicPr>
            <p:cNvPr id="10255" name="Picture 2" descr="https://www.lgfcu.org/plan/global/images/p_freedom-sig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2600" y="1371600"/>
              <a:ext cx="2800350" cy="272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5791200" y="1371600"/>
              <a:ext cx="2209800" cy="762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Data Validation</a:t>
              </a:r>
            </a:p>
            <a:p>
              <a:pPr algn="ctr">
                <a:defRPr/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Next Exit 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rot="5400000" flipH="1" flipV="1">
            <a:off x="7543800" y="1600200"/>
            <a:ext cx="3810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209800" y="2133600"/>
            <a:ext cx="3733800" cy="3048000"/>
            <a:chOff x="2209800" y="2133600"/>
            <a:chExt cx="3733800" cy="3048000"/>
          </a:xfrm>
        </p:grpSpPr>
        <p:grpSp>
          <p:nvGrpSpPr>
            <p:cNvPr id="4" name="Group 46"/>
            <p:cNvGrpSpPr>
              <a:grpSpLocks/>
            </p:cNvGrpSpPr>
            <p:nvPr/>
          </p:nvGrpSpPr>
          <p:grpSpPr bwMode="auto">
            <a:xfrm>
              <a:off x="2209800" y="2133600"/>
              <a:ext cx="3733800" cy="3048000"/>
              <a:chOff x="3581400" y="1066800"/>
              <a:chExt cx="1524000" cy="1143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266941" y="1066800"/>
                <a:ext cx="152918" cy="1143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581400" y="1066800"/>
                <a:ext cx="1524000" cy="6858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252" name="TextBox 24"/>
            <p:cNvSpPr txBox="1">
              <a:spLocks noChangeArrowheads="1"/>
            </p:cNvSpPr>
            <p:nvPr/>
          </p:nvSpPr>
          <p:spPr bwMode="auto">
            <a:xfrm>
              <a:off x="2209800" y="2362200"/>
              <a:ext cx="3733800" cy="126188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9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CAUTION</a:t>
              </a:r>
              <a:endParaRPr lang="en-US" sz="1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90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Possible Mismatches On Gender, Race/Ethnicity, or Birth Month/Birth Year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76200" y="4419600"/>
            <a:ext cx="2514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Birth Month/Birth Year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57200" y="1524000"/>
            <a:ext cx="3352800" cy="381000"/>
            <a:chOff x="685800" y="1828800"/>
            <a:chExt cx="3352800" cy="381000"/>
          </a:xfrm>
        </p:grpSpPr>
        <p:sp>
          <p:nvSpPr>
            <p:cNvPr id="11285" name="TextBox 32"/>
            <p:cNvSpPr txBox="1">
              <a:spLocks noChangeArrowheads="1"/>
            </p:cNvSpPr>
            <p:nvPr/>
          </p:nvSpPr>
          <p:spPr bwMode="auto">
            <a:xfrm>
              <a:off x="685800" y="1839912"/>
              <a:ext cx="1143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Gender</a:t>
              </a:r>
            </a:p>
          </p:txBody>
        </p:sp>
        <p:sp>
          <p:nvSpPr>
            <p:cNvPr id="11286" name="TextBox 9"/>
            <p:cNvSpPr txBox="1">
              <a:spLocks noChangeArrowheads="1"/>
            </p:cNvSpPr>
            <p:nvPr/>
          </p:nvSpPr>
          <p:spPr bwMode="auto">
            <a:xfrm>
              <a:off x="3352800" y="18288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99%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81000" y="2667000"/>
            <a:ext cx="3429000" cy="446087"/>
            <a:chOff x="381000" y="3135868"/>
            <a:chExt cx="3429000" cy="445532"/>
          </a:xfrm>
        </p:grpSpPr>
        <p:sp>
          <p:nvSpPr>
            <p:cNvPr id="11283" name="TextBox 32"/>
            <p:cNvSpPr txBox="1">
              <a:spLocks noChangeArrowheads="1"/>
            </p:cNvSpPr>
            <p:nvPr/>
          </p:nvSpPr>
          <p:spPr bwMode="auto">
            <a:xfrm>
              <a:off x="381000" y="3212068"/>
              <a:ext cx="1828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Race/Ethnicity</a:t>
              </a:r>
            </a:p>
          </p:txBody>
        </p:sp>
        <p:sp>
          <p:nvSpPr>
            <p:cNvPr id="11284" name="TextBox 10"/>
            <p:cNvSpPr txBox="1">
              <a:spLocks noChangeArrowheads="1"/>
            </p:cNvSpPr>
            <p:nvPr/>
          </p:nvSpPr>
          <p:spPr bwMode="auto">
            <a:xfrm>
              <a:off x="3124200" y="3135868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87% </a:t>
              </a: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24200" y="4419600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99%</a:t>
            </a:r>
          </a:p>
        </p:txBody>
      </p:sp>
      <p:sp>
        <p:nvSpPr>
          <p:cNvPr id="11270" name="TextBox 32"/>
          <p:cNvSpPr txBox="1">
            <a:spLocks noChangeArrowheads="1"/>
          </p:cNvSpPr>
          <p:nvPr/>
        </p:nvSpPr>
        <p:spPr bwMode="auto">
          <a:xfrm>
            <a:off x="381000" y="773113"/>
            <a:ext cx="2362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Common Variable</a:t>
            </a:r>
          </a:p>
        </p:txBody>
      </p:sp>
      <p:sp>
        <p:nvSpPr>
          <p:cNvPr id="11271" name="TextBox 32"/>
          <p:cNvSpPr txBox="1">
            <a:spLocks noChangeArrowheads="1"/>
          </p:cNvSpPr>
          <p:nvPr/>
        </p:nvSpPr>
        <p:spPr bwMode="auto">
          <a:xfrm>
            <a:off x="2667000" y="609600"/>
            <a:ext cx="1828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VDOE/SCHEV</a:t>
            </a:r>
          </a:p>
          <a:p>
            <a:r>
              <a:rPr lang="en-US" dirty="0"/>
              <a:t>Alignment Rate</a:t>
            </a:r>
          </a:p>
        </p:txBody>
      </p:sp>
      <p:sp>
        <p:nvSpPr>
          <p:cNvPr id="11272" name="TextBox 32"/>
          <p:cNvSpPr txBox="1">
            <a:spLocks noChangeArrowheads="1"/>
          </p:cNvSpPr>
          <p:nvPr/>
        </p:nvSpPr>
        <p:spPr bwMode="auto">
          <a:xfrm>
            <a:off x="4953000" y="849313"/>
            <a:ext cx="2514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Outcome</a:t>
            </a:r>
            <a:endParaRPr lang="en-US" dirty="0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52400" y="1219200"/>
            <a:ext cx="8001000" cy="4419600"/>
            <a:chOff x="304800" y="914400"/>
            <a:chExt cx="8001000" cy="44196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04800" y="914400"/>
              <a:ext cx="78486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457994" y="3123406"/>
              <a:ext cx="44196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439194" y="3123406"/>
              <a:ext cx="44196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81000" y="2057400"/>
              <a:ext cx="7772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81000" y="3657600"/>
              <a:ext cx="7924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572000" y="1317248"/>
            <a:ext cx="4419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b="1" dirty="0" smtClean="0"/>
              <a:t>There were only a few instances where gender did not align between the two data sources. Cases where misalignment was present </a:t>
            </a:r>
            <a:r>
              <a:rPr lang="en-US" sz="1300" b="1" dirty="0"/>
              <a:t>were further analyzed to see if other common variables aligned.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572000" y="2438400"/>
            <a:ext cx="434340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b="1" dirty="0"/>
              <a:t>SCHEV and VDOE have different ways of collecting </a:t>
            </a:r>
            <a:r>
              <a:rPr lang="en-US" sz="1300" b="1" dirty="0" smtClean="0"/>
              <a:t>race/ethnicity. In </a:t>
            </a:r>
            <a:r>
              <a:rPr lang="en-US" sz="1300" b="1" dirty="0"/>
              <a:t>addition, students may change their </a:t>
            </a:r>
            <a:r>
              <a:rPr lang="en-US" sz="1300" b="1" dirty="0" smtClean="0"/>
              <a:t>race/ethnicity </a:t>
            </a:r>
            <a:r>
              <a:rPr lang="en-US" sz="1300" b="1" dirty="0"/>
              <a:t>classification upon entering postsecondary institutions. VDOE used these two facts as justifications for keeping cases where race/ethnicity didn’t align provided the other validation variables </a:t>
            </a:r>
            <a:r>
              <a:rPr lang="en-US" sz="1300" b="1" dirty="0" smtClean="0"/>
              <a:t>aligned.</a:t>
            </a:r>
            <a:endParaRPr lang="en-US" sz="1300" b="1" dirty="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648200" y="4114800"/>
            <a:ext cx="434340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b="1" dirty="0"/>
              <a:t>In </a:t>
            </a:r>
            <a:r>
              <a:rPr lang="en-US" sz="1300" b="1" dirty="0" smtClean="0"/>
              <a:t>cases </a:t>
            </a:r>
            <a:r>
              <a:rPr lang="en-US" sz="1300" b="1" dirty="0"/>
              <a:t>where </a:t>
            </a:r>
            <a:r>
              <a:rPr lang="en-US" sz="1300" b="1" dirty="0" smtClean="0"/>
              <a:t>birth month/birth </a:t>
            </a:r>
            <a:r>
              <a:rPr lang="en-US" sz="1300" b="1" dirty="0"/>
              <a:t>y</a:t>
            </a:r>
            <a:r>
              <a:rPr lang="en-US" sz="1300" b="1" dirty="0" smtClean="0"/>
              <a:t>ear </a:t>
            </a:r>
            <a:r>
              <a:rPr lang="en-US" sz="1300" b="1" dirty="0"/>
              <a:t>didn’t </a:t>
            </a:r>
            <a:r>
              <a:rPr lang="en-US" sz="1300" b="1" dirty="0" smtClean="0"/>
              <a:t>align, a </a:t>
            </a:r>
            <a:r>
              <a:rPr lang="en-US" sz="1300" b="1" dirty="0"/>
              <a:t>random sample was analyzed to </a:t>
            </a:r>
            <a:r>
              <a:rPr lang="en-US" sz="1300" b="1" dirty="0" smtClean="0"/>
              <a:t>determine </a:t>
            </a:r>
            <a:r>
              <a:rPr lang="en-US" sz="1300" b="1" dirty="0"/>
              <a:t>reasons for the mismatch. The analysis revealed most mismatches </a:t>
            </a:r>
            <a:r>
              <a:rPr lang="en-US" sz="1300" b="1" dirty="0" smtClean="0"/>
              <a:t>were </a:t>
            </a:r>
            <a:r>
              <a:rPr lang="en-US" sz="1300" b="1" dirty="0"/>
              <a:t>a result of data entry error. Based on </a:t>
            </a:r>
            <a:r>
              <a:rPr lang="en-US" sz="1300" b="1" dirty="0" smtClean="0"/>
              <a:t>this result, </a:t>
            </a:r>
            <a:r>
              <a:rPr lang="en-US" sz="1300" b="1" dirty="0"/>
              <a:t>VDOE </a:t>
            </a:r>
            <a:r>
              <a:rPr lang="en-US" sz="1300" b="1" dirty="0" smtClean="0"/>
              <a:t>kept </a:t>
            </a:r>
            <a:r>
              <a:rPr lang="en-US" sz="1300" b="1" dirty="0"/>
              <a:t>cases where birth month/birth year didn’t align provided the other validation variables </a:t>
            </a:r>
            <a:r>
              <a:rPr lang="en-US" sz="1300" b="1" dirty="0" smtClean="0"/>
              <a:t>aligned. </a:t>
            </a:r>
            <a:endParaRPr lang="en-US" sz="13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28600" y="76200"/>
            <a:ext cx="830580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Validation Decisions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5906869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After the de-identification process was completed and the data sets were merged, only 35 cases were removed due to misalignment on multiple common variables.</a:t>
            </a:r>
            <a:r>
              <a:rPr lang="en-US" sz="2000" dirty="0" smtClean="0"/>
              <a:t>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9" grpId="0"/>
      <p:bldP spid="30" grpId="0"/>
      <p:bldP spid="31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7913</TotalTime>
  <Words>2753</Words>
  <Application>Microsoft Office PowerPoint</Application>
  <PresentationFormat>On-screen Show (4:3)</PresentationFormat>
  <Paragraphs>678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Preparing The De-identified Data</vt:lpstr>
      <vt:lpstr>Slide 6</vt:lpstr>
      <vt:lpstr>Slide 7</vt:lpstr>
      <vt:lpstr>Slide 8</vt:lpstr>
      <vt:lpstr>Slide 9</vt:lpstr>
      <vt:lpstr>What was Virginia’s match rate?</vt:lpstr>
      <vt:lpstr>More on the data-linking process</vt:lpstr>
      <vt:lpstr>Slide 12</vt:lpstr>
      <vt:lpstr>Conditions of SFSF (c)(12)</vt:lpstr>
      <vt:lpstr>More Conditions of SFSF (c)(12)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The data linking process for State Fiscal Stabilization Fund Indicator (c)(11)</vt:lpstr>
      <vt:lpstr>Slide 23</vt:lpstr>
      <vt:lpstr>Resources</vt:lpstr>
      <vt:lpstr>Slide 25</vt:lpstr>
      <vt:lpstr>Slide 26</vt:lpstr>
    </vt:vector>
  </TitlesOfParts>
  <Company>Virginia IT Infrastructure Partnership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Enrollment Credits Included or Excluded?</dc:title>
  <dc:creator>dae4760</dc:creator>
  <cp:lastModifiedBy>Jennifer Bebermeyer</cp:lastModifiedBy>
  <cp:revision>344</cp:revision>
  <dcterms:created xsi:type="dcterms:W3CDTF">2011-10-25T13:08:46Z</dcterms:created>
  <dcterms:modified xsi:type="dcterms:W3CDTF">2012-04-04T15:11:23Z</dcterms:modified>
</cp:coreProperties>
</file>