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3" r:id="rId3"/>
    <p:sldId id="260" r:id="rId4"/>
    <p:sldId id="264" r:id="rId5"/>
    <p:sldId id="291" r:id="rId6"/>
    <p:sldId id="273" r:id="rId7"/>
    <p:sldId id="276" r:id="rId8"/>
    <p:sldId id="278" r:id="rId9"/>
    <p:sldId id="282" r:id="rId10"/>
    <p:sldId id="284" r:id="rId11"/>
    <p:sldId id="283" r:id="rId12"/>
    <p:sldId id="285" r:id="rId13"/>
    <p:sldId id="286" r:id="rId14"/>
    <p:sldId id="290" r:id="rId15"/>
    <p:sldId id="287" r:id="rId16"/>
    <p:sldId id="288" r:id="rId17"/>
    <p:sldId id="289" r:id="rId18"/>
    <p:sldId id="292" r:id="rId1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521"/>
    <a:srgbClr val="EBE600"/>
    <a:srgbClr val="E2B700"/>
    <a:srgbClr val="FFEF81"/>
    <a:srgbClr val="D1CC00"/>
    <a:srgbClr val="000099"/>
    <a:srgbClr val="D2A578"/>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4660"/>
  </p:normalViewPr>
  <p:slideViewPr>
    <p:cSldViewPr>
      <p:cViewPr>
        <p:scale>
          <a:sx n="66" d="100"/>
          <a:sy n="66" d="100"/>
        </p:scale>
        <p:origin x="-504" y="-90"/>
      </p:cViewPr>
      <p:guideLst>
        <p:guide orient="horz" pos="2160"/>
        <p:guide pos="2880"/>
      </p:guideLst>
    </p:cSldViewPr>
  </p:slideViewPr>
  <p:notesTextViewPr>
    <p:cViewPr>
      <p:scale>
        <a:sx n="50" d="100"/>
        <a:sy n="50" d="100"/>
      </p:scale>
      <p:origin x="0" y="0"/>
    </p:cViewPr>
  </p:notesTextViewPr>
  <p:sorterViewPr>
    <p:cViewPr>
      <p:scale>
        <a:sx n="66" d="100"/>
        <a:sy n="66" d="100"/>
      </p:scale>
      <p:origin x="0" y="0"/>
    </p:cViewPr>
  </p:sorterViewPr>
  <p:notesViewPr>
    <p:cSldViewPr>
      <p:cViewPr varScale="1">
        <p:scale>
          <a:sx n="51" d="100"/>
          <a:sy n="51" d="100"/>
        </p:scale>
        <p:origin x="-1764"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pg92218\Local%20Settings\Temporary%20Internet%20Files\Content.Outlook\Q3DXFQIO\Div%20Comp%20Proposal%20Summaries_Or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2.8725314183123917E-2"/>
          <c:y val="6.9835111542192102E-2"/>
          <c:w val="0.60984445166975421"/>
          <c:h val="0.91464597478176524"/>
        </c:manualLayout>
      </c:layout>
      <c:pie3DChart>
        <c:varyColors val="1"/>
        <c:ser>
          <c:idx val="0"/>
          <c:order val="0"/>
          <c:explosion val="2"/>
          <c:dPt>
            <c:idx val="0"/>
            <c:spPr>
              <a:solidFill>
                <a:srgbClr val="FF9900"/>
              </a:solidFill>
            </c:spPr>
          </c:dPt>
          <c:dPt>
            <c:idx val="1"/>
            <c:spPr>
              <a:solidFill>
                <a:srgbClr val="00B050"/>
              </a:solidFill>
            </c:spPr>
          </c:dPt>
          <c:dPt>
            <c:idx val="2"/>
            <c:spPr>
              <a:solidFill>
                <a:srgbClr val="FFFF00"/>
              </a:solidFill>
            </c:spPr>
          </c:dPt>
          <c:dPt>
            <c:idx val="3"/>
            <c:spPr>
              <a:solidFill>
                <a:srgbClr val="FF0000"/>
              </a:solidFill>
            </c:spPr>
          </c:dPt>
          <c:dPt>
            <c:idx val="5"/>
            <c:spPr>
              <a:solidFill>
                <a:srgbClr val="0000FF"/>
              </a:solidFill>
            </c:spPr>
          </c:dPt>
          <c:cat>
            <c:strRef>
              <c:f>'Analyze by Type'!$Y$34:$AD$34</c:f>
              <c:strCache>
                <c:ptCount val="6"/>
                <c:pt idx="0">
                  <c:v>Type 1: Hire Staff</c:v>
                </c:pt>
                <c:pt idx="1">
                  <c:v>Type 2: Upgrade or Consolidate</c:v>
                </c:pt>
                <c:pt idx="2">
                  <c:v>Type 3: New System/Different Product</c:v>
                </c:pt>
                <c:pt idx="3">
                  <c:v>Type 4: Convert from Manual</c:v>
                </c:pt>
                <c:pt idx="4">
                  <c:v>Type 5: Division Designed </c:v>
                </c:pt>
                <c:pt idx="5">
                  <c:v>Type 6: Other</c:v>
                </c:pt>
              </c:strCache>
            </c:strRef>
          </c:cat>
          <c:val>
            <c:numRef>
              <c:f>'Analyze by Type'!$Y$35:$AD$35</c:f>
              <c:numCache>
                <c:formatCode>General</c:formatCode>
                <c:ptCount val="6"/>
                <c:pt idx="0">
                  <c:v>1</c:v>
                </c:pt>
                <c:pt idx="1">
                  <c:v>33</c:v>
                </c:pt>
                <c:pt idx="2">
                  <c:v>4</c:v>
                </c:pt>
                <c:pt idx="3">
                  <c:v>6</c:v>
                </c:pt>
                <c:pt idx="4">
                  <c:v>0</c:v>
                </c:pt>
                <c:pt idx="5">
                  <c:v>2</c:v>
                </c:pt>
              </c:numCache>
            </c:numRef>
          </c:val>
        </c:ser>
      </c:pie3DChart>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7300">
              <a:defRPr sz="1200"/>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7300">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7300">
              <a:defRPr sz="1200"/>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7300">
              <a:defRPr sz="1200"/>
            </a:lvl1pPr>
          </a:lstStyle>
          <a:p>
            <a:pPr>
              <a:defRPr/>
            </a:pPr>
            <a:fld id="{FA341123-480E-445E-BB35-3B0D7994A6B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defTabSz="966788"/>
            <a:fld id="{88949E2F-9F5C-4FE7-87C4-304D1C1ADC6F}" type="slidenum">
              <a:rPr lang="en-US" smtClean="0"/>
              <a:pPr defTabSz="966788"/>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A341123-480E-445E-BB35-3B0D7994A6B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629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629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524000"/>
            <a:ext cx="8229600" cy="51054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12"/>
          <p:cNvGrpSpPr>
            <a:grpSpLocks/>
          </p:cNvGrpSpPr>
          <p:nvPr userDrawn="1"/>
        </p:nvGrpSpPr>
        <p:grpSpPr bwMode="auto">
          <a:xfrm>
            <a:off x="457200" y="304800"/>
            <a:ext cx="8124825" cy="571500"/>
            <a:chOff x="288" y="192"/>
            <a:chExt cx="5118" cy="360"/>
          </a:xfrm>
        </p:grpSpPr>
        <p:pic>
          <p:nvPicPr>
            <p:cNvPr id="1030" name="Picture 9" descr="final_connect_largegif"/>
            <p:cNvPicPr>
              <a:picLocks noChangeAspect="1" noChangeArrowheads="1"/>
            </p:cNvPicPr>
            <p:nvPr userDrawn="1"/>
          </p:nvPicPr>
          <p:blipFill>
            <a:blip r:embed="rId14" cstate="print"/>
            <a:srcRect/>
            <a:stretch>
              <a:fillRect/>
            </a:stretch>
          </p:blipFill>
          <p:spPr bwMode="auto">
            <a:xfrm>
              <a:off x="3696" y="192"/>
              <a:ext cx="1710" cy="360"/>
            </a:xfrm>
            <a:prstGeom prst="rect">
              <a:avLst/>
            </a:prstGeom>
            <a:noFill/>
            <a:ln w="9525">
              <a:noFill/>
              <a:miter lim="800000"/>
              <a:headEnd/>
              <a:tailEnd/>
            </a:ln>
          </p:spPr>
        </p:pic>
        <p:sp>
          <p:nvSpPr>
            <p:cNvPr id="1034" name="Rectangle 10"/>
            <p:cNvSpPr>
              <a:spLocks noChangeArrowheads="1"/>
            </p:cNvSpPr>
            <p:nvPr userDrawn="1"/>
          </p:nvSpPr>
          <p:spPr bwMode="auto">
            <a:xfrm>
              <a:off x="288" y="384"/>
              <a:ext cx="3360" cy="96"/>
            </a:xfrm>
            <a:prstGeom prst="rect">
              <a:avLst/>
            </a:prstGeom>
            <a:gradFill rotWithShape="1">
              <a:gsLst>
                <a:gs pos="0">
                  <a:srgbClr val="CEB034"/>
                </a:gs>
                <a:gs pos="50000">
                  <a:srgbClr val="F3D738"/>
                </a:gs>
                <a:gs pos="100000">
                  <a:srgbClr val="CEB034"/>
                </a:gs>
              </a:gsLst>
              <a:lin ang="5400000" scaled="1"/>
            </a:gradFill>
            <a:ln w="9525">
              <a:noFill/>
              <a:miter lim="800000"/>
              <a:headEnd/>
              <a:tailEnd/>
            </a:ln>
            <a:effectLst/>
          </p:spPr>
          <p:txBody>
            <a:bodyPr wrap="none" anchor="ctr"/>
            <a:lstStyle/>
            <a:p>
              <a:pPr>
                <a:defRPr/>
              </a:pPr>
              <a:endParaRPr lang="en-US"/>
            </a:p>
          </p:txBody>
        </p:sp>
      </p:grpSp>
      <p:pic>
        <p:nvPicPr>
          <p:cNvPr id="1029" name="Picture 14" descr="VDOE%20Logo"/>
          <p:cNvPicPr>
            <a:picLocks noChangeAspect="1" noChangeArrowheads="1"/>
          </p:cNvPicPr>
          <p:nvPr userDrawn="1"/>
        </p:nvPicPr>
        <p:blipFill>
          <a:blip r:embed="rId15" cstate="print"/>
          <a:srcRect/>
          <a:stretch>
            <a:fillRect/>
          </a:stretch>
        </p:blipFill>
        <p:spPr bwMode="auto">
          <a:xfrm>
            <a:off x="523875" y="0"/>
            <a:ext cx="1152525" cy="581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Bethann.Canada@doe.Virgini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Paul.McGowan@ci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ctrTitle"/>
          </p:nvPr>
        </p:nvSpPr>
        <p:spPr>
          <a:xfrm>
            <a:off x="457200" y="2514600"/>
            <a:ext cx="8382000" cy="1470025"/>
          </a:xfrm>
        </p:spPr>
        <p:txBody>
          <a:bodyPr/>
          <a:lstStyle/>
          <a:p>
            <a:pPr eaLnBrk="1" hangingPunct="1">
              <a:defRPr/>
            </a:pPr>
            <a:r>
              <a:rPr lang="en-US" b="1" dirty="0" smtClean="0">
                <a:solidFill>
                  <a:srgbClr val="E2B700"/>
                </a:solidFill>
                <a:effectLst>
                  <a:outerShdw blurRad="38100" dist="38100" dir="2700000" algn="tl">
                    <a:srgbClr val="C0C0C0"/>
                  </a:outerShdw>
                </a:effectLst>
                <a:latin typeface="Constantia" pitchFamily="18" charset="0"/>
              </a:rPr>
              <a:t>Virginia Department of Education</a:t>
            </a:r>
            <a:br>
              <a:rPr lang="en-US" b="1" dirty="0" smtClean="0">
                <a:solidFill>
                  <a:srgbClr val="E2B700"/>
                </a:solidFill>
                <a:effectLst>
                  <a:outerShdw blurRad="38100" dist="38100" dir="2700000" algn="tl">
                    <a:srgbClr val="C0C0C0"/>
                  </a:outerShdw>
                </a:effectLst>
                <a:latin typeface="Constantia" pitchFamily="18" charset="0"/>
              </a:rPr>
            </a:br>
            <a:r>
              <a:rPr lang="en-US" b="1" dirty="0" smtClean="0">
                <a:solidFill>
                  <a:srgbClr val="E2B700"/>
                </a:solidFill>
                <a:effectLst>
                  <a:outerShdw blurRad="38100" dist="38100" dir="2700000" algn="tl">
                    <a:srgbClr val="C0C0C0"/>
                  </a:outerShdw>
                </a:effectLst>
                <a:latin typeface="Constantia" pitchFamily="18" charset="0"/>
              </a:rPr>
              <a:t>Division Competition </a:t>
            </a:r>
            <a:br>
              <a:rPr lang="en-US" b="1" dirty="0" smtClean="0">
                <a:solidFill>
                  <a:srgbClr val="E2B700"/>
                </a:solidFill>
                <a:effectLst>
                  <a:outerShdw blurRad="38100" dist="38100" dir="2700000" algn="tl">
                    <a:srgbClr val="C0C0C0"/>
                  </a:outerShdw>
                </a:effectLst>
                <a:latin typeface="Constantia" pitchFamily="18" charset="0"/>
              </a:rPr>
            </a:br>
            <a:r>
              <a:rPr lang="en-US" b="1" dirty="0" smtClean="0">
                <a:solidFill>
                  <a:srgbClr val="E2B700"/>
                </a:solidFill>
                <a:effectLst>
                  <a:outerShdw blurRad="38100" dist="38100" dir="2700000" algn="tl">
                    <a:srgbClr val="C0C0C0"/>
                  </a:outerShdw>
                </a:effectLst>
                <a:latin typeface="Constantia" pitchFamily="18" charset="0"/>
              </a:rPr>
              <a:t/>
            </a:r>
            <a:br>
              <a:rPr lang="en-US" b="1" dirty="0" smtClean="0">
                <a:solidFill>
                  <a:srgbClr val="E2B700"/>
                </a:solidFill>
                <a:effectLst>
                  <a:outerShdw blurRad="38100" dist="38100" dir="2700000" algn="tl">
                    <a:srgbClr val="C0C0C0"/>
                  </a:outerShdw>
                </a:effectLst>
                <a:latin typeface="Constantia" pitchFamily="18" charset="0"/>
              </a:rPr>
            </a:br>
            <a:r>
              <a:rPr lang="en-US" b="1" dirty="0" smtClean="0">
                <a:solidFill>
                  <a:srgbClr val="E2B700"/>
                </a:solidFill>
                <a:effectLst>
                  <a:outerShdw blurRad="38100" dist="38100" dir="2700000" algn="tl">
                    <a:srgbClr val="C0C0C0"/>
                  </a:outerShdw>
                </a:effectLst>
                <a:latin typeface="Constantia" pitchFamily="18" charset="0"/>
              </a:rPr>
              <a:t>25</a:t>
            </a:r>
            <a:r>
              <a:rPr lang="en-US" b="1" baseline="30000" dirty="0" smtClean="0">
                <a:solidFill>
                  <a:srgbClr val="E2B700"/>
                </a:solidFill>
                <a:effectLst>
                  <a:outerShdw blurRad="38100" dist="38100" dir="2700000" algn="tl">
                    <a:srgbClr val="C0C0C0"/>
                  </a:outerShdw>
                </a:effectLst>
                <a:latin typeface="Constantia" pitchFamily="18" charset="0"/>
              </a:rPr>
              <a:t>th</a:t>
            </a:r>
            <a:r>
              <a:rPr lang="en-US" b="1" dirty="0" smtClean="0">
                <a:solidFill>
                  <a:srgbClr val="E2B700"/>
                </a:solidFill>
                <a:effectLst>
                  <a:outerShdw blurRad="38100" dist="38100" dir="2700000" algn="tl">
                    <a:srgbClr val="C0C0C0"/>
                  </a:outerShdw>
                </a:effectLst>
                <a:latin typeface="Constantia" pitchFamily="18" charset="0"/>
              </a:rPr>
              <a:t> Annual MIS Conference</a:t>
            </a:r>
            <a:br>
              <a:rPr lang="en-US" b="1" dirty="0" smtClean="0">
                <a:solidFill>
                  <a:srgbClr val="E2B700"/>
                </a:solidFill>
                <a:effectLst>
                  <a:outerShdw blurRad="38100" dist="38100" dir="2700000" algn="tl">
                    <a:srgbClr val="C0C0C0"/>
                  </a:outerShdw>
                </a:effectLst>
                <a:latin typeface="Constantia" pitchFamily="18" charset="0"/>
              </a:rPr>
            </a:br>
            <a:r>
              <a:rPr lang="en-US" b="1" dirty="0" smtClean="0">
                <a:solidFill>
                  <a:srgbClr val="E2B700"/>
                </a:solidFill>
                <a:effectLst>
                  <a:outerShdw blurRad="38100" dist="38100" dir="2700000" algn="tl">
                    <a:srgbClr val="C0C0C0"/>
                  </a:outerShdw>
                </a:effectLst>
                <a:latin typeface="Constantia" pitchFamily="18" charset="0"/>
              </a:rPr>
              <a:t>February 16</a:t>
            </a:r>
            <a:r>
              <a:rPr lang="en-US" b="1" baseline="30000" dirty="0" smtClean="0">
                <a:solidFill>
                  <a:srgbClr val="E2B700"/>
                </a:solidFill>
                <a:effectLst>
                  <a:outerShdw blurRad="38100" dist="38100" dir="2700000" algn="tl">
                    <a:srgbClr val="C0C0C0"/>
                  </a:outerShdw>
                </a:effectLst>
                <a:latin typeface="Constantia" pitchFamily="18" charset="0"/>
              </a:rPr>
              <a:t>th</a:t>
            </a:r>
            <a:r>
              <a:rPr lang="en-US" b="1" dirty="0" smtClean="0">
                <a:solidFill>
                  <a:srgbClr val="E2B700"/>
                </a:solidFill>
                <a:effectLst>
                  <a:outerShdw blurRad="38100" dist="38100" dir="2700000" algn="tl">
                    <a:srgbClr val="C0C0C0"/>
                  </a:outerShdw>
                </a:effectLst>
                <a:latin typeface="Constantia" pitchFamily="18" charset="0"/>
              </a:rPr>
              <a:t>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588619" y="1476345"/>
            <a:ext cx="596676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Times New Roman" pitchFamily="18" charset="0"/>
              </a:rPr>
              <a:t>Distribution of Proposal Submissions by VDOE Regions</a:t>
            </a:r>
            <a:endParaRPr kumimoji="0" lang="en-US" sz="2000" b="0" i="0" u="none" strike="noStrike" cap="none" normalizeH="0" baseline="0" dirty="0" smtClean="0">
              <a:ln>
                <a:noFill/>
              </a:ln>
              <a:solidFill>
                <a:schemeClr val="tx1"/>
              </a:solidFill>
              <a:effectLst/>
              <a:latin typeface="Arial" pitchFamily="34" charset="0"/>
            </a:endParaRPr>
          </a:p>
        </p:txBody>
      </p:sp>
      <p:pic>
        <p:nvPicPr>
          <p:cNvPr id="9" name="Picture 8"/>
          <p:cNvPicPr/>
          <p:nvPr/>
        </p:nvPicPr>
        <p:blipFill>
          <a:blip r:embed="rId3" cstate="print"/>
          <a:srcRect/>
          <a:stretch>
            <a:fillRect/>
          </a:stretch>
        </p:blipFill>
        <p:spPr bwMode="auto">
          <a:xfrm>
            <a:off x="1524000" y="2133600"/>
            <a:ext cx="4910138" cy="33138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81200" y="1905000"/>
          <a:ext cx="5562600" cy="3505200"/>
        </p:xfrm>
        <a:graphic>
          <a:graphicData uri="http://schemas.openxmlformats.org/drawingml/2006/table">
            <a:tbl>
              <a:tblPr/>
              <a:tblGrid>
                <a:gridCol w="666586"/>
                <a:gridCol w="2987588"/>
                <a:gridCol w="954213"/>
                <a:gridCol w="954213"/>
              </a:tblGrid>
              <a:tr h="848056">
                <a:tc>
                  <a:txBody>
                    <a:bodyPr/>
                    <a:lstStyle/>
                    <a:p>
                      <a:pPr marL="0" marR="0" algn="ctr">
                        <a:spcBef>
                          <a:spcPts val="0"/>
                        </a:spcBef>
                        <a:spcAft>
                          <a:spcPts val="0"/>
                        </a:spcAft>
                      </a:pPr>
                      <a:r>
                        <a:rPr lang="en-US" sz="1100" b="1" dirty="0">
                          <a:solidFill>
                            <a:srgbClr val="FFFFFF"/>
                          </a:solidFill>
                          <a:latin typeface="Calibri"/>
                          <a:ea typeface="Times New Roman"/>
                          <a:cs typeface="Times New Roman"/>
                        </a:rPr>
                        <a:t>REGION</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100" b="1" dirty="0">
                          <a:solidFill>
                            <a:srgbClr val="FFFFFF"/>
                          </a:solidFill>
                          <a:latin typeface="Calibri"/>
                          <a:ea typeface="Times New Roman"/>
                          <a:cs typeface="Times New Roman"/>
                        </a:rPr>
                        <a:t>REGION NAME</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100" b="1" dirty="0">
                          <a:solidFill>
                            <a:srgbClr val="FFFFFF"/>
                          </a:solidFill>
                          <a:latin typeface="Calibri"/>
                          <a:ea typeface="Times New Roman"/>
                          <a:cs typeface="Times New Roman"/>
                        </a:rPr>
                        <a:t># DIVISIONS IN REGION SUBMITTING PROPOSALS</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spcBef>
                          <a:spcPts val="0"/>
                        </a:spcBef>
                        <a:spcAft>
                          <a:spcPts val="0"/>
                        </a:spcAft>
                      </a:pPr>
                      <a:r>
                        <a:rPr lang="en-US" sz="1100" b="1" dirty="0" smtClean="0">
                          <a:solidFill>
                            <a:srgbClr val="FFFFFF"/>
                          </a:solidFill>
                          <a:latin typeface="Calibri"/>
                          <a:ea typeface="Times New Roman"/>
                          <a:cs typeface="Times New Roman"/>
                        </a:rPr>
                        <a:t>TOTAL</a:t>
                      </a:r>
                      <a:r>
                        <a:rPr lang="en-US" sz="1100" b="1" baseline="0" dirty="0" smtClean="0">
                          <a:solidFill>
                            <a:srgbClr val="FFFFFF"/>
                          </a:solidFill>
                          <a:latin typeface="Calibri"/>
                          <a:ea typeface="Times New Roman"/>
                          <a:cs typeface="Times New Roman"/>
                        </a:rPr>
                        <a:t> # DIVISIONS IN REGION</a:t>
                      </a:r>
                      <a:endParaRPr lang="en-US" sz="11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1</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000000"/>
                          </a:solidFill>
                          <a:latin typeface="Calibri"/>
                          <a:ea typeface="Times New Roman"/>
                          <a:cs typeface="Times New Roman"/>
                        </a:rPr>
                        <a:t>Central</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Calibri"/>
                          <a:ea typeface="Times New Roman"/>
                          <a:cs typeface="Times New Roman"/>
                        </a:rPr>
                        <a:t>10</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15</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2</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spcBef>
                          <a:spcPts val="0"/>
                        </a:spcBef>
                        <a:spcAft>
                          <a:spcPts val="0"/>
                        </a:spcAft>
                      </a:pPr>
                      <a:r>
                        <a:rPr lang="en-US" sz="1100" b="1">
                          <a:solidFill>
                            <a:srgbClr val="000000"/>
                          </a:solidFill>
                          <a:latin typeface="Calibri"/>
                          <a:ea typeface="Times New Roman"/>
                          <a:cs typeface="Times New Roman"/>
                        </a:rPr>
                        <a:t>Tidewater</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7</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15</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3</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000000"/>
                          </a:solidFill>
                          <a:latin typeface="Calibri"/>
                          <a:ea typeface="Times New Roman"/>
                          <a:cs typeface="Times New Roman"/>
                        </a:rPr>
                        <a:t>Northern Neck</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Calibri"/>
                          <a:ea typeface="Times New Roman"/>
                          <a:cs typeface="Times New Roman"/>
                        </a:rPr>
                        <a:t>12</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17</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4</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spcBef>
                          <a:spcPts val="0"/>
                        </a:spcBef>
                        <a:spcAft>
                          <a:spcPts val="0"/>
                        </a:spcAft>
                      </a:pPr>
                      <a:r>
                        <a:rPr lang="en-US" sz="1100" b="1">
                          <a:solidFill>
                            <a:srgbClr val="000000"/>
                          </a:solidFill>
                          <a:latin typeface="Calibri"/>
                          <a:ea typeface="Times New Roman"/>
                          <a:cs typeface="Times New Roman"/>
                        </a:rPr>
                        <a:t>Northern VA</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12</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19</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5</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solidFill>
                            <a:srgbClr val="000000"/>
                          </a:solidFill>
                          <a:latin typeface="Calibri"/>
                          <a:ea typeface="Times New Roman"/>
                          <a:cs typeface="Times New Roman"/>
                        </a:rPr>
                        <a:t>Valley</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13</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20</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6</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spcBef>
                          <a:spcPts val="0"/>
                        </a:spcBef>
                        <a:spcAft>
                          <a:spcPts val="0"/>
                        </a:spcAft>
                      </a:pPr>
                      <a:r>
                        <a:rPr lang="en-US" sz="1100" b="1">
                          <a:solidFill>
                            <a:srgbClr val="000000"/>
                          </a:solidFill>
                          <a:latin typeface="Calibri"/>
                          <a:ea typeface="Times New Roman"/>
                          <a:cs typeface="Times New Roman"/>
                        </a:rPr>
                        <a:t>Western VA</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8</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15</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322304">
                <a:tc>
                  <a:txBody>
                    <a:bodyPr/>
                    <a:lstStyle/>
                    <a:p>
                      <a:pPr marL="0" marR="0" algn="ctr">
                        <a:spcBef>
                          <a:spcPts val="0"/>
                        </a:spcBef>
                        <a:spcAft>
                          <a:spcPts val="0"/>
                        </a:spcAft>
                      </a:pPr>
                      <a:r>
                        <a:rPr lang="en-US" sz="1100">
                          <a:solidFill>
                            <a:srgbClr val="000000"/>
                          </a:solidFill>
                          <a:latin typeface="Calibri"/>
                          <a:ea typeface="Times New Roman"/>
                          <a:cs typeface="Times New Roman"/>
                        </a:rPr>
                        <a:t>7</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solidFill>
                            <a:srgbClr val="000000"/>
                          </a:solidFill>
                          <a:latin typeface="Calibri"/>
                          <a:ea typeface="Times New Roman"/>
                          <a:cs typeface="Times New Roman"/>
                        </a:rPr>
                        <a:t>Southwest</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9</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19</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016">
                <a:tc>
                  <a:txBody>
                    <a:bodyPr/>
                    <a:lstStyle/>
                    <a:p>
                      <a:pPr marL="0" marR="0" algn="ctr">
                        <a:spcBef>
                          <a:spcPts val="0"/>
                        </a:spcBef>
                        <a:spcAft>
                          <a:spcPts val="0"/>
                        </a:spcAft>
                      </a:pPr>
                      <a:r>
                        <a:rPr lang="en-US" sz="1100">
                          <a:solidFill>
                            <a:srgbClr val="000000"/>
                          </a:solidFill>
                          <a:latin typeface="Calibri"/>
                          <a:ea typeface="Times New Roman"/>
                          <a:cs typeface="Times New Roman"/>
                        </a:rPr>
                        <a:t>8</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spcBef>
                          <a:spcPts val="0"/>
                        </a:spcBef>
                        <a:spcAft>
                          <a:spcPts val="0"/>
                        </a:spcAft>
                      </a:pPr>
                      <a:r>
                        <a:rPr lang="en-US" sz="1100" b="1" dirty="0" smtClean="0">
                          <a:solidFill>
                            <a:srgbClr val="000000"/>
                          </a:solidFill>
                          <a:latin typeface="Calibri"/>
                          <a:ea typeface="Times New Roman"/>
                          <a:cs typeface="Times New Roman"/>
                        </a:rPr>
                        <a:t>Southside</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9</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12</a:t>
                      </a:r>
                      <a:endParaRPr lang="en-US" sz="1100" kern="12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
        <p:nvSpPr>
          <p:cNvPr id="28673" name="Rectangle 1"/>
          <p:cNvSpPr>
            <a:spLocks noChangeArrowheads="1"/>
          </p:cNvSpPr>
          <p:nvPr/>
        </p:nvSpPr>
        <p:spPr bwMode="auto">
          <a:xfrm>
            <a:off x="2316978" y="1507123"/>
            <a:ext cx="481484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ea typeface="Times New Roman" pitchFamily="18" charset="0"/>
              </a:rPr>
              <a:t>Distribution of Proposal Submissions by VDOE Regions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2133601"/>
          <a:ext cx="3124200" cy="1676399"/>
        </p:xfrm>
        <a:graphic>
          <a:graphicData uri="http://schemas.openxmlformats.org/drawingml/2006/table">
            <a:tbl>
              <a:tblPr/>
              <a:tblGrid>
                <a:gridCol w="533039"/>
                <a:gridCol w="2591161"/>
              </a:tblGrid>
              <a:tr h="247988">
                <a:tc>
                  <a:txBody>
                    <a:bodyPr/>
                    <a:lstStyle/>
                    <a:p>
                      <a:pPr marL="0" marR="0" algn="just">
                        <a:spcBef>
                          <a:spcPts val="0"/>
                        </a:spcBef>
                        <a:spcAft>
                          <a:spcPts val="0"/>
                        </a:spcAft>
                      </a:pPr>
                      <a:r>
                        <a:rPr lang="en-US" sz="1100" dirty="0">
                          <a:solidFill>
                            <a:srgbClr val="000000"/>
                          </a:solidFill>
                          <a:latin typeface="Calibri"/>
                          <a:ea typeface="Times New Roman"/>
                          <a:cs typeface="Times New Roman"/>
                        </a:rPr>
                        <a:t>25%</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ARRA reform areas </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47988">
                <a:tc>
                  <a:txBody>
                    <a:bodyPr/>
                    <a:lstStyle/>
                    <a:p>
                      <a:pPr marL="0" marR="0" algn="just">
                        <a:spcBef>
                          <a:spcPts val="0"/>
                        </a:spcBef>
                        <a:spcAft>
                          <a:spcPts val="0"/>
                        </a:spcAft>
                      </a:pPr>
                      <a:r>
                        <a:rPr lang="en-US" sz="1100">
                          <a:solidFill>
                            <a:srgbClr val="000000"/>
                          </a:solidFill>
                          <a:latin typeface="Calibri"/>
                          <a:ea typeface="Times New Roman"/>
                          <a:cs typeface="Times New Roman"/>
                        </a:rPr>
                        <a:t>25%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latin typeface="Calibri"/>
                          <a:ea typeface="Times New Roman"/>
                          <a:cs typeface="Times New Roman"/>
                        </a:rPr>
                        <a:t>Feasibility and technical merit </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88">
                <a:tc>
                  <a:txBody>
                    <a:bodyPr/>
                    <a:lstStyle/>
                    <a:p>
                      <a:pPr marL="0" marR="0" algn="just">
                        <a:spcBef>
                          <a:spcPts val="0"/>
                        </a:spcBef>
                        <a:spcAft>
                          <a:spcPts val="0"/>
                        </a:spcAft>
                      </a:pPr>
                      <a:r>
                        <a:rPr lang="en-US" sz="1100">
                          <a:solidFill>
                            <a:srgbClr val="000000"/>
                          </a:solidFill>
                          <a:latin typeface="Calibri"/>
                          <a:ea typeface="Times New Roman"/>
                          <a:cs typeface="Times New Roman"/>
                        </a:rPr>
                        <a:t>15%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Collaboration and/or reusability </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47988">
                <a:tc>
                  <a:txBody>
                    <a:bodyPr/>
                    <a:lstStyle/>
                    <a:p>
                      <a:pPr marL="0" marR="0" algn="just">
                        <a:spcBef>
                          <a:spcPts val="0"/>
                        </a:spcBef>
                        <a:spcAft>
                          <a:spcPts val="0"/>
                        </a:spcAft>
                      </a:pPr>
                      <a:r>
                        <a:rPr lang="en-US" sz="1100">
                          <a:solidFill>
                            <a:srgbClr val="000000"/>
                          </a:solidFill>
                          <a:latin typeface="Calibri"/>
                          <a:ea typeface="Times New Roman"/>
                          <a:cs typeface="Times New Roman"/>
                        </a:rPr>
                        <a:t>15%</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latin typeface="Calibri"/>
                          <a:ea typeface="Times New Roman"/>
                          <a:cs typeface="Times New Roman"/>
                        </a:rPr>
                        <a:t>Rationality of Budget </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59">
                <a:tc>
                  <a:txBody>
                    <a:bodyPr/>
                    <a:lstStyle/>
                    <a:p>
                      <a:pPr marL="0" marR="0" algn="just">
                        <a:spcBef>
                          <a:spcPts val="0"/>
                        </a:spcBef>
                        <a:spcAft>
                          <a:spcPts val="0"/>
                        </a:spcAft>
                      </a:pPr>
                      <a:r>
                        <a:rPr lang="en-US" sz="1100">
                          <a:solidFill>
                            <a:srgbClr val="000000"/>
                          </a:solidFill>
                          <a:latin typeface="Calibri"/>
                          <a:ea typeface="Times New Roman"/>
                          <a:cs typeface="Times New Roman"/>
                        </a:rPr>
                        <a:t>10%</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Stakeholder Involvement/Agreement </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47988">
                <a:tc>
                  <a:txBody>
                    <a:bodyPr/>
                    <a:lstStyle/>
                    <a:p>
                      <a:pPr marL="0" marR="0" algn="just">
                        <a:spcBef>
                          <a:spcPts val="0"/>
                        </a:spcBef>
                        <a:spcAft>
                          <a:spcPts val="0"/>
                        </a:spcAft>
                      </a:pPr>
                      <a:r>
                        <a:rPr lang="en-US" sz="1100">
                          <a:solidFill>
                            <a:srgbClr val="000000"/>
                          </a:solidFill>
                          <a:latin typeface="Calibri"/>
                          <a:ea typeface="Times New Roman"/>
                          <a:cs typeface="Times New Roman"/>
                        </a:rPr>
                        <a:t>10%</a:t>
                      </a:r>
                      <a:endParaRPr lang="en-US" sz="120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Calibri"/>
                          <a:ea typeface="Times New Roman"/>
                          <a:cs typeface="Times New Roman"/>
                        </a:rPr>
                        <a:t>Evaluation Plan </a:t>
                      </a:r>
                      <a:endParaRPr lang="en-US" sz="12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648200" y="2133601"/>
          <a:ext cx="3124200" cy="1600200"/>
        </p:xfrm>
        <a:graphic>
          <a:graphicData uri="http://schemas.openxmlformats.org/drawingml/2006/table">
            <a:tbl>
              <a:tblPr/>
              <a:tblGrid>
                <a:gridCol w="754638"/>
                <a:gridCol w="2369562"/>
              </a:tblGrid>
              <a:tr h="228600">
                <a:tc>
                  <a:txBody>
                    <a:bodyPr/>
                    <a:lstStyle/>
                    <a:p>
                      <a:pPr marL="0" marR="0" algn="ctr">
                        <a:spcBef>
                          <a:spcPts val="0"/>
                        </a:spcBef>
                        <a:spcAft>
                          <a:spcPts val="0"/>
                        </a:spcAft>
                      </a:pPr>
                      <a:r>
                        <a:rPr lang="en-US" sz="1100" b="1">
                          <a:solidFill>
                            <a:srgbClr val="FFFFFF"/>
                          </a:solidFill>
                          <a:latin typeface="Calibri"/>
                          <a:ea typeface="Times New Roman"/>
                          <a:cs typeface="Times New Roman"/>
                        </a:rPr>
                        <a:t>Score</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A8CDD7"/>
                    </a:solidFill>
                  </a:tcPr>
                </a:tc>
                <a:tc>
                  <a:txBody>
                    <a:bodyPr/>
                    <a:lstStyle/>
                    <a:p>
                      <a:pPr marL="0" marR="0" algn="ctr">
                        <a:spcBef>
                          <a:spcPts val="0"/>
                        </a:spcBef>
                        <a:spcAft>
                          <a:spcPts val="0"/>
                        </a:spcAft>
                      </a:pPr>
                      <a:r>
                        <a:rPr lang="en-US" sz="1100" b="1">
                          <a:solidFill>
                            <a:srgbClr val="FFFFFF"/>
                          </a:solidFill>
                          <a:latin typeface="Calibri"/>
                          <a:ea typeface="Times New Roman"/>
                          <a:cs typeface="Times New Roman"/>
                        </a:rPr>
                        <a:t>Guidance</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A8CDD7"/>
                    </a:solidFill>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0</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No information/non compliance</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1</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latin typeface="Calibri"/>
                          <a:ea typeface="Times New Roman"/>
                          <a:cs typeface="Times New Roman"/>
                        </a:rPr>
                        <a:t>Weak</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2</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Below Average</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3</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latin typeface="Calibri"/>
                          <a:ea typeface="Times New Roman"/>
                          <a:cs typeface="Times New Roman"/>
                        </a:rPr>
                        <a:t>Average</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4</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spcBef>
                          <a:spcPts val="0"/>
                        </a:spcBef>
                        <a:spcAft>
                          <a:spcPts val="0"/>
                        </a:spcAft>
                      </a:pPr>
                      <a:r>
                        <a:rPr lang="en-US" sz="1100">
                          <a:solidFill>
                            <a:srgbClr val="000000"/>
                          </a:solidFill>
                          <a:latin typeface="Calibri"/>
                          <a:ea typeface="Times New Roman"/>
                          <a:cs typeface="Times New Roman"/>
                        </a:rPr>
                        <a:t>Above Average</a:t>
                      </a:r>
                      <a:endParaRPr lang="en-US" sz="120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228600">
                <a:tc>
                  <a:txBody>
                    <a:bodyPr/>
                    <a:lstStyle/>
                    <a:p>
                      <a:pPr marL="0" marR="0" algn="ctr">
                        <a:spcBef>
                          <a:spcPts val="0"/>
                        </a:spcBef>
                        <a:spcAft>
                          <a:spcPts val="0"/>
                        </a:spcAft>
                      </a:pPr>
                      <a:r>
                        <a:rPr lang="en-US" sz="1100">
                          <a:solidFill>
                            <a:srgbClr val="000000"/>
                          </a:solidFill>
                          <a:latin typeface="Calibri"/>
                          <a:ea typeface="Times New Roman"/>
                          <a:cs typeface="Times New Roman"/>
                        </a:rPr>
                        <a:t>5</a:t>
                      </a:r>
                      <a:endParaRPr lang="en-US" sz="120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00"/>
                          </a:solidFill>
                          <a:latin typeface="Calibri"/>
                          <a:ea typeface="Times New Roman"/>
                          <a:cs typeface="Times New Roman"/>
                        </a:rPr>
                        <a:t>Excellent</a:t>
                      </a:r>
                      <a:endParaRPr lang="en-US" sz="1200" dirty="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bl>
          </a:graphicData>
        </a:graphic>
      </p:graphicFrame>
      <p:sp>
        <p:nvSpPr>
          <p:cNvPr id="7" name="TextBox 6"/>
          <p:cNvSpPr txBox="1"/>
          <p:nvPr/>
        </p:nvSpPr>
        <p:spPr>
          <a:xfrm>
            <a:off x="304800" y="4149060"/>
            <a:ext cx="8534400" cy="11849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500" dirty="0" smtClean="0"/>
              <a:t>OVERALL SCORE </a:t>
            </a:r>
            <a:r>
              <a:rPr lang="en-US" sz="1400" dirty="0" smtClean="0"/>
              <a:t>= </a:t>
            </a:r>
          </a:p>
          <a:p>
            <a:pPr algn="ctr"/>
            <a:endParaRPr lang="en-US" sz="1400" dirty="0" smtClean="0"/>
          </a:p>
          <a:p>
            <a:r>
              <a:rPr lang="en-US" sz="1400" b="1" dirty="0" smtClean="0"/>
              <a:t>(ARRA Score) </a:t>
            </a:r>
            <a:r>
              <a:rPr lang="en-US" sz="1400" dirty="0" smtClean="0"/>
              <a:t>*.25   </a:t>
            </a:r>
            <a:r>
              <a:rPr lang="en-US" sz="1400" b="1" dirty="0" smtClean="0"/>
              <a:t>+   (Feasibility/Technical Score) </a:t>
            </a:r>
            <a:r>
              <a:rPr lang="en-US" sz="1400" dirty="0" smtClean="0"/>
              <a:t>* .25   +   </a:t>
            </a:r>
            <a:r>
              <a:rPr lang="en-US" sz="1400" b="1" dirty="0" smtClean="0"/>
              <a:t>(Collaboration/Reusability Score)</a:t>
            </a:r>
            <a:r>
              <a:rPr lang="en-US" sz="1400" dirty="0" smtClean="0"/>
              <a:t> * .15 </a:t>
            </a:r>
          </a:p>
          <a:p>
            <a:r>
              <a:rPr lang="en-US" sz="1400" dirty="0" smtClean="0"/>
              <a:t> +</a:t>
            </a:r>
            <a:r>
              <a:rPr lang="en-US" sz="1400" b="1" dirty="0" smtClean="0"/>
              <a:t> (Budget Score) </a:t>
            </a:r>
            <a:r>
              <a:rPr lang="en-US" sz="1400" dirty="0" smtClean="0"/>
              <a:t>*.15   +   </a:t>
            </a:r>
            <a:r>
              <a:rPr lang="en-US" sz="1400" b="1" dirty="0" smtClean="0"/>
              <a:t>(Evaluation Score) </a:t>
            </a:r>
            <a:r>
              <a:rPr lang="en-US" sz="1400" dirty="0" smtClean="0"/>
              <a:t>* .10   +   </a:t>
            </a:r>
            <a:r>
              <a:rPr lang="en-US" sz="1400" b="1" dirty="0" smtClean="0"/>
              <a:t>(Stakeholder Score) </a:t>
            </a:r>
            <a:r>
              <a:rPr lang="en-US" sz="1400" dirty="0" smtClean="0"/>
              <a:t>* .10</a:t>
            </a:r>
          </a:p>
          <a:p>
            <a:endParaRPr lang="en-US" sz="1400" dirty="0"/>
          </a:p>
        </p:txBody>
      </p:sp>
      <p:sp>
        <p:nvSpPr>
          <p:cNvPr id="8" name="Rectangle 1"/>
          <p:cNvSpPr>
            <a:spLocks noChangeArrowheads="1"/>
          </p:cNvSpPr>
          <p:nvPr/>
        </p:nvSpPr>
        <p:spPr bwMode="auto">
          <a:xfrm>
            <a:off x="1724117" y="1476345"/>
            <a:ext cx="569579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sz="2000" b="1" dirty="0" smtClean="0">
                <a:solidFill>
                  <a:srgbClr val="000000"/>
                </a:solidFill>
                <a:latin typeface="Calibri" pitchFamily="34" charset="0"/>
              </a:rPr>
              <a:t>Evaluation Process and Calculation of Project Scores</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533400" y="1676400"/>
            <a:ext cx="8077200" cy="4724400"/>
            <a:chOff x="609600" y="685800"/>
            <a:chExt cx="8077200" cy="4724400"/>
          </a:xfrm>
        </p:grpSpPr>
        <p:pic>
          <p:nvPicPr>
            <p:cNvPr id="5" name="Picture 4" descr="http://monarch.tamu.edu/~smrs/08055657.gif"/>
            <p:cNvPicPr/>
            <p:nvPr/>
          </p:nvPicPr>
          <p:blipFill>
            <a:blip r:embed="rId3" cstate="print"/>
            <a:srcRect/>
            <a:stretch>
              <a:fillRect/>
            </a:stretch>
          </p:blipFill>
          <p:spPr bwMode="auto">
            <a:xfrm>
              <a:off x="609600" y="685800"/>
              <a:ext cx="7848600" cy="4724400"/>
            </a:xfrm>
            <a:prstGeom prst="rect">
              <a:avLst/>
            </a:prstGeom>
            <a:noFill/>
            <a:ln w="9525">
              <a:noFill/>
              <a:miter lim="800000"/>
              <a:headEnd/>
              <a:tailEnd/>
            </a:ln>
          </p:spPr>
        </p:pic>
        <p:grpSp>
          <p:nvGrpSpPr>
            <p:cNvPr id="3" name="Group 5"/>
            <p:cNvGrpSpPr>
              <a:grpSpLocks/>
            </p:cNvGrpSpPr>
            <p:nvPr/>
          </p:nvGrpSpPr>
          <p:grpSpPr bwMode="auto">
            <a:xfrm>
              <a:off x="6629400" y="1808169"/>
              <a:ext cx="1025525" cy="325439"/>
              <a:chOff x="8673" y="3675"/>
              <a:chExt cx="1615" cy="512"/>
            </a:xfrm>
          </p:grpSpPr>
          <p:cxnSp>
            <p:nvCxnSpPr>
              <p:cNvPr id="30" name="AutoShape 3"/>
              <p:cNvCxnSpPr>
                <a:cxnSpLocks noChangeShapeType="1"/>
              </p:cNvCxnSpPr>
              <p:nvPr/>
            </p:nvCxnSpPr>
            <p:spPr bwMode="auto">
              <a:xfrm flipV="1">
                <a:off x="8673" y="3901"/>
                <a:ext cx="637" cy="252"/>
              </a:xfrm>
              <a:prstGeom prst="straightConnector1">
                <a:avLst/>
              </a:prstGeom>
              <a:noFill/>
              <a:ln w="12700">
                <a:solidFill>
                  <a:srgbClr val="000000"/>
                </a:solidFill>
                <a:round/>
                <a:headEnd/>
                <a:tailEnd/>
              </a:ln>
            </p:spPr>
          </p:cxnSp>
          <p:sp>
            <p:nvSpPr>
              <p:cNvPr id="31" name="Text Box 4"/>
              <p:cNvSpPr txBox="1">
                <a:spLocks noChangeArrowheads="1"/>
              </p:cNvSpPr>
              <p:nvPr/>
            </p:nvSpPr>
            <p:spPr bwMode="auto">
              <a:xfrm>
                <a:off x="9186" y="3675"/>
                <a:ext cx="1102" cy="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 b="0" i="0" u="none" strike="noStrike" cap="none" normalizeH="0" baseline="0" dirty="0" smtClean="0">
                    <a:ln>
                      <a:noFill/>
                    </a:ln>
                    <a:solidFill>
                      <a:schemeClr val="tx1"/>
                    </a:solidFill>
                    <a:effectLst/>
                    <a:latin typeface="Calibri" pitchFamily="34" charset="0"/>
                  </a:rPr>
                  <a:t>Alexandria City</a:t>
                </a:r>
                <a:endParaRPr kumimoji="0" lang="en-US" sz="1800" b="0" i="0" u="none" strike="noStrike" cap="none" normalizeH="0" baseline="0" dirty="0" smtClean="0">
                  <a:ln>
                    <a:noFill/>
                  </a:ln>
                  <a:solidFill>
                    <a:schemeClr val="tx1"/>
                  </a:solidFill>
                  <a:effectLst/>
                  <a:latin typeface="Arial" pitchFamily="34" charset="0"/>
                </a:endParaRPr>
              </a:p>
            </p:txBody>
          </p:sp>
        </p:grpSp>
        <p:grpSp>
          <p:nvGrpSpPr>
            <p:cNvPr id="4" name="Group 6"/>
            <p:cNvGrpSpPr>
              <a:grpSpLocks/>
            </p:cNvGrpSpPr>
            <p:nvPr/>
          </p:nvGrpSpPr>
          <p:grpSpPr bwMode="auto">
            <a:xfrm>
              <a:off x="6400800" y="2644772"/>
              <a:ext cx="1865312" cy="860424"/>
              <a:chOff x="8327" y="4404"/>
              <a:chExt cx="2938" cy="1356"/>
            </a:xfrm>
          </p:grpSpPr>
          <p:sp>
            <p:nvSpPr>
              <p:cNvPr id="28" name="Text Box 6"/>
              <p:cNvSpPr txBox="1">
                <a:spLocks noChangeArrowheads="1"/>
              </p:cNvSpPr>
              <p:nvPr/>
            </p:nvSpPr>
            <p:spPr bwMode="auto">
              <a:xfrm>
                <a:off x="9677" y="4404"/>
                <a:ext cx="1588" cy="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600" b="0" i="0" u="none" strike="noStrike" cap="none" normalizeH="0" baseline="0" smtClean="0">
                    <a:ln>
                      <a:noFill/>
                    </a:ln>
                    <a:solidFill>
                      <a:schemeClr val="tx1"/>
                    </a:solidFill>
                    <a:effectLst/>
                    <a:latin typeface="Calibri" pitchFamily="34" charset="0"/>
                  </a:rPr>
                  <a:t>Richmond City</a:t>
                </a:r>
                <a:endParaRPr kumimoji="0" lang="en-US" sz="1800" b="0" i="0" u="none" strike="noStrike" cap="none" normalizeH="0" baseline="0" smtClean="0">
                  <a:ln>
                    <a:noFill/>
                  </a:ln>
                  <a:solidFill>
                    <a:schemeClr val="tx1"/>
                  </a:solidFill>
                  <a:effectLst/>
                  <a:latin typeface="Arial" pitchFamily="34" charset="0"/>
                </a:endParaRPr>
              </a:p>
            </p:txBody>
          </p:sp>
          <p:cxnSp>
            <p:nvCxnSpPr>
              <p:cNvPr id="29" name="AutoShape 7"/>
              <p:cNvCxnSpPr>
                <a:cxnSpLocks noChangeShapeType="1"/>
              </p:cNvCxnSpPr>
              <p:nvPr/>
            </p:nvCxnSpPr>
            <p:spPr bwMode="auto">
              <a:xfrm flipV="1">
                <a:off x="8327" y="4638"/>
                <a:ext cx="1770" cy="1122"/>
              </a:xfrm>
              <a:prstGeom prst="straightConnector1">
                <a:avLst/>
              </a:prstGeom>
              <a:noFill/>
              <a:ln w="9525">
                <a:solidFill>
                  <a:srgbClr val="000000"/>
                </a:solidFill>
                <a:round/>
                <a:headEnd/>
                <a:tailEnd/>
              </a:ln>
            </p:spPr>
          </p:cxnSp>
        </p:grpSp>
        <p:cxnSp>
          <p:nvCxnSpPr>
            <p:cNvPr id="8" name="Straight Connector 7"/>
            <p:cNvCxnSpPr/>
            <p:nvPr/>
          </p:nvCxnSpPr>
          <p:spPr>
            <a:xfrm flipV="1">
              <a:off x="7391400" y="3886200"/>
              <a:ext cx="68580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12"/>
            <p:cNvSpPr txBox="1"/>
            <p:nvPr/>
          </p:nvSpPr>
          <p:spPr>
            <a:xfrm>
              <a:off x="8077200" y="3810000"/>
              <a:ext cx="6096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Hampton City</a:t>
              </a:r>
              <a:endParaRPr lang="en-US" sz="600" dirty="0"/>
            </a:p>
          </p:txBody>
        </p:sp>
        <p:cxnSp>
          <p:nvCxnSpPr>
            <p:cNvPr id="10" name="Straight Connector 9"/>
            <p:cNvCxnSpPr/>
            <p:nvPr/>
          </p:nvCxnSpPr>
          <p:spPr>
            <a:xfrm>
              <a:off x="7620000" y="4038600"/>
              <a:ext cx="533400" cy="228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9"/>
            <p:cNvSpPr txBox="1"/>
            <p:nvPr/>
          </p:nvSpPr>
          <p:spPr>
            <a:xfrm>
              <a:off x="8077200" y="4343400"/>
              <a:ext cx="6096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Norfolk</a:t>
              </a:r>
              <a:endParaRPr lang="en-US" sz="600" dirty="0"/>
            </a:p>
          </p:txBody>
        </p:sp>
        <p:sp>
          <p:nvSpPr>
            <p:cNvPr id="12" name="TextBox 23"/>
            <p:cNvSpPr txBox="1"/>
            <p:nvPr/>
          </p:nvSpPr>
          <p:spPr>
            <a:xfrm>
              <a:off x="7696200" y="4692134"/>
              <a:ext cx="6096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Williamsburg</a:t>
              </a:r>
              <a:endParaRPr lang="en-US" sz="600" dirty="0"/>
            </a:p>
          </p:txBody>
        </p:sp>
        <p:cxnSp>
          <p:nvCxnSpPr>
            <p:cNvPr id="13" name="Straight Connector 12"/>
            <p:cNvCxnSpPr>
              <a:stCxn id="12" idx="0"/>
            </p:cNvCxnSpPr>
            <p:nvPr/>
          </p:nvCxnSpPr>
          <p:spPr>
            <a:xfrm rot="16200000" flipV="1">
              <a:off x="7102733" y="3793867"/>
              <a:ext cx="958334" cy="838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27"/>
            <p:cNvSpPr txBox="1"/>
            <p:nvPr/>
          </p:nvSpPr>
          <p:spPr>
            <a:xfrm>
              <a:off x="3810000" y="1752600"/>
              <a:ext cx="6858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Charlottesville</a:t>
              </a:r>
              <a:endParaRPr lang="en-US" sz="600" dirty="0"/>
            </a:p>
          </p:txBody>
        </p:sp>
        <p:cxnSp>
          <p:nvCxnSpPr>
            <p:cNvPr id="15" name="Straight Connector 14"/>
            <p:cNvCxnSpPr/>
            <p:nvPr/>
          </p:nvCxnSpPr>
          <p:spPr>
            <a:xfrm rot="10800000">
              <a:off x="4267200" y="1905000"/>
              <a:ext cx="1143000" cy="10668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30"/>
            <p:cNvSpPr txBox="1"/>
            <p:nvPr/>
          </p:nvSpPr>
          <p:spPr>
            <a:xfrm>
              <a:off x="2971800" y="2438400"/>
              <a:ext cx="6858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Buena Vista City</a:t>
              </a:r>
              <a:endParaRPr lang="en-US" sz="600" dirty="0"/>
            </a:p>
          </p:txBody>
        </p:sp>
        <p:cxnSp>
          <p:nvCxnSpPr>
            <p:cNvPr id="17" name="Straight Connector 16"/>
            <p:cNvCxnSpPr/>
            <p:nvPr/>
          </p:nvCxnSpPr>
          <p:spPr>
            <a:xfrm rot="10800000">
              <a:off x="3581400" y="2590800"/>
              <a:ext cx="11430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4"/>
            <p:cNvSpPr txBox="1"/>
            <p:nvPr/>
          </p:nvSpPr>
          <p:spPr>
            <a:xfrm>
              <a:off x="2895600" y="2971800"/>
              <a:ext cx="6858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Roanoke City</a:t>
              </a:r>
              <a:endParaRPr lang="en-US" sz="600" dirty="0"/>
            </a:p>
          </p:txBody>
        </p:sp>
        <p:sp>
          <p:nvSpPr>
            <p:cNvPr id="19" name="TextBox 35"/>
            <p:cNvSpPr txBox="1"/>
            <p:nvPr/>
          </p:nvSpPr>
          <p:spPr>
            <a:xfrm>
              <a:off x="1828800" y="4876800"/>
              <a:ext cx="6858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600" dirty="0" smtClean="0"/>
                <a:t>Bristol City</a:t>
              </a:r>
              <a:endParaRPr lang="en-US" sz="600" dirty="0"/>
            </a:p>
          </p:txBody>
        </p:sp>
        <p:sp>
          <p:nvSpPr>
            <p:cNvPr id="20" name="TextBox 36"/>
            <p:cNvSpPr txBox="1"/>
            <p:nvPr/>
          </p:nvSpPr>
          <p:spPr>
            <a:xfrm>
              <a:off x="5029200" y="4876800"/>
              <a:ext cx="68580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dirty="0" smtClean="0"/>
                <a:t>Colonial Heights City</a:t>
              </a:r>
              <a:endParaRPr lang="en-US" sz="600" dirty="0"/>
            </a:p>
          </p:txBody>
        </p:sp>
        <p:sp>
          <p:nvSpPr>
            <p:cNvPr id="21" name="TextBox 37"/>
            <p:cNvSpPr txBox="1"/>
            <p:nvPr/>
          </p:nvSpPr>
          <p:spPr>
            <a:xfrm>
              <a:off x="5943600" y="4876800"/>
              <a:ext cx="685800" cy="1846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dirty="0" smtClean="0"/>
                <a:t>Petersburg City</a:t>
              </a:r>
              <a:endParaRPr lang="en-US" sz="600" dirty="0"/>
            </a:p>
          </p:txBody>
        </p:sp>
        <p:cxnSp>
          <p:nvCxnSpPr>
            <p:cNvPr id="22" name="Straight Connector 21"/>
            <p:cNvCxnSpPr>
              <a:endCxn id="18" idx="2"/>
            </p:cNvCxnSpPr>
            <p:nvPr/>
          </p:nvCxnSpPr>
          <p:spPr>
            <a:xfrm rot="10800000">
              <a:off x="3238500" y="3156466"/>
              <a:ext cx="876300" cy="729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095500" y="4533900"/>
              <a:ext cx="3810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38"/>
            <p:cNvSpPr txBox="1"/>
            <p:nvPr/>
          </p:nvSpPr>
          <p:spPr>
            <a:xfrm>
              <a:off x="6781800" y="4844534"/>
              <a:ext cx="838200" cy="184666"/>
            </a:xfrm>
            <a:prstGeom prst="rect">
              <a:avLst/>
            </a:prstGeom>
            <a:solidFill>
              <a:schemeClr val="bg1"/>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dirty="0" smtClean="0"/>
                <a:t>Chesapeake  City</a:t>
              </a:r>
              <a:endParaRPr lang="en-US" sz="600" dirty="0"/>
            </a:p>
          </p:txBody>
        </p:sp>
        <p:cxnSp>
          <p:nvCxnSpPr>
            <p:cNvPr id="25" name="Straight Connector 24"/>
            <p:cNvCxnSpPr/>
            <p:nvPr/>
          </p:nvCxnSpPr>
          <p:spPr>
            <a:xfrm rot="5400000" flipH="1" flipV="1">
              <a:off x="5372100" y="3848100"/>
              <a:ext cx="11430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1" idx="0"/>
            </p:cNvCxnSpPr>
            <p:nvPr/>
          </p:nvCxnSpPr>
          <p:spPr>
            <a:xfrm rot="5400000">
              <a:off x="5810250" y="4286250"/>
              <a:ext cx="10668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24" idx="0"/>
            </p:cNvCxnSpPr>
            <p:nvPr/>
          </p:nvCxnSpPr>
          <p:spPr>
            <a:xfrm rot="5400000">
              <a:off x="7121783" y="4498717"/>
              <a:ext cx="424934"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009" name="Rectangle 1"/>
          <p:cNvSpPr>
            <a:spLocks noChangeArrowheads="1"/>
          </p:cNvSpPr>
          <p:nvPr/>
        </p:nvSpPr>
        <p:spPr bwMode="auto">
          <a:xfrm>
            <a:off x="2394949" y="1143000"/>
            <a:ext cx="441800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Calibri" pitchFamily="34" charset="0"/>
                <a:ea typeface="Times New Roman" pitchFamily="18" charset="0"/>
              </a:rPr>
              <a:t>Distribution of Funded Proposals by Division</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sz="2800" dirty="0" smtClean="0"/>
              <a:t>Distribution of Funding</a:t>
            </a:r>
            <a:endParaRPr lang="en-US" sz="2800" dirty="0"/>
          </a:p>
        </p:txBody>
      </p:sp>
      <p:grpSp>
        <p:nvGrpSpPr>
          <p:cNvPr id="4" name="Content Placeholder 3"/>
          <p:cNvGrpSpPr>
            <a:grpSpLocks noGrp="1"/>
          </p:cNvGrpSpPr>
          <p:nvPr>
            <p:ph idx="1"/>
          </p:nvPr>
        </p:nvGrpSpPr>
        <p:grpSpPr>
          <a:xfrm>
            <a:off x="457200" y="1524000"/>
            <a:ext cx="8229600" cy="5105400"/>
            <a:chOff x="457200" y="990600"/>
            <a:chExt cx="4850899" cy="3355777"/>
          </a:xfrm>
        </p:grpSpPr>
        <p:pic>
          <p:nvPicPr>
            <p:cNvPr id="5" name="Picture 4" descr="VDOE Regions"/>
            <p:cNvPicPr>
              <a:picLocks noChangeAspect="1" noChangeArrowheads="1"/>
            </p:cNvPicPr>
            <p:nvPr/>
          </p:nvPicPr>
          <p:blipFill>
            <a:blip r:embed="rId3" cstate="print"/>
            <a:srcRect/>
            <a:stretch>
              <a:fillRect/>
            </a:stretch>
          </p:blipFill>
          <p:spPr bwMode="auto">
            <a:xfrm>
              <a:off x="838200" y="1676400"/>
              <a:ext cx="3714750" cy="1714500"/>
            </a:xfrm>
            <a:prstGeom prst="rect">
              <a:avLst/>
            </a:prstGeom>
            <a:noFill/>
          </p:spPr>
        </p:pic>
        <p:sp>
          <p:nvSpPr>
            <p:cNvPr id="6" name="TextBox 4"/>
            <p:cNvSpPr txBox="1"/>
            <p:nvPr/>
          </p:nvSpPr>
          <p:spPr>
            <a:xfrm>
              <a:off x="3276600" y="38862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7 (17%)</a:t>
              </a:r>
              <a:endParaRPr lang="en-US" sz="1400" b="1" dirty="0">
                <a:solidFill>
                  <a:srgbClr val="FF0000"/>
                </a:solidFill>
              </a:endParaRPr>
            </a:p>
          </p:txBody>
        </p:sp>
        <p:cxnSp>
          <p:nvCxnSpPr>
            <p:cNvPr id="7" name="Elbow Connector 6"/>
            <p:cNvCxnSpPr>
              <a:stCxn id="6" idx="0"/>
            </p:cNvCxnSpPr>
            <p:nvPr/>
          </p:nvCxnSpPr>
          <p:spPr>
            <a:xfrm rot="16200000" flipV="1">
              <a:off x="3155828" y="3397378"/>
              <a:ext cx="914398" cy="63246"/>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8"/>
            <p:cNvSpPr txBox="1"/>
            <p:nvPr/>
          </p:nvSpPr>
          <p:spPr>
            <a:xfrm>
              <a:off x="4572000" y="29718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4 (10%)</a:t>
              </a:r>
              <a:endParaRPr lang="en-US" sz="1400" b="1" dirty="0">
                <a:solidFill>
                  <a:srgbClr val="FF0000"/>
                </a:solidFill>
              </a:endParaRPr>
            </a:p>
          </p:txBody>
        </p:sp>
        <p:sp>
          <p:nvSpPr>
            <p:cNvPr id="9" name="TextBox 9"/>
            <p:cNvSpPr txBox="1"/>
            <p:nvPr/>
          </p:nvSpPr>
          <p:spPr>
            <a:xfrm>
              <a:off x="3048000" y="9906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5 (12%)</a:t>
              </a:r>
              <a:endParaRPr lang="en-US" sz="1400" b="1" dirty="0">
                <a:solidFill>
                  <a:srgbClr val="FF0000"/>
                </a:solidFill>
              </a:endParaRPr>
            </a:p>
          </p:txBody>
        </p:sp>
        <p:sp>
          <p:nvSpPr>
            <p:cNvPr id="10" name="TextBox 10"/>
            <p:cNvSpPr txBox="1"/>
            <p:nvPr/>
          </p:nvSpPr>
          <p:spPr>
            <a:xfrm>
              <a:off x="2057400" y="15240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8 (20%)</a:t>
              </a:r>
              <a:endParaRPr lang="en-US" sz="1400" b="1" dirty="0">
                <a:solidFill>
                  <a:srgbClr val="FF0000"/>
                </a:solidFill>
              </a:endParaRPr>
            </a:p>
          </p:txBody>
        </p:sp>
        <p:sp>
          <p:nvSpPr>
            <p:cNvPr id="11" name="TextBox 11"/>
            <p:cNvSpPr txBox="1"/>
            <p:nvPr/>
          </p:nvSpPr>
          <p:spPr>
            <a:xfrm>
              <a:off x="3886200" y="19050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4 (10%)</a:t>
              </a:r>
              <a:endParaRPr lang="en-US" sz="1400" b="1" dirty="0">
                <a:solidFill>
                  <a:srgbClr val="FF0000"/>
                </a:solidFill>
              </a:endParaRPr>
            </a:p>
          </p:txBody>
        </p:sp>
        <p:sp>
          <p:nvSpPr>
            <p:cNvPr id="12" name="TextBox 12"/>
            <p:cNvSpPr txBox="1"/>
            <p:nvPr/>
          </p:nvSpPr>
          <p:spPr>
            <a:xfrm>
              <a:off x="457200" y="35814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4 (10%)</a:t>
              </a:r>
              <a:endParaRPr lang="en-US" sz="1400" b="1" dirty="0">
                <a:solidFill>
                  <a:srgbClr val="FF0000"/>
                </a:solidFill>
              </a:endParaRPr>
            </a:p>
          </p:txBody>
        </p:sp>
        <p:cxnSp>
          <p:nvCxnSpPr>
            <p:cNvPr id="13" name="Shape 14"/>
            <p:cNvCxnSpPr>
              <a:stCxn id="8" idx="2"/>
            </p:cNvCxnSpPr>
            <p:nvPr/>
          </p:nvCxnSpPr>
          <p:spPr>
            <a:xfrm rot="5400000" flipH="1">
              <a:off x="4449744" y="2789272"/>
              <a:ext cx="231567" cy="749044"/>
            </a:xfrm>
            <a:prstGeom prst="bentConnector4">
              <a:avLst>
                <a:gd name="adj1" fmla="val -98719"/>
                <a:gd name="adj2" fmla="val 7456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hape 16"/>
            <p:cNvCxnSpPr>
              <a:stCxn id="11" idx="2"/>
            </p:cNvCxnSpPr>
            <p:nvPr/>
          </p:nvCxnSpPr>
          <p:spPr>
            <a:xfrm rot="5400000">
              <a:off x="3881218" y="2065367"/>
              <a:ext cx="225623" cy="520442"/>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8"/>
            <p:cNvCxnSpPr>
              <a:stCxn id="9" idx="1"/>
            </p:cNvCxnSpPr>
            <p:nvPr/>
          </p:nvCxnSpPr>
          <p:spPr>
            <a:xfrm rot="10800000" flipH="1" flipV="1">
              <a:off x="3048000" y="1144489"/>
              <a:ext cx="304800" cy="684310"/>
            </a:xfrm>
            <a:prstGeom prst="bentConnector4">
              <a:avLst>
                <a:gd name="adj1" fmla="val -75000"/>
                <a:gd name="adj2" fmla="val 6124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hape 21"/>
            <p:cNvCxnSpPr>
              <a:stCxn id="10" idx="3"/>
            </p:cNvCxnSpPr>
            <p:nvPr/>
          </p:nvCxnSpPr>
          <p:spPr>
            <a:xfrm>
              <a:off x="2793499" y="1677889"/>
              <a:ext cx="25902" cy="684311"/>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22"/>
            <p:cNvSpPr txBox="1"/>
            <p:nvPr/>
          </p:nvSpPr>
          <p:spPr>
            <a:xfrm>
              <a:off x="1524000" y="3886200"/>
              <a:ext cx="776175"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5  (12%)</a:t>
              </a:r>
              <a:endParaRPr lang="en-US" sz="1400" b="1" dirty="0">
                <a:solidFill>
                  <a:srgbClr val="FF0000"/>
                </a:solidFill>
              </a:endParaRPr>
            </a:p>
          </p:txBody>
        </p:sp>
        <p:sp>
          <p:nvSpPr>
            <p:cNvPr id="18" name="TextBox 23"/>
            <p:cNvSpPr txBox="1"/>
            <p:nvPr/>
          </p:nvSpPr>
          <p:spPr>
            <a:xfrm>
              <a:off x="2438400" y="4038600"/>
              <a:ext cx="736099"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rgbClr val="FF0000"/>
                  </a:solidFill>
                </a:rPr>
                <a:t>4 (10%)</a:t>
              </a:r>
              <a:endParaRPr lang="en-US" sz="1400" b="1" dirty="0">
                <a:solidFill>
                  <a:srgbClr val="FF0000"/>
                </a:solidFill>
              </a:endParaRPr>
            </a:p>
          </p:txBody>
        </p:sp>
        <p:cxnSp>
          <p:nvCxnSpPr>
            <p:cNvPr id="19" name="Shape 26"/>
            <p:cNvCxnSpPr>
              <a:stCxn id="12" idx="3"/>
            </p:cNvCxnSpPr>
            <p:nvPr/>
          </p:nvCxnSpPr>
          <p:spPr>
            <a:xfrm flipV="1">
              <a:off x="1193299" y="3276600"/>
              <a:ext cx="406901" cy="458689"/>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hape 28"/>
            <p:cNvCxnSpPr>
              <a:stCxn id="17" idx="3"/>
            </p:cNvCxnSpPr>
            <p:nvPr/>
          </p:nvCxnSpPr>
          <p:spPr>
            <a:xfrm flipV="1">
              <a:off x="2300175" y="3200400"/>
              <a:ext cx="138225" cy="839689"/>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hape 30"/>
            <p:cNvCxnSpPr>
              <a:stCxn id="18" idx="0"/>
            </p:cNvCxnSpPr>
            <p:nvPr/>
          </p:nvCxnSpPr>
          <p:spPr>
            <a:xfrm rot="5400000" flipH="1" flipV="1">
              <a:off x="2508126" y="3422526"/>
              <a:ext cx="914399" cy="317751"/>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828800" y="1295400"/>
          <a:ext cx="5305425" cy="32734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
          <p:cNvSpPr>
            <a:spLocks noChangeArrowheads="1"/>
          </p:cNvSpPr>
          <p:nvPr/>
        </p:nvSpPr>
        <p:spPr bwMode="auto">
          <a:xfrm>
            <a:off x="1828800" y="914400"/>
            <a:ext cx="532588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rPr>
              <a:t>Division Challenges by Type</a:t>
            </a:r>
          </a:p>
        </p:txBody>
      </p:sp>
      <p:graphicFrame>
        <p:nvGraphicFramePr>
          <p:cNvPr id="6" name="Table 5"/>
          <p:cNvGraphicFramePr>
            <a:graphicFrameLocks noGrp="1"/>
          </p:cNvGraphicFramePr>
          <p:nvPr/>
        </p:nvGraphicFramePr>
        <p:xfrm>
          <a:off x="1600200" y="5334000"/>
          <a:ext cx="6012180" cy="931545"/>
        </p:xfrm>
        <a:graphic>
          <a:graphicData uri="http://schemas.openxmlformats.org/drawingml/2006/table">
            <a:tbl>
              <a:tblPr/>
              <a:tblGrid>
                <a:gridCol w="914400"/>
                <a:gridCol w="1085850"/>
                <a:gridCol w="1177290"/>
                <a:gridCol w="964565"/>
                <a:gridCol w="1020445"/>
                <a:gridCol w="849630"/>
              </a:tblGrid>
              <a:tr h="200025">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1:</a:t>
                      </a:r>
                      <a:endParaRPr lang="en-US" sz="1200">
                        <a:latin typeface="Times New Roman"/>
                        <a:ea typeface="Times New Roman"/>
                        <a:cs typeface="Times New Roman"/>
                      </a:endParaRPr>
                    </a:p>
                    <a:p>
                      <a:pPr marL="0" marR="0" algn="ctr">
                        <a:spcBef>
                          <a:spcPts val="0"/>
                        </a:spcBef>
                        <a:spcAft>
                          <a:spcPts val="0"/>
                        </a:spcAft>
                      </a:pPr>
                      <a:r>
                        <a:rPr lang="en-US" sz="1200" b="1">
                          <a:solidFill>
                            <a:srgbClr val="000000"/>
                          </a:solidFill>
                          <a:latin typeface="Calibri"/>
                          <a:ea typeface="Times New Roman"/>
                          <a:cs typeface="Times New Roman"/>
                        </a:rPr>
                        <a:t>Hire Staff</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2: Upgrade or Consolidate</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3:</a:t>
                      </a:r>
                      <a:endParaRPr lang="en-US" sz="1200">
                        <a:latin typeface="Times New Roman"/>
                        <a:ea typeface="Times New Roman"/>
                        <a:cs typeface="Times New Roman"/>
                      </a:endParaRPr>
                    </a:p>
                    <a:p>
                      <a:pPr marL="0" marR="0" algn="ctr">
                        <a:spcBef>
                          <a:spcPts val="0"/>
                        </a:spcBef>
                        <a:spcAft>
                          <a:spcPts val="0"/>
                        </a:spcAft>
                      </a:pPr>
                      <a:r>
                        <a:rPr lang="en-US" sz="1200" b="1">
                          <a:solidFill>
                            <a:srgbClr val="000000"/>
                          </a:solidFill>
                          <a:latin typeface="Calibri"/>
                          <a:ea typeface="Times New Roman"/>
                          <a:cs typeface="Times New Roman"/>
                        </a:rPr>
                        <a:t>New System/</a:t>
                      </a:r>
                      <a:endParaRPr lang="en-US" sz="1200">
                        <a:latin typeface="Times New Roman"/>
                        <a:ea typeface="Times New Roman"/>
                        <a:cs typeface="Times New Roman"/>
                      </a:endParaRPr>
                    </a:p>
                    <a:p>
                      <a:pPr marL="0" marR="0" algn="ctr">
                        <a:spcBef>
                          <a:spcPts val="0"/>
                        </a:spcBef>
                        <a:spcAft>
                          <a:spcPts val="0"/>
                        </a:spcAft>
                      </a:pPr>
                      <a:r>
                        <a:rPr lang="en-US" sz="1200" b="1">
                          <a:solidFill>
                            <a:srgbClr val="000000"/>
                          </a:solidFill>
                          <a:latin typeface="Calibri"/>
                          <a:ea typeface="Times New Roman"/>
                          <a:cs typeface="Times New Roman"/>
                        </a:rPr>
                        <a:t>Different Product</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4: Convert from Manual</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5: Division Designed</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c>
                  <a:txBody>
                    <a:bodyPr/>
                    <a:lstStyle/>
                    <a:p>
                      <a:pPr marL="0" marR="0" algn="ctr">
                        <a:spcBef>
                          <a:spcPts val="0"/>
                        </a:spcBef>
                        <a:spcAft>
                          <a:spcPts val="0"/>
                        </a:spcAft>
                      </a:pPr>
                      <a:r>
                        <a:rPr lang="en-US" sz="1200" b="1">
                          <a:solidFill>
                            <a:srgbClr val="000000"/>
                          </a:solidFill>
                          <a:latin typeface="Calibri"/>
                          <a:ea typeface="Times New Roman"/>
                          <a:cs typeface="Times New Roman"/>
                        </a:rPr>
                        <a:t>Type 6: Other</a:t>
                      </a:r>
                      <a:endParaRPr lang="en-US" sz="12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D"/>
                    </a:solidFill>
                  </a:tcPr>
                </a:tc>
              </a:tr>
              <a:tr h="200025">
                <a:tc>
                  <a:txBody>
                    <a:bodyPr/>
                    <a:lstStyle/>
                    <a:p>
                      <a:pPr marL="0" marR="0" algn="ctr">
                        <a:spcBef>
                          <a:spcPts val="0"/>
                        </a:spcBef>
                        <a:spcAft>
                          <a:spcPts val="0"/>
                        </a:spcAft>
                      </a:pPr>
                      <a:r>
                        <a:rPr lang="en-US" sz="1200">
                          <a:solidFill>
                            <a:srgbClr val="000000"/>
                          </a:solidFill>
                          <a:latin typeface="Calibri"/>
                          <a:ea typeface="Times New Roman"/>
                          <a:cs typeface="Times New Roman"/>
                        </a:rPr>
                        <a:t>1</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Calibri"/>
                          <a:ea typeface="Times New Roman"/>
                          <a:cs typeface="Times New Roman"/>
                        </a:rPr>
                        <a:t>33</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Calibri"/>
                          <a:ea typeface="Times New Roman"/>
                          <a:cs typeface="Times New Roman"/>
                        </a:rPr>
                        <a:t>4</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Calibri"/>
                          <a:ea typeface="Times New Roman"/>
                          <a:cs typeface="Times New Roman"/>
                        </a:rPr>
                        <a:t>6</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Calibri"/>
                          <a:ea typeface="Times New Roman"/>
                          <a:cs typeface="Times New Roman"/>
                        </a:rPr>
                        <a:t>0</a:t>
                      </a:r>
                      <a:endParaRPr lang="en-US"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070037" y="4572000"/>
            <a:ext cx="699582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rPr>
              <a:t>Categorization</a:t>
            </a:r>
            <a:r>
              <a:rPr kumimoji="0" lang="en-US" sz="3200" b="0" i="0" u="none" strike="noStrike" cap="none" normalizeH="0" dirty="0" smtClean="0">
                <a:ln>
                  <a:noFill/>
                </a:ln>
                <a:solidFill>
                  <a:schemeClr val="tx1"/>
                </a:solidFill>
                <a:effectLst/>
                <a:latin typeface="Arial" pitchFamily="34" charset="0"/>
              </a:rPr>
              <a:t> of Division Challenges</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85800" y="914400"/>
          <a:ext cx="8153400" cy="5181600"/>
        </p:xfrm>
        <a:graphic>
          <a:graphicData uri="http://schemas.openxmlformats.org/drawingml/2006/table">
            <a:tbl>
              <a:tblPr/>
              <a:tblGrid>
                <a:gridCol w="3371117"/>
                <a:gridCol w="4782283"/>
              </a:tblGrid>
              <a:tr h="228598">
                <a:tc>
                  <a:txBody>
                    <a:bodyPr/>
                    <a:lstStyle/>
                    <a:p>
                      <a:pPr marL="0" marR="0" algn="ctr">
                        <a:spcBef>
                          <a:spcPts val="0"/>
                        </a:spcBef>
                        <a:spcAft>
                          <a:spcPts val="0"/>
                        </a:spcAft>
                      </a:pPr>
                      <a:r>
                        <a:rPr lang="en-US" sz="1100" b="1" dirty="0" smtClean="0">
                          <a:solidFill>
                            <a:srgbClr val="FFFFFF"/>
                          </a:solidFill>
                          <a:latin typeface="Calibri"/>
                          <a:ea typeface="Times New Roman"/>
                          <a:cs typeface="Times New Roman"/>
                        </a:rPr>
                        <a:t>Division</a:t>
                      </a:r>
                      <a:endParaRPr lang="en-US" sz="1200" dirty="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A8CDD7"/>
                    </a:solidFill>
                  </a:tcPr>
                </a:tc>
                <a:tc>
                  <a:txBody>
                    <a:bodyPr/>
                    <a:lstStyle/>
                    <a:p>
                      <a:pPr marL="0" marR="0" algn="ctr">
                        <a:spcBef>
                          <a:spcPts val="0"/>
                        </a:spcBef>
                        <a:spcAft>
                          <a:spcPts val="0"/>
                        </a:spcAft>
                      </a:pPr>
                      <a:r>
                        <a:rPr lang="en-US" sz="1100" b="1" dirty="0" smtClean="0">
                          <a:solidFill>
                            <a:srgbClr val="FFFFFF"/>
                          </a:solidFill>
                          <a:latin typeface="Calibri"/>
                          <a:ea typeface="Times New Roman"/>
                          <a:cs typeface="Times New Roman"/>
                        </a:rPr>
                        <a:t>Project</a:t>
                      </a:r>
                      <a:endParaRPr lang="en-US" sz="1200" dirty="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A8CDD7"/>
                    </a:solidFill>
                  </a:tcPr>
                </a:tc>
              </a:tr>
              <a:tr h="304802">
                <a:tc>
                  <a:txBody>
                    <a:bodyPr/>
                    <a:lstStyle/>
                    <a:p>
                      <a:pPr marL="0" marR="0" algn="l">
                        <a:spcBef>
                          <a:spcPts val="0"/>
                        </a:spcBef>
                        <a:spcAft>
                          <a:spcPts val="0"/>
                        </a:spcAft>
                      </a:pPr>
                      <a:r>
                        <a:rPr lang="en-US" sz="1100" dirty="0" smtClean="0">
                          <a:solidFill>
                            <a:srgbClr val="000000"/>
                          </a:solidFill>
                          <a:latin typeface="Calibri"/>
                          <a:ea typeface="Times New Roman"/>
                          <a:cs typeface="Times New Roman"/>
                        </a:rPr>
                        <a:t>Clarke County Public Schools</a:t>
                      </a:r>
                      <a:endParaRPr lang="en-US" sz="1200" dirty="0">
                        <a:latin typeface="Times New Roman"/>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spcBef>
                          <a:spcPts val="0"/>
                        </a:spcBef>
                        <a:spcAft>
                          <a:spcPts val="0"/>
                        </a:spcAft>
                      </a:pPr>
                      <a:r>
                        <a:rPr lang="en-US" sz="1100" dirty="0" smtClean="0">
                          <a:solidFill>
                            <a:srgbClr val="000000"/>
                          </a:solidFill>
                          <a:latin typeface="Calibri"/>
                          <a:ea typeface="Times New Roman"/>
                          <a:cs typeface="Times New Roman"/>
                        </a:rPr>
                        <a:t>IEP Data Enhancement  System</a:t>
                      </a:r>
                      <a:endParaRPr lang="en-US" sz="1200" dirty="0">
                        <a:latin typeface="Times New Roman"/>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304800">
                <a:tc>
                  <a:txBody>
                    <a:bodyPr/>
                    <a:lstStyle/>
                    <a:p>
                      <a:pPr marL="0" marR="0" algn="l">
                        <a:spcBef>
                          <a:spcPts val="0"/>
                        </a:spcBef>
                        <a:spcAft>
                          <a:spcPts val="0"/>
                        </a:spcAft>
                      </a:pPr>
                      <a:r>
                        <a:rPr lang="en-US" sz="1100" dirty="0" smtClean="0">
                          <a:solidFill>
                            <a:srgbClr val="000000"/>
                          </a:solidFill>
                          <a:latin typeface="Calibri"/>
                          <a:ea typeface="Times New Roman"/>
                          <a:cs typeface="Times New Roman"/>
                        </a:rPr>
                        <a:t>Arlington Public Schools/Wise County Public Schools</a:t>
                      </a:r>
                      <a:endParaRPr lang="en-US" sz="11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Creating a Data System and Data Culture in Virginia</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359229">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Charlottesville City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Anywhere, Anytime, Over Time: Longitudinal Data to the Teacher Desktop</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326571">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Roanoke City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Portal to Performance (P2P)</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22860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Bristol VA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Bristol Virginia Public Schools Longitudinal  Data System Grant Proposal </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rgbClr val="EDF5F7"/>
                    </a:solidFill>
                  </a:tcPr>
                </a:tc>
              </a:tr>
              <a:tr h="30480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Floyd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Enhancements to Current Student Information System – Infinite System</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30480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Smyth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The Student Teacher Archive for Research and Teaching (START)</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r>
              <a:tr h="30480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Washington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Student &amp; Teacher Educational Warehouse</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555171">
                <a:tc>
                  <a:txBody>
                    <a:bodyPr/>
                    <a:lstStyle/>
                    <a:p>
                      <a:pPr marL="0" marR="0" algn="l" defTabSz="914400" rtl="0" eaLnBrk="1" latinLnBrk="0" hangingPunct="1">
                        <a:spcBef>
                          <a:spcPts val="0"/>
                        </a:spcBef>
                        <a:spcAft>
                          <a:spcPts val="0"/>
                        </a:spcAft>
                      </a:pPr>
                      <a:r>
                        <a:rPr lang="en-US" sz="1100" dirty="0" smtClean="0">
                          <a:latin typeface="Calibri" pitchFamily="34" charset="0"/>
                        </a:rPr>
                        <a:t>Consortium of</a:t>
                      </a:r>
                      <a:r>
                        <a:rPr lang="en-US" sz="1100" b="1" dirty="0" smtClean="0">
                          <a:latin typeface="Calibri" pitchFamily="34" charset="0"/>
                        </a:rPr>
                        <a:t> </a:t>
                      </a:r>
                      <a:r>
                        <a:rPr lang="en-US" sz="1100" dirty="0" smtClean="0">
                          <a:latin typeface="Calibri" pitchFamily="34" charset="0"/>
                        </a:rPr>
                        <a:t>Botetourt County Public Schools , Buena Vista City Schools, King George County Schools, Lancaster County Public Schools, Middlesex County Public Schools, Montgomery County Public Schools, Orange County Public Schools, Roanoke County Public Schools, Rockbridge County Schools, Surry County Public Schools, Westmoreland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Longitudinal Data Warehouse for a Consortium of Virginia School Districts</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r>
              <a:tr h="555171">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Nelson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Calibri"/>
                          <a:ea typeface="Times New Roman"/>
                          <a:cs typeface="Times New Roman"/>
                        </a:rPr>
                        <a:t>Evaluation Systems Linking Student Data to Teacher and Principal </a:t>
                      </a:r>
                      <a:br>
                        <a:rPr lang="en-US" sz="1100" kern="1200" dirty="0" smtClean="0">
                          <a:solidFill>
                            <a:srgbClr val="000000"/>
                          </a:solidFill>
                          <a:latin typeface="Calibri"/>
                          <a:ea typeface="Times New Roman"/>
                          <a:cs typeface="Times New Roman"/>
                        </a:rPr>
                      </a:br>
                      <a:r>
                        <a:rPr lang="en-US" sz="1100" kern="1200" dirty="0" smtClean="0">
                          <a:solidFill>
                            <a:srgbClr val="000000"/>
                          </a:solidFill>
                          <a:latin typeface="Calibri"/>
                          <a:ea typeface="Times New Roman"/>
                          <a:cs typeface="Times New Roman"/>
                        </a:rPr>
                        <a:t>Evaluations for Improvements in Teacher Effectiveness and the </a:t>
                      </a:r>
                      <a:br>
                        <a:rPr lang="en-US" sz="1100" kern="1200" dirty="0" smtClean="0">
                          <a:solidFill>
                            <a:srgbClr val="000000"/>
                          </a:solidFill>
                          <a:latin typeface="Calibri"/>
                          <a:ea typeface="Times New Roman"/>
                          <a:cs typeface="Times New Roman"/>
                        </a:rPr>
                      </a:br>
                      <a:r>
                        <a:rPr lang="en-US" sz="1100" kern="1200" dirty="0" smtClean="0">
                          <a:solidFill>
                            <a:srgbClr val="000000"/>
                          </a:solidFill>
                          <a:latin typeface="Calibri"/>
                          <a:ea typeface="Times New Roman"/>
                          <a:cs typeface="Times New Roman"/>
                        </a:rPr>
                        <a:t>Equitable Distribution of Qualified Teachers for All Students</a:t>
                      </a:r>
                    </a:p>
                    <a:p>
                      <a:pPr marL="0" marR="0" algn="l" defTabSz="914400" rtl="0" eaLnBrk="1" latinLnBrk="0" hangingPunct="1">
                        <a:spcBef>
                          <a:spcPts val="0"/>
                        </a:spcBef>
                        <a:spcAft>
                          <a:spcPts val="0"/>
                        </a:spcAft>
                      </a:pP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r h="28956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Rockingham County</a:t>
                      </a:r>
                      <a:r>
                        <a:rPr lang="en-US" sz="1100" kern="1200" baseline="0" dirty="0" smtClean="0">
                          <a:solidFill>
                            <a:srgbClr val="000000"/>
                          </a:solidFill>
                          <a:latin typeface="Calibri"/>
                          <a:ea typeface="Times New Roman"/>
                          <a:cs typeface="Times New Roman"/>
                        </a:rPr>
                        <a:t>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Open Source </a:t>
                      </a:r>
                      <a:r>
                        <a:rPr lang="en-US" sz="1100" kern="1200" dirty="0" err="1" smtClean="0">
                          <a:solidFill>
                            <a:srgbClr val="000000"/>
                          </a:solidFill>
                          <a:latin typeface="Calibri"/>
                          <a:ea typeface="Times New Roman"/>
                          <a:cs typeface="Times New Roman"/>
                        </a:rPr>
                        <a:t>PowerSchool</a:t>
                      </a:r>
                      <a:r>
                        <a:rPr lang="en-US" sz="1100" kern="1200" dirty="0" smtClean="0">
                          <a:solidFill>
                            <a:srgbClr val="000000"/>
                          </a:solidFill>
                          <a:latin typeface="Calibri"/>
                          <a:ea typeface="Times New Roman"/>
                          <a:cs typeface="Times New Roman"/>
                        </a:rPr>
                        <a:t> Extension  Using SIF</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solidFill>
                      <a:schemeClr val="accent5"/>
                    </a:solidFill>
                  </a:tcPr>
                </a:tc>
              </a:tr>
              <a:tr h="381000">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Goochland</a:t>
                      </a:r>
                      <a:r>
                        <a:rPr lang="en-US" sz="1100" kern="1200" baseline="0" dirty="0" smtClean="0">
                          <a:solidFill>
                            <a:srgbClr val="000000"/>
                          </a:solidFill>
                          <a:latin typeface="Calibri"/>
                          <a:ea typeface="Times New Roman"/>
                          <a:cs typeface="Times New Roman"/>
                        </a:rPr>
                        <a:t> County Public Schools</a:t>
                      </a:r>
                      <a:endParaRPr lang="en-US" sz="1100" kern="1200" dirty="0">
                        <a:solidFill>
                          <a:srgbClr val="000000"/>
                        </a:solidFill>
                        <a:latin typeface="Calibri"/>
                        <a:ea typeface="Times New Roman"/>
                        <a:cs typeface="Times New Roman"/>
                      </a:endParaRPr>
                    </a:p>
                  </a:txBody>
                  <a:tcPr marL="68580" marR="68580" marT="0" marB="0" anchor="b">
                    <a:lnL w="12700" cap="flat" cmpd="sng" algn="ctr">
                      <a:solidFill>
                        <a:srgbClr val="CBE1E7"/>
                      </a:solidFill>
                      <a:prstDash val="solid"/>
                      <a:round/>
                      <a:headEnd type="none" w="med" len="med"/>
                      <a:tailEnd type="none" w="med" len="med"/>
                    </a:lnL>
                    <a:lnR>
                      <a:noFill/>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c>
                  <a:txBody>
                    <a:bodyPr/>
                    <a:lstStyle/>
                    <a:p>
                      <a:pPr marL="0" marR="0" algn="l" defTabSz="914400" rtl="0" eaLnBrk="1" latinLnBrk="0" hangingPunct="1">
                        <a:spcBef>
                          <a:spcPts val="0"/>
                        </a:spcBef>
                        <a:spcAft>
                          <a:spcPts val="0"/>
                        </a:spcAft>
                      </a:pPr>
                      <a:r>
                        <a:rPr lang="en-US" sz="1100" kern="1200" dirty="0" smtClean="0">
                          <a:solidFill>
                            <a:srgbClr val="000000"/>
                          </a:solidFill>
                          <a:latin typeface="Calibri"/>
                          <a:ea typeface="Times New Roman"/>
                          <a:cs typeface="Times New Roman"/>
                        </a:rPr>
                        <a:t>Goochland County Public Schools – 3DM Tools for AYP Subgroup Acceleration</a:t>
                      </a:r>
                      <a:endParaRPr lang="en-US" sz="1100" kern="1200" dirty="0">
                        <a:solidFill>
                          <a:srgbClr val="000000"/>
                        </a:solidFill>
                        <a:latin typeface="Calibri"/>
                        <a:ea typeface="Times New Roman"/>
                        <a:cs typeface="Times New Roman"/>
                      </a:endParaRPr>
                    </a:p>
                  </a:txBody>
                  <a:tcPr marL="68580" marR="68580" marT="0" marB="0" anchor="b">
                    <a:lnL>
                      <a:noFill/>
                    </a:lnL>
                    <a:lnR w="12700" cap="flat" cmpd="sng" algn="ctr">
                      <a:solidFill>
                        <a:srgbClr val="CBE1E7"/>
                      </a:solidFill>
                      <a:prstDash val="solid"/>
                      <a:round/>
                      <a:headEnd type="none" w="med" len="med"/>
                      <a:tailEnd type="none" w="med" len="med"/>
                    </a:lnR>
                    <a:lnT w="12700" cap="flat" cmpd="sng" algn="ctr">
                      <a:solidFill>
                        <a:srgbClr val="CBE1E7"/>
                      </a:solidFill>
                      <a:prstDash val="solid"/>
                      <a:round/>
                      <a:headEnd type="none" w="med" len="med"/>
                      <a:tailEnd type="none" w="med" len="med"/>
                    </a:lnT>
                    <a:lnB w="12700" cap="flat" cmpd="sng" algn="ctr">
                      <a:solidFill>
                        <a:srgbClr val="CBE1E7"/>
                      </a:solidFill>
                      <a:prstDash val="solid"/>
                      <a:round/>
                      <a:headEnd type="none" w="med" len="med"/>
                      <a:tailEnd type="none" w="med" len="med"/>
                    </a:lnB>
                  </a:tcPr>
                </a:tc>
              </a:tr>
            </a:tbl>
          </a:graphicData>
        </a:graphic>
      </p:graphicFrame>
      <p:sp>
        <p:nvSpPr>
          <p:cNvPr id="7" name="TextBox 6"/>
          <p:cNvSpPr txBox="1"/>
          <p:nvPr/>
        </p:nvSpPr>
        <p:spPr>
          <a:xfrm>
            <a:off x="2209800" y="228600"/>
            <a:ext cx="3048000" cy="369332"/>
          </a:xfrm>
          <a:prstGeom prst="rect">
            <a:avLst/>
          </a:prstGeom>
          <a:noFill/>
        </p:spPr>
        <p:txBody>
          <a:bodyPr wrap="square" rtlCol="0">
            <a:spAutoFit/>
          </a:bodyPr>
          <a:lstStyle/>
          <a:p>
            <a:pPr algn="ctr"/>
            <a:r>
              <a:rPr lang="en-US" b="1" dirty="0" smtClean="0"/>
              <a:t>Winning Divisions</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9800" y="228600"/>
            <a:ext cx="3048000" cy="369332"/>
          </a:xfrm>
          <a:prstGeom prst="rect">
            <a:avLst/>
          </a:prstGeom>
          <a:noFill/>
        </p:spPr>
        <p:txBody>
          <a:bodyPr wrap="square" rtlCol="0">
            <a:spAutoFit/>
          </a:bodyPr>
          <a:lstStyle/>
          <a:p>
            <a:pPr algn="ctr"/>
            <a:r>
              <a:rPr lang="en-US" b="1" dirty="0" smtClean="0"/>
              <a:t>Project Benefits</a:t>
            </a:r>
            <a:endParaRPr lang="en-US" b="1" dirty="0"/>
          </a:p>
        </p:txBody>
      </p:sp>
      <p:sp>
        <p:nvSpPr>
          <p:cNvPr id="4" name="TextBox 3"/>
          <p:cNvSpPr txBox="1"/>
          <p:nvPr/>
        </p:nvSpPr>
        <p:spPr>
          <a:xfrm>
            <a:off x="1371600" y="1676400"/>
            <a:ext cx="6934200" cy="4154984"/>
          </a:xfrm>
          <a:prstGeom prst="rect">
            <a:avLst/>
          </a:prstGeom>
          <a:noFill/>
        </p:spPr>
        <p:txBody>
          <a:bodyPr wrap="square" rtlCol="0">
            <a:spAutoFit/>
          </a:bodyPr>
          <a:lstStyle/>
          <a:p>
            <a:pPr>
              <a:buFont typeface="Arial" pitchFamily="34" charset="0"/>
              <a:buChar char="•"/>
            </a:pPr>
            <a:r>
              <a:rPr lang="en-US" dirty="0" smtClean="0"/>
              <a:t> </a:t>
            </a:r>
            <a:r>
              <a:rPr lang="en-US" sz="2400" dirty="0" smtClean="0"/>
              <a:t>41 division projects funded (including collaboration</a:t>
            </a:r>
            <a:r>
              <a:rPr lang="en-US" sz="2400" dirty="0" smtClean="0"/>
              <a:t>).</a:t>
            </a:r>
            <a:endParaRPr lang="en-US" sz="2400" dirty="0" smtClean="0"/>
          </a:p>
          <a:p>
            <a:pPr>
              <a:buFont typeface="Arial" pitchFamily="34" charset="0"/>
              <a:buChar char="•"/>
            </a:pPr>
            <a:r>
              <a:rPr lang="en-US" sz="2400" dirty="0" smtClean="0"/>
              <a:t> Partnerships created between divisions (some lasting beyond the competition project). </a:t>
            </a:r>
          </a:p>
          <a:p>
            <a:pPr>
              <a:buFont typeface="Arial" pitchFamily="34" charset="0"/>
              <a:buChar char="•"/>
            </a:pPr>
            <a:r>
              <a:rPr lang="en-US" sz="2400" dirty="0" smtClean="0"/>
              <a:t> VDOE gained insight into the needs of divisions in order to develop resources/training.</a:t>
            </a:r>
          </a:p>
          <a:p>
            <a:pPr>
              <a:buFont typeface="Arial" pitchFamily="34" charset="0"/>
              <a:buChar char="•"/>
            </a:pPr>
            <a:r>
              <a:rPr lang="en-US" sz="2400" dirty="0" smtClean="0"/>
              <a:t> Divisions able to leverage requirements for discounts with vendors. </a:t>
            </a:r>
          </a:p>
          <a:p>
            <a:pPr>
              <a:buFont typeface="Arial" pitchFamily="34" charset="0"/>
              <a:buChar char="•"/>
            </a:pPr>
            <a:r>
              <a:rPr lang="en-US" sz="2400" dirty="0" smtClean="0"/>
              <a:t> Communication between divisions increased (for </a:t>
            </a:r>
            <a:r>
              <a:rPr lang="en-US" sz="2400" dirty="0" smtClean="0"/>
              <a:t>long-term </a:t>
            </a:r>
            <a:r>
              <a:rPr lang="en-US" sz="2400" dirty="0" smtClean="0"/>
              <a:t>sharing of best practices/problem solving</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solidFill>
                <a:srgbClr val="404040"/>
              </a:solidFill>
            </a:endParaRPr>
          </a:p>
          <a:p>
            <a:pPr algn="ctr">
              <a:buNone/>
            </a:pPr>
            <a:r>
              <a:rPr lang="en-US" dirty="0" smtClean="0">
                <a:solidFill>
                  <a:srgbClr val="404040"/>
                </a:solidFill>
              </a:rPr>
              <a:t>Bethann Canada</a:t>
            </a:r>
          </a:p>
          <a:p>
            <a:pPr algn="ctr">
              <a:buNone/>
            </a:pPr>
            <a:r>
              <a:rPr lang="en-US" dirty="0" smtClean="0">
                <a:solidFill>
                  <a:srgbClr val="404040"/>
                </a:solidFill>
              </a:rPr>
              <a:t> 804.225.2951</a:t>
            </a:r>
          </a:p>
          <a:p>
            <a:pPr algn="ctr">
              <a:buNone/>
            </a:pPr>
            <a:r>
              <a:rPr lang="en-US" dirty="0" smtClean="0">
                <a:solidFill>
                  <a:srgbClr val="404040"/>
                </a:solidFill>
                <a:hlinkClick r:id="rId3"/>
              </a:rPr>
              <a:t>Bethann.Canada@doe.Virginia.gov</a:t>
            </a:r>
            <a:r>
              <a:rPr lang="en-US" dirty="0" smtClean="0">
                <a:solidFill>
                  <a:srgbClr val="404040"/>
                </a:solidFill>
              </a:rPr>
              <a:t> </a:t>
            </a:r>
          </a:p>
          <a:p>
            <a:pPr algn="ctr">
              <a:buNone/>
            </a:pPr>
            <a:endParaRPr lang="en-US" dirty="0" smtClean="0">
              <a:solidFill>
                <a:srgbClr val="404040"/>
              </a:solidFill>
            </a:endParaRPr>
          </a:p>
          <a:p>
            <a:pPr algn="ctr">
              <a:buNone/>
            </a:pPr>
            <a:r>
              <a:rPr lang="en-US" dirty="0" smtClean="0">
                <a:solidFill>
                  <a:srgbClr val="404040"/>
                </a:solidFill>
              </a:rPr>
              <a:t>Paul McGowan</a:t>
            </a:r>
          </a:p>
          <a:p>
            <a:pPr algn="ctr">
              <a:buNone/>
            </a:pPr>
            <a:r>
              <a:rPr lang="en-US" dirty="0" smtClean="0">
                <a:solidFill>
                  <a:srgbClr val="404040"/>
                </a:solidFill>
              </a:rPr>
              <a:t>703.689.3070</a:t>
            </a:r>
          </a:p>
          <a:p>
            <a:pPr algn="ctr">
              <a:buNone/>
            </a:pPr>
            <a:r>
              <a:rPr lang="en-US" dirty="0" smtClean="0">
                <a:solidFill>
                  <a:srgbClr val="404040"/>
                </a:solidFill>
                <a:hlinkClick r:id="rId4"/>
              </a:rPr>
              <a:t>Paul.McGowan@cit.org</a:t>
            </a:r>
            <a:endParaRPr lang="en-US" dirty="0" smtClean="0">
              <a:solidFill>
                <a:srgbClr val="404040"/>
              </a:solidFill>
            </a:endParaRPr>
          </a:p>
          <a:p>
            <a:pPr algn="ctr">
              <a:buNone/>
            </a:pPr>
            <a:endParaRPr lang="en-US" dirty="0" smtClean="0">
              <a:solidFill>
                <a:srgbClr val="404040"/>
              </a:solidFill>
            </a:endParaRPr>
          </a:p>
        </p:txBody>
      </p:sp>
      <p:sp>
        <p:nvSpPr>
          <p:cNvPr id="4" name="Slide Number Placeholder 3"/>
          <p:cNvSpPr>
            <a:spLocks noGrp="1"/>
          </p:cNvSpPr>
          <p:nvPr>
            <p:ph type="sldNum" sz="quarter" idx="4294967295"/>
          </p:nvPr>
        </p:nvSpPr>
        <p:spPr>
          <a:xfrm>
            <a:off x="8382000" y="6407944"/>
            <a:ext cx="631032" cy="365125"/>
          </a:xfrm>
          <a:prstGeom prst="rect">
            <a:avLst/>
          </a:prstGeom>
        </p:spPr>
        <p:txBody>
          <a:bodyPr/>
          <a:lstStyle/>
          <a:p>
            <a:fld id="{8E5293E4-D567-492A-B193-4ADF49F52BE2}" type="slidenum">
              <a:rPr lang="en-US" smtClean="0"/>
              <a:pPr/>
              <a:t>18</a:t>
            </a:fld>
            <a:endParaRPr lang="en-US" dirty="0"/>
          </a:p>
        </p:txBody>
      </p:sp>
      <p:sp>
        <p:nvSpPr>
          <p:cNvPr id="6" name="TextBox 5"/>
          <p:cNvSpPr txBox="1"/>
          <p:nvPr/>
        </p:nvSpPr>
        <p:spPr>
          <a:xfrm>
            <a:off x="2209800" y="228600"/>
            <a:ext cx="3048000" cy="369332"/>
          </a:xfrm>
          <a:prstGeom prst="rect">
            <a:avLst/>
          </a:prstGeom>
          <a:noFill/>
        </p:spPr>
        <p:txBody>
          <a:bodyPr wrap="square" rtlCol="0">
            <a:spAutoFit/>
          </a:bodyPr>
          <a:lstStyle/>
          <a:p>
            <a:pPr algn="ctr"/>
            <a:r>
              <a:rPr lang="en-US" b="1" dirty="0" smtClean="0"/>
              <a:t>Contact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600200" y="-228600"/>
            <a:ext cx="8229600" cy="1143000"/>
          </a:xfrm>
        </p:spPr>
        <p:txBody>
          <a:bodyPr/>
          <a:lstStyle/>
          <a:p>
            <a:pPr algn="l" eaLnBrk="1" hangingPunct="1">
              <a:lnSpc>
                <a:spcPct val="80000"/>
              </a:lnSpc>
              <a:defRPr/>
            </a:pPr>
            <a:r>
              <a:rPr lang="en-US" sz="2500" b="1" dirty="0" smtClean="0">
                <a:solidFill>
                  <a:srgbClr val="E2B700"/>
                </a:solidFill>
                <a:effectLst>
                  <a:outerShdw blurRad="38100" dist="38100" dir="2700000" algn="tl">
                    <a:srgbClr val="C0C0C0"/>
                  </a:outerShdw>
                </a:effectLst>
                <a:latin typeface="Constantia" pitchFamily="18" charset="0"/>
              </a:rPr>
              <a:t>VDOE Division Competition</a:t>
            </a:r>
          </a:p>
        </p:txBody>
      </p:sp>
      <p:sp>
        <p:nvSpPr>
          <p:cNvPr id="4100" name="AutoShape 18"/>
          <p:cNvSpPr>
            <a:spLocks noChangeArrowheads="1"/>
          </p:cNvSpPr>
          <p:nvPr/>
        </p:nvSpPr>
        <p:spPr bwMode="auto">
          <a:xfrm>
            <a:off x="685800" y="1066800"/>
            <a:ext cx="4419600" cy="533400"/>
          </a:xfrm>
          <a:prstGeom prst="roundRect">
            <a:avLst>
              <a:gd name="adj" fmla="val 16667"/>
            </a:avLst>
          </a:prstGeom>
          <a:gradFill rotWithShape="1">
            <a:gsLst>
              <a:gs pos="0">
                <a:srgbClr val="E2B700"/>
              </a:gs>
              <a:gs pos="100000">
                <a:srgbClr val="FFE781"/>
              </a:gs>
            </a:gsLst>
            <a:lin ang="0" scaled="1"/>
          </a:gradFill>
          <a:ln w="9525">
            <a:noFill/>
            <a:round/>
            <a:headEnd/>
            <a:tailEnd/>
          </a:ln>
        </p:spPr>
        <p:txBody>
          <a:bodyPr wrap="none" anchor="ctr"/>
          <a:lstStyle/>
          <a:p>
            <a:r>
              <a:rPr lang="en-US" sz="2800" b="1">
                <a:latin typeface="Constantia" pitchFamily="18" charset="0"/>
              </a:rPr>
              <a:t>    </a:t>
            </a:r>
            <a:r>
              <a:rPr lang="en-US" sz="2400" b="1">
                <a:latin typeface="Constantia" pitchFamily="18" charset="0"/>
              </a:rPr>
              <a:t>ARRA</a:t>
            </a:r>
          </a:p>
        </p:txBody>
      </p:sp>
      <p:sp>
        <p:nvSpPr>
          <p:cNvPr id="4103" name="AutoShape 32"/>
          <p:cNvSpPr>
            <a:spLocks noChangeArrowheads="1"/>
          </p:cNvSpPr>
          <p:nvPr/>
        </p:nvSpPr>
        <p:spPr bwMode="auto">
          <a:xfrm>
            <a:off x="685800" y="1066800"/>
            <a:ext cx="4419600" cy="533400"/>
          </a:xfrm>
          <a:prstGeom prst="roundRect">
            <a:avLst>
              <a:gd name="adj" fmla="val 16667"/>
            </a:avLst>
          </a:prstGeom>
          <a:gradFill rotWithShape="1">
            <a:gsLst>
              <a:gs pos="0">
                <a:srgbClr val="E2B700"/>
              </a:gs>
              <a:gs pos="100000">
                <a:srgbClr val="FFE781"/>
              </a:gs>
            </a:gsLst>
            <a:lin ang="0" scaled="1"/>
          </a:gradFill>
          <a:ln w="9525">
            <a:noFill/>
            <a:round/>
            <a:headEnd/>
            <a:tailEnd/>
          </a:ln>
        </p:spPr>
        <p:txBody>
          <a:bodyPr wrap="none" anchor="ctr"/>
          <a:lstStyle/>
          <a:p>
            <a:r>
              <a:rPr lang="en-US" sz="2800" b="1">
                <a:latin typeface="Constantia" pitchFamily="18" charset="0"/>
              </a:rPr>
              <a:t>    </a:t>
            </a:r>
            <a:r>
              <a:rPr lang="en-US" sz="2400" b="1">
                <a:latin typeface="Constantia" pitchFamily="18" charset="0"/>
              </a:rPr>
              <a:t>ARRA</a:t>
            </a:r>
          </a:p>
        </p:txBody>
      </p:sp>
      <p:grpSp>
        <p:nvGrpSpPr>
          <p:cNvPr id="4104" name="Group 45"/>
          <p:cNvGrpSpPr>
            <a:grpSpLocks/>
          </p:cNvGrpSpPr>
          <p:nvPr/>
        </p:nvGrpSpPr>
        <p:grpSpPr bwMode="auto">
          <a:xfrm>
            <a:off x="457200" y="3124200"/>
            <a:ext cx="7696200" cy="2514600"/>
            <a:chOff x="384" y="2352"/>
            <a:chExt cx="4848" cy="1584"/>
          </a:xfrm>
        </p:grpSpPr>
        <p:sp>
          <p:nvSpPr>
            <p:cNvPr id="4108" name="Rectangle 13"/>
            <p:cNvSpPr>
              <a:spLocks noChangeArrowheads="1"/>
            </p:cNvSpPr>
            <p:nvPr/>
          </p:nvSpPr>
          <p:spPr bwMode="auto">
            <a:xfrm>
              <a:off x="384" y="2688"/>
              <a:ext cx="3024" cy="1248"/>
            </a:xfrm>
            <a:prstGeom prst="rect">
              <a:avLst/>
            </a:prstGeom>
            <a:noFill/>
            <a:ln w="9525">
              <a:noFill/>
              <a:miter lim="800000"/>
              <a:headEnd/>
              <a:tailEnd/>
            </a:ln>
          </p:spPr>
          <p:txBody>
            <a:bodyPr wrap="none" anchor="ctr"/>
            <a:lstStyle/>
            <a:p>
              <a:pPr>
                <a:buClr>
                  <a:srgbClr val="E2B700"/>
                </a:buClr>
                <a:buFontTx/>
                <a:buChar char="•"/>
              </a:pPr>
              <a:r>
                <a:rPr lang="en-US" dirty="0">
                  <a:latin typeface="Constantia" pitchFamily="18" charset="0"/>
                </a:rPr>
                <a:t> </a:t>
              </a:r>
              <a:r>
                <a:rPr lang="en-US" sz="1700" dirty="0">
                  <a:latin typeface="Constantia" pitchFamily="18" charset="0"/>
                </a:rPr>
                <a:t>$2M in grants to Virginia school divisions</a:t>
              </a:r>
            </a:p>
            <a:p>
              <a:pPr>
                <a:lnSpc>
                  <a:spcPct val="90000"/>
                </a:lnSpc>
                <a:spcBef>
                  <a:spcPct val="40000"/>
                </a:spcBef>
                <a:buClr>
                  <a:srgbClr val="E2B700"/>
                </a:buClr>
                <a:buFontTx/>
                <a:buChar char="•"/>
              </a:pPr>
              <a:r>
                <a:rPr lang="en-US" dirty="0"/>
                <a:t> </a:t>
              </a:r>
              <a:r>
                <a:rPr lang="en-US" dirty="0">
                  <a:latin typeface="Constantia" pitchFamily="18" charset="0"/>
                </a:rPr>
                <a:t> </a:t>
              </a:r>
              <a:r>
                <a:rPr lang="en-US" sz="1700" dirty="0">
                  <a:latin typeface="Constantia" pitchFamily="18" charset="0"/>
                </a:rPr>
                <a:t>Estimates of student growth</a:t>
              </a:r>
            </a:p>
            <a:p>
              <a:pPr>
                <a:lnSpc>
                  <a:spcPct val="90000"/>
                </a:lnSpc>
                <a:spcBef>
                  <a:spcPct val="40000"/>
                </a:spcBef>
                <a:buClr>
                  <a:srgbClr val="E2B700"/>
                </a:buClr>
                <a:buFontTx/>
                <a:buChar char="•"/>
              </a:pPr>
              <a:r>
                <a:rPr lang="en-US" sz="1700" dirty="0">
                  <a:latin typeface="Constantia" pitchFamily="18" charset="0"/>
                </a:rPr>
                <a:t>   Multi-agency reporting portal</a:t>
              </a:r>
            </a:p>
            <a:p>
              <a:pPr>
                <a:lnSpc>
                  <a:spcPct val="90000"/>
                </a:lnSpc>
                <a:spcBef>
                  <a:spcPct val="40000"/>
                </a:spcBef>
                <a:buClr>
                  <a:srgbClr val="E2B700"/>
                </a:buClr>
                <a:buFontTx/>
                <a:buChar char="•"/>
              </a:pPr>
              <a:r>
                <a:rPr lang="en-US" sz="1700" dirty="0">
                  <a:latin typeface="Constantia" pitchFamily="18" charset="0"/>
                </a:rPr>
                <a:t>   e-Transcripts in higher education</a:t>
              </a:r>
            </a:p>
            <a:p>
              <a:pPr>
                <a:lnSpc>
                  <a:spcPct val="90000"/>
                </a:lnSpc>
                <a:spcBef>
                  <a:spcPct val="40000"/>
                </a:spcBef>
                <a:buClr>
                  <a:srgbClr val="E2B700"/>
                </a:buClr>
                <a:buFontTx/>
                <a:buChar char="•"/>
              </a:pPr>
              <a:r>
                <a:rPr lang="en-US" sz="1700" dirty="0">
                  <a:latin typeface="Constantia" pitchFamily="18" charset="0"/>
                </a:rPr>
                <a:t>   Completion of SFSF reporting requirements </a:t>
              </a:r>
            </a:p>
          </p:txBody>
        </p:sp>
        <p:sp>
          <p:nvSpPr>
            <p:cNvPr id="4109" name="AutoShape 35"/>
            <p:cNvSpPr>
              <a:spLocks noChangeArrowheads="1"/>
            </p:cNvSpPr>
            <p:nvPr/>
          </p:nvSpPr>
          <p:spPr bwMode="auto">
            <a:xfrm>
              <a:off x="432" y="2352"/>
              <a:ext cx="4800" cy="384"/>
            </a:xfrm>
            <a:prstGeom prst="roundRect">
              <a:avLst>
                <a:gd name="adj" fmla="val 16667"/>
              </a:avLst>
            </a:prstGeom>
            <a:gradFill rotWithShape="1">
              <a:gsLst>
                <a:gs pos="0">
                  <a:srgbClr val="E2B700"/>
                </a:gs>
                <a:gs pos="100000">
                  <a:srgbClr val="FFE781"/>
                </a:gs>
              </a:gsLst>
              <a:lin ang="0" scaled="1"/>
            </a:gradFill>
            <a:ln w="9525" algn="ctr">
              <a:noFill/>
              <a:round/>
              <a:headEnd/>
              <a:tailEnd/>
            </a:ln>
          </p:spPr>
          <p:txBody>
            <a:bodyPr wrap="none" anchor="ctr"/>
            <a:lstStyle/>
            <a:p>
              <a:r>
                <a:rPr lang="en-US" sz="2400" b="1" dirty="0">
                  <a:latin typeface="Constantia" pitchFamily="18" charset="0"/>
                </a:rPr>
                <a:t>Longitudinal Data Project</a:t>
              </a:r>
            </a:p>
          </p:txBody>
        </p:sp>
      </p:grpSp>
      <p:grpSp>
        <p:nvGrpSpPr>
          <p:cNvPr id="4105" name="Group 44"/>
          <p:cNvGrpSpPr>
            <a:grpSpLocks/>
          </p:cNvGrpSpPr>
          <p:nvPr/>
        </p:nvGrpSpPr>
        <p:grpSpPr bwMode="auto">
          <a:xfrm>
            <a:off x="533929" y="1066800"/>
            <a:ext cx="8305447" cy="1981200"/>
            <a:chOff x="351" y="672"/>
            <a:chExt cx="3622" cy="1248"/>
          </a:xfrm>
        </p:grpSpPr>
        <p:sp>
          <p:nvSpPr>
            <p:cNvPr id="4106" name="Rectangle 14"/>
            <p:cNvSpPr>
              <a:spLocks noChangeArrowheads="1"/>
            </p:cNvSpPr>
            <p:nvPr/>
          </p:nvSpPr>
          <p:spPr bwMode="auto">
            <a:xfrm>
              <a:off x="351" y="1056"/>
              <a:ext cx="3622" cy="864"/>
            </a:xfrm>
            <a:prstGeom prst="rect">
              <a:avLst/>
            </a:prstGeom>
            <a:noFill/>
            <a:ln w="9525">
              <a:noFill/>
              <a:miter lim="800000"/>
              <a:headEnd/>
              <a:tailEnd/>
            </a:ln>
          </p:spPr>
          <p:txBody>
            <a:bodyPr wrap="none" anchor="ctr"/>
            <a:lstStyle/>
            <a:p>
              <a:pPr>
                <a:lnSpc>
                  <a:spcPct val="90000"/>
                </a:lnSpc>
                <a:buClr>
                  <a:srgbClr val="E2B700"/>
                </a:buClr>
                <a:buFontTx/>
                <a:buChar char="•"/>
              </a:pPr>
              <a:r>
                <a:rPr lang="en-US" sz="1700" i="1" dirty="0">
                  <a:latin typeface="Constantia" pitchFamily="18" charset="0"/>
                </a:rPr>
                <a:t> </a:t>
              </a:r>
              <a:r>
                <a:rPr lang="en-US" sz="1700" dirty="0">
                  <a:latin typeface="Constantia" pitchFamily="18" charset="0"/>
                </a:rPr>
                <a:t>American Recovery and Reinvestment </a:t>
              </a:r>
              <a:r>
                <a:rPr lang="en-US" sz="1700" dirty="0" smtClean="0">
                  <a:latin typeface="Constantia" pitchFamily="18" charset="0"/>
                </a:rPr>
                <a:t>Act </a:t>
              </a:r>
              <a:r>
                <a:rPr lang="en-US" sz="1700" dirty="0">
                  <a:latin typeface="Constantia" pitchFamily="18" charset="0"/>
                </a:rPr>
                <a:t>of 2009</a:t>
              </a:r>
              <a:r>
                <a:rPr lang="en-US" sz="1700" i="1" dirty="0">
                  <a:latin typeface="Constantia" pitchFamily="18" charset="0"/>
                </a:rPr>
                <a:t>  </a:t>
              </a:r>
            </a:p>
            <a:p>
              <a:pPr>
                <a:lnSpc>
                  <a:spcPct val="90000"/>
                </a:lnSpc>
                <a:buClr>
                  <a:srgbClr val="E2B700"/>
                </a:buClr>
                <a:buFontTx/>
                <a:buChar char="•"/>
              </a:pPr>
              <a:r>
                <a:rPr lang="en-US" sz="1700" dirty="0">
                  <a:latin typeface="Constantia" pitchFamily="18" charset="0"/>
                </a:rPr>
                <a:t> Goals: Stimulate economy and invest </a:t>
              </a:r>
              <a:r>
                <a:rPr lang="en-US" sz="1700" dirty="0" smtClean="0">
                  <a:latin typeface="Constantia" pitchFamily="18" charset="0"/>
                </a:rPr>
                <a:t>in education </a:t>
              </a:r>
              <a:r>
                <a:rPr lang="en-US" sz="1700" dirty="0">
                  <a:latin typeface="Constantia" pitchFamily="18" charset="0"/>
                </a:rPr>
                <a:t>for long-term economic health</a:t>
              </a:r>
            </a:p>
            <a:p>
              <a:pPr>
                <a:lnSpc>
                  <a:spcPct val="90000"/>
                </a:lnSpc>
                <a:buClr>
                  <a:srgbClr val="E2B700"/>
                </a:buClr>
                <a:buFontTx/>
                <a:buChar char="•"/>
              </a:pPr>
              <a:r>
                <a:rPr lang="en-US" sz="1700" dirty="0">
                  <a:latin typeface="Constantia" pitchFamily="18" charset="0"/>
                </a:rPr>
                <a:t> $17.5M multi-year grant for Virginia to develop </a:t>
              </a:r>
              <a:r>
                <a:rPr lang="en-US" sz="1700" dirty="0" smtClean="0">
                  <a:latin typeface="Constantia" pitchFamily="18" charset="0"/>
                </a:rPr>
                <a:t>and </a:t>
              </a:r>
              <a:r>
                <a:rPr lang="en-US" sz="1700" dirty="0">
                  <a:latin typeface="Constantia" pitchFamily="18" charset="0"/>
                </a:rPr>
                <a:t>operate a Longitudinal Data System </a:t>
              </a:r>
            </a:p>
          </p:txBody>
        </p:sp>
        <p:sp>
          <p:nvSpPr>
            <p:cNvPr id="4107" name="AutoShape 38"/>
            <p:cNvSpPr>
              <a:spLocks noChangeArrowheads="1"/>
            </p:cNvSpPr>
            <p:nvPr/>
          </p:nvSpPr>
          <p:spPr bwMode="auto">
            <a:xfrm>
              <a:off x="432" y="672"/>
              <a:ext cx="2784" cy="336"/>
            </a:xfrm>
            <a:prstGeom prst="roundRect">
              <a:avLst>
                <a:gd name="adj" fmla="val 16667"/>
              </a:avLst>
            </a:prstGeom>
            <a:gradFill rotWithShape="1">
              <a:gsLst>
                <a:gs pos="0">
                  <a:srgbClr val="E2B700"/>
                </a:gs>
                <a:gs pos="100000">
                  <a:srgbClr val="FFE781"/>
                </a:gs>
              </a:gsLst>
              <a:lin ang="0" scaled="1"/>
            </a:gradFill>
            <a:ln w="9525">
              <a:noFill/>
              <a:round/>
              <a:headEnd/>
              <a:tailEnd/>
            </a:ln>
          </p:spPr>
          <p:txBody>
            <a:bodyPr wrap="none" anchor="ctr"/>
            <a:lstStyle/>
            <a:p>
              <a:r>
                <a:rPr lang="en-US" sz="2800" b="1">
                  <a:latin typeface="Constantia" pitchFamily="18" charset="0"/>
                </a:rPr>
                <a:t>    </a:t>
              </a:r>
              <a:r>
                <a:rPr lang="en-US" sz="2400" b="1">
                  <a:latin typeface="Constantia" pitchFamily="18" charset="0"/>
                </a:rPr>
                <a:t>ARRA</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752600" y="-152400"/>
            <a:ext cx="8229600" cy="1143000"/>
          </a:xfrm>
        </p:spPr>
        <p:txBody>
          <a:bodyPr/>
          <a:lstStyle/>
          <a:p>
            <a:pPr algn="l" eaLnBrk="1" hangingPunct="1">
              <a:defRPr/>
            </a:pPr>
            <a:r>
              <a:rPr lang="en-US" sz="2500" b="1" smtClean="0">
                <a:solidFill>
                  <a:srgbClr val="E2B700"/>
                </a:solidFill>
                <a:effectLst>
                  <a:outerShdw blurRad="38100" dist="38100" dir="2700000" algn="tl">
                    <a:srgbClr val="C0C0C0"/>
                  </a:outerShdw>
                </a:effectLst>
                <a:latin typeface="Constantia" pitchFamily="18" charset="0"/>
              </a:rPr>
              <a:t>ARRA Reform Areas</a:t>
            </a:r>
          </a:p>
        </p:txBody>
      </p:sp>
      <p:grpSp>
        <p:nvGrpSpPr>
          <p:cNvPr id="2" name="Group 26"/>
          <p:cNvGrpSpPr>
            <a:grpSpLocks/>
          </p:cNvGrpSpPr>
          <p:nvPr/>
        </p:nvGrpSpPr>
        <p:grpSpPr bwMode="auto">
          <a:xfrm>
            <a:off x="457200" y="1371600"/>
            <a:ext cx="8382000" cy="1219200"/>
            <a:chOff x="288" y="864"/>
            <a:chExt cx="5280" cy="768"/>
          </a:xfrm>
        </p:grpSpPr>
        <p:sp>
          <p:nvSpPr>
            <p:cNvPr id="5133" name="AutoShape 6"/>
            <p:cNvSpPr>
              <a:spLocks noChangeArrowheads="1"/>
            </p:cNvSpPr>
            <p:nvPr/>
          </p:nvSpPr>
          <p:spPr bwMode="auto">
            <a:xfrm>
              <a:off x="288" y="864"/>
              <a:ext cx="4896" cy="672"/>
            </a:xfrm>
            <a:prstGeom prst="roundRect">
              <a:avLst>
                <a:gd name="adj" fmla="val 16667"/>
              </a:avLst>
            </a:prstGeom>
            <a:noFill/>
            <a:ln w="28575">
              <a:solidFill>
                <a:srgbClr val="E2B700"/>
              </a:solidFill>
              <a:round/>
              <a:headEnd/>
              <a:tailEnd/>
            </a:ln>
          </p:spPr>
          <p:txBody>
            <a:bodyPr wrap="none" anchor="ctr"/>
            <a:lstStyle/>
            <a:p>
              <a:pPr>
                <a:lnSpc>
                  <a:spcPct val="110000"/>
                </a:lnSpc>
              </a:pPr>
              <a:r>
                <a:rPr lang="en-US" sz="2100">
                  <a:latin typeface="Constantia" pitchFamily="18" charset="0"/>
                </a:rPr>
                <a:t>Making progress toward rigorous college- and career-ready </a:t>
              </a:r>
            </a:p>
            <a:p>
              <a:pPr>
                <a:lnSpc>
                  <a:spcPct val="110000"/>
                </a:lnSpc>
              </a:pPr>
              <a:r>
                <a:rPr lang="en-US" sz="2100">
                  <a:latin typeface="Constantia" pitchFamily="18" charset="0"/>
                </a:rPr>
                <a:t>   standards and high-quality assessments that </a:t>
              </a:r>
            </a:p>
            <a:p>
              <a:pPr>
                <a:lnSpc>
                  <a:spcPct val="110000"/>
                </a:lnSpc>
              </a:pPr>
              <a:r>
                <a:rPr lang="en-US" sz="2100">
                  <a:latin typeface="Constantia" pitchFamily="18" charset="0"/>
                </a:rPr>
                <a:t>   are valid and reliable for all students.</a:t>
              </a:r>
            </a:p>
          </p:txBody>
        </p:sp>
        <p:sp>
          <p:nvSpPr>
            <p:cNvPr id="5134" name="AutoShape 7"/>
            <p:cNvSpPr>
              <a:spLocks noChangeArrowheads="1"/>
            </p:cNvSpPr>
            <p:nvPr/>
          </p:nvSpPr>
          <p:spPr bwMode="auto">
            <a:xfrm rot="5400000">
              <a:off x="5064" y="1128"/>
              <a:ext cx="624" cy="384"/>
            </a:xfrm>
            <a:prstGeom prst="chevron">
              <a:avLst>
                <a:gd name="adj" fmla="val 40625"/>
              </a:avLst>
            </a:prstGeom>
            <a:solidFill>
              <a:srgbClr val="E2B800"/>
            </a:solidFill>
            <a:ln w="9525">
              <a:solidFill>
                <a:srgbClr val="E2B700"/>
              </a:solidFill>
              <a:miter lim="800000"/>
              <a:headEnd/>
              <a:tailEnd/>
            </a:ln>
          </p:spPr>
          <p:txBody>
            <a:bodyPr wrap="none" anchor="ctr"/>
            <a:lstStyle/>
            <a:p>
              <a:endParaRPr lang="en-US"/>
            </a:p>
          </p:txBody>
        </p:sp>
      </p:grpSp>
      <p:grpSp>
        <p:nvGrpSpPr>
          <p:cNvPr id="3" name="Group 25"/>
          <p:cNvGrpSpPr>
            <a:grpSpLocks/>
          </p:cNvGrpSpPr>
          <p:nvPr/>
        </p:nvGrpSpPr>
        <p:grpSpPr bwMode="auto">
          <a:xfrm>
            <a:off x="457200" y="2641600"/>
            <a:ext cx="8382000" cy="1193800"/>
            <a:chOff x="288" y="1664"/>
            <a:chExt cx="5280" cy="752"/>
          </a:xfrm>
        </p:grpSpPr>
        <p:sp>
          <p:nvSpPr>
            <p:cNvPr id="5131" name="AutoShape 10"/>
            <p:cNvSpPr>
              <a:spLocks noChangeArrowheads="1"/>
            </p:cNvSpPr>
            <p:nvPr/>
          </p:nvSpPr>
          <p:spPr bwMode="auto">
            <a:xfrm rot="5400000">
              <a:off x="5064" y="1912"/>
              <a:ext cx="624" cy="384"/>
            </a:xfrm>
            <a:prstGeom prst="chevron">
              <a:avLst>
                <a:gd name="adj" fmla="val 40625"/>
              </a:avLst>
            </a:prstGeom>
            <a:solidFill>
              <a:srgbClr val="FECE00"/>
            </a:solidFill>
            <a:ln w="9525" algn="ctr">
              <a:solidFill>
                <a:srgbClr val="E2B700"/>
              </a:solidFill>
              <a:miter lim="800000"/>
              <a:headEnd/>
              <a:tailEnd/>
            </a:ln>
          </p:spPr>
          <p:txBody>
            <a:bodyPr wrap="none" anchor="ctr"/>
            <a:lstStyle/>
            <a:p>
              <a:endParaRPr lang="en-US"/>
            </a:p>
          </p:txBody>
        </p:sp>
        <p:sp>
          <p:nvSpPr>
            <p:cNvPr id="5132" name="AutoShape 15"/>
            <p:cNvSpPr>
              <a:spLocks noChangeArrowheads="1"/>
            </p:cNvSpPr>
            <p:nvPr/>
          </p:nvSpPr>
          <p:spPr bwMode="auto">
            <a:xfrm>
              <a:off x="288" y="1664"/>
              <a:ext cx="4896" cy="672"/>
            </a:xfrm>
            <a:prstGeom prst="roundRect">
              <a:avLst>
                <a:gd name="adj" fmla="val 16667"/>
              </a:avLst>
            </a:prstGeom>
            <a:noFill/>
            <a:ln w="28575" algn="ctr">
              <a:solidFill>
                <a:srgbClr val="FECE00"/>
              </a:solidFill>
              <a:round/>
              <a:headEnd/>
              <a:tailEnd/>
            </a:ln>
          </p:spPr>
          <p:txBody>
            <a:bodyPr wrap="none" anchor="ctr"/>
            <a:lstStyle/>
            <a:p>
              <a:pPr marL="228600" indent="-228600">
                <a:lnSpc>
                  <a:spcPct val="110000"/>
                </a:lnSpc>
              </a:pPr>
              <a:r>
                <a:rPr lang="en-US" sz="2100">
                  <a:latin typeface="Constantia" pitchFamily="18" charset="0"/>
                </a:rPr>
                <a:t> Establishing pre-K to college and career data systems</a:t>
              </a:r>
            </a:p>
            <a:p>
              <a:pPr marL="228600" indent="-228600">
                <a:lnSpc>
                  <a:spcPct val="110000"/>
                </a:lnSpc>
              </a:pPr>
              <a:r>
                <a:rPr lang="en-US" sz="2100">
                  <a:latin typeface="Constantia" pitchFamily="18" charset="0"/>
                </a:rPr>
                <a:t>    that track progress and foster continuous improvement.</a:t>
              </a:r>
            </a:p>
          </p:txBody>
        </p:sp>
      </p:grpSp>
      <p:grpSp>
        <p:nvGrpSpPr>
          <p:cNvPr id="4" name="Group 24"/>
          <p:cNvGrpSpPr>
            <a:grpSpLocks/>
          </p:cNvGrpSpPr>
          <p:nvPr/>
        </p:nvGrpSpPr>
        <p:grpSpPr bwMode="auto">
          <a:xfrm>
            <a:off x="457200" y="3911600"/>
            <a:ext cx="8382000" cy="1168400"/>
            <a:chOff x="288" y="2464"/>
            <a:chExt cx="5280" cy="736"/>
          </a:xfrm>
        </p:grpSpPr>
        <p:sp>
          <p:nvSpPr>
            <p:cNvPr id="5129" name="AutoShape 13"/>
            <p:cNvSpPr>
              <a:spLocks noChangeArrowheads="1"/>
            </p:cNvSpPr>
            <p:nvPr/>
          </p:nvSpPr>
          <p:spPr bwMode="auto">
            <a:xfrm rot="5400000">
              <a:off x="5064" y="2696"/>
              <a:ext cx="624" cy="384"/>
            </a:xfrm>
            <a:prstGeom prst="chevron">
              <a:avLst>
                <a:gd name="adj" fmla="val 40625"/>
              </a:avLst>
            </a:prstGeom>
            <a:solidFill>
              <a:srgbClr val="FFDA3F"/>
            </a:solidFill>
            <a:ln w="9525" algn="ctr">
              <a:solidFill>
                <a:srgbClr val="E2B700"/>
              </a:solidFill>
              <a:miter lim="800000"/>
              <a:headEnd/>
              <a:tailEnd/>
            </a:ln>
          </p:spPr>
          <p:txBody>
            <a:bodyPr wrap="none" anchor="ctr"/>
            <a:lstStyle/>
            <a:p>
              <a:endParaRPr lang="en-US"/>
            </a:p>
          </p:txBody>
        </p:sp>
        <p:sp>
          <p:nvSpPr>
            <p:cNvPr id="5130" name="AutoShape 16"/>
            <p:cNvSpPr>
              <a:spLocks noChangeArrowheads="1"/>
            </p:cNvSpPr>
            <p:nvPr/>
          </p:nvSpPr>
          <p:spPr bwMode="auto">
            <a:xfrm>
              <a:off x="288" y="2464"/>
              <a:ext cx="4896" cy="672"/>
            </a:xfrm>
            <a:prstGeom prst="roundRect">
              <a:avLst>
                <a:gd name="adj" fmla="val 16667"/>
              </a:avLst>
            </a:prstGeom>
            <a:noFill/>
            <a:ln w="28575" algn="ctr">
              <a:solidFill>
                <a:srgbClr val="FFD525"/>
              </a:solidFill>
              <a:round/>
              <a:headEnd/>
              <a:tailEnd/>
            </a:ln>
          </p:spPr>
          <p:txBody>
            <a:bodyPr wrap="none" anchor="ctr"/>
            <a:lstStyle/>
            <a:p>
              <a:pPr marL="228600" indent="-228600">
                <a:lnSpc>
                  <a:spcPct val="110000"/>
                </a:lnSpc>
              </a:pPr>
              <a:r>
                <a:rPr lang="en-US" sz="2100" dirty="0">
                  <a:latin typeface="Constantia" pitchFamily="18" charset="0"/>
                </a:rPr>
                <a:t> Making improvements in teacher effectiveness and in the </a:t>
              </a:r>
            </a:p>
            <a:p>
              <a:pPr marL="228600" indent="-228600">
                <a:lnSpc>
                  <a:spcPct val="110000"/>
                </a:lnSpc>
              </a:pPr>
              <a:r>
                <a:rPr lang="en-US" sz="2100" dirty="0">
                  <a:latin typeface="Constantia" pitchFamily="18" charset="0"/>
                </a:rPr>
                <a:t>    equitable distribution of qualified teachers for all </a:t>
              </a:r>
              <a:r>
                <a:rPr lang="en-US" sz="2100" dirty="0" smtClean="0">
                  <a:latin typeface="Constantia" pitchFamily="18" charset="0"/>
                </a:rPr>
                <a:t>students.</a:t>
              </a:r>
              <a:endParaRPr lang="en-US" sz="2100" dirty="0">
                <a:latin typeface="Constantia" pitchFamily="18" charset="0"/>
              </a:endParaRPr>
            </a:p>
          </p:txBody>
        </p:sp>
      </p:grpSp>
      <p:grpSp>
        <p:nvGrpSpPr>
          <p:cNvPr id="5" name="Group 23"/>
          <p:cNvGrpSpPr>
            <a:grpSpLocks/>
          </p:cNvGrpSpPr>
          <p:nvPr/>
        </p:nvGrpSpPr>
        <p:grpSpPr bwMode="auto">
          <a:xfrm>
            <a:off x="457200" y="5181600"/>
            <a:ext cx="8382000" cy="1143000"/>
            <a:chOff x="288" y="3264"/>
            <a:chExt cx="5280" cy="720"/>
          </a:xfrm>
        </p:grpSpPr>
        <p:sp>
          <p:nvSpPr>
            <p:cNvPr id="5127" name="AutoShape 14"/>
            <p:cNvSpPr>
              <a:spLocks noChangeArrowheads="1"/>
            </p:cNvSpPr>
            <p:nvPr/>
          </p:nvSpPr>
          <p:spPr bwMode="auto">
            <a:xfrm rot="5400000">
              <a:off x="5064" y="3480"/>
              <a:ext cx="624" cy="384"/>
            </a:xfrm>
            <a:prstGeom prst="chevron">
              <a:avLst>
                <a:gd name="adj" fmla="val 40625"/>
              </a:avLst>
            </a:prstGeom>
            <a:solidFill>
              <a:srgbClr val="FFE471"/>
            </a:solidFill>
            <a:ln w="9525" algn="ctr">
              <a:solidFill>
                <a:srgbClr val="FFD937"/>
              </a:solidFill>
              <a:miter lim="800000"/>
              <a:headEnd/>
              <a:tailEnd/>
            </a:ln>
          </p:spPr>
          <p:txBody>
            <a:bodyPr wrap="none" anchor="ctr"/>
            <a:lstStyle/>
            <a:p>
              <a:endParaRPr lang="en-US"/>
            </a:p>
          </p:txBody>
        </p:sp>
        <p:sp>
          <p:nvSpPr>
            <p:cNvPr id="5128" name="AutoShape 17"/>
            <p:cNvSpPr>
              <a:spLocks noChangeArrowheads="1"/>
            </p:cNvSpPr>
            <p:nvPr/>
          </p:nvSpPr>
          <p:spPr bwMode="auto">
            <a:xfrm>
              <a:off x="288" y="3264"/>
              <a:ext cx="4896" cy="672"/>
            </a:xfrm>
            <a:prstGeom prst="roundRect">
              <a:avLst>
                <a:gd name="adj" fmla="val 16667"/>
              </a:avLst>
            </a:prstGeom>
            <a:noFill/>
            <a:ln w="28575" algn="ctr">
              <a:solidFill>
                <a:srgbClr val="FFD833"/>
              </a:solidFill>
              <a:round/>
              <a:headEnd/>
              <a:tailEnd/>
            </a:ln>
          </p:spPr>
          <p:txBody>
            <a:bodyPr wrap="none" anchor="ctr"/>
            <a:lstStyle/>
            <a:p>
              <a:pPr marL="228600" indent="-228600">
                <a:lnSpc>
                  <a:spcPct val="110000"/>
                </a:lnSpc>
              </a:pPr>
              <a:r>
                <a:rPr lang="en-US" sz="2100">
                  <a:latin typeface="Constantia" pitchFamily="18" charset="0"/>
                </a:rPr>
                <a:t> Providing intensive support and effective interventions </a:t>
              </a:r>
            </a:p>
            <a:p>
              <a:pPr marL="228600" indent="-228600">
                <a:lnSpc>
                  <a:spcPct val="110000"/>
                </a:lnSpc>
              </a:pPr>
              <a:r>
                <a:rPr lang="en-US" sz="2100">
                  <a:latin typeface="Constantia" pitchFamily="18" charset="0"/>
                </a:rPr>
                <a:t>    for the lowest-performing schools.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strVal val="#ppt_w*0.70"/>
                                          </p:val>
                                        </p:tav>
                                        <p:tav tm="100000">
                                          <p:val>
                                            <p:strVal val="#ppt_w"/>
                                          </p:val>
                                        </p:tav>
                                      </p:tavLst>
                                    </p:anim>
                                    <p:anim calcmode="lin" valueType="num">
                                      <p:cBhvr>
                                        <p:cTn id="29" dur="1000" fill="hold"/>
                                        <p:tgtEl>
                                          <p:spTgt spid="5"/>
                                        </p:tgtEl>
                                        <p:attrNameLst>
                                          <p:attrName>ppt_h</p:attrName>
                                        </p:attrNameLst>
                                      </p:cBhvr>
                                      <p:tavLst>
                                        <p:tav tm="0">
                                          <p:val>
                                            <p:strVal val="#ppt_h"/>
                                          </p:val>
                                        </p:tav>
                                        <p:tav tm="100000">
                                          <p:val>
                                            <p:strVal val="#ppt_h"/>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752600" y="-228600"/>
            <a:ext cx="8229600" cy="1143000"/>
          </a:xfrm>
        </p:spPr>
        <p:txBody>
          <a:bodyPr/>
          <a:lstStyle/>
          <a:p>
            <a:pPr algn="l" eaLnBrk="1" hangingPunct="1">
              <a:lnSpc>
                <a:spcPct val="70000"/>
              </a:lnSpc>
              <a:defRPr/>
            </a:pPr>
            <a:r>
              <a:rPr lang="en-US" sz="2500" b="1" smtClean="0">
                <a:solidFill>
                  <a:srgbClr val="E2B700"/>
                </a:solidFill>
                <a:effectLst>
                  <a:outerShdw blurRad="38100" dist="38100" dir="2700000" algn="tl">
                    <a:srgbClr val="C0C0C0"/>
                  </a:outerShdw>
                </a:effectLst>
                <a:latin typeface="Constantia" pitchFamily="18" charset="0"/>
              </a:rPr>
              <a:t>Competition Objectives and </a:t>
            </a:r>
            <a:br>
              <a:rPr lang="en-US" sz="2500" b="1" smtClean="0">
                <a:solidFill>
                  <a:srgbClr val="E2B700"/>
                </a:solidFill>
                <a:effectLst>
                  <a:outerShdw blurRad="38100" dist="38100" dir="2700000" algn="tl">
                    <a:srgbClr val="C0C0C0"/>
                  </a:outerShdw>
                </a:effectLst>
                <a:latin typeface="Constantia" pitchFamily="18" charset="0"/>
              </a:rPr>
            </a:br>
            <a:r>
              <a:rPr lang="en-US" sz="2500" b="1" smtClean="0">
                <a:solidFill>
                  <a:srgbClr val="E2B700"/>
                </a:solidFill>
                <a:effectLst>
                  <a:outerShdw blurRad="38100" dist="38100" dir="2700000" algn="tl">
                    <a:srgbClr val="C0C0C0"/>
                  </a:outerShdw>
                </a:effectLst>
                <a:latin typeface="Constantia" pitchFamily="18" charset="0"/>
              </a:rPr>
              <a:t>Division Challenges</a:t>
            </a:r>
          </a:p>
        </p:txBody>
      </p:sp>
      <p:sp>
        <p:nvSpPr>
          <p:cNvPr id="6147" name="Rectangle 3"/>
          <p:cNvSpPr>
            <a:spLocks noGrp="1" noChangeArrowheads="1"/>
          </p:cNvSpPr>
          <p:nvPr>
            <p:ph type="body" idx="1"/>
          </p:nvPr>
        </p:nvSpPr>
        <p:spPr>
          <a:xfrm>
            <a:off x="152400" y="2362200"/>
            <a:ext cx="4572000" cy="3352800"/>
          </a:xfrm>
        </p:spPr>
        <p:txBody>
          <a:bodyPr/>
          <a:lstStyle/>
          <a:p>
            <a:pPr marL="228600" indent="-228600" eaLnBrk="1" hangingPunct="1">
              <a:lnSpc>
                <a:spcPct val="80000"/>
              </a:lnSpc>
              <a:buClr>
                <a:srgbClr val="CD9B69"/>
              </a:buClr>
              <a:buSzPct val="125000"/>
            </a:pPr>
            <a:r>
              <a:rPr lang="en-US" sz="2000" dirty="0" smtClean="0">
                <a:latin typeface="Constantia" pitchFamily="18" charset="0"/>
              </a:rPr>
              <a:t>Encourage and Finance </a:t>
            </a:r>
          </a:p>
          <a:p>
            <a:pPr marL="228600" indent="-228600" eaLnBrk="1" hangingPunct="1">
              <a:lnSpc>
                <a:spcPct val="80000"/>
              </a:lnSpc>
              <a:buClr>
                <a:srgbClr val="CD9B69"/>
              </a:buClr>
              <a:buSzPct val="125000"/>
              <a:buFontTx/>
              <a:buNone/>
            </a:pPr>
            <a:r>
              <a:rPr lang="en-US" sz="2000" dirty="0" smtClean="0">
                <a:latin typeface="Constantia" pitchFamily="18" charset="0"/>
              </a:rPr>
              <a:t>    Division Data Projects</a:t>
            </a:r>
          </a:p>
          <a:p>
            <a:pPr marL="228600" indent="-228600" eaLnBrk="1" hangingPunct="1">
              <a:lnSpc>
                <a:spcPct val="80000"/>
              </a:lnSpc>
              <a:buClr>
                <a:srgbClr val="CD9B69"/>
              </a:buClr>
              <a:buSzPct val="125000"/>
              <a:buFontTx/>
              <a:buNone/>
            </a:pPr>
            <a:endParaRPr lang="en-US" sz="2000" dirty="0" smtClean="0">
              <a:latin typeface="Constantia" pitchFamily="18" charset="0"/>
            </a:endParaRPr>
          </a:p>
          <a:p>
            <a:pPr marL="228600" indent="-228600" eaLnBrk="1" hangingPunct="1">
              <a:lnSpc>
                <a:spcPct val="70000"/>
              </a:lnSpc>
              <a:buClr>
                <a:srgbClr val="CD9B69"/>
              </a:buClr>
              <a:buSzPct val="125000"/>
            </a:pPr>
            <a:r>
              <a:rPr lang="en-US" sz="2000" dirty="0" smtClean="0">
                <a:latin typeface="Constantia" pitchFamily="18" charset="0"/>
              </a:rPr>
              <a:t>Advance Goals </a:t>
            </a:r>
            <a:r>
              <a:rPr lang="en-US" sz="2000" dirty="0" smtClean="0">
                <a:latin typeface="Constantia" pitchFamily="18" charset="0"/>
              </a:rPr>
              <a:t>of the Statewide</a:t>
            </a:r>
            <a:endParaRPr lang="en-US" sz="2000" dirty="0" smtClean="0">
              <a:latin typeface="Constantia" pitchFamily="18" charset="0"/>
            </a:endParaRPr>
          </a:p>
          <a:p>
            <a:pPr marL="228600" indent="-228600" eaLnBrk="1" hangingPunct="1">
              <a:lnSpc>
                <a:spcPct val="70000"/>
              </a:lnSpc>
              <a:buClr>
                <a:srgbClr val="CD9B69"/>
              </a:buClr>
              <a:buSzPct val="125000"/>
              <a:buFontTx/>
              <a:buNone/>
            </a:pPr>
            <a:r>
              <a:rPr lang="en-US" sz="2000" dirty="0" smtClean="0">
                <a:latin typeface="Constantia" pitchFamily="18" charset="0"/>
              </a:rPr>
              <a:t>     Longitudinal System</a:t>
            </a:r>
          </a:p>
          <a:p>
            <a:pPr marL="228600" indent="-228600" eaLnBrk="1" hangingPunct="1">
              <a:lnSpc>
                <a:spcPct val="80000"/>
              </a:lnSpc>
              <a:buClr>
                <a:srgbClr val="CD9B69"/>
              </a:buClr>
              <a:buSzPct val="125000"/>
              <a:buFontTx/>
              <a:buNone/>
            </a:pPr>
            <a:endParaRPr lang="en-US" sz="1000" dirty="0" smtClean="0">
              <a:latin typeface="Constantia" pitchFamily="18" charset="0"/>
            </a:endParaRPr>
          </a:p>
          <a:p>
            <a:pPr marL="228600" indent="-228600" eaLnBrk="1" hangingPunct="1">
              <a:lnSpc>
                <a:spcPct val="70000"/>
              </a:lnSpc>
              <a:buClr>
                <a:srgbClr val="CD9B69"/>
              </a:buClr>
              <a:buSzPct val="125000"/>
            </a:pPr>
            <a:r>
              <a:rPr lang="en-US" sz="2000" dirty="0" smtClean="0">
                <a:latin typeface="Constantia" pitchFamily="18" charset="0"/>
              </a:rPr>
              <a:t>Support Goals </a:t>
            </a:r>
            <a:r>
              <a:rPr lang="en-US" sz="2000" dirty="0" smtClean="0">
                <a:latin typeface="Constantia" pitchFamily="18" charset="0"/>
              </a:rPr>
              <a:t>of the Four </a:t>
            </a:r>
            <a:r>
              <a:rPr lang="en-US" sz="2000" dirty="0" err="1" smtClean="0">
                <a:latin typeface="Constantia" pitchFamily="18" charset="0"/>
              </a:rPr>
              <a:t>ARRA</a:t>
            </a:r>
            <a:r>
              <a:rPr lang="en-US" sz="2000" dirty="0" smtClean="0">
                <a:latin typeface="Constantia" pitchFamily="18" charset="0"/>
              </a:rPr>
              <a:t> </a:t>
            </a:r>
          </a:p>
          <a:p>
            <a:pPr marL="228600" indent="-228600" eaLnBrk="1" hangingPunct="1">
              <a:lnSpc>
                <a:spcPct val="70000"/>
              </a:lnSpc>
              <a:buClr>
                <a:srgbClr val="CD9B69"/>
              </a:buClr>
              <a:buSzPct val="125000"/>
              <a:buFontTx/>
              <a:buNone/>
            </a:pPr>
            <a:r>
              <a:rPr lang="en-US" sz="2000" dirty="0" smtClean="0">
                <a:latin typeface="Constantia" pitchFamily="18" charset="0"/>
              </a:rPr>
              <a:t>     Education Reform Areas</a:t>
            </a:r>
          </a:p>
          <a:p>
            <a:pPr marL="228600" indent="-228600" eaLnBrk="1" hangingPunct="1">
              <a:lnSpc>
                <a:spcPct val="70000"/>
              </a:lnSpc>
              <a:buClr>
                <a:srgbClr val="CD9B69"/>
              </a:buClr>
              <a:buSzPct val="125000"/>
              <a:buFontTx/>
              <a:buNone/>
            </a:pPr>
            <a:endParaRPr lang="en-US" sz="2000" dirty="0" smtClean="0">
              <a:latin typeface="Constantia" pitchFamily="18" charset="0"/>
            </a:endParaRPr>
          </a:p>
          <a:p>
            <a:pPr marL="228600" indent="-228600" eaLnBrk="1" hangingPunct="1">
              <a:lnSpc>
                <a:spcPct val="80000"/>
              </a:lnSpc>
              <a:buClr>
                <a:srgbClr val="CD9B69"/>
              </a:buClr>
              <a:buSzPct val="125000"/>
            </a:pPr>
            <a:r>
              <a:rPr lang="en-US" sz="2000" dirty="0" smtClean="0">
                <a:latin typeface="Constantia" pitchFamily="18" charset="0"/>
              </a:rPr>
              <a:t>Improve Education Data Statewide</a:t>
            </a:r>
          </a:p>
        </p:txBody>
      </p:sp>
      <p:grpSp>
        <p:nvGrpSpPr>
          <p:cNvPr id="6148" name="Group 9"/>
          <p:cNvGrpSpPr>
            <a:grpSpLocks/>
          </p:cNvGrpSpPr>
          <p:nvPr/>
        </p:nvGrpSpPr>
        <p:grpSpPr bwMode="auto">
          <a:xfrm>
            <a:off x="4953000" y="1828800"/>
            <a:ext cx="4038600" cy="4114800"/>
            <a:chOff x="3120" y="1152"/>
            <a:chExt cx="2544" cy="2592"/>
          </a:xfrm>
        </p:grpSpPr>
        <p:sp>
          <p:nvSpPr>
            <p:cNvPr id="6151" name="Rectangle 4"/>
            <p:cNvSpPr>
              <a:spLocks noChangeArrowheads="1"/>
            </p:cNvSpPr>
            <p:nvPr/>
          </p:nvSpPr>
          <p:spPr bwMode="auto">
            <a:xfrm>
              <a:off x="3120" y="1632"/>
              <a:ext cx="2496" cy="2112"/>
            </a:xfrm>
            <a:prstGeom prst="rect">
              <a:avLst/>
            </a:prstGeom>
            <a:noFill/>
            <a:ln w="9525">
              <a:noFill/>
              <a:miter lim="800000"/>
              <a:headEnd/>
              <a:tailEnd/>
            </a:ln>
          </p:spPr>
          <p:txBody>
            <a:bodyPr/>
            <a:lstStyle/>
            <a:p>
              <a:pPr marL="228600" indent="-228600">
                <a:lnSpc>
                  <a:spcPct val="80000"/>
                </a:lnSpc>
                <a:spcBef>
                  <a:spcPct val="20000"/>
                </a:spcBef>
                <a:buClr>
                  <a:srgbClr val="CD9B69"/>
                </a:buClr>
                <a:buSzPct val="125000"/>
                <a:buFontTx/>
                <a:buChar char="•"/>
              </a:pPr>
              <a:r>
                <a:rPr lang="en-US" sz="2000" dirty="0">
                  <a:latin typeface="Constantia" pitchFamily="18" charset="0"/>
                </a:rPr>
                <a:t>Burden to collect data for cash strapped </a:t>
              </a:r>
              <a:r>
                <a:rPr lang="en-US" sz="2000" dirty="0" smtClean="0">
                  <a:latin typeface="Constantia" pitchFamily="18" charset="0"/>
                </a:rPr>
                <a:t>divisions</a:t>
              </a:r>
              <a:endParaRPr lang="en-US" sz="2000" dirty="0">
                <a:latin typeface="Constantia" pitchFamily="18" charset="0"/>
              </a:endParaRPr>
            </a:p>
            <a:p>
              <a:pPr marL="228600" indent="-228600">
                <a:lnSpc>
                  <a:spcPct val="80000"/>
                </a:lnSpc>
                <a:spcBef>
                  <a:spcPct val="20000"/>
                </a:spcBef>
                <a:buClr>
                  <a:srgbClr val="CD9B69"/>
                </a:buClr>
                <a:buSzPct val="125000"/>
              </a:pPr>
              <a:endParaRPr lang="en-US" sz="2000" dirty="0">
                <a:latin typeface="Constantia" pitchFamily="18" charset="0"/>
              </a:endParaRPr>
            </a:p>
            <a:p>
              <a:pPr marL="228600" indent="-228600">
                <a:lnSpc>
                  <a:spcPct val="80000"/>
                </a:lnSpc>
                <a:spcBef>
                  <a:spcPct val="20000"/>
                </a:spcBef>
                <a:buClr>
                  <a:srgbClr val="CD9B69"/>
                </a:buClr>
                <a:buSzPct val="125000"/>
                <a:buFontTx/>
                <a:buChar char="•"/>
              </a:pPr>
              <a:r>
                <a:rPr lang="en-US" sz="2000" dirty="0">
                  <a:latin typeface="Constantia" pitchFamily="18" charset="0"/>
                </a:rPr>
                <a:t>Strengthen/Revise Existing Data System</a:t>
              </a: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buFontTx/>
                <a:buChar char="•"/>
              </a:pPr>
              <a:r>
                <a:rPr lang="en-US" sz="2000" dirty="0">
                  <a:latin typeface="Constantia" pitchFamily="18" charset="0"/>
                </a:rPr>
                <a:t>Align System Design With Four </a:t>
              </a:r>
              <a:r>
                <a:rPr lang="en-US" sz="2000" dirty="0" err="1">
                  <a:latin typeface="Constantia" pitchFamily="18" charset="0"/>
                </a:rPr>
                <a:t>ARRA</a:t>
              </a:r>
              <a:r>
                <a:rPr lang="en-US" sz="2000" dirty="0">
                  <a:latin typeface="Constantia" pitchFamily="18" charset="0"/>
                </a:rPr>
                <a:t> Education Reform Areas</a:t>
              </a:r>
            </a:p>
            <a:p>
              <a:pPr marL="228600" indent="-228600">
                <a:lnSpc>
                  <a:spcPct val="80000"/>
                </a:lnSpc>
                <a:spcBef>
                  <a:spcPct val="20000"/>
                </a:spcBef>
                <a:buClr>
                  <a:srgbClr val="CD9B69"/>
                </a:buClr>
                <a:buSzPct val="125000"/>
              </a:pPr>
              <a:endParaRPr lang="en-US" sz="2000" dirty="0">
                <a:latin typeface="Constantia" pitchFamily="18" charset="0"/>
              </a:endParaRPr>
            </a:p>
            <a:p>
              <a:pPr marL="228600" indent="-228600">
                <a:lnSpc>
                  <a:spcPct val="80000"/>
                </a:lnSpc>
                <a:spcBef>
                  <a:spcPct val="20000"/>
                </a:spcBef>
                <a:buClr>
                  <a:srgbClr val="CD9B69"/>
                </a:buClr>
                <a:buSzPct val="125000"/>
                <a:buFontTx/>
                <a:buChar char="•"/>
              </a:pPr>
              <a:endParaRPr lang="en-US" sz="2000" dirty="0">
                <a:latin typeface="Constantia" pitchFamily="18" charset="0"/>
              </a:endParaRPr>
            </a:p>
          </p:txBody>
        </p:sp>
        <p:sp>
          <p:nvSpPr>
            <p:cNvPr id="6152" name="Rectangle 5"/>
            <p:cNvSpPr>
              <a:spLocks noChangeArrowheads="1"/>
            </p:cNvSpPr>
            <p:nvPr/>
          </p:nvSpPr>
          <p:spPr bwMode="auto">
            <a:xfrm>
              <a:off x="3168" y="1152"/>
              <a:ext cx="2496" cy="192"/>
            </a:xfrm>
            <a:prstGeom prst="rect">
              <a:avLst/>
            </a:prstGeom>
            <a:gradFill rotWithShape="1">
              <a:gsLst>
                <a:gs pos="0">
                  <a:srgbClr val="E2B700"/>
                </a:gs>
                <a:gs pos="100000">
                  <a:srgbClr val="FFE781"/>
                </a:gs>
              </a:gsLst>
              <a:lin ang="0" scaled="1"/>
            </a:gradFill>
            <a:ln w="9525" algn="ctr">
              <a:noFill/>
              <a:miter lim="800000"/>
              <a:headEnd/>
              <a:tailEnd/>
            </a:ln>
          </p:spPr>
          <p:txBody>
            <a:bodyPr wrap="none" anchor="ctr"/>
            <a:lstStyle/>
            <a:p>
              <a:pPr algn="ctr"/>
              <a:r>
                <a:rPr lang="en-US" sz="2400" b="1">
                  <a:latin typeface="Constantia" pitchFamily="18" charset="0"/>
                </a:rPr>
                <a:t>Division Challenge</a:t>
              </a:r>
            </a:p>
          </p:txBody>
        </p:sp>
      </p:grpSp>
      <p:sp>
        <p:nvSpPr>
          <p:cNvPr id="6149" name="Rectangle 6"/>
          <p:cNvSpPr>
            <a:spLocks noChangeArrowheads="1"/>
          </p:cNvSpPr>
          <p:nvPr/>
        </p:nvSpPr>
        <p:spPr bwMode="auto">
          <a:xfrm>
            <a:off x="228600" y="1828800"/>
            <a:ext cx="3886200" cy="304800"/>
          </a:xfrm>
          <a:prstGeom prst="rect">
            <a:avLst/>
          </a:prstGeom>
          <a:gradFill rotWithShape="1">
            <a:gsLst>
              <a:gs pos="0">
                <a:srgbClr val="E2B700"/>
              </a:gs>
              <a:gs pos="100000">
                <a:srgbClr val="FFE781"/>
              </a:gs>
            </a:gsLst>
            <a:lin ang="0" scaled="1"/>
          </a:gradFill>
          <a:ln w="9525" algn="ctr">
            <a:noFill/>
            <a:miter lim="800000"/>
            <a:headEnd/>
            <a:tailEnd/>
          </a:ln>
        </p:spPr>
        <p:txBody>
          <a:bodyPr wrap="none" anchor="ctr"/>
          <a:lstStyle/>
          <a:p>
            <a:pPr algn="ctr"/>
            <a:r>
              <a:rPr lang="en-US" sz="2400" b="1">
                <a:latin typeface="Constantia" pitchFamily="18" charset="0"/>
              </a:rPr>
              <a:t>Competition Objectives</a:t>
            </a:r>
          </a:p>
        </p:txBody>
      </p:sp>
      <p:sp>
        <p:nvSpPr>
          <p:cNvPr id="6150" name="Rectangle 7"/>
          <p:cNvSpPr>
            <a:spLocks noChangeArrowheads="1"/>
          </p:cNvSpPr>
          <p:nvPr/>
        </p:nvSpPr>
        <p:spPr bwMode="auto">
          <a:xfrm>
            <a:off x="4572000" y="1828800"/>
            <a:ext cx="76200" cy="3429000"/>
          </a:xfrm>
          <a:prstGeom prst="rect">
            <a:avLst/>
          </a:prstGeom>
          <a:gradFill rotWithShape="1">
            <a:gsLst>
              <a:gs pos="0">
                <a:srgbClr val="E2B700"/>
              </a:gs>
              <a:gs pos="100000">
                <a:srgbClr val="FFE781"/>
              </a:gs>
            </a:gsLst>
            <a:lin ang="5400000" scaled="1"/>
          </a:gradFill>
          <a:ln w="9525" algn="ctr">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752600" y="-228600"/>
            <a:ext cx="8229600" cy="1143000"/>
          </a:xfrm>
        </p:spPr>
        <p:txBody>
          <a:bodyPr/>
          <a:lstStyle/>
          <a:p>
            <a:pPr algn="l" eaLnBrk="1" hangingPunct="1">
              <a:lnSpc>
                <a:spcPct val="70000"/>
              </a:lnSpc>
              <a:defRPr/>
            </a:pPr>
            <a:r>
              <a:rPr lang="en-US" sz="2500" b="1" dirty="0" smtClean="0">
                <a:solidFill>
                  <a:srgbClr val="E2B700"/>
                </a:solidFill>
                <a:effectLst>
                  <a:outerShdw blurRad="38100" dist="38100" dir="2700000" algn="tl">
                    <a:srgbClr val="C0C0C0"/>
                  </a:outerShdw>
                </a:effectLst>
                <a:latin typeface="Constantia" pitchFamily="18" charset="0"/>
              </a:rPr>
              <a:t>Key Steps and Results</a:t>
            </a:r>
          </a:p>
        </p:txBody>
      </p:sp>
      <p:sp>
        <p:nvSpPr>
          <p:cNvPr id="6147" name="Rectangle 3"/>
          <p:cNvSpPr>
            <a:spLocks noGrp="1" noChangeArrowheads="1"/>
          </p:cNvSpPr>
          <p:nvPr>
            <p:ph type="body" idx="1"/>
          </p:nvPr>
        </p:nvSpPr>
        <p:spPr>
          <a:xfrm>
            <a:off x="152400" y="2362200"/>
            <a:ext cx="4572000" cy="3352800"/>
          </a:xfrm>
        </p:spPr>
        <p:txBody>
          <a:bodyPr/>
          <a:lstStyle/>
          <a:p>
            <a:pPr marL="228600" indent="-228600" eaLnBrk="1" hangingPunct="1">
              <a:lnSpc>
                <a:spcPct val="80000"/>
              </a:lnSpc>
              <a:buClr>
                <a:srgbClr val="CD9B69"/>
              </a:buClr>
              <a:buSzPct val="125000"/>
            </a:pPr>
            <a:r>
              <a:rPr lang="en-US" sz="2000" dirty="0" smtClean="0">
                <a:latin typeface="Constantia" pitchFamily="18" charset="0"/>
              </a:rPr>
              <a:t>Statewide </a:t>
            </a:r>
            <a:r>
              <a:rPr lang="en-US" sz="2000" dirty="0" smtClean="0">
                <a:latin typeface="Constantia" pitchFamily="18" charset="0"/>
              </a:rPr>
              <a:t>stakeholders developed  and agreed evaluation criteria</a:t>
            </a:r>
          </a:p>
          <a:p>
            <a:pPr marL="228600" indent="-228600" eaLnBrk="1" hangingPunct="1">
              <a:lnSpc>
                <a:spcPct val="80000"/>
              </a:lnSpc>
              <a:buClr>
                <a:srgbClr val="CD9B69"/>
              </a:buClr>
              <a:buSzPct val="125000"/>
              <a:buFontTx/>
              <a:buNone/>
            </a:pPr>
            <a:endParaRPr lang="en-US" sz="2000" dirty="0" smtClean="0">
              <a:latin typeface="Constantia" pitchFamily="18" charset="0"/>
            </a:endParaRPr>
          </a:p>
          <a:p>
            <a:pPr marL="228600" indent="-228600" eaLnBrk="1" hangingPunct="1">
              <a:lnSpc>
                <a:spcPct val="70000"/>
              </a:lnSpc>
              <a:buClr>
                <a:srgbClr val="CD9B69"/>
              </a:buClr>
              <a:buSzPct val="125000"/>
            </a:pPr>
            <a:r>
              <a:rPr lang="en-US" sz="2000" dirty="0" smtClean="0">
                <a:latin typeface="Constantia" pitchFamily="18" charset="0"/>
              </a:rPr>
              <a:t>Held multiple information webinars &amp; Q&amp;A conference calls</a:t>
            </a:r>
          </a:p>
          <a:p>
            <a:pPr marL="228600" indent="-228600" eaLnBrk="1" hangingPunct="1">
              <a:lnSpc>
                <a:spcPct val="80000"/>
              </a:lnSpc>
              <a:buClr>
                <a:srgbClr val="CD9B69"/>
              </a:buClr>
              <a:buSzPct val="125000"/>
              <a:buFontTx/>
              <a:buNone/>
            </a:pPr>
            <a:endParaRPr lang="en-US" sz="1000" dirty="0" smtClean="0">
              <a:latin typeface="Constantia" pitchFamily="18" charset="0"/>
            </a:endParaRPr>
          </a:p>
          <a:p>
            <a:pPr marL="228600" indent="-228600" eaLnBrk="1" hangingPunct="1">
              <a:lnSpc>
                <a:spcPct val="70000"/>
              </a:lnSpc>
              <a:buClr>
                <a:srgbClr val="CD9B69"/>
              </a:buClr>
              <a:buSzPct val="125000"/>
            </a:pPr>
            <a:r>
              <a:rPr lang="en-US" sz="2000" dirty="0" smtClean="0">
                <a:latin typeface="Constantia" pitchFamily="18" charset="0"/>
              </a:rPr>
              <a:t>Developed simple competition rules and application templates</a:t>
            </a:r>
          </a:p>
          <a:p>
            <a:pPr marL="228600" indent="-228600" eaLnBrk="1" hangingPunct="1">
              <a:lnSpc>
                <a:spcPct val="70000"/>
              </a:lnSpc>
              <a:buClr>
                <a:srgbClr val="CD9B69"/>
              </a:buClr>
              <a:buSzPct val="125000"/>
              <a:buFontTx/>
              <a:buNone/>
            </a:pPr>
            <a:endParaRPr lang="en-US" sz="2000" dirty="0" smtClean="0">
              <a:latin typeface="Constantia" pitchFamily="18" charset="0"/>
            </a:endParaRPr>
          </a:p>
          <a:p>
            <a:pPr marL="228600" indent="-228600" eaLnBrk="1" hangingPunct="1">
              <a:lnSpc>
                <a:spcPct val="80000"/>
              </a:lnSpc>
              <a:buClr>
                <a:srgbClr val="CD9B69"/>
              </a:buClr>
              <a:buSzPct val="125000"/>
            </a:pPr>
            <a:r>
              <a:rPr lang="en-US" sz="2000" dirty="0" smtClean="0">
                <a:latin typeface="Constantia" pitchFamily="18" charset="0"/>
              </a:rPr>
              <a:t>Engaged external evaluators and subject matter experts in the evaluation process</a:t>
            </a:r>
          </a:p>
        </p:txBody>
      </p:sp>
      <p:grpSp>
        <p:nvGrpSpPr>
          <p:cNvPr id="2" name="Group 9"/>
          <p:cNvGrpSpPr>
            <a:grpSpLocks/>
          </p:cNvGrpSpPr>
          <p:nvPr/>
        </p:nvGrpSpPr>
        <p:grpSpPr bwMode="auto">
          <a:xfrm>
            <a:off x="4953000" y="1828800"/>
            <a:ext cx="4038600" cy="3886200"/>
            <a:chOff x="3120" y="1152"/>
            <a:chExt cx="2544" cy="2448"/>
          </a:xfrm>
        </p:grpSpPr>
        <p:sp>
          <p:nvSpPr>
            <p:cNvPr id="6151" name="Rectangle 4"/>
            <p:cNvSpPr>
              <a:spLocks noChangeArrowheads="1"/>
            </p:cNvSpPr>
            <p:nvPr/>
          </p:nvSpPr>
          <p:spPr bwMode="auto">
            <a:xfrm>
              <a:off x="3120" y="1488"/>
              <a:ext cx="2496" cy="2112"/>
            </a:xfrm>
            <a:prstGeom prst="rect">
              <a:avLst/>
            </a:prstGeom>
            <a:noFill/>
            <a:ln w="9525">
              <a:noFill/>
              <a:miter lim="800000"/>
              <a:headEnd/>
              <a:tailEnd/>
            </a:ln>
          </p:spPr>
          <p:txBody>
            <a:bodyPr/>
            <a:lstStyle/>
            <a:p>
              <a:pPr marL="228600" indent="-228600">
                <a:lnSpc>
                  <a:spcPct val="80000"/>
                </a:lnSpc>
                <a:spcBef>
                  <a:spcPct val="20000"/>
                </a:spcBef>
                <a:buClr>
                  <a:srgbClr val="CD9B69"/>
                </a:buClr>
                <a:buSzPct val="125000"/>
                <a:buFontTx/>
                <a:buChar char="•"/>
              </a:pPr>
              <a:r>
                <a:rPr lang="en-US" sz="2000" dirty="0" smtClean="0">
                  <a:latin typeface="Constantia" pitchFamily="18" charset="0"/>
                </a:rPr>
                <a:t>Divisions had ownership of and engagement in the process</a:t>
              </a:r>
              <a:endParaRPr lang="en-US" sz="2000" dirty="0">
                <a:latin typeface="Constantia" pitchFamily="18" charset="0"/>
              </a:endParaRPr>
            </a:p>
            <a:p>
              <a:pPr marL="228600" indent="-228600">
                <a:lnSpc>
                  <a:spcPct val="80000"/>
                </a:lnSpc>
                <a:spcBef>
                  <a:spcPct val="20000"/>
                </a:spcBef>
                <a:buClr>
                  <a:srgbClr val="CD9B69"/>
                </a:buClr>
                <a:buSzPct val="125000"/>
              </a:pPr>
              <a:endParaRPr lang="en-US" sz="2000" dirty="0">
                <a:latin typeface="Constantia" pitchFamily="18" charset="0"/>
              </a:endParaRPr>
            </a:p>
            <a:p>
              <a:pPr marL="228600" indent="-228600">
                <a:lnSpc>
                  <a:spcPct val="80000"/>
                </a:lnSpc>
                <a:spcBef>
                  <a:spcPct val="20000"/>
                </a:spcBef>
                <a:buClr>
                  <a:srgbClr val="CD9B69"/>
                </a:buClr>
                <a:buSzPct val="125000"/>
                <a:buFontTx/>
                <a:buChar char="•"/>
              </a:pPr>
              <a:r>
                <a:rPr lang="en-US" sz="2000" dirty="0" smtClean="0">
                  <a:latin typeface="Constantia" pitchFamily="18" charset="0"/>
                </a:rPr>
                <a:t>Ensure awareness across the Commonwealth</a:t>
              </a:r>
              <a:endParaRPr lang="en-US" sz="20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pPr>
              <a:endParaRPr lang="en-US" sz="200" dirty="0">
                <a:latin typeface="Constantia" pitchFamily="18" charset="0"/>
              </a:endParaRPr>
            </a:p>
            <a:p>
              <a:pPr marL="228600" indent="-228600">
                <a:lnSpc>
                  <a:spcPct val="80000"/>
                </a:lnSpc>
                <a:spcBef>
                  <a:spcPct val="20000"/>
                </a:spcBef>
                <a:buClr>
                  <a:srgbClr val="CD9B69"/>
                </a:buClr>
                <a:buSzPct val="125000"/>
                <a:buFontTx/>
                <a:buChar char="•"/>
              </a:pPr>
              <a:r>
                <a:rPr lang="en-US" sz="2000" dirty="0" smtClean="0">
                  <a:latin typeface="Constantia" pitchFamily="18" charset="0"/>
                </a:rPr>
                <a:t>Comparatively low barrier to entry competition in terms of time and $ investment</a:t>
              </a:r>
            </a:p>
            <a:p>
              <a:pPr marL="228600" indent="-228600">
                <a:lnSpc>
                  <a:spcPct val="80000"/>
                </a:lnSpc>
                <a:spcBef>
                  <a:spcPct val="20000"/>
                </a:spcBef>
                <a:buClr>
                  <a:srgbClr val="CD9B69"/>
                </a:buClr>
                <a:buSzPct val="125000"/>
                <a:buFontTx/>
                <a:buChar char="•"/>
              </a:pPr>
              <a:r>
                <a:rPr lang="en-US" sz="2000" dirty="0" smtClean="0">
                  <a:latin typeface="Constantia" pitchFamily="18" charset="0"/>
                </a:rPr>
                <a:t>State resources completely neutral in the process</a:t>
              </a:r>
              <a:endParaRPr lang="en-US" sz="2000" dirty="0">
                <a:latin typeface="Constantia" pitchFamily="18" charset="0"/>
              </a:endParaRPr>
            </a:p>
            <a:p>
              <a:pPr marL="228600" indent="-228600">
                <a:lnSpc>
                  <a:spcPct val="80000"/>
                </a:lnSpc>
                <a:spcBef>
                  <a:spcPct val="20000"/>
                </a:spcBef>
                <a:buClr>
                  <a:srgbClr val="CD9B69"/>
                </a:buClr>
                <a:buSzPct val="125000"/>
              </a:pPr>
              <a:endParaRPr lang="en-US" sz="2000" dirty="0">
                <a:latin typeface="Constantia" pitchFamily="18" charset="0"/>
              </a:endParaRPr>
            </a:p>
            <a:p>
              <a:pPr marL="228600" indent="-228600">
                <a:lnSpc>
                  <a:spcPct val="80000"/>
                </a:lnSpc>
                <a:spcBef>
                  <a:spcPct val="20000"/>
                </a:spcBef>
                <a:buClr>
                  <a:srgbClr val="CD9B69"/>
                </a:buClr>
                <a:buSzPct val="125000"/>
                <a:buFontTx/>
                <a:buChar char="•"/>
              </a:pPr>
              <a:endParaRPr lang="en-US" sz="2000" dirty="0">
                <a:latin typeface="Constantia" pitchFamily="18" charset="0"/>
              </a:endParaRPr>
            </a:p>
          </p:txBody>
        </p:sp>
        <p:sp>
          <p:nvSpPr>
            <p:cNvPr id="6152" name="Rectangle 5"/>
            <p:cNvSpPr>
              <a:spLocks noChangeArrowheads="1"/>
            </p:cNvSpPr>
            <p:nvPr/>
          </p:nvSpPr>
          <p:spPr bwMode="auto">
            <a:xfrm>
              <a:off x="3168" y="1152"/>
              <a:ext cx="2496" cy="192"/>
            </a:xfrm>
            <a:prstGeom prst="rect">
              <a:avLst/>
            </a:prstGeom>
            <a:gradFill rotWithShape="1">
              <a:gsLst>
                <a:gs pos="0">
                  <a:srgbClr val="E2B700"/>
                </a:gs>
                <a:gs pos="100000">
                  <a:srgbClr val="FFE781"/>
                </a:gs>
              </a:gsLst>
              <a:lin ang="0" scaled="1"/>
            </a:gradFill>
            <a:ln w="9525" algn="ctr">
              <a:noFill/>
              <a:miter lim="800000"/>
              <a:headEnd/>
              <a:tailEnd/>
            </a:ln>
          </p:spPr>
          <p:txBody>
            <a:bodyPr wrap="none" anchor="ctr"/>
            <a:lstStyle/>
            <a:p>
              <a:pPr algn="ctr"/>
              <a:r>
                <a:rPr lang="en-US" sz="2400" b="1" dirty="0" smtClean="0">
                  <a:latin typeface="Constantia" pitchFamily="18" charset="0"/>
                </a:rPr>
                <a:t>Result</a:t>
              </a:r>
              <a:endParaRPr lang="en-US" sz="2400" b="1" dirty="0">
                <a:latin typeface="Constantia" pitchFamily="18" charset="0"/>
              </a:endParaRPr>
            </a:p>
          </p:txBody>
        </p:sp>
      </p:grpSp>
      <p:sp>
        <p:nvSpPr>
          <p:cNvPr id="6149" name="Rectangle 6"/>
          <p:cNvSpPr>
            <a:spLocks noChangeArrowheads="1"/>
          </p:cNvSpPr>
          <p:nvPr/>
        </p:nvSpPr>
        <p:spPr bwMode="auto">
          <a:xfrm>
            <a:off x="228600" y="1828800"/>
            <a:ext cx="3886200" cy="304800"/>
          </a:xfrm>
          <a:prstGeom prst="rect">
            <a:avLst/>
          </a:prstGeom>
          <a:gradFill rotWithShape="1">
            <a:gsLst>
              <a:gs pos="0">
                <a:srgbClr val="E2B700"/>
              </a:gs>
              <a:gs pos="100000">
                <a:srgbClr val="FFE781"/>
              </a:gs>
            </a:gsLst>
            <a:lin ang="0" scaled="1"/>
          </a:gradFill>
          <a:ln w="9525" algn="ctr">
            <a:noFill/>
            <a:miter lim="800000"/>
            <a:headEnd/>
            <a:tailEnd/>
          </a:ln>
        </p:spPr>
        <p:txBody>
          <a:bodyPr wrap="none" anchor="ctr"/>
          <a:lstStyle/>
          <a:p>
            <a:pPr algn="ctr"/>
            <a:r>
              <a:rPr lang="en-US" sz="2400" b="1" dirty="0" smtClean="0">
                <a:latin typeface="Constantia" pitchFamily="18" charset="0"/>
              </a:rPr>
              <a:t>Key Program Steps</a:t>
            </a:r>
            <a:endParaRPr lang="en-US" sz="2400" b="1" dirty="0">
              <a:latin typeface="Constantia" pitchFamily="18" charset="0"/>
            </a:endParaRPr>
          </a:p>
        </p:txBody>
      </p:sp>
      <p:sp>
        <p:nvSpPr>
          <p:cNvPr id="6150" name="Rectangle 7"/>
          <p:cNvSpPr>
            <a:spLocks noChangeArrowheads="1"/>
          </p:cNvSpPr>
          <p:nvPr/>
        </p:nvSpPr>
        <p:spPr bwMode="auto">
          <a:xfrm>
            <a:off x="4572000" y="1828800"/>
            <a:ext cx="76200" cy="3429000"/>
          </a:xfrm>
          <a:prstGeom prst="rect">
            <a:avLst/>
          </a:prstGeom>
          <a:gradFill rotWithShape="1">
            <a:gsLst>
              <a:gs pos="0">
                <a:srgbClr val="E2B700"/>
              </a:gs>
              <a:gs pos="100000">
                <a:srgbClr val="FFE781"/>
              </a:gs>
            </a:gsLst>
            <a:lin ang="5400000" scaled="1"/>
          </a:gradFill>
          <a:ln w="9525" algn="ctr">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6" descr="div comp timeline.jpg"/>
          <p:cNvPicPr>
            <a:picLocks noChangeAspect="1"/>
          </p:cNvPicPr>
          <p:nvPr/>
        </p:nvPicPr>
        <p:blipFill>
          <a:blip r:embed="rId3" cstate="print"/>
          <a:srcRect/>
          <a:stretch>
            <a:fillRect/>
          </a:stretch>
        </p:blipFill>
        <p:spPr bwMode="auto">
          <a:xfrm>
            <a:off x="228600" y="1439863"/>
            <a:ext cx="8915400" cy="5418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76400" y="-152400"/>
            <a:ext cx="8229600" cy="1143000"/>
          </a:xfrm>
        </p:spPr>
        <p:txBody>
          <a:bodyPr/>
          <a:lstStyle/>
          <a:p>
            <a:pPr algn="l" eaLnBrk="1" hangingPunct="1">
              <a:defRPr/>
            </a:pPr>
            <a:r>
              <a:rPr lang="en-US" sz="2500" b="1" smtClean="0">
                <a:solidFill>
                  <a:srgbClr val="E2B700"/>
                </a:solidFill>
                <a:effectLst>
                  <a:outerShdw blurRad="38100" dist="38100" dir="2700000" algn="tl">
                    <a:srgbClr val="C0C0C0"/>
                  </a:outerShdw>
                </a:effectLst>
                <a:latin typeface="Constantia" pitchFamily="18" charset="0"/>
              </a:rPr>
              <a:t>Project Examples</a:t>
            </a:r>
          </a:p>
        </p:txBody>
      </p:sp>
      <p:sp>
        <p:nvSpPr>
          <p:cNvPr id="9219" name="Rectangle 3"/>
          <p:cNvSpPr>
            <a:spLocks noGrp="1" noChangeArrowheads="1"/>
          </p:cNvSpPr>
          <p:nvPr>
            <p:ph type="body" idx="1"/>
          </p:nvPr>
        </p:nvSpPr>
        <p:spPr>
          <a:xfrm>
            <a:off x="457200" y="1295400"/>
            <a:ext cx="8229600" cy="5105400"/>
          </a:xfrm>
        </p:spPr>
        <p:txBody>
          <a:bodyPr/>
          <a:lstStyle/>
          <a:p>
            <a:pPr eaLnBrk="1" hangingPunct="1">
              <a:lnSpc>
                <a:spcPct val="90000"/>
              </a:lnSpc>
              <a:buClr>
                <a:srgbClr val="D2A578"/>
              </a:buClr>
            </a:pPr>
            <a:r>
              <a:rPr lang="en-US" sz="1800" dirty="0" smtClean="0">
                <a:latin typeface="Constantia" pitchFamily="18" charset="0"/>
              </a:rPr>
              <a:t>Solving a technology problem</a:t>
            </a:r>
          </a:p>
          <a:p>
            <a:pPr eaLnBrk="1" hangingPunct="1">
              <a:lnSpc>
                <a:spcPct val="90000"/>
              </a:lnSpc>
              <a:buClr>
                <a:srgbClr val="D2A578"/>
              </a:buClr>
            </a:pPr>
            <a:r>
              <a:rPr lang="en-US" sz="1800" dirty="0" smtClean="0">
                <a:latin typeface="Constantia" pitchFamily="18" charset="0"/>
              </a:rPr>
              <a:t>Training in </a:t>
            </a:r>
            <a:r>
              <a:rPr lang="en-US" sz="1800" dirty="0" err="1" smtClean="0">
                <a:latin typeface="Constantia" pitchFamily="18" charset="0"/>
              </a:rPr>
              <a:t>D3M</a:t>
            </a:r>
            <a:endParaRPr lang="en-US" sz="1800" dirty="0" smtClean="0">
              <a:latin typeface="Constantia" pitchFamily="18" charset="0"/>
            </a:endParaRPr>
          </a:p>
          <a:p>
            <a:pPr eaLnBrk="1" hangingPunct="1">
              <a:lnSpc>
                <a:spcPct val="90000"/>
              </a:lnSpc>
              <a:buClr>
                <a:srgbClr val="D2A578"/>
              </a:buClr>
            </a:pPr>
            <a:r>
              <a:rPr lang="en-US" sz="1800" dirty="0" smtClean="0">
                <a:latin typeface="Constantia" pitchFamily="18" charset="0"/>
              </a:rPr>
              <a:t>Improving system implementation</a:t>
            </a:r>
          </a:p>
          <a:p>
            <a:pPr eaLnBrk="1" hangingPunct="1">
              <a:lnSpc>
                <a:spcPct val="90000"/>
              </a:lnSpc>
              <a:buClr>
                <a:srgbClr val="D2A578"/>
              </a:buClr>
            </a:pPr>
            <a:r>
              <a:rPr lang="en-US" sz="1800" dirty="0" smtClean="0">
                <a:latin typeface="Constantia" pitchFamily="18" charset="0"/>
              </a:rPr>
              <a:t>Mapping elements to data exchange</a:t>
            </a:r>
          </a:p>
          <a:p>
            <a:pPr eaLnBrk="1" hangingPunct="1">
              <a:lnSpc>
                <a:spcPct val="90000"/>
              </a:lnSpc>
              <a:buClr>
                <a:srgbClr val="D2A578"/>
              </a:buClr>
            </a:pPr>
            <a:r>
              <a:rPr lang="en-US" sz="1800" dirty="0" smtClean="0">
                <a:latin typeface="Constantia" pitchFamily="18" charset="0"/>
              </a:rPr>
              <a:t>Purchase of software</a:t>
            </a:r>
          </a:p>
          <a:p>
            <a:pPr eaLnBrk="1" hangingPunct="1">
              <a:lnSpc>
                <a:spcPct val="90000"/>
              </a:lnSpc>
              <a:buClr>
                <a:srgbClr val="D2A578"/>
              </a:buClr>
            </a:pPr>
            <a:r>
              <a:rPr lang="en-US" sz="1800" dirty="0" smtClean="0">
                <a:latin typeface="Constantia" pitchFamily="18" charset="0"/>
              </a:rPr>
              <a:t>Implementation of horizontal </a:t>
            </a:r>
            <a:r>
              <a:rPr lang="en-US" sz="1800" dirty="0" err="1" smtClean="0">
                <a:latin typeface="Constantia" pitchFamily="18" charset="0"/>
              </a:rPr>
              <a:t>SIF</a:t>
            </a:r>
            <a:endParaRPr lang="en-US" sz="1800" dirty="0" smtClean="0">
              <a:latin typeface="Constantia" pitchFamily="18" charset="0"/>
            </a:endParaRPr>
          </a:p>
          <a:p>
            <a:pPr eaLnBrk="1" hangingPunct="1">
              <a:lnSpc>
                <a:spcPct val="90000"/>
              </a:lnSpc>
              <a:buClr>
                <a:srgbClr val="D2A578"/>
              </a:buClr>
            </a:pPr>
            <a:r>
              <a:rPr lang="en-US" sz="1800" dirty="0" smtClean="0">
                <a:latin typeface="Constantia" pitchFamily="18" charset="0"/>
              </a:rPr>
              <a:t>Innovative ways to address common issues</a:t>
            </a:r>
          </a:p>
          <a:p>
            <a:pPr eaLnBrk="1" hangingPunct="1">
              <a:lnSpc>
                <a:spcPct val="90000"/>
              </a:lnSpc>
              <a:buClr>
                <a:srgbClr val="D2A578"/>
              </a:buClr>
            </a:pPr>
            <a:r>
              <a:rPr lang="en-US" sz="1800" dirty="0" smtClean="0">
                <a:latin typeface="Constantia" pitchFamily="18" charset="0"/>
              </a:rPr>
              <a:t>Improving access to and recording of data</a:t>
            </a:r>
          </a:p>
          <a:p>
            <a:pPr eaLnBrk="1" hangingPunct="1">
              <a:lnSpc>
                <a:spcPct val="90000"/>
              </a:lnSpc>
              <a:buClr>
                <a:srgbClr val="D2A578"/>
              </a:buClr>
            </a:pPr>
            <a:r>
              <a:rPr lang="en-US" sz="1800" dirty="0" smtClean="0">
                <a:latin typeface="Constantia" pitchFamily="18" charset="0"/>
              </a:rPr>
              <a:t>Improving local assessment system</a:t>
            </a:r>
          </a:p>
          <a:p>
            <a:pPr eaLnBrk="1" hangingPunct="1">
              <a:lnSpc>
                <a:spcPct val="90000"/>
              </a:lnSpc>
              <a:buClr>
                <a:srgbClr val="D2A578"/>
              </a:buClr>
            </a:pPr>
            <a:r>
              <a:rPr lang="en-US" sz="1800" dirty="0" smtClean="0">
                <a:latin typeface="Constantia" pitchFamily="18" charset="0"/>
              </a:rPr>
              <a:t>Using data to make decisions</a:t>
            </a:r>
          </a:p>
          <a:p>
            <a:pPr eaLnBrk="1" hangingPunct="1">
              <a:lnSpc>
                <a:spcPct val="90000"/>
              </a:lnSpc>
              <a:buClr>
                <a:srgbClr val="D2A578"/>
              </a:buClr>
            </a:pPr>
            <a:r>
              <a:rPr lang="en-US" sz="1800" dirty="0" err="1" smtClean="0">
                <a:latin typeface="Constantia" pitchFamily="18" charset="0"/>
              </a:rPr>
              <a:t>SIF</a:t>
            </a:r>
            <a:r>
              <a:rPr lang="en-US" sz="1800" dirty="0" smtClean="0">
                <a:latin typeface="Constantia" pitchFamily="18" charset="0"/>
              </a:rPr>
              <a:t> identifiers</a:t>
            </a:r>
          </a:p>
          <a:p>
            <a:pPr eaLnBrk="1" hangingPunct="1">
              <a:lnSpc>
                <a:spcPct val="90000"/>
              </a:lnSpc>
              <a:buClr>
                <a:srgbClr val="D2A578"/>
              </a:buClr>
            </a:pPr>
            <a:r>
              <a:rPr lang="en-US" sz="1800" dirty="0" smtClean="0">
                <a:latin typeface="Constantia" pitchFamily="18" charset="0"/>
              </a:rPr>
              <a:t>Virtual programs</a:t>
            </a:r>
          </a:p>
          <a:p>
            <a:pPr eaLnBrk="1" hangingPunct="1">
              <a:lnSpc>
                <a:spcPct val="90000"/>
              </a:lnSpc>
              <a:buClr>
                <a:srgbClr val="D2A578"/>
              </a:buClr>
            </a:pPr>
            <a:r>
              <a:rPr lang="en-US" sz="1800" dirty="0" smtClean="0">
                <a:latin typeface="Constantia" pitchFamily="18" charset="0"/>
              </a:rPr>
              <a:t>Cleaning up data</a:t>
            </a:r>
          </a:p>
          <a:p>
            <a:pPr eaLnBrk="1" hangingPunct="1">
              <a:lnSpc>
                <a:spcPct val="90000"/>
              </a:lnSpc>
            </a:pPr>
            <a:r>
              <a:rPr lang="en-US" sz="1800" dirty="0" smtClean="0">
                <a:latin typeface="Constantia" pitchFamily="18" charset="0"/>
              </a:rPr>
              <a:t>Anything </a:t>
            </a:r>
            <a:r>
              <a:rPr lang="en-US" sz="1800" dirty="0" smtClean="0">
                <a:latin typeface="Constantia" pitchFamily="18" charset="0"/>
              </a:rPr>
              <a:t>Web-based</a:t>
            </a:r>
            <a:endParaRPr lang="en-US" sz="1800" dirty="0" smtClean="0">
              <a:latin typeface="Constantia" pitchFamily="18" charset="0"/>
            </a:endParaRPr>
          </a:p>
          <a:p>
            <a:pPr eaLnBrk="1" hangingPunct="1">
              <a:lnSpc>
                <a:spcPct val="90000"/>
              </a:lnSpc>
            </a:pPr>
            <a:r>
              <a:rPr lang="en-US" sz="1800" dirty="0" smtClean="0">
                <a:latin typeface="Constantia" pitchFamily="18" charset="0"/>
              </a:rPr>
              <a:t>Professional development</a:t>
            </a:r>
          </a:p>
          <a:p>
            <a:pPr eaLnBrk="1" hangingPunct="1">
              <a:lnSpc>
                <a:spcPct val="90000"/>
              </a:lnSpc>
            </a:pPr>
            <a:r>
              <a:rPr lang="en-US" sz="1800" dirty="0" smtClean="0">
                <a:latin typeface="Constantia" pitchFamily="18" charset="0"/>
              </a:rPr>
              <a:t>Using data in the classroom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76400" y="-152400"/>
            <a:ext cx="8229600" cy="1143000"/>
          </a:xfrm>
        </p:spPr>
        <p:txBody>
          <a:bodyPr/>
          <a:lstStyle/>
          <a:p>
            <a:pPr algn="l" eaLnBrk="1" hangingPunct="1">
              <a:defRPr/>
            </a:pPr>
            <a:r>
              <a:rPr lang="en-US" sz="2500" b="1" dirty="0" smtClean="0">
                <a:solidFill>
                  <a:srgbClr val="E2B700"/>
                </a:solidFill>
                <a:effectLst>
                  <a:outerShdw blurRad="38100" dist="38100" dir="2700000" algn="tl">
                    <a:srgbClr val="C0C0C0"/>
                  </a:outerShdw>
                </a:effectLst>
                <a:latin typeface="Constantia" pitchFamily="18" charset="0"/>
              </a:rPr>
              <a:t>Eligibility Criteria</a:t>
            </a:r>
          </a:p>
        </p:txBody>
      </p:sp>
      <p:sp>
        <p:nvSpPr>
          <p:cNvPr id="10243" name="TextBox 12"/>
          <p:cNvSpPr txBox="1">
            <a:spLocks noChangeArrowheads="1"/>
          </p:cNvSpPr>
          <p:nvPr/>
        </p:nvSpPr>
        <p:spPr bwMode="auto">
          <a:xfrm>
            <a:off x="2057400" y="1524000"/>
            <a:ext cx="5715000" cy="369888"/>
          </a:xfrm>
          <a:prstGeom prst="rect">
            <a:avLst/>
          </a:prstGeom>
          <a:noFill/>
          <a:ln w="9525">
            <a:noFill/>
            <a:miter lim="800000"/>
            <a:headEnd/>
            <a:tailEnd/>
          </a:ln>
        </p:spPr>
        <p:txBody>
          <a:bodyPr>
            <a:spAutoFit/>
          </a:bodyPr>
          <a:lstStyle/>
          <a:p>
            <a:endParaRPr lang="en-US"/>
          </a:p>
        </p:txBody>
      </p:sp>
      <p:pic>
        <p:nvPicPr>
          <p:cNvPr id="10244" name="Picture 12"/>
          <p:cNvPicPr>
            <a:picLocks noChangeAspect="1" noChangeArrowheads="1"/>
          </p:cNvPicPr>
          <p:nvPr/>
        </p:nvPicPr>
        <p:blipFill>
          <a:blip r:embed="rId3" cstate="print"/>
          <a:srcRect/>
          <a:stretch>
            <a:fillRect/>
          </a:stretch>
        </p:blipFill>
        <p:spPr bwMode="auto">
          <a:xfrm>
            <a:off x="122238" y="1219200"/>
            <a:ext cx="9021762"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76400" y="-152400"/>
            <a:ext cx="8229600" cy="1143000"/>
          </a:xfrm>
        </p:spPr>
        <p:txBody>
          <a:bodyPr/>
          <a:lstStyle/>
          <a:p>
            <a:pPr algn="l" eaLnBrk="1" hangingPunct="1">
              <a:defRPr/>
            </a:pPr>
            <a:r>
              <a:rPr lang="en-US" sz="2500" b="1" dirty="0" smtClean="0">
                <a:solidFill>
                  <a:srgbClr val="E2B700"/>
                </a:solidFill>
                <a:effectLst>
                  <a:outerShdw blurRad="38100" dist="38100" dir="2700000" algn="tl">
                    <a:srgbClr val="C0C0C0"/>
                  </a:outerShdw>
                </a:effectLst>
                <a:latin typeface="Constantia" pitchFamily="18" charset="0"/>
              </a:rPr>
              <a:t>Evaluation Criteria</a:t>
            </a:r>
          </a:p>
        </p:txBody>
      </p:sp>
      <p:sp>
        <p:nvSpPr>
          <p:cNvPr id="11267" name="TextBox 12"/>
          <p:cNvSpPr txBox="1">
            <a:spLocks noChangeArrowheads="1"/>
          </p:cNvSpPr>
          <p:nvPr/>
        </p:nvSpPr>
        <p:spPr bwMode="auto">
          <a:xfrm>
            <a:off x="2057400" y="1524000"/>
            <a:ext cx="5715000" cy="369888"/>
          </a:xfrm>
          <a:prstGeom prst="rect">
            <a:avLst/>
          </a:prstGeom>
          <a:noFill/>
          <a:ln w="9525">
            <a:noFill/>
            <a:miter lim="800000"/>
            <a:headEnd/>
            <a:tailEnd/>
          </a:ln>
        </p:spPr>
        <p:txBody>
          <a:bodyPr>
            <a:spAutoFit/>
          </a:bodyPr>
          <a:lstStyle/>
          <a:p>
            <a:endParaRPr lang="en-US"/>
          </a:p>
        </p:txBody>
      </p:sp>
      <p:pic>
        <p:nvPicPr>
          <p:cNvPr id="11268" name="Picture 2"/>
          <p:cNvPicPr>
            <a:picLocks noChangeAspect="1" noChangeArrowheads="1"/>
          </p:cNvPicPr>
          <p:nvPr/>
        </p:nvPicPr>
        <p:blipFill>
          <a:blip r:embed="rId3" cstate="print"/>
          <a:srcRect/>
          <a:stretch>
            <a:fillRect/>
          </a:stretch>
        </p:blipFill>
        <p:spPr bwMode="auto">
          <a:xfrm>
            <a:off x="1447800" y="990600"/>
            <a:ext cx="5562600" cy="557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932</Words>
  <Application>Microsoft Office PowerPoint</Application>
  <PresentationFormat>On-screen Show (4:3)</PresentationFormat>
  <Paragraphs>254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Virginia Department of Education Division Competition   25th Annual MIS Conference February 16th 2012</vt:lpstr>
      <vt:lpstr>VDOE Division Competition</vt:lpstr>
      <vt:lpstr>ARRA Reform Areas</vt:lpstr>
      <vt:lpstr>Competition Objectives and  Division Challenges</vt:lpstr>
      <vt:lpstr>Key Steps and Results</vt:lpstr>
      <vt:lpstr>Slide 6</vt:lpstr>
      <vt:lpstr>Project Examples</vt:lpstr>
      <vt:lpstr>Eligibility Criteria</vt:lpstr>
      <vt:lpstr>Evaluation Criteria</vt:lpstr>
      <vt:lpstr>Slide 10</vt:lpstr>
      <vt:lpstr>Slide 11</vt:lpstr>
      <vt:lpstr>Slide 12</vt:lpstr>
      <vt:lpstr>Slide 13</vt:lpstr>
      <vt:lpstr>Distribution of Funding</vt:lpstr>
      <vt:lpstr>Slide 15</vt:lpstr>
      <vt:lpstr>Slide 16</vt:lpstr>
      <vt:lpstr>Slide 17</vt:lpstr>
      <vt:lpstr>Slide 18</vt:lpstr>
    </vt:vector>
  </TitlesOfParts>
  <Company>VCIT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jodaniel</dc:creator>
  <cp:lastModifiedBy>Jennifer Bebermeyer</cp:lastModifiedBy>
  <cp:revision>88</cp:revision>
  <dcterms:created xsi:type="dcterms:W3CDTF">2006-02-08T18:30:30Z</dcterms:created>
  <dcterms:modified xsi:type="dcterms:W3CDTF">2012-03-21T19:06:20Z</dcterms:modified>
</cp:coreProperties>
</file>