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78" r:id="rId5"/>
    <p:sldId id="256" r:id="rId6"/>
    <p:sldId id="257" r:id="rId7"/>
    <p:sldId id="275" r:id="rId8"/>
    <p:sldId id="260" r:id="rId9"/>
    <p:sldId id="258" r:id="rId10"/>
    <p:sldId id="271" r:id="rId11"/>
    <p:sldId id="261" r:id="rId12"/>
    <p:sldId id="273" r:id="rId13"/>
    <p:sldId id="274" r:id="rId14"/>
    <p:sldId id="262" r:id="rId15"/>
    <p:sldId id="268" r:id="rId16"/>
    <p:sldId id="277" r:id="rId17"/>
    <p:sldId id="263" r:id="rId18"/>
    <p:sldId id="264" r:id="rId19"/>
    <p:sldId id="265" r:id="rId20"/>
    <p:sldId id="266" r:id="rId21"/>
    <p:sldId id="272" r:id="rId22"/>
    <p:sldId id="267" r:id="rId23"/>
    <p:sldId id="269" r:id="rId24"/>
    <p:sldId id="270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3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2012 MIS Conference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2867" y="141817"/>
            <a:ext cx="7535333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0"/>
            <a:ext cx="65257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14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http://www.regents.iowa.gov/RAI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35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/>
          </a:bodyPr>
          <a:lstStyle/>
          <a:p>
            <a:r>
              <a:rPr lang="en-US" dirty="0" smtClean="0"/>
              <a:t>Community College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2"/>
            <a:ext cx="8229600" cy="39962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Transcripts are not a requirement; they are a ‘nice to have’</a:t>
            </a:r>
          </a:p>
          <a:p>
            <a:r>
              <a:rPr lang="en-US" dirty="0" smtClean="0"/>
              <a:t>Community colleges are under the guidance of the Dept of Education</a:t>
            </a:r>
          </a:p>
          <a:p>
            <a:r>
              <a:rPr lang="en-US" dirty="0" smtClean="0"/>
              <a:t>Included in the scope of the project – receive but also can send to other Iowa institutions for free</a:t>
            </a:r>
          </a:p>
          <a:p>
            <a:r>
              <a:rPr lang="en-US" dirty="0" smtClean="0"/>
              <a:t>13 of 15 use Datatel. Now working on the development of a PESC or EDI export for consumption to </a:t>
            </a:r>
            <a:r>
              <a:rPr lang="en-US" dirty="0" smtClean="0"/>
              <a:t>ITC</a:t>
            </a:r>
            <a:endParaRPr lang="en-US" dirty="0" smtClean="0"/>
          </a:p>
          <a:p>
            <a:r>
              <a:rPr lang="en-US" dirty="0" smtClean="0"/>
              <a:t>ITC becomes the translation engine and transport to the SPEEDE Server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28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/>
          </a:bodyPr>
          <a:lstStyle/>
          <a:p>
            <a:r>
              <a:rPr lang="en-US" dirty="0" smtClean="0"/>
              <a:t>Disaster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2"/>
            <a:ext cx="8229600" cy="39962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May 2008 – Aplington-Parkersburg HS was destroyed by a tornado one week after graduation.</a:t>
            </a:r>
          </a:p>
          <a:p>
            <a:r>
              <a:rPr lang="en-US" dirty="0" smtClean="0"/>
              <a:t>June 2008 – Cedar Rapids </a:t>
            </a:r>
            <a:r>
              <a:rPr lang="en-US" dirty="0" smtClean="0"/>
              <a:t>Elementary School flooded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June  2008 - Grant Wood AEA houses PowerSchool for 31 public districts, 34 </a:t>
            </a:r>
            <a:r>
              <a:rPr lang="en-US" dirty="0" smtClean="0"/>
              <a:t>nonpublic </a:t>
            </a:r>
            <a:r>
              <a:rPr lang="en-US" dirty="0" smtClean="0"/>
              <a:t>schools, and 7 nonpublic school systems. </a:t>
            </a:r>
          </a:p>
          <a:p>
            <a:pPr lvl="1"/>
            <a:r>
              <a:rPr lang="en-US" dirty="0" smtClean="0"/>
              <a:t>Servers were moved to the 3</a:t>
            </a:r>
            <a:r>
              <a:rPr lang="en-US" baseline="30000" dirty="0" smtClean="0"/>
              <a:t>rd</a:t>
            </a:r>
            <a:r>
              <a:rPr lang="en-US" dirty="0" smtClean="0"/>
              <a:t> floor while the 1</a:t>
            </a:r>
            <a:r>
              <a:rPr lang="en-US" baseline="30000" dirty="0" smtClean="0"/>
              <a:t>st</a:t>
            </a:r>
            <a:r>
              <a:rPr lang="en-US" dirty="0" smtClean="0"/>
              <a:t> floor was overtaken by flood waters</a:t>
            </a:r>
          </a:p>
          <a:p>
            <a:pPr lvl="1"/>
            <a:r>
              <a:rPr lang="en-US" dirty="0" smtClean="0"/>
              <a:t>PowerSchool was off-line for nearly a week during end-of-year reporting</a:t>
            </a:r>
          </a:p>
          <a:p>
            <a:r>
              <a:rPr lang="en-US" dirty="0" smtClean="0"/>
              <a:t>ITC provides a permanent repository for student information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964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659467"/>
            <a:ext cx="8686800" cy="1202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 SFSF Reporting – </a:t>
            </a:r>
            <a:br>
              <a:rPr lang="en-US" dirty="0" smtClean="0"/>
            </a:br>
            <a:r>
              <a:rPr lang="en-US" dirty="0" smtClean="0"/>
              <a:t>HS final course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61733"/>
            <a:ext cx="8229600" cy="34168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Decision was made in 2010 to not add final course grade to the student-level </a:t>
            </a:r>
            <a:r>
              <a:rPr lang="en-US" dirty="0" smtClean="0"/>
              <a:t>collection.</a:t>
            </a:r>
            <a:endParaRPr lang="en-US" dirty="0" smtClean="0"/>
          </a:p>
          <a:p>
            <a:r>
              <a:rPr lang="en-US" dirty="0" smtClean="0"/>
              <a:t>Collect final course grades through the transcript center.</a:t>
            </a:r>
          </a:p>
          <a:p>
            <a:r>
              <a:rPr lang="en-US" dirty="0" smtClean="0"/>
              <a:t>With SIF implementation, data will be sent to the state before being sent to the transcript center.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149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Foster Care &amp; Residential Placements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/>
          </a:bodyPr>
          <a:lstStyle/>
          <a:p>
            <a:r>
              <a:rPr lang="en-US" dirty="0" smtClean="0"/>
              <a:t>Iowa law requires schools to send student records within five days of a student being placed in the foster care system.</a:t>
            </a:r>
          </a:p>
          <a:p>
            <a:r>
              <a:rPr lang="en-US" dirty="0" smtClean="0"/>
              <a:t>No counterpart that requires agencies (</a:t>
            </a:r>
            <a:r>
              <a:rPr lang="en-US" dirty="0" smtClean="0"/>
              <a:t>Dept. </a:t>
            </a:r>
            <a:r>
              <a:rPr lang="en-US" dirty="0" smtClean="0"/>
              <a:t>of Human Services or Juvenile Court) to notify the prior school of a change in placement.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3821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Foster Care &amp; Residential Placements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Will be adding accounts for DHS workers and </a:t>
            </a:r>
            <a:r>
              <a:rPr lang="en-US" dirty="0" err="1" smtClean="0"/>
              <a:t>JCOs</a:t>
            </a:r>
            <a:r>
              <a:rPr lang="en-US" dirty="0" smtClean="0"/>
              <a:t> </a:t>
            </a:r>
            <a:r>
              <a:rPr lang="en-US" dirty="0" smtClean="0"/>
              <a:t>to initiate the request for records from school to placement.</a:t>
            </a:r>
          </a:p>
          <a:p>
            <a:pPr lvl="1"/>
            <a:r>
              <a:rPr lang="en-US" dirty="0" smtClean="0"/>
              <a:t>No authority to view student records</a:t>
            </a:r>
          </a:p>
          <a:p>
            <a:r>
              <a:rPr lang="en-US" dirty="0" smtClean="0"/>
              <a:t>Alternative Ed consultant at the IA </a:t>
            </a:r>
            <a:r>
              <a:rPr lang="en-US" dirty="0" smtClean="0"/>
              <a:t>Dept. </a:t>
            </a:r>
            <a:r>
              <a:rPr lang="en-US" dirty="0" smtClean="0"/>
              <a:t>of Ed will manage user </a:t>
            </a:r>
            <a:r>
              <a:rPr lang="en-US" dirty="0" smtClean="0"/>
              <a:t>accounts.</a:t>
            </a:r>
            <a:endParaRPr lang="en-US" dirty="0" smtClean="0"/>
          </a:p>
          <a:p>
            <a:r>
              <a:rPr lang="en-US" dirty="0" smtClean="0"/>
              <a:t>Schools will then be able to transfer student records through ITC to education centers at the </a:t>
            </a:r>
            <a:r>
              <a:rPr lang="en-US" dirty="0" smtClean="0"/>
              <a:t>facilities.</a:t>
            </a:r>
            <a:endParaRPr lang="en-US" dirty="0"/>
          </a:p>
          <a:p>
            <a:r>
              <a:rPr lang="en-US" dirty="0" smtClean="0"/>
              <a:t>Drawback – moving student record from placement to home school upon </a:t>
            </a:r>
            <a:r>
              <a:rPr lang="en-US" dirty="0" smtClean="0"/>
              <a:t>return </a:t>
            </a:r>
            <a:r>
              <a:rPr lang="en-US" dirty="0" smtClean="0"/>
              <a:t>if placement facility does not have an approved SIS.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3270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/>
          </a:bodyPr>
          <a:lstStyle/>
          <a:p>
            <a:r>
              <a:rPr lang="en-US" dirty="0" smtClean="0"/>
              <a:t>Accredited Nonpublic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Desire to participate</a:t>
            </a:r>
          </a:p>
          <a:p>
            <a:r>
              <a:rPr lang="en-US" dirty="0" smtClean="0"/>
              <a:t>Desire for regents universities to have all Iowa student transcripts sent through the transcript center</a:t>
            </a:r>
          </a:p>
          <a:p>
            <a:r>
              <a:rPr lang="en-US" dirty="0" smtClean="0"/>
              <a:t>Must have an approved SIS</a:t>
            </a:r>
          </a:p>
          <a:p>
            <a:r>
              <a:rPr lang="en-US" dirty="0" smtClean="0"/>
              <a:t>Must send student-level data same as public school districts</a:t>
            </a:r>
          </a:p>
          <a:p>
            <a:pPr lvl="1"/>
            <a:r>
              <a:rPr lang="en-US" dirty="0" smtClean="0"/>
              <a:t>All high school courses have been appropriately coded with SCED codes</a:t>
            </a:r>
          </a:p>
          <a:p>
            <a:pPr lvl="1"/>
            <a:r>
              <a:rPr lang="en-US" dirty="0" smtClean="0"/>
              <a:t>Provides same level of detailed information to be used for accreditation reviews (offer and teach)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78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/>
          </a:bodyPr>
          <a:lstStyle/>
          <a:p>
            <a:r>
              <a:rPr lang="en-US" dirty="0" smtClean="0"/>
              <a:t>Iowa College Aid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/>
          </a:bodyPr>
          <a:lstStyle/>
          <a:p>
            <a:r>
              <a:rPr lang="en-US" dirty="0" smtClean="0"/>
              <a:t>Iowa law required schools to send transcripts to the commission for students who were applying for certain </a:t>
            </a:r>
            <a:r>
              <a:rPr lang="en-US" dirty="0" smtClean="0"/>
              <a:t>scholarships</a:t>
            </a:r>
            <a:endParaRPr lang="en-US" dirty="0" smtClean="0"/>
          </a:p>
          <a:p>
            <a:r>
              <a:rPr lang="en-US" dirty="0" smtClean="0"/>
              <a:t>Iowa College Aid Commission is a trading partner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grade, I Have a Plan Iowa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615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Integration of new Iowa Education Portal and SIF</a:t>
            </a:r>
          </a:p>
          <a:p>
            <a:r>
              <a:rPr lang="en-US" dirty="0" smtClean="0"/>
              <a:t>Iowa Education Portal - SSO</a:t>
            </a:r>
          </a:p>
          <a:p>
            <a:pPr lvl="1"/>
            <a:r>
              <a:rPr lang="en-US" dirty="0" smtClean="0"/>
              <a:t>ITC already runs through the portal</a:t>
            </a:r>
          </a:p>
          <a:p>
            <a:pPr lvl="1"/>
            <a:r>
              <a:rPr lang="en-US" dirty="0" smtClean="0"/>
              <a:t>Developing the organizational structure now</a:t>
            </a:r>
          </a:p>
          <a:p>
            <a:pPr lvl="1"/>
            <a:r>
              <a:rPr lang="en-US" dirty="0" smtClean="0"/>
              <a:t>Will import users in March</a:t>
            </a:r>
          </a:p>
          <a:p>
            <a:r>
              <a:rPr lang="en-US" dirty="0" smtClean="0"/>
              <a:t>SIF</a:t>
            </a:r>
          </a:p>
          <a:p>
            <a:pPr lvl="1"/>
            <a:r>
              <a:rPr lang="en-US" dirty="0" smtClean="0"/>
              <a:t>Infinite Campus will be releasing their Iowa SIF agent late March</a:t>
            </a:r>
          </a:p>
          <a:p>
            <a:pPr lvl="1"/>
            <a:r>
              <a:rPr lang="en-US" dirty="0" smtClean="0"/>
              <a:t>Move SIF </a:t>
            </a:r>
            <a:r>
              <a:rPr lang="en-US" dirty="0"/>
              <a:t>V</a:t>
            </a:r>
            <a:r>
              <a:rPr lang="en-US" dirty="0" smtClean="0"/>
              <a:t>ertical </a:t>
            </a:r>
            <a:r>
              <a:rPr lang="en-US" dirty="0"/>
              <a:t>R</a:t>
            </a:r>
            <a:r>
              <a:rPr lang="en-US" dirty="0" smtClean="0"/>
              <a:t>eporting Framework behind the new portal 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442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Butterfly Effect and the </a:t>
            </a:r>
            <a:br>
              <a:rPr lang="en-US" dirty="0" smtClean="0"/>
            </a:br>
            <a:r>
              <a:rPr lang="en-US" dirty="0" smtClean="0"/>
              <a:t>Iowa Transcript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251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Jay Pennington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Carla Schimelfenig</a:t>
            </a:r>
          </a:p>
          <a:p>
            <a:r>
              <a:rPr lang="en-US" sz="2400" dirty="0" smtClean="0">
                <a:solidFill>
                  <a:srgbClr val="3D3A48"/>
                </a:solidFill>
              </a:rPr>
              <a:t>Iowa Department of Education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Jessica Bleak</a:t>
            </a:r>
          </a:p>
          <a:p>
            <a:r>
              <a:rPr lang="en-US" sz="2400" dirty="0" smtClean="0">
                <a:solidFill>
                  <a:srgbClr val="3D3A48"/>
                </a:solidFill>
              </a:rPr>
              <a:t>Pearson</a:t>
            </a:r>
            <a:endParaRPr lang="en-US" sz="2400" dirty="0">
              <a:solidFill>
                <a:srgbClr val="3D3A48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2867" y="141817"/>
            <a:ext cx="7535333" cy="1619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729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/>
          </a:bodyPr>
          <a:lstStyle/>
          <a:p>
            <a:r>
              <a:rPr lang="en-US" dirty="0" smtClean="0"/>
              <a:t>Re-engage public high schools in discussion</a:t>
            </a:r>
          </a:p>
          <a:p>
            <a:pPr lvl="1"/>
            <a:r>
              <a:rPr lang="en-US" dirty="0" smtClean="0"/>
              <a:t>What’s missing</a:t>
            </a:r>
          </a:p>
          <a:p>
            <a:pPr lvl="1"/>
            <a:r>
              <a:rPr lang="en-US" dirty="0" smtClean="0"/>
              <a:t>Common agreement</a:t>
            </a:r>
          </a:p>
          <a:p>
            <a:r>
              <a:rPr lang="en-US" dirty="0" smtClean="0"/>
              <a:t>Engage elementary schools</a:t>
            </a:r>
          </a:p>
          <a:p>
            <a:pPr lvl="1"/>
            <a:r>
              <a:rPr lang="en-US" dirty="0" smtClean="0"/>
              <a:t>Don’t see a need</a:t>
            </a:r>
          </a:p>
          <a:p>
            <a:pPr lvl="1"/>
            <a:r>
              <a:rPr lang="en-US" dirty="0" smtClean="0"/>
              <a:t>Desire to build an electronic cum folder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332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Considerations</a:t>
            </a:r>
          </a:p>
          <a:p>
            <a:pPr lvl="1"/>
            <a:r>
              <a:rPr lang="en-US" dirty="0" smtClean="0"/>
              <a:t>Elementary, middle, and high schools have different data. What should be included at each level?</a:t>
            </a:r>
          </a:p>
          <a:p>
            <a:pPr lvl="1"/>
            <a:r>
              <a:rPr lang="en-US" dirty="0" smtClean="0"/>
              <a:t>Can we use the course completion information to provide information to perform audit adjustments? Supplementary weighting on course completion versus course enrollment.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160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/>
          </a:bodyPr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you are asking SIS vendors for SIF XML and you’ve already indicated you will be moving toward SIF, they don’t want to/won’t do both.</a:t>
            </a:r>
          </a:p>
          <a:p>
            <a:r>
              <a:rPr lang="en-US" dirty="0" smtClean="0"/>
              <a:t>While postsecondary institutions are the consumers of the transcript, high schools do not want to give up their local flavor. </a:t>
            </a:r>
          </a:p>
          <a:p>
            <a:r>
              <a:rPr lang="en-US" dirty="0" smtClean="0"/>
              <a:t>Initial vision for student record and transcript exchange began in the late 1990’s.</a:t>
            </a:r>
            <a:r>
              <a:rPr lang="en-US" dirty="0"/>
              <a:t> </a:t>
            </a:r>
            <a:r>
              <a:rPr lang="en-US" dirty="0" smtClean="0"/>
              <a:t>This </a:t>
            </a:r>
            <a:r>
              <a:rPr lang="en-US" dirty="0"/>
              <a:t>takes time. 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508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/>
          <a:lstStyle/>
          <a:p>
            <a:r>
              <a:rPr lang="en-US" dirty="0" smtClean="0"/>
              <a:t>The Butterfly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chaos theory, the butterfly effect is the sensitive dependence on initial conditions, where a small change at one place in a nonlinear system can result in large differences to a later state.  (Wikipedia)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5640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Butterfly Effect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39999"/>
            <a:ext cx="8229600" cy="3586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Legislative initiative in 2008 with funding</a:t>
            </a:r>
          </a:p>
          <a:p>
            <a:r>
              <a:rPr lang="en-US" dirty="0" smtClean="0"/>
              <a:t>State universities and community colleges were actively involved in the development of the transcript</a:t>
            </a:r>
          </a:p>
          <a:p>
            <a:r>
              <a:rPr lang="en-US" dirty="0" smtClean="0"/>
              <a:t>One set of data to fulfill student record and transcript needs</a:t>
            </a:r>
          </a:p>
          <a:p>
            <a:r>
              <a:rPr lang="en-US" dirty="0" smtClean="0"/>
              <a:t>SIS vendor would create a SIF XML file extract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738841"/>
            <a:ext cx="8229600" cy="815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Initial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41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Contract awarded July 2009</a:t>
            </a:r>
          </a:p>
          <a:p>
            <a:r>
              <a:rPr lang="en-US" dirty="0" smtClean="0"/>
              <a:t>NCES Summer Data Conference presentation July 2010</a:t>
            </a:r>
          </a:p>
          <a:p>
            <a:r>
              <a:rPr lang="en-US" dirty="0" smtClean="0"/>
              <a:t>First SIS vendor released extract December 2010</a:t>
            </a:r>
          </a:p>
          <a:p>
            <a:r>
              <a:rPr lang="en-US" dirty="0" smtClean="0"/>
              <a:t>Currently, more than 70% public school districts are registered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121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/>
          <a:lstStyle/>
          <a:p>
            <a:r>
              <a:rPr lang="en-US" dirty="0" smtClean="0"/>
              <a:t>How ITC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Higher Education participation</a:t>
            </a:r>
          </a:p>
          <a:p>
            <a:r>
              <a:rPr lang="en-US" dirty="0" smtClean="0"/>
              <a:t>Disaster mitigation</a:t>
            </a:r>
          </a:p>
          <a:p>
            <a:r>
              <a:rPr lang="en-US" dirty="0" smtClean="0"/>
              <a:t>ARRA SFSF reporting requirement</a:t>
            </a:r>
          </a:p>
          <a:p>
            <a:r>
              <a:rPr lang="en-US" dirty="0" smtClean="0"/>
              <a:t>Foster care placements</a:t>
            </a:r>
          </a:p>
          <a:p>
            <a:r>
              <a:rPr lang="en-US" dirty="0" smtClean="0"/>
              <a:t>Nonpublic school participation</a:t>
            </a:r>
          </a:p>
          <a:p>
            <a:r>
              <a:rPr lang="en-US" dirty="0" smtClean="0"/>
              <a:t>Iowa College Aid Commission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158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/>
          <a:lstStyle/>
          <a:p>
            <a:r>
              <a:rPr lang="en-US" dirty="0" smtClean="0"/>
              <a:t>University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4168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Universities and community colleges were at the table during the planning stages.</a:t>
            </a:r>
          </a:p>
          <a:p>
            <a:pPr lvl="1"/>
            <a:r>
              <a:rPr lang="en-US" dirty="0" smtClean="0"/>
              <a:t>What data did they want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would </a:t>
            </a:r>
            <a:r>
              <a:rPr lang="en-US" dirty="0" smtClean="0"/>
              <a:t>they utilize </a:t>
            </a:r>
            <a:r>
              <a:rPr lang="en-US" dirty="0" smtClean="0"/>
              <a:t>the data</a:t>
            </a:r>
          </a:p>
          <a:p>
            <a:r>
              <a:rPr lang="en-US" dirty="0" smtClean="0"/>
              <a:t>Data flow high schools to ITC in SIF XML and transported to the SPEEDE Server with output in PESC XML or SPEEDE EDI (preferred data format for Iowa’s universities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007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3887"/>
            <a:ext cx="8229600" cy="815445"/>
          </a:xfrm>
        </p:spPr>
        <p:txBody>
          <a:bodyPr>
            <a:normAutofit/>
          </a:bodyPr>
          <a:lstStyle/>
          <a:p>
            <a:r>
              <a:rPr lang="en-US" dirty="0" smtClean="0"/>
              <a:t>RAI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9333"/>
            <a:ext cx="8229600" cy="370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Prior to 2009, any Iowa resident who graduated in the upper half of his/her graduating class was admitted to a state university.</a:t>
            </a:r>
          </a:p>
          <a:p>
            <a:r>
              <a:rPr lang="en-US" dirty="0" smtClean="0"/>
              <a:t>New measure was developed to include more information with less variability.</a:t>
            </a:r>
          </a:p>
          <a:p>
            <a:pPr lvl="1"/>
            <a:r>
              <a:rPr lang="en-US" dirty="0" smtClean="0"/>
              <a:t># Courses taken in core areas (English, Math, Science, Social Studies, Foreign Language)</a:t>
            </a:r>
          </a:p>
          <a:p>
            <a:pPr lvl="1"/>
            <a:r>
              <a:rPr lang="en-US" dirty="0" smtClean="0"/>
              <a:t>Class rank</a:t>
            </a:r>
          </a:p>
          <a:p>
            <a:pPr lvl="1"/>
            <a:r>
              <a:rPr lang="en-US" dirty="0" smtClean="0"/>
              <a:t>GPA</a:t>
            </a:r>
          </a:p>
          <a:p>
            <a:pPr lvl="1"/>
            <a:r>
              <a:rPr lang="en-US" dirty="0" smtClean="0"/>
              <a:t>ACT score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4638"/>
            <a:ext cx="7230533" cy="1384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473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1700"/>
            <a:ext cx="9144000" cy="503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12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1122</TotalTime>
  <Words>924</Words>
  <Application>Microsoft Office PowerPoint</Application>
  <PresentationFormat>On-screen Show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2012 MIS Conference</vt:lpstr>
      <vt:lpstr>The Butterfly Effect and the  Iowa Transcript Center</vt:lpstr>
      <vt:lpstr>The Butterfly Effect</vt:lpstr>
      <vt:lpstr>The Butterfly Effect</vt:lpstr>
      <vt:lpstr>History</vt:lpstr>
      <vt:lpstr>How ITC is Different</vt:lpstr>
      <vt:lpstr>University Participation</vt:lpstr>
      <vt:lpstr>RAI</vt:lpstr>
      <vt:lpstr>Slide 9</vt:lpstr>
      <vt:lpstr>Slide 10</vt:lpstr>
      <vt:lpstr>Slide 11</vt:lpstr>
      <vt:lpstr>Community College Participation</vt:lpstr>
      <vt:lpstr>Disaster Mitigation</vt:lpstr>
      <vt:lpstr>ARRA SFSF Reporting –  HS final course grades</vt:lpstr>
      <vt:lpstr>Foster Care &amp; Residential Placements</vt:lpstr>
      <vt:lpstr>Foster Care &amp; Residential Placements</vt:lpstr>
      <vt:lpstr>Accredited Nonpublic Participation</vt:lpstr>
      <vt:lpstr>Iowa College Aid Commission</vt:lpstr>
      <vt:lpstr>Next Steps</vt:lpstr>
      <vt:lpstr>Next Steps</vt:lpstr>
      <vt:lpstr>Next Steps</vt:lpstr>
      <vt:lpstr>Lessons Learned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Jennifer Bebermeyer</cp:lastModifiedBy>
  <cp:revision>69</cp:revision>
  <dcterms:created xsi:type="dcterms:W3CDTF">2010-04-12T23:12:02Z</dcterms:created>
  <dcterms:modified xsi:type="dcterms:W3CDTF">2012-04-02T15:37:14Z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