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0123" autoAdjust="0"/>
  </p:normalViewPr>
  <p:slideViewPr>
    <p:cSldViewPr snapToGrid="0" snapToObjects="1">
      <p:cViewPr varScale="1">
        <p:scale>
          <a:sx n="63" d="100"/>
          <a:sy n="63" d="100"/>
        </p:scale>
        <p:origin x="-64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2EC1D-943F-49EE-A88E-DE9D17C892E3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7117-6D00-452F-B196-FD899367C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175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A434-D07B-0E44-A255-C24D455477B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4E37-41A3-45BF-A978-9AD1E997824F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4E37-41A3-45BF-A978-9AD1E997824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4E37-41A3-45BF-A978-9AD1E997824F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A434-D07B-0E44-A255-C24D455477B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17117-6D00-452F-B196-FD899367C2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A434-D07B-0E44-A255-C24D455477B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EBA434-D07B-0E44-A255-C24D455477B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17117-6D00-452F-B196-FD899367C22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617117-6D00-452F-B196-FD899367C22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4E37-41A3-45BF-A978-9AD1E997824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D4E37-41A3-45BF-A978-9AD1E997824F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401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09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72649"/>
            <a:ext cx="4038600" cy="34535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72649"/>
            <a:ext cx="4038600" cy="345351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7967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71852"/>
            <a:ext cx="3008313" cy="3254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579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427625"/>
            <a:ext cx="5486400" cy="32999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83804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287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606248"/>
            <a:ext cx="8229600" cy="3519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34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574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Data Quality Innovation through Knowledge Management in the Teacher Incentive Fund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6571" y="2758089"/>
            <a:ext cx="8608423" cy="32352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Sara Kraemer, Lexy Spry, Jeffery Watson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Center for Data Quality and Systems Innovation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University of Wisconsin-Madison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Jenna Scott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Westat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MIS Conference 2012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501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986"/>
            <a:ext cx="8229600" cy="1143000"/>
          </a:xfrm>
        </p:spPr>
        <p:txBody>
          <a:bodyPr/>
          <a:lstStyle/>
          <a:p>
            <a:r>
              <a:rPr lang="en-US" dirty="0" smtClean="0"/>
              <a:t>Opportunities for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0035"/>
            <a:ext cx="8229600" cy="351991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Access/Trust Permissions</a:t>
            </a:r>
          </a:p>
          <a:p>
            <a:pPr lvl="0"/>
            <a:r>
              <a:rPr lang="en-US" dirty="0" smtClean="0"/>
              <a:t>Methods of notification</a:t>
            </a:r>
          </a:p>
        </p:txBody>
      </p:sp>
    </p:spTree>
    <p:extLst>
      <p:ext uri="{BB962C8B-B14F-4D97-AF65-F5344CB8AC3E}">
        <p14:creationId xmlns:p14="http://schemas.microsoft.com/office/powerpoint/2010/main" xmlns="" val="384833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718"/>
            <a:ext cx="8229600" cy="1143000"/>
          </a:xfrm>
        </p:spPr>
        <p:txBody>
          <a:bodyPr/>
          <a:lstStyle/>
          <a:p>
            <a:r>
              <a:rPr lang="en-US" dirty="0" smtClean="0"/>
              <a:t>Successes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2214"/>
            <a:ext cx="8229600" cy="469944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TA Request List</a:t>
            </a:r>
            <a:r>
              <a:rPr lang="en-US" sz="1800" dirty="0" smtClean="0"/>
              <a:t> </a:t>
            </a:r>
            <a:endParaRPr lang="en-US" dirty="0" smtClean="0"/>
          </a:p>
          <a:p>
            <a:pPr lvl="1"/>
            <a:r>
              <a:rPr lang="en-US" dirty="0" smtClean="0"/>
              <a:t>Brought clarity to complex work</a:t>
            </a:r>
          </a:p>
          <a:p>
            <a:pPr lvl="1"/>
            <a:r>
              <a:rPr lang="en-US" dirty="0" smtClean="0"/>
              <a:t>Useful now and in the future</a:t>
            </a:r>
          </a:p>
          <a:p>
            <a:pPr lvl="0"/>
            <a:r>
              <a:rPr lang="en-US" dirty="0" smtClean="0"/>
              <a:t>Risk Assessment</a:t>
            </a:r>
          </a:p>
          <a:p>
            <a:pPr lvl="1"/>
            <a:r>
              <a:rPr lang="en-US" dirty="0" smtClean="0"/>
              <a:t>Structure with flexibility</a:t>
            </a:r>
          </a:p>
          <a:p>
            <a:pPr lvl="1"/>
            <a:r>
              <a:rPr lang="en-US" dirty="0" smtClean="0"/>
              <a:t>Method to manage multiple data points over time</a:t>
            </a:r>
          </a:p>
        </p:txBody>
      </p:sp>
    </p:spTree>
    <p:extLst>
      <p:ext uri="{BB962C8B-B14F-4D97-AF65-F5344CB8AC3E}">
        <p14:creationId xmlns:p14="http://schemas.microsoft.com/office/powerpoint/2010/main" xmlns="" val="301057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2" y="757258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Technical Assistance </a:t>
            </a:r>
            <a:r>
              <a:rPr lang="en-US" dirty="0" smtClean="0"/>
              <a:t>(TA) Team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2857"/>
            <a:ext cx="8229600" cy="387934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Interdisciplinary team of </a:t>
            </a:r>
            <a:r>
              <a:rPr lang="en-US" dirty="0" smtClean="0"/>
              <a:t>experts in Performance-Based Compensation Systems (PBCS) and human capital management</a:t>
            </a:r>
            <a:endParaRPr lang="en-US" dirty="0"/>
          </a:p>
          <a:p>
            <a:r>
              <a:rPr lang="en-US" dirty="0"/>
              <a:t>Distributed </a:t>
            </a:r>
            <a:r>
              <a:rPr lang="en-US" dirty="0" smtClean="0"/>
              <a:t>team:</a:t>
            </a:r>
          </a:p>
          <a:p>
            <a:pPr lvl="1"/>
            <a:r>
              <a:rPr lang="en-US" dirty="0" smtClean="0"/>
              <a:t>University </a:t>
            </a:r>
            <a:r>
              <a:rPr lang="en-US" dirty="0"/>
              <a:t>of Wisconsin-Madison (lead institution</a:t>
            </a:r>
            <a:r>
              <a:rPr lang="en-US" dirty="0" smtClean="0"/>
              <a:t>) </a:t>
            </a:r>
          </a:p>
          <a:p>
            <a:pPr lvl="1"/>
            <a:r>
              <a:rPr lang="en-US" dirty="0" smtClean="0"/>
              <a:t>AIR</a:t>
            </a:r>
          </a:p>
          <a:p>
            <a:pPr lvl="1"/>
            <a:r>
              <a:rPr lang="en-US" dirty="0" err="1" smtClean="0"/>
              <a:t>Westat</a:t>
            </a:r>
            <a:endParaRPr lang="en-US" dirty="0" smtClean="0"/>
          </a:p>
          <a:p>
            <a:pPr lvl="1"/>
            <a:r>
              <a:rPr lang="en-US" dirty="0" smtClean="0"/>
              <a:t>Independent </a:t>
            </a:r>
            <a:r>
              <a:rPr lang="en-US" dirty="0"/>
              <a:t>experts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0636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103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Role of the TA Provider to </a:t>
            </a:r>
            <a:r>
              <a:rPr lang="en-US" dirty="0" smtClean="0"/>
              <a:t>Grantees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6168"/>
            <a:ext cx="8229600" cy="38729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Manage the coordination of TA activities </a:t>
            </a:r>
            <a:r>
              <a:rPr lang="en-US" dirty="0" smtClean="0"/>
              <a:t>for grantees</a:t>
            </a:r>
            <a:endParaRPr lang="en-US" dirty="0"/>
          </a:p>
          <a:p>
            <a:r>
              <a:rPr lang="en-US" dirty="0" smtClean="0"/>
              <a:t>Deliver TA across </a:t>
            </a:r>
            <a:r>
              <a:rPr lang="en-US" dirty="0"/>
              <a:t>7 domains of PBCS:</a:t>
            </a:r>
          </a:p>
          <a:p>
            <a:pPr lvl="1"/>
            <a:r>
              <a:rPr lang="en-US" dirty="0"/>
              <a:t>Teacher evaluation</a:t>
            </a:r>
          </a:p>
          <a:p>
            <a:pPr lvl="1"/>
            <a:r>
              <a:rPr lang="en-US" dirty="0"/>
              <a:t>Principal evaluation</a:t>
            </a:r>
          </a:p>
          <a:p>
            <a:pPr lvl="1"/>
            <a:r>
              <a:rPr lang="en-US" dirty="0"/>
              <a:t>Value-Added and Measurement</a:t>
            </a:r>
          </a:p>
          <a:p>
            <a:pPr lvl="1"/>
            <a:r>
              <a:rPr lang="en-US" dirty="0"/>
              <a:t>Data quality and data systems</a:t>
            </a:r>
          </a:p>
          <a:p>
            <a:pPr lvl="1"/>
            <a:r>
              <a:rPr lang="en-US" dirty="0"/>
              <a:t>Communications and stakeholder engagement (includes Union engagement)</a:t>
            </a:r>
          </a:p>
          <a:p>
            <a:pPr lvl="1"/>
            <a:r>
              <a:rPr lang="en-US" dirty="0"/>
              <a:t>Fiscal sustainability</a:t>
            </a:r>
          </a:p>
          <a:p>
            <a:pPr lvl="1"/>
            <a:r>
              <a:rPr lang="en-US" dirty="0"/>
              <a:t>Program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0876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33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Role of </a:t>
            </a:r>
            <a:r>
              <a:rPr lang="en-US" dirty="0" smtClean="0"/>
              <a:t>TA to U.S. </a:t>
            </a:r>
            <a:r>
              <a:rPr lang="en-US" dirty="0"/>
              <a:t>Department of </a:t>
            </a:r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5169"/>
            <a:ext cx="8229600" cy="35199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 and cross-grantee assessments of:</a:t>
            </a:r>
          </a:p>
          <a:p>
            <a:pPr lvl="1"/>
            <a:r>
              <a:rPr lang="en-US" dirty="0" smtClean="0"/>
              <a:t>TA needs </a:t>
            </a:r>
          </a:p>
          <a:p>
            <a:pPr lvl="1"/>
            <a:r>
              <a:rPr lang="en-US" dirty="0" smtClean="0"/>
              <a:t>Risk </a:t>
            </a:r>
          </a:p>
          <a:p>
            <a:r>
              <a:rPr lang="en-US" dirty="0" smtClean="0"/>
              <a:t>Deliver targeted expertise to </a:t>
            </a:r>
            <a:r>
              <a:rPr lang="en-US" dirty="0"/>
              <a:t>program officers in technical </a:t>
            </a:r>
            <a:r>
              <a:rPr lang="en-US" dirty="0" smtClean="0"/>
              <a:t>areas</a:t>
            </a:r>
          </a:p>
          <a:p>
            <a:pPr lvl="1"/>
            <a:r>
              <a:rPr lang="en-US" dirty="0" smtClean="0"/>
              <a:t>Example: Assess if technical aspects of PBCS meets </a:t>
            </a:r>
            <a:r>
              <a:rPr lang="en-US" dirty="0"/>
              <a:t>compliance requirements (e.g., data </a:t>
            </a:r>
            <a:r>
              <a:rPr lang="en-US" dirty="0" smtClean="0"/>
              <a:t>quality, principal observation)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3684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69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Grantee Needs Assessment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476"/>
            <a:ext cx="8229600" cy="396437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One-stop</a:t>
            </a:r>
            <a:r>
              <a:rPr lang="en-US" dirty="0"/>
              <a:t>, up-to-date summary of grantee </a:t>
            </a:r>
            <a:r>
              <a:rPr lang="en-US" dirty="0" smtClean="0"/>
              <a:t>PBSC</a:t>
            </a:r>
          </a:p>
          <a:p>
            <a:pPr lvl="1"/>
            <a:r>
              <a:rPr lang="en-US" dirty="0" smtClean="0"/>
              <a:t>Track grantee progress over life cycle of program</a:t>
            </a:r>
            <a:endParaRPr lang="en-US" dirty="0"/>
          </a:p>
          <a:p>
            <a:r>
              <a:rPr lang="en-US" dirty="0"/>
              <a:t>Created in collaboration with knowledge </a:t>
            </a:r>
            <a:r>
              <a:rPr lang="en-US" dirty="0" smtClean="0"/>
              <a:t>manager (workspace)</a:t>
            </a:r>
            <a:endParaRPr lang="en-US" dirty="0"/>
          </a:p>
          <a:p>
            <a:r>
              <a:rPr lang="en-US" dirty="0"/>
              <a:t>Design </a:t>
            </a:r>
            <a:r>
              <a:rPr lang="en-US" dirty="0" smtClean="0"/>
              <a:t>criteria</a:t>
            </a:r>
            <a:endParaRPr lang="en-US" dirty="0"/>
          </a:p>
          <a:p>
            <a:pPr lvl="1"/>
            <a:r>
              <a:rPr lang="en-US" dirty="0"/>
              <a:t>Consistent categories and naming conventions </a:t>
            </a:r>
            <a:endParaRPr lang="en-US" dirty="0" smtClean="0"/>
          </a:p>
          <a:p>
            <a:pPr lvl="1"/>
            <a:r>
              <a:rPr lang="en-US" dirty="0" smtClean="0"/>
              <a:t>Iterative </a:t>
            </a:r>
            <a:r>
              <a:rPr lang="en-US" dirty="0"/>
              <a:t>inputs – ability to update as </a:t>
            </a:r>
            <a:r>
              <a:rPr lang="en-US" dirty="0" smtClean="0"/>
              <a:t>grantees’ </a:t>
            </a:r>
            <a:r>
              <a:rPr lang="en-US" dirty="0"/>
              <a:t>progress in real time</a:t>
            </a:r>
          </a:p>
          <a:p>
            <a:pPr lvl="1"/>
            <a:r>
              <a:rPr lang="en-US" dirty="0"/>
              <a:t>Shareable </a:t>
            </a:r>
            <a:r>
              <a:rPr lang="en-US" dirty="0" smtClean="0"/>
              <a:t>with/among partners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7701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294"/>
            <a:ext cx="8229600" cy="13621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Grantee Needs Assessment – 2</a:t>
            </a:r>
            <a:br>
              <a:rPr lang="en-US" dirty="0" smtClean="0"/>
            </a:br>
            <a:r>
              <a:rPr lang="en-US" dirty="0" smtClean="0"/>
              <a:t>How was it used?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3105"/>
            <a:ext cx="8229600" cy="395130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Reflection with grantees, </a:t>
            </a:r>
            <a:r>
              <a:rPr lang="en-US" dirty="0" smtClean="0"/>
              <a:t>feedback</a:t>
            </a:r>
            <a:endParaRPr lang="en-US" dirty="0"/>
          </a:p>
          <a:p>
            <a:r>
              <a:rPr lang="en-US" dirty="0" smtClean="0"/>
              <a:t>Report </a:t>
            </a:r>
            <a:r>
              <a:rPr lang="en-US" dirty="0"/>
              <a:t>to </a:t>
            </a:r>
            <a:r>
              <a:rPr lang="en-US" dirty="0" smtClean="0"/>
              <a:t>Department of Education</a:t>
            </a:r>
            <a:endParaRPr lang="en-US" dirty="0"/>
          </a:p>
          <a:p>
            <a:r>
              <a:rPr lang="en-US" dirty="0" smtClean="0"/>
              <a:t>Prioritize TA activities</a:t>
            </a:r>
          </a:p>
          <a:p>
            <a:r>
              <a:rPr lang="en-US" dirty="0" smtClean="0"/>
              <a:t>Coordination </a:t>
            </a:r>
            <a:r>
              <a:rPr lang="en-US" dirty="0"/>
              <a:t>of group- or individual-level TA</a:t>
            </a:r>
          </a:p>
          <a:p>
            <a:pPr lvl="2"/>
            <a:r>
              <a:rPr lang="en-US" dirty="0" smtClean="0"/>
              <a:t>Group: workshops</a:t>
            </a:r>
            <a:r>
              <a:rPr lang="en-US" dirty="0"/>
              <a:t>, communities of practice (online), written products, and webinars</a:t>
            </a:r>
          </a:p>
          <a:p>
            <a:pPr lvl="2"/>
            <a:r>
              <a:rPr lang="en-US" dirty="0" smtClean="0"/>
              <a:t>Individual: </a:t>
            </a:r>
            <a:r>
              <a:rPr lang="en-US" dirty="0"/>
              <a:t>one-on-one conversations and feedback</a:t>
            </a:r>
          </a:p>
          <a:p>
            <a:r>
              <a:rPr lang="en-US" dirty="0"/>
              <a:t>Management of TA activities within/across grantees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18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420"/>
            <a:ext cx="8229600" cy="1143000"/>
          </a:xfrm>
        </p:spPr>
        <p:txBody>
          <a:bodyPr/>
          <a:lstStyle/>
          <a:p>
            <a:r>
              <a:rPr lang="en-US" dirty="0"/>
              <a:t>Cross-Grantee Risk </a:t>
            </a:r>
            <a:r>
              <a:rPr lang="en-US" dirty="0" smtClean="0"/>
              <a:t>Analysis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162"/>
            <a:ext cx="8229600" cy="3951307"/>
          </a:xfrm>
        </p:spPr>
        <p:txBody>
          <a:bodyPr/>
          <a:lstStyle/>
          <a:p>
            <a:r>
              <a:rPr lang="en-US" dirty="0" smtClean="0"/>
              <a:t>Purposes </a:t>
            </a:r>
            <a:endParaRPr lang="en-US" dirty="0"/>
          </a:p>
          <a:p>
            <a:pPr lvl="1"/>
            <a:r>
              <a:rPr lang="en-US" dirty="0"/>
              <a:t>Identify and prioritize areas of greatest </a:t>
            </a:r>
            <a:r>
              <a:rPr lang="en-US" dirty="0" smtClean="0"/>
              <a:t>risk </a:t>
            </a:r>
          </a:p>
          <a:p>
            <a:pPr lvl="2"/>
            <a:r>
              <a:rPr lang="en-US" dirty="0" smtClean="0"/>
              <a:t>Organized by domain</a:t>
            </a:r>
            <a:endParaRPr lang="en-US" dirty="0"/>
          </a:p>
          <a:p>
            <a:pPr lvl="1"/>
            <a:r>
              <a:rPr lang="en-US" dirty="0"/>
              <a:t>Identify grantees most in need of </a:t>
            </a:r>
            <a:r>
              <a:rPr lang="en-US" dirty="0" smtClean="0"/>
              <a:t>TA support</a:t>
            </a:r>
            <a:endParaRPr lang="en-US" dirty="0"/>
          </a:p>
          <a:p>
            <a:pPr lvl="1"/>
            <a:r>
              <a:rPr lang="en-US" dirty="0" smtClean="0"/>
              <a:t>Internal </a:t>
            </a:r>
            <a:r>
              <a:rPr lang="en-US" dirty="0"/>
              <a:t>TA coordination </a:t>
            </a:r>
            <a:endParaRPr lang="en-US" dirty="0" smtClean="0"/>
          </a:p>
          <a:p>
            <a:pPr lvl="1"/>
            <a:r>
              <a:rPr lang="en-US" dirty="0" smtClean="0"/>
              <a:t>Report to Department </a:t>
            </a:r>
            <a:r>
              <a:rPr lang="en-US" dirty="0"/>
              <a:t>of Education </a:t>
            </a:r>
            <a:r>
              <a:rPr lang="en-US" dirty="0" smtClean="0"/>
              <a:t>on status </a:t>
            </a:r>
            <a:r>
              <a:rPr lang="en-US" dirty="0"/>
              <a:t>of </a:t>
            </a:r>
            <a:r>
              <a:rPr lang="en-US" dirty="0" smtClean="0"/>
              <a:t>program (end of Year 1)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601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295"/>
            <a:ext cx="8229600" cy="1143000"/>
          </a:xfrm>
        </p:spPr>
        <p:txBody>
          <a:bodyPr/>
          <a:lstStyle/>
          <a:p>
            <a:r>
              <a:rPr lang="en-US" dirty="0" smtClean="0"/>
              <a:t>Cross-Grantee Risk Analysis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597"/>
            <a:ext cx="8229600" cy="40949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Based upon expert assessment of risk</a:t>
            </a:r>
          </a:p>
          <a:p>
            <a:pPr lvl="1"/>
            <a:r>
              <a:rPr lang="en-US" dirty="0" smtClean="0"/>
              <a:t>Data source: Needs assessment</a:t>
            </a:r>
          </a:p>
          <a:p>
            <a:pPr lvl="1"/>
            <a:r>
              <a:rPr lang="en-US" dirty="0" smtClean="0"/>
              <a:t>1-5 rating of risk, supplemental explanation/summary</a:t>
            </a:r>
          </a:p>
          <a:p>
            <a:pPr lvl="1"/>
            <a:r>
              <a:rPr lang="en-US" dirty="0" smtClean="0"/>
              <a:t>Group-based analytic process </a:t>
            </a:r>
          </a:p>
          <a:p>
            <a:r>
              <a:rPr lang="en-US" dirty="0" smtClean="0"/>
              <a:t>Workspace</a:t>
            </a:r>
          </a:p>
          <a:p>
            <a:pPr lvl="1"/>
            <a:r>
              <a:rPr lang="en-US" dirty="0" smtClean="0"/>
              <a:t>Generated analytics for report</a:t>
            </a:r>
          </a:p>
          <a:p>
            <a:pPr lvl="1"/>
            <a:r>
              <a:rPr lang="en-US" dirty="0" smtClean="0"/>
              <a:t>Visualizations of cross-grantee risk </a:t>
            </a:r>
          </a:p>
          <a:p>
            <a:pPr lvl="2"/>
            <a:r>
              <a:rPr lang="en-US" dirty="0" smtClean="0"/>
              <a:t>(e.g., red, yellow, green)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6108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9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Benefits of Knowledge Management </a:t>
            </a:r>
            <a:r>
              <a:rPr lang="en-US" dirty="0" smtClean="0"/>
              <a:t>Approach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9231"/>
            <a:ext cx="8229600" cy="380761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Managed </a:t>
            </a:r>
            <a:r>
              <a:rPr lang="en-US" dirty="0"/>
              <a:t>a complex space </a:t>
            </a:r>
            <a:r>
              <a:rPr lang="en-US" dirty="0" smtClean="0"/>
              <a:t>of data</a:t>
            </a:r>
            <a:r>
              <a:rPr lang="en-US" dirty="0"/>
              <a:t>, communication streams, content domains, multiple </a:t>
            </a:r>
            <a:r>
              <a:rPr lang="en-US" dirty="0" smtClean="0"/>
              <a:t>actors and analytic </a:t>
            </a:r>
            <a:r>
              <a:rPr lang="en-US" dirty="0"/>
              <a:t>goals </a:t>
            </a:r>
            <a:endParaRPr lang="en-US" dirty="0" smtClean="0"/>
          </a:p>
          <a:p>
            <a:pPr lvl="1"/>
            <a:r>
              <a:rPr lang="en-US" dirty="0" smtClean="0"/>
              <a:t>2 </a:t>
            </a:r>
            <a:r>
              <a:rPr lang="en-US" dirty="0"/>
              <a:t>stakeholders (grantees, Department of Education)</a:t>
            </a:r>
          </a:p>
          <a:p>
            <a:r>
              <a:rPr lang="en-US" dirty="0"/>
              <a:t>Enhanced data quality in analysis and reporting</a:t>
            </a:r>
          </a:p>
          <a:p>
            <a:r>
              <a:rPr lang="en-US" dirty="0" smtClean="0"/>
              <a:t>Coordinated resources </a:t>
            </a:r>
            <a:r>
              <a:rPr lang="en-US" dirty="0"/>
              <a:t>across distributed TA providers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182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Overview of the Teacher Incentive Fund 3 (TIF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2106"/>
            <a:ext cx="8229600" cy="35199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U.S. Department of Education (ED) discretionary grant program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Overarching premise: To support efforts to develop and implement performance-based teacher and principal compensation systems in high-need schools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9060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Benefits of Knowledge Management Approach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6979"/>
            <a:ext cx="8229600" cy="3859867"/>
          </a:xfrm>
        </p:spPr>
        <p:txBody>
          <a:bodyPr>
            <a:normAutofit/>
          </a:bodyPr>
          <a:lstStyle/>
          <a:p>
            <a:r>
              <a:rPr lang="en-US" dirty="0"/>
              <a:t>Provided focus for targeted TA activities, program directives</a:t>
            </a:r>
          </a:p>
          <a:p>
            <a:r>
              <a:rPr lang="en-US" dirty="0" smtClean="0"/>
              <a:t>Utilized flexible </a:t>
            </a:r>
            <a:r>
              <a:rPr lang="en-US" dirty="0"/>
              <a:t>team organization and technical system (</a:t>
            </a:r>
            <a:r>
              <a:rPr lang="en-US" dirty="0" smtClean="0"/>
              <a:t>workspace)</a:t>
            </a:r>
          </a:p>
          <a:p>
            <a:pPr lvl="1"/>
            <a:r>
              <a:rPr lang="en-US" dirty="0" smtClean="0"/>
              <a:t>Adapt </a:t>
            </a:r>
            <a:r>
              <a:rPr lang="en-US" dirty="0"/>
              <a:t>to emergent deliverables, project needs</a:t>
            </a:r>
          </a:p>
          <a:p>
            <a:r>
              <a:rPr lang="en-US" dirty="0"/>
              <a:t>Managed TA by functional goals – not possible without explicit </a:t>
            </a:r>
            <a:r>
              <a:rPr lang="en-US" dirty="0" smtClean="0"/>
              <a:t>KM design principles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448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Knowledge Management System (KMS): Management’s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5356"/>
            <a:ext cx="8229600" cy="3703113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Overarching benefits of the KMS for Westat’s work:</a:t>
            </a:r>
          </a:p>
          <a:p>
            <a:pPr>
              <a:buNone/>
            </a:pPr>
            <a:endParaRPr lang="en-US" sz="14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/>
              <a:t>Provides a systematic organization</a:t>
            </a:r>
          </a:p>
          <a:p>
            <a:pPr marL="971550" lvl="1" indent="-514350">
              <a:buFont typeface="+mj-lt"/>
              <a:buAutoNum type="arabicParenR"/>
            </a:pPr>
            <a:endParaRPr lang="en-US" sz="32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/>
              <a:t>Allows for refined coordination</a:t>
            </a:r>
          </a:p>
          <a:p>
            <a:pPr marL="971550" lvl="1" indent="-514350">
              <a:buFont typeface="+mj-lt"/>
              <a:buAutoNum type="arabicParenR"/>
            </a:pPr>
            <a:endParaRPr lang="en-US" sz="32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/>
              <a:t>Builds enriched collaboration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836417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1295"/>
            <a:ext cx="8229600" cy="1143000"/>
          </a:xfrm>
        </p:spPr>
        <p:txBody>
          <a:bodyPr/>
          <a:lstStyle/>
          <a:p>
            <a:r>
              <a:rPr lang="en-US" dirty="0" smtClean="0"/>
              <a:t>KMS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6351"/>
            <a:ext cx="8229600" cy="392518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Contact information for all team members</a:t>
            </a:r>
          </a:p>
          <a:p>
            <a:pPr lvl="1"/>
            <a:r>
              <a:rPr lang="en-US" dirty="0" smtClean="0"/>
              <a:t>Including across TIF grants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History of the project </a:t>
            </a:r>
          </a:p>
          <a:p>
            <a:pPr lvl="1"/>
            <a:r>
              <a:rPr lang="en-US" dirty="0" smtClean="0"/>
              <a:t>Examples: annual performance reports, conference documents, email correspondence, meeting and visit notes, needs and risk assessment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4740962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414358"/>
            <a:ext cx="8229600" cy="1143000"/>
          </a:xfrm>
        </p:spPr>
        <p:txBody>
          <a:bodyPr/>
          <a:lstStyle/>
          <a:p>
            <a:r>
              <a:rPr lang="en-US" dirty="0" smtClean="0"/>
              <a:t>KMS Organization,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539"/>
            <a:ext cx="8229600" cy="38468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Current working documents </a:t>
            </a:r>
          </a:p>
          <a:p>
            <a:pPr lvl="1"/>
            <a:r>
              <a:rPr lang="en-US" sz="3200" dirty="0" smtClean="0"/>
              <a:t>Examples: Conference or meeting planning, content papers</a:t>
            </a:r>
          </a:p>
          <a:p>
            <a:pPr lvl="1">
              <a:buNone/>
            </a:pPr>
            <a:endParaRPr lang="en-US" sz="3600" dirty="0" smtClean="0"/>
          </a:p>
          <a:p>
            <a:r>
              <a:rPr lang="en-US" sz="3600" dirty="0" smtClean="0"/>
              <a:t>Management calendar</a:t>
            </a:r>
          </a:p>
          <a:p>
            <a:pPr lvl="1"/>
            <a:r>
              <a:rPr lang="en-US" sz="3200" dirty="0" smtClean="0"/>
              <a:t>Houses all important project dates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2516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69"/>
            <a:ext cx="8229600" cy="1143000"/>
          </a:xfrm>
        </p:spPr>
        <p:txBody>
          <a:bodyPr/>
          <a:lstStyle/>
          <a:p>
            <a:r>
              <a:rPr lang="en-US" dirty="0" smtClean="0"/>
              <a:t>KMS Coordination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662"/>
            <a:ext cx="8229600" cy="46242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4100" dirty="0" smtClean="0"/>
              <a:t>Monthly report to client (ED)</a:t>
            </a:r>
          </a:p>
          <a:p>
            <a:pPr lvl="1"/>
            <a:r>
              <a:rPr lang="en-US" sz="3600" dirty="0" smtClean="0"/>
              <a:t>Previously, not automated</a:t>
            </a:r>
          </a:p>
          <a:p>
            <a:pPr>
              <a:buNone/>
            </a:pPr>
            <a:endParaRPr lang="en-US" dirty="0" smtClean="0"/>
          </a:p>
          <a:p>
            <a:r>
              <a:rPr lang="en-US" sz="4100" dirty="0" smtClean="0"/>
              <a:t>Management calendar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(noted earlier)</a:t>
            </a:r>
          </a:p>
          <a:p>
            <a:pPr lvl="1"/>
            <a:r>
              <a:rPr lang="en-US" sz="3600" dirty="0" smtClean="0"/>
              <a:t>Generates automatic notifications </a:t>
            </a:r>
          </a:p>
          <a:p>
            <a:pPr lvl="2"/>
            <a:r>
              <a:rPr lang="en-US" sz="3200" dirty="0" smtClean="0"/>
              <a:t>Example:  Weekly partners’ meeting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4100" dirty="0" smtClean="0"/>
              <a:t>Task management</a:t>
            </a:r>
          </a:p>
          <a:p>
            <a:pPr lvl="1"/>
            <a:r>
              <a:rPr lang="en-US" sz="3600" dirty="0" smtClean="0"/>
              <a:t>Assigns tasks and ensures that the tasks are completed on time </a:t>
            </a:r>
          </a:p>
          <a:p>
            <a:pPr lvl="2"/>
            <a:r>
              <a:rPr lang="en-US" sz="3200" dirty="0" smtClean="0"/>
              <a:t>Examples: Technical assistance (TA) requests, bimonthly phone calls with grantees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72812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3547"/>
            <a:ext cx="8229600" cy="1143000"/>
          </a:xfrm>
        </p:spPr>
        <p:txBody>
          <a:bodyPr/>
          <a:lstStyle/>
          <a:p>
            <a:r>
              <a:rPr lang="en-US" dirty="0" smtClean="0"/>
              <a:t>KMS Coordination,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7"/>
            <a:ext cx="8229600" cy="42294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TA Requests</a:t>
            </a:r>
          </a:p>
          <a:p>
            <a:pPr lvl="1"/>
            <a:r>
              <a:rPr lang="en-US" dirty="0" smtClean="0"/>
              <a:t>Catalogs the requests</a:t>
            </a:r>
          </a:p>
          <a:p>
            <a:pPr lvl="1"/>
            <a:r>
              <a:rPr lang="en-US" dirty="0" smtClean="0"/>
              <a:t>Notifies all involved parties (i.e., program officer and TA lead)</a:t>
            </a:r>
          </a:p>
          <a:p>
            <a:pPr lvl="1"/>
            <a:r>
              <a:rPr lang="en-US" dirty="0" smtClean="0"/>
              <a:t>Follows the progress of the request to completion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Bimonthly Phone Calls</a:t>
            </a:r>
          </a:p>
          <a:p>
            <a:pPr lvl="1"/>
            <a:r>
              <a:rPr lang="en-US" dirty="0" smtClean="0"/>
              <a:t>Coordinates time of call </a:t>
            </a:r>
          </a:p>
          <a:p>
            <a:pPr lvl="1"/>
            <a:r>
              <a:rPr lang="en-US" dirty="0" smtClean="0"/>
              <a:t>Notifies monitor of phone call</a:t>
            </a:r>
          </a:p>
          <a:p>
            <a:pPr lvl="1"/>
            <a:r>
              <a:rPr lang="en-US" dirty="0" smtClean="0"/>
              <a:t>Ensures that the task is completed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71478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483"/>
            <a:ext cx="8229600" cy="1143000"/>
          </a:xfrm>
        </p:spPr>
        <p:txBody>
          <a:bodyPr/>
          <a:lstStyle/>
          <a:p>
            <a:r>
              <a:rPr lang="en-US" dirty="0" smtClean="0"/>
              <a:t>KMS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599423"/>
            <a:ext cx="8229600" cy="4148234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Sharing of knowledge 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Access to and/or collaborative development of: </a:t>
            </a:r>
          </a:p>
          <a:p>
            <a:pPr lvl="1"/>
            <a:endParaRPr lang="en-US" sz="1200" dirty="0" smtClean="0"/>
          </a:p>
          <a:p>
            <a:pPr lvl="2"/>
            <a:r>
              <a:rPr lang="en-US" sz="2800" dirty="0" smtClean="0"/>
              <a:t>(1) meeting notes; (2) conference presentations; (3) reports or papers; (4) needs assessment and risk assessment; (5) grantee letters; (6) annual performance reports (APRs)</a:t>
            </a:r>
          </a:p>
          <a:p>
            <a:pPr lvl="3"/>
            <a:r>
              <a:rPr lang="en-US" dirty="0" smtClean="0"/>
              <a:t>Version control</a:t>
            </a:r>
          </a:p>
          <a:p>
            <a:pPr lvl="1">
              <a:buNone/>
            </a:pPr>
            <a:endParaRPr lang="en-US" b="1" dirty="0" smtClean="0"/>
          </a:p>
          <a:p>
            <a:pPr lvl="1"/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1465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980"/>
            <a:ext cx="8229600" cy="1143000"/>
          </a:xfrm>
        </p:spPr>
        <p:txBody>
          <a:bodyPr/>
          <a:lstStyle/>
          <a:p>
            <a:r>
              <a:rPr lang="en-US" dirty="0" smtClean="0"/>
              <a:t>KMS Collaboration,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7359"/>
            <a:ext cx="8229600" cy="397111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Reports to client</a:t>
            </a:r>
          </a:p>
          <a:p>
            <a:pPr lvl="1"/>
            <a:r>
              <a:rPr lang="en-US" sz="3200" dirty="0" smtClean="0"/>
              <a:t>Examples: risk assessment, needs assessment, bimonthly grantee phone calls, TA site visit</a:t>
            </a:r>
          </a:p>
          <a:p>
            <a:pPr lvl="2"/>
            <a:r>
              <a:rPr lang="en-US" dirty="0" smtClean="0"/>
              <a:t>Version control</a:t>
            </a:r>
          </a:p>
          <a:p>
            <a:endParaRPr lang="en-US" dirty="0" smtClean="0"/>
          </a:p>
          <a:p>
            <a:r>
              <a:rPr lang="en-US" sz="3600" dirty="0" smtClean="0"/>
              <a:t>Fast turnaround requests to client</a:t>
            </a:r>
          </a:p>
          <a:p>
            <a:pPr lvl="1"/>
            <a:r>
              <a:rPr lang="en-US" sz="3200" dirty="0" smtClean="0"/>
              <a:t>Via the Knowledge Manager</a:t>
            </a:r>
          </a:p>
          <a:p>
            <a:pPr lvl="1"/>
            <a:r>
              <a:rPr lang="en-US" sz="3200" dirty="0" smtClean="0"/>
              <a:t>Previously, more difficult and less robust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96307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421"/>
            <a:ext cx="8229600" cy="1143000"/>
          </a:xfrm>
        </p:spPr>
        <p:txBody>
          <a:bodyPr/>
          <a:lstStyle/>
          <a:p>
            <a:r>
              <a:rPr lang="en-US" dirty="0" smtClean="0"/>
              <a:t>KMS: Monitors’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5539"/>
            <a:ext cx="8229600" cy="3519915"/>
          </a:xfrm>
        </p:spPr>
        <p:txBody>
          <a:bodyPr/>
          <a:lstStyle/>
          <a:p>
            <a:r>
              <a:rPr lang="en-US" sz="3600" dirty="0" smtClean="0"/>
              <a:t>Overarching benefits of KMS for monitors’ work:</a:t>
            </a:r>
          </a:p>
          <a:p>
            <a:pPr>
              <a:buNone/>
            </a:pPr>
            <a:endParaRPr lang="en-US" sz="16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/>
              <a:t>Provides a systematic organization</a:t>
            </a:r>
          </a:p>
          <a:p>
            <a:pPr marL="971550" lvl="1" indent="-514350">
              <a:buNone/>
            </a:pPr>
            <a:endParaRPr lang="en-US" sz="3200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sz="3200" dirty="0" smtClean="0"/>
              <a:t>Facilitates enriched collaboration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69489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106"/>
            <a:ext cx="8229600" cy="1143000"/>
          </a:xfrm>
        </p:spPr>
        <p:txBody>
          <a:bodyPr/>
          <a:lstStyle/>
          <a:p>
            <a:r>
              <a:rPr lang="en-US" dirty="0" smtClean="0"/>
              <a:t>KMS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652659"/>
            <a:ext cx="8229600" cy="39121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Stores and archives important information that monitors write or complete, and/or frequently consult</a:t>
            </a:r>
          </a:p>
          <a:p>
            <a:pPr lvl="1"/>
            <a:r>
              <a:rPr lang="en-US" dirty="0" smtClean="0"/>
              <a:t>ED documents: grantee applications, APRs, goals and objectives worksheets</a:t>
            </a:r>
          </a:p>
          <a:p>
            <a:pPr lvl="1"/>
            <a:r>
              <a:rPr lang="en-US" dirty="0" smtClean="0"/>
              <a:t>TA documents: needs assessments</a:t>
            </a:r>
          </a:p>
          <a:p>
            <a:pPr lvl="1"/>
            <a:r>
              <a:rPr lang="en-US" dirty="0" smtClean="0"/>
              <a:t>Email correspondence</a:t>
            </a:r>
          </a:p>
          <a:p>
            <a:pPr lvl="1"/>
            <a:r>
              <a:rPr lang="en-US" dirty="0" smtClean="0"/>
              <a:t>Meeting and visit notes and reports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98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30"/>
            <a:ext cx="8229600" cy="1143000"/>
          </a:xfrm>
        </p:spPr>
        <p:txBody>
          <a:bodyPr/>
          <a:lstStyle/>
          <a:p>
            <a:r>
              <a:rPr lang="en-US" dirty="0"/>
              <a:t>Overview of TIF 3,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365"/>
            <a:ext cx="8229600" cy="44112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Goals: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Improve student achievement by increasing teacher and principal effectiveness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Reform teacher and principal compensation systems so that teachers and principals are rewarded for increases in student achievement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Increase the number of effective teachers teaching poor, minority, and disadvantaged students in hard-to-staff subjects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/>
              <a:t>Create sustainable performance-based compensation systems</a:t>
            </a:r>
          </a:p>
          <a:p>
            <a:r>
              <a:rPr lang="en-US" dirty="0"/>
              <a:t>62 grantees (i.e., SEAs, LEAs, charters, and other not-for-profit organizations)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51752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107"/>
            <a:ext cx="8229600" cy="1143000"/>
          </a:xfrm>
        </p:spPr>
        <p:txBody>
          <a:bodyPr/>
          <a:lstStyle/>
          <a:p>
            <a:r>
              <a:rPr lang="en-US" dirty="0" smtClean="0"/>
              <a:t>KMS Organization,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596"/>
            <a:ext cx="8229600" cy="3519915"/>
          </a:xfrm>
        </p:spPr>
        <p:txBody>
          <a:bodyPr/>
          <a:lstStyle/>
          <a:p>
            <a:r>
              <a:rPr lang="en-US" sz="3600" dirty="0" smtClean="0"/>
              <a:t>Organizes monitors’ tasks</a:t>
            </a:r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3200" dirty="0" smtClean="0"/>
              <a:t>Examples: Bimonthly phone calls, site visits</a:t>
            </a:r>
          </a:p>
          <a:p>
            <a:pPr lvl="1">
              <a:buNone/>
            </a:pPr>
            <a:endParaRPr lang="en-US" sz="1200" dirty="0" smtClean="0"/>
          </a:p>
          <a:p>
            <a:pPr lvl="2"/>
            <a:r>
              <a:rPr lang="en-US" sz="2800" dirty="0" smtClean="0"/>
              <a:t>Sends automated reminder of meeting</a:t>
            </a:r>
          </a:p>
          <a:p>
            <a:pPr lvl="2"/>
            <a:r>
              <a:rPr lang="en-US" sz="2800" dirty="0" smtClean="0"/>
              <a:t>Sends automated reminder to complete meeting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52282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7604"/>
            <a:ext cx="8229600" cy="1143000"/>
          </a:xfrm>
        </p:spPr>
        <p:txBody>
          <a:bodyPr/>
          <a:lstStyle/>
          <a:p>
            <a:r>
              <a:rPr lang="en-US" dirty="0" smtClean="0"/>
              <a:t>KMS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1846"/>
            <a:ext cx="8229600" cy="405293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Monitor – TA relationship</a:t>
            </a:r>
          </a:p>
          <a:p>
            <a:pPr lvl="1"/>
            <a:r>
              <a:rPr lang="en-US" dirty="0" smtClean="0"/>
              <a:t>Strengthened collaboration– central repository for ALL information</a:t>
            </a:r>
          </a:p>
          <a:p>
            <a:pPr lvl="2"/>
            <a:r>
              <a:rPr lang="en-US" dirty="0" smtClean="0"/>
              <a:t>Site visit notes and reports</a:t>
            </a:r>
          </a:p>
          <a:p>
            <a:pPr lvl="2"/>
            <a:r>
              <a:rPr lang="en-US" dirty="0" smtClean="0"/>
              <a:t>Bimonthly meeting notes</a:t>
            </a:r>
          </a:p>
          <a:p>
            <a:endParaRPr lang="en-US" dirty="0" smtClean="0"/>
          </a:p>
          <a:p>
            <a:r>
              <a:rPr lang="en-US" dirty="0" smtClean="0"/>
              <a:t>Monitors’ interactions</a:t>
            </a:r>
          </a:p>
          <a:p>
            <a:pPr lvl="1"/>
            <a:r>
              <a:rPr lang="en-US" dirty="0" smtClean="0"/>
              <a:t>Allows for monitors to “fill-in” for one another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528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401295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5722"/>
            <a:ext cx="8229600" cy="4003558"/>
          </a:xfrm>
        </p:spPr>
        <p:txBody>
          <a:bodyPr/>
          <a:lstStyle/>
          <a:p>
            <a:r>
              <a:rPr lang="en-US" dirty="0" smtClean="0"/>
              <a:t>The KMS provides systematic organization, refined coordination, and strengthened collaboration for both the management team and monitors – allowing our team to provide more efficient and effective technical assistance and monitoring to TIF 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7068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91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4451"/>
            <a:ext cx="3840480" cy="30630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Sara Kraemer</a:t>
            </a:r>
          </a:p>
          <a:p>
            <a:pPr marL="0" indent="0" algn="ctr">
              <a:buNone/>
            </a:pPr>
            <a:r>
              <a:rPr lang="en-US" sz="2800" dirty="0" smtClean="0"/>
              <a:t>sbkraeme@wisc.edu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smtClean="0"/>
              <a:t>Jeff Watson</a:t>
            </a:r>
          </a:p>
          <a:p>
            <a:pPr marL="0" indent="0" algn="ctr">
              <a:buNone/>
            </a:pPr>
            <a:r>
              <a:rPr lang="en-US" sz="2800" dirty="0"/>
              <a:t>jgwatson@wisc.edu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80257" y="2823968"/>
            <a:ext cx="4406537" cy="3041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2800" dirty="0" err="1" smtClean="0"/>
              <a:t>Lexy</a:t>
            </a:r>
            <a:r>
              <a:rPr lang="en-US" sz="2800" dirty="0" smtClean="0"/>
              <a:t> Spry</a:t>
            </a:r>
          </a:p>
          <a:p>
            <a:pPr marL="0" indent="0" algn="ctr">
              <a:buNone/>
            </a:pPr>
            <a:r>
              <a:rPr lang="en-US" sz="2800" dirty="0"/>
              <a:t>spry@wisc.edu</a:t>
            </a:r>
            <a:endParaRPr lang="en-US" sz="2800" dirty="0" smtClean="0"/>
          </a:p>
          <a:p>
            <a:pPr marL="0" indent="0" algn="ctr">
              <a:buFont typeface="Arial"/>
              <a:buNone/>
            </a:pPr>
            <a:endParaRPr lang="en-US" sz="2800" dirty="0" smtClean="0"/>
          </a:p>
          <a:p>
            <a:pPr marL="0" indent="0" algn="ctr">
              <a:buFont typeface="Arial"/>
              <a:buNone/>
            </a:pPr>
            <a:r>
              <a:rPr lang="en-US" sz="2800" dirty="0" smtClean="0"/>
              <a:t>Jenna Scott</a:t>
            </a:r>
          </a:p>
          <a:p>
            <a:pPr marL="0" indent="0" algn="ctr">
              <a:buNone/>
            </a:pPr>
            <a:r>
              <a:rPr lang="en-US" sz="2800" dirty="0"/>
              <a:t>JennaScott@westat.com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02228"/>
            <a:ext cx="8229600" cy="1410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dirty="0" smtClean="0"/>
              <a:t>Center for Data Quality and Systems Innovation</a:t>
            </a:r>
          </a:p>
          <a:p>
            <a:pPr marL="0" indent="0" algn="ctr">
              <a:buFont typeface="Arial"/>
              <a:buNone/>
            </a:pPr>
            <a:r>
              <a:rPr lang="en-US" dirty="0" smtClean="0"/>
              <a:t>dataquality.wceruw.org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4621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630"/>
            <a:ext cx="8229600" cy="1143000"/>
          </a:xfrm>
        </p:spPr>
        <p:txBody>
          <a:bodyPr/>
          <a:lstStyle/>
          <a:p>
            <a:r>
              <a:rPr lang="en-US" dirty="0"/>
              <a:t>Overview of TIF 3, cont.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4954"/>
            <a:ext cx="8229600" cy="44412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meet ED’s and grantees’ needs, ED awarded a contract to our team to provide: </a:t>
            </a:r>
          </a:p>
          <a:p>
            <a:pPr marL="971550" lvl="1" indent="-457200">
              <a:buAutoNum type="arabicParenBoth"/>
            </a:pPr>
            <a:r>
              <a:rPr lang="en-US" dirty="0" smtClean="0"/>
              <a:t>Technical assistance (TA) to the TIF grantees and ED</a:t>
            </a:r>
          </a:p>
          <a:p>
            <a:pPr marL="971550" lvl="1" indent="-457200">
              <a:buAutoNum type="arabicParenBoth"/>
            </a:pPr>
            <a:r>
              <a:rPr lang="en-US" dirty="0" smtClean="0"/>
              <a:t>Compliance monitoring assistance to ED</a:t>
            </a:r>
          </a:p>
          <a:p>
            <a:pPr marL="971550" lvl="1" indent="-457200">
              <a:buAutoNum type="arabicParenBoth"/>
            </a:pPr>
            <a:r>
              <a:rPr lang="en-US" dirty="0" smtClean="0"/>
              <a:t>Logistical support (i.e., conferences)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Our team:</a:t>
            </a:r>
          </a:p>
          <a:p>
            <a:pPr lvl="1"/>
            <a:r>
              <a:rPr lang="en-US" dirty="0" smtClean="0"/>
              <a:t>Westat, University </a:t>
            </a:r>
            <a:r>
              <a:rPr lang="en-US" dirty="0"/>
              <a:t>of Wisconsin, J. Koppich </a:t>
            </a:r>
            <a:r>
              <a:rPr lang="en-US" dirty="0" smtClean="0"/>
              <a:t>&amp; Associates</a:t>
            </a:r>
            <a:r>
              <a:rPr lang="en-US" dirty="0"/>
              <a:t>, </a:t>
            </a:r>
            <a:r>
              <a:rPr lang="en-US" dirty="0" smtClean="0"/>
              <a:t>American </a:t>
            </a:r>
            <a:r>
              <a:rPr lang="en-US" dirty="0"/>
              <a:t>Institutes for Research, and Synergy Enterprises, Inc. </a:t>
            </a:r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3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2073"/>
            <a:ext cx="8229600" cy="1143000"/>
          </a:xfrm>
        </p:spPr>
        <p:txBody>
          <a:bodyPr/>
          <a:lstStyle/>
          <a:p>
            <a:r>
              <a:rPr lang="en-US" dirty="0" smtClean="0"/>
              <a:t>Knowledge Management (KM)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3358"/>
            <a:ext cx="8229600" cy="3519915"/>
          </a:xfrm>
        </p:spPr>
        <p:txBody>
          <a:bodyPr/>
          <a:lstStyle/>
          <a:p>
            <a:r>
              <a:rPr lang="en-US" dirty="0" smtClean="0"/>
              <a:t>Creating knowledge from data via organization and interpretation</a:t>
            </a:r>
          </a:p>
          <a:p>
            <a:pPr lvl="1"/>
            <a:r>
              <a:rPr lang="en-US" baseline="0" dirty="0" smtClean="0"/>
              <a:t>Data</a:t>
            </a:r>
            <a:r>
              <a:rPr lang="en-US" dirty="0" smtClean="0"/>
              <a:t> with context becomes useful information</a:t>
            </a:r>
          </a:p>
          <a:p>
            <a:pPr lvl="1"/>
            <a:r>
              <a:rPr lang="en-US" baseline="0" dirty="0" smtClean="0"/>
              <a:t>When enough people use</a:t>
            </a:r>
            <a:r>
              <a:rPr lang="en-US" dirty="0" smtClean="0"/>
              <a:t> information over time, it becomes knowledge</a:t>
            </a:r>
            <a:endParaRPr lang="en-US" baseline="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732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895"/>
            <a:ext cx="8229600" cy="1143000"/>
          </a:xfrm>
        </p:spPr>
        <p:txBody>
          <a:bodyPr/>
          <a:lstStyle/>
          <a:p>
            <a:r>
              <a:rPr lang="en-US" dirty="0" smtClean="0"/>
              <a:t>Goals as a Knowledge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8171"/>
            <a:ext cx="8229600" cy="42193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Collaboration</a:t>
            </a:r>
          </a:p>
          <a:p>
            <a:pPr lvl="1"/>
            <a:r>
              <a:rPr lang="en-US" dirty="0" smtClean="0"/>
              <a:t>Expertise location</a:t>
            </a:r>
          </a:p>
          <a:p>
            <a:pPr lvl="1"/>
            <a:r>
              <a:rPr lang="en-US" dirty="0" smtClean="0"/>
              <a:t>Support distributed work</a:t>
            </a:r>
          </a:p>
          <a:p>
            <a:pPr lvl="1"/>
            <a:r>
              <a:rPr lang="en-US" dirty="0" smtClean="0"/>
              <a:t>Share lessons and experiences</a:t>
            </a:r>
          </a:p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Find needed information</a:t>
            </a:r>
          </a:p>
          <a:p>
            <a:pPr lvl="1"/>
            <a:r>
              <a:rPr lang="en-US" dirty="0" smtClean="0"/>
              <a:t>Security</a:t>
            </a:r>
          </a:p>
          <a:p>
            <a:r>
              <a:rPr lang="en-US" dirty="0" smtClean="0"/>
              <a:t>Comprehension</a:t>
            </a:r>
          </a:p>
          <a:p>
            <a:pPr lvl="1"/>
            <a:r>
              <a:rPr lang="en-US" dirty="0" smtClean="0"/>
              <a:t>Understand complex tasks</a:t>
            </a:r>
          </a:p>
        </p:txBody>
      </p:sp>
    </p:spTree>
    <p:extLst>
      <p:ext uri="{BB962C8B-B14F-4D97-AF65-F5344CB8AC3E}">
        <p14:creationId xmlns:p14="http://schemas.microsoft.com/office/powerpoint/2010/main" xmlns="" val="4845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362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Evidence of Knowledge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8251"/>
            <a:ext cx="8229600" cy="3304903"/>
          </a:xfrm>
        </p:spPr>
        <p:txBody>
          <a:bodyPr/>
          <a:lstStyle/>
          <a:p>
            <a:r>
              <a:rPr lang="en-US" dirty="0" smtClean="0"/>
              <a:t>Deliverables are on time</a:t>
            </a:r>
          </a:p>
          <a:p>
            <a:r>
              <a:rPr lang="en-US" dirty="0" smtClean="0"/>
              <a:t>Duplication of work is avoided</a:t>
            </a:r>
          </a:p>
          <a:p>
            <a:r>
              <a:rPr lang="en-US" dirty="0" smtClean="0"/>
              <a:t>Successes are iterative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831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419"/>
            <a:ext cx="8229600" cy="1143000"/>
          </a:xfrm>
        </p:spPr>
        <p:txBody>
          <a:bodyPr/>
          <a:lstStyle/>
          <a:p>
            <a:r>
              <a:rPr lang="en-US" dirty="0" smtClean="0"/>
              <a:t>Process and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0846"/>
            <a:ext cx="8229600" cy="3519915"/>
          </a:xfrm>
        </p:spPr>
        <p:txBody>
          <a:bodyPr/>
          <a:lstStyle/>
          <a:p>
            <a:pPr lvl="0"/>
            <a:r>
              <a:rPr lang="en-US" dirty="0" smtClean="0"/>
              <a:t>Mandated use</a:t>
            </a:r>
          </a:p>
          <a:p>
            <a:pPr lvl="0"/>
            <a:r>
              <a:rPr lang="en-US" dirty="0" smtClean="0"/>
              <a:t>Centralized store of data/information/knowledge</a:t>
            </a:r>
          </a:p>
          <a:p>
            <a:pPr lvl="0"/>
            <a:r>
              <a:rPr lang="en-US" dirty="0" smtClean="0"/>
              <a:t>Flexible system, responsive to new needs, user-focused</a:t>
            </a:r>
          </a:p>
          <a:p>
            <a:pPr lvl="0"/>
            <a:r>
              <a:rPr lang="en-US" dirty="0" smtClean="0"/>
              <a:t>Actively managed (by KM)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503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466"/>
            <a:ext cx="8229600" cy="1143000"/>
          </a:xfrm>
        </p:spPr>
        <p:txBody>
          <a:bodyPr/>
          <a:lstStyle/>
          <a:p>
            <a:r>
              <a:rPr lang="en-US" dirty="0" smtClean="0"/>
              <a:t>Process and Tools for TIF3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7909"/>
            <a:ext cx="8229600" cy="4689565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Mandated use</a:t>
            </a:r>
          </a:p>
          <a:p>
            <a:pPr lvl="0"/>
            <a:r>
              <a:rPr lang="en-US" dirty="0" smtClean="0"/>
              <a:t>Centralized store of data/information/knowledge</a:t>
            </a:r>
          </a:p>
          <a:p>
            <a:pPr lvl="0"/>
            <a:r>
              <a:rPr lang="en-US" dirty="0" smtClean="0"/>
              <a:t>Flexible system, responsive to new needs, user-focused</a:t>
            </a:r>
          </a:p>
          <a:p>
            <a:pPr lvl="0"/>
            <a:r>
              <a:rPr lang="en-US" dirty="0" smtClean="0"/>
              <a:t>Actively managed (by KM)</a:t>
            </a:r>
          </a:p>
        </p:txBody>
      </p:sp>
    </p:spTree>
    <p:extLst>
      <p:ext uri="{BB962C8B-B14F-4D97-AF65-F5344CB8AC3E}">
        <p14:creationId xmlns:p14="http://schemas.microsoft.com/office/powerpoint/2010/main" xmlns="" val="18017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acher Union Engagement_ppt2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C4182"/>
      </a:accent1>
      <a:accent2>
        <a:srgbClr val="7DA53A"/>
      </a:accent2>
      <a:accent3>
        <a:srgbClr val="A4C65D"/>
      </a:accent3>
      <a:accent4>
        <a:srgbClr val="A3A5A7"/>
      </a:accent4>
      <a:accent5>
        <a:srgbClr val="717476"/>
      </a:accent5>
      <a:accent6>
        <a:srgbClr val="963627"/>
      </a:accent6>
      <a:hlink>
        <a:srgbClr val="28368B"/>
      </a:hlink>
      <a:folHlink>
        <a:srgbClr val="3E532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Teacher Union Engagement_ppt2.potx</Template>
  <TotalTime>97</TotalTime>
  <Words>1221</Words>
  <Application>Microsoft Office PowerPoint</Application>
  <PresentationFormat>On-screen Show (4:3)</PresentationFormat>
  <Paragraphs>246</Paragraphs>
  <Slides>33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Teacher Union Engagement_ppt2</vt:lpstr>
      <vt:lpstr>Data Quality Innovation through Knowledge Management in the Teacher Incentive Fund Program</vt:lpstr>
      <vt:lpstr>Overview of the Teacher Incentive Fund 3 (TIF 3)</vt:lpstr>
      <vt:lpstr>Overview of TIF 3, cont.</vt:lpstr>
      <vt:lpstr>Overview of TIF 3, cont.</vt:lpstr>
      <vt:lpstr>Knowledge Management (KM)</vt:lpstr>
      <vt:lpstr>Goals as a Knowledge Manager</vt:lpstr>
      <vt:lpstr>Evidence of Knowledge Management</vt:lpstr>
      <vt:lpstr>Process and Tools</vt:lpstr>
      <vt:lpstr>Process and Tools for TIF3</vt:lpstr>
      <vt:lpstr>Opportunities for Improvement</vt:lpstr>
      <vt:lpstr>Successes</vt:lpstr>
      <vt:lpstr>Technical Assistance (TA) Team </vt:lpstr>
      <vt:lpstr>Role of the TA Provider to Grantees</vt:lpstr>
      <vt:lpstr>Role of TA to U.S. Department of Education</vt:lpstr>
      <vt:lpstr>Grantee Needs Assessment - 1</vt:lpstr>
      <vt:lpstr>Grantee Needs Assessment – 2 How was it used?</vt:lpstr>
      <vt:lpstr>Cross-Grantee Risk Analysis - 1</vt:lpstr>
      <vt:lpstr>Cross-Grantee Risk Analysis - 2</vt:lpstr>
      <vt:lpstr>Benefits of Knowledge Management Approach - 1</vt:lpstr>
      <vt:lpstr>Benefits of Knowledge Management Approach - 2</vt:lpstr>
      <vt:lpstr>Knowledge Management System (KMS): Management’s Perspective</vt:lpstr>
      <vt:lpstr>KMS Organization</vt:lpstr>
      <vt:lpstr>KMS Organization, Cont.</vt:lpstr>
      <vt:lpstr>KMS Coordination</vt:lpstr>
      <vt:lpstr>KMS Coordination, Cont.</vt:lpstr>
      <vt:lpstr>KMS Collaboration</vt:lpstr>
      <vt:lpstr>KMS Collaboration, Cont.</vt:lpstr>
      <vt:lpstr>KMS: Monitors’ Perspective</vt:lpstr>
      <vt:lpstr>KMS Organization</vt:lpstr>
      <vt:lpstr>KMS Organization, Cont.</vt:lpstr>
      <vt:lpstr>KMS Collaboration</vt:lpstr>
      <vt:lpstr>Summary</vt:lpstr>
      <vt:lpstr>Questions?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Trembley (local)</dc:creator>
  <cp:lastModifiedBy>Jennifer Bebermeyer</cp:lastModifiedBy>
  <cp:revision>22</cp:revision>
  <dcterms:created xsi:type="dcterms:W3CDTF">2012-02-29T22:50:31Z</dcterms:created>
  <dcterms:modified xsi:type="dcterms:W3CDTF">2012-04-03T14:56:24Z</dcterms:modified>
</cp:coreProperties>
</file>