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Default Extension="gif" ContentType="image/gif"/>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303" r:id="rId2"/>
    <p:sldId id="305" r:id="rId3"/>
    <p:sldId id="324" r:id="rId4"/>
    <p:sldId id="328" r:id="rId5"/>
    <p:sldId id="329" r:id="rId6"/>
    <p:sldId id="330" r:id="rId7"/>
    <p:sldId id="331" r:id="rId8"/>
    <p:sldId id="332" r:id="rId9"/>
    <p:sldId id="333" r:id="rId10"/>
    <p:sldId id="334" r:id="rId11"/>
    <p:sldId id="335" r:id="rId12"/>
    <p:sldId id="336" r:id="rId13"/>
    <p:sldId id="325" r:id="rId14"/>
    <p:sldId id="337" r:id="rId15"/>
    <p:sldId id="338" r:id="rId16"/>
    <p:sldId id="339" r:id="rId17"/>
    <p:sldId id="340" r:id="rId18"/>
    <p:sldId id="341" r:id="rId19"/>
    <p:sldId id="342" r:id="rId20"/>
    <p:sldId id="343" r:id="rId21"/>
    <p:sldId id="344" r:id="rId22"/>
    <p:sldId id="345" r:id="rId23"/>
    <p:sldId id="346" r:id="rId24"/>
    <p:sldId id="347" r:id="rId25"/>
    <p:sldId id="348" r:id="rId26"/>
    <p:sldId id="349" r:id="rId27"/>
    <p:sldId id="350" r:id="rId28"/>
    <p:sldId id="351" r:id="rId29"/>
    <p:sldId id="352" r:id="rId30"/>
    <p:sldId id="355" r:id="rId31"/>
    <p:sldId id="353" r:id="rId32"/>
    <p:sldId id="354" r:id="rId33"/>
    <p:sldId id="307" r:id="rId34"/>
    <p:sldId id="327" r:id="rId35"/>
    <p:sldId id="309" r:id="rId36"/>
    <p:sldId id="311" r:id="rId37"/>
    <p:sldId id="320" r:id="rId38"/>
    <p:sldId id="356"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509DFA"/>
    <a:srgbClr val="45496B"/>
    <a:srgbClr val="7980A3"/>
    <a:srgbClr val="EDEEF3"/>
    <a:srgbClr val="F7F8FB"/>
    <a:srgbClr val="F5F6F9"/>
    <a:srgbClr val="542E75"/>
    <a:srgbClr val="2C2E44"/>
    <a:srgbClr val="37864A"/>
    <a:srgbClr val="32819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17" autoAdjust="0"/>
    <p:restoredTop sz="89242" autoAdjust="0"/>
  </p:normalViewPr>
  <p:slideViewPr>
    <p:cSldViewPr>
      <p:cViewPr varScale="1">
        <p:scale>
          <a:sx n="62" d="100"/>
          <a:sy n="62" d="100"/>
        </p:scale>
        <p:origin x="-648" y="-84"/>
      </p:cViewPr>
      <p:guideLst>
        <p:guide orient="horz" pos="2160"/>
        <p:guide pos="2880"/>
      </p:guideLst>
    </p:cSldViewPr>
  </p:slideViewPr>
  <p:outlineViewPr>
    <p:cViewPr>
      <p:scale>
        <a:sx n="33" d="100"/>
        <a:sy n="33" d="100"/>
      </p:scale>
      <p:origin x="0" y="4116"/>
    </p:cViewPr>
  </p:outlineViewPr>
  <p:notesTextViewPr>
    <p:cViewPr>
      <p:scale>
        <a:sx n="100" d="100"/>
        <a:sy n="100" d="100"/>
      </p:scale>
      <p:origin x="0" y="0"/>
    </p:cViewPr>
  </p:notesTextViewPr>
  <p:notesViewPr>
    <p:cSldViewPr>
      <p:cViewPr varScale="1">
        <p:scale>
          <a:sx n="53" d="100"/>
          <a:sy n="53" d="100"/>
        </p:scale>
        <p:origin x="-1794" y="-10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D1A7DB7-73B3-4AE0-A842-AAAEEC7C0C42}" type="datetimeFigureOut">
              <a:rPr lang="en-US" smtClean="0"/>
              <a:pPr/>
              <a:t>4/6/2012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59C58CA-12E4-4F31-9B48-6F56F73F44E1}" type="slidenum">
              <a:rPr lang="en-US" smtClean="0"/>
              <a:pPr/>
              <a:t>‹#›</a:t>
            </a:fld>
            <a:endParaRPr lang="en-US"/>
          </a:p>
        </p:txBody>
      </p:sp>
    </p:spTree>
    <p:extLst>
      <p:ext uri="{BB962C8B-B14F-4D97-AF65-F5344CB8AC3E}">
        <p14:creationId xmlns:p14="http://schemas.microsoft.com/office/powerpoint/2010/main" xmlns="" val="34008935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eddev.kforcegov.com/Programs/SLDS/LDSShare/SLDS.html"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59C58CA-12E4-4F31-9B48-6F56F73F44E1}"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59C58CA-12E4-4F31-9B48-6F56F73F44E1}"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59C58CA-12E4-4F31-9B48-6F56F73F44E1}"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59C58CA-12E4-4F31-9B48-6F56F73F44E1}"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59C58CA-12E4-4F31-9B48-6F56F73F44E1}"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is the first page of the CVR…curriculum verification &amp; results reporting portal. (https://leads13.doe.louisiana.gov/cvr</a:t>
            </a:r>
            <a:r>
              <a:rPr lang="en-US" baseline="0" dirty="0" smtClean="0"/>
              <a:t>)</a:t>
            </a:r>
          </a:p>
          <a:p>
            <a:endParaRPr lang="en-US" baseline="0" dirty="0" smtClean="0"/>
          </a:p>
          <a:p>
            <a:r>
              <a:rPr lang="en-US" baseline="0" dirty="0" smtClean="0"/>
              <a:t>The text in black is always there, but we can (and do) edit the red to reflect important information.</a:t>
            </a:r>
            <a:endParaRPr lang="en-US" dirty="0"/>
          </a:p>
        </p:txBody>
      </p:sp>
      <p:sp>
        <p:nvSpPr>
          <p:cNvPr id="4" name="Slide Number Placeholder 3"/>
          <p:cNvSpPr>
            <a:spLocks noGrp="1"/>
          </p:cNvSpPr>
          <p:nvPr>
            <p:ph type="sldNum" sz="quarter" idx="10"/>
          </p:nvPr>
        </p:nvSpPr>
        <p:spPr/>
        <p:txBody>
          <a:bodyPr/>
          <a:lstStyle/>
          <a:p>
            <a:fld id="{9D697748-D504-4F53-B584-72B3B8A61D9F}" type="slidenum">
              <a:rPr lang="en-US" smtClean="0"/>
              <a:pPr/>
              <a:t>14</a:t>
            </a:fld>
            <a:endParaRPr lang="en-US"/>
          </a:p>
        </p:txBody>
      </p:sp>
    </p:spTree>
    <p:extLst>
      <p:ext uri="{BB962C8B-B14F-4D97-AF65-F5344CB8AC3E}">
        <p14:creationId xmlns:p14="http://schemas.microsoft.com/office/powerpoint/2010/main" xmlns="" val="41794747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Registration for CVR follows basic protocols, and the user guide (available in both </a:t>
            </a:r>
            <a:r>
              <a:rPr lang="en-US" dirty="0" err="1" smtClean="0"/>
              <a:t>PPT</a:t>
            </a:r>
            <a:r>
              <a:rPr lang="en-US" dirty="0" smtClean="0"/>
              <a:t> </a:t>
            </a:r>
            <a:r>
              <a:rPr lang="en-US" dirty="0" smtClean="0"/>
              <a:t>and text form) walks the user through each step. Login and password are user-selected,</a:t>
            </a:r>
            <a:r>
              <a:rPr lang="en-US" baseline="0" dirty="0" smtClean="0"/>
              <a:t> and the data is NOT stored; we reset the account if need be, and the users reregister.</a:t>
            </a:r>
            <a:endParaRPr lang="en-US" dirty="0"/>
          </a:p>
        </p:txBody>
      </p:sp>
      <p:sp>
        <p:nvSpPr>
          <p:cNvPr id="4" name="Slide Number Placeholder 3"/>
          <p:cNvSpPr>
            <a:spLocks noGrp="1"/>
          </p:cNvSpPr>
          <p:nvPr>
            <p:ph type="sldNum" sz="quarter" idx="10"/>
          </p:nvPr>
        </p:nvSpPr>
        <p:spPr/>
        <p:txBody>
          <a:bodyPr/>
          <a:lstStyle/>
          <a:p>
            <a:fld id="{9D697748-D504-4F53-B584-72B3B8A61D9F}" type="slidenum">
              <a:rPr lang="en-US" smtClean="0"/>
              <a:pPr/>
              <a:t>15</a:t>
            </a:fld>
            <a:endParaRPr lang="en-US"/>
          </a:p>
        </p:txBody>
      </p:sp>
    </p:spTree>
    <p:extLst>
      <p:ext uri="{BB962C8B-B14F-4D97-AF65-F5344CB8AC3E}">
        <p14:creationId xmlns:p14="http://schemas.microsoft.com/office/powerpoint/2010/main" xmlns="" val="42206723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While we do allow users to sign up with either the last four</a:t>
            </a:r>
            <a:r>
              <a:rPr lang="en-US" baseline="0" dirty="0" smtClean="0"/>
              <a:t> digits of SSN, or their entire SSN, we also provide a means of registering for those who are uncomfortable using the SSN….we sent them a form, they fill it out, send it back, and we do the registration for them. </a:t>
            </a:r>
            <a:endParaRPr lang="en-US" dirty="0"/>
          </a:p>
        </p:txBody>
      </p:sp>
      <p:sp>
        <p:nvSpPr>
          <p:cNvPr id="4" name="Slide Number Placeholder 3"/>
          <p:cNvSpPr>
            <a:spLocks noGrp="1"/>
          </p:cNvSpPr>
          <p:nvPr>
            <p:ph type="sldNum" sz="quarter" idx="10"/>
          </p:nvPr>
        </p:nvSpPr>
        <p:spPr/>
        <p:txBody>
          <a:bodyPr/>
          <a:lstStyle/>
          <a:p>
            <a:fld id="{9D697748-D504-4F53-B584-72B3B8A61D9F}" type="slidenum">
              <a:rPr lang="en-US" smtClean="0"/>
              <a:pPr/>
              <a:t>16</a:t>
            </a:fld>
            <a:endParaRPr lang="en-US"/>
          </a:p>
        </p:txBody>
      </p:sp>
    </p:spTree>
    <p:extLst>
      <p:ext uri="{BB962C8B-B14F-4D97-AF65-F5344CB8AC3E}">
        <p14:creationId xmlns:p14="http://schemas.microsoft.com/office/powerpoint/2010/main" xmlns="" val="42138972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Teachers have the ability to verify the rosters of students for each of their classes. </a:t>
            </a:r>
          </a:p>
          <a:p>
            <a:endParaRPr lang="en-US" dirty="0" smtClean="0"/>
          </a:p>
          <a:p>
            <a:r>
              <a:rPr lang="en-US" dirty="0" smtClean="0"/>
              <a:t>If </a:t>
            </a:r>
            <a:r>
              <a:rPr lang="en-US" dirty="0" smtClean="0"/>
              <a:t>a student needs to be removed, for any of the</a:t>
            </a:r>
            <a:r>
              <a:rPr lang="en-US" baseline="0" dirty="0" smtClean="0"/>
              <a:t> possible reasons (moved, on list in error, </a:t>
            </a:r>
            <a:r>
              <a:rPr lang="en-US" baseline="0" dirty="0" smtClean="0"/>
              <a:t>etc.) the </a:t>
            </a:r>
            <a:r>
              <a:rPr lang="en-US" baseline="0" dirty="0" smtClean="0"/>
              <a:t>teacher simply clicks the </a:t>
            </a:r>
            <a:r>
              <a:rPr lang="en-US" baseline="0" dirty="0" smtClean="0"/>
              <a:t>“remove </a:t>
            </a:r>
            <a:r>
              <a:rPr lang="en-US" baseline="0" dirty="0" smtClean="0"/>
              <a:t>from </a:t>
            </a:r>
            <a:r>
              <a:rPr lang="en-US" baseline="0" dirty="0" smtClean="0"/>
              <a:t>list” </a:t>
            </a:r>
            <a:r>
              <a:rPr lang="en-US" baseline="0" dirty="0" smtClean="0"/>
              <a:t>button. They can also add students (from within district, only) who were erroneously </a:t>
            </a:r>
            <a:r>
              <a:rPr lang="en-US" baseline="0" dirty="0" smtClean="0"/>
              <a:t>omitted. </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9D697748-D504-4F53-B584-72B3B8A61D9F}" type="slidenum">
              <a:rPr lang="en-US" smtClean="0"/>
              <a:pPr/>
              <a:t>17</a:t>
            </a:fld>
            <a:endParaRPr lang="en-US"/>
          </a:p>
        </p:txBody>
      </p:sp>
    </p:spTree>
    <p:extLst>
      <p:ext uri="{BB962C8B-B14F-4D97-AF65-F5344CB8AC3E}">
        <p14:creationId xmlns:p14="http://schemas.microsoft.com/office/powerpoint/2010/main" xmlns="" val="34795728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classes are erroneously assigned to teachers, they can simply remove the class in its entirety….and can add the correct classes as needed. IF a class DOES get added,</a:t>
            </a:r>
            <a:r>
              <a:rPr lang="en-US" baseline="0" dirty="0" smtClean="0"/>
              <a:t> the teacher would need to add in all of the students for each one. (F</a:t>
            </a:r>
            <a:r>
              <a:rPr lang="en-US" dirty="0" smtClean="0"/>
              <a:t>or instance….it lists all ELA classes, and ‘I’ teach Math, I’d remove</a:t>
            </a:r>
            <a:r>
              <a:rPr lang="en-US" baseline="0" dirty="0" smtClean="0"/>
              <a:t> all the ELA classes, and add in the appropriate Math courses, and then go through the ‘add student’ function from the previous slide.)</a:t>
            </a:r>
            <a:endParaRPr lang="en-US" dirty="0"/>
          </a:p>
        </p:txBody>
      </p:sp>
      <p:sp>
        <p:nvSpPr>
          <p:cNvPr id="4" name="Slide Number Placeholder 3"/>
          <p:cNvSpPr>
            <a:spLocks noGrp="1"/>
          </p:cNvSpPr>
          <p:nvPr>
            <p:ph type="sldNum" sz="quarter" idx="10"/>
          </p:nvPr>
        </p:nvSpPr>
        <p:spPr/>
        <p:txBody>
          <a:bodyPr/>
          <a:lstStyle/>
          <a:p>
            <a:fld id="{9D697748-D504-4F53-B584-72B3B8A61D9F}" type="slidenum">
              <a:rPr lang="en-US" smtClean="0"/>
              <a:pPr/>
              <a:t>18</a:t>
            </a:fld>
            <a:endParaRPr lang="en-US"/>
          </a:p>
        </p:txBody>
      </p:sp>
    </p:spTree>
    <p:extLst>
      <p:ext uri="{BB962C8B-B14F-4D97-AF65-F5344CB8AC3E}">
        <p14:creationId xmlns:p14="http://schemas.microsoft.com/office/powerpoint/2010/main" xmlns="" val="12205923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Teachers (and leaders) are able to see the changes that were made</a:t>
            </a:r>
            <a:r>
              <a:rPr lang="en-US" baseline="0" dirty="0" smtClean="0"/>
              <a:t> to the rosters.</a:t>
            </a:r>
          </a:p>
          <a:p>
            <a:r>
              <a:rPr lang="en-US" baseline="0" dirty="0" smtClean="0"/>
              <a:t>This slide shows that, in the highlighted Science class, there were 5 students; one of whom was marked ‘not in class’, to be removed from the roster. If a student had been added, that child’s information would appear in green. </a:t>
            </a:r>
            <a:endParaRPr lang="en-US" dirty="0"/>
          </a:p>
        </p:txBody>
      </p:sp>
      <p:sp>
        <p:nvSpPr>
          <p:cNvPr id="4" name="Slide Number Placeholder 3"/>
          <p:cNvSpPr>
            <a:spLocks noGrp="1"/>
          </p:cNvSpPr>
          <p:nvPr>
            <p:ph type="sldNum" sz="quarter" idx="10"/>
          </p:nvPr>
        </p:nvSpPr>
        <p:spPr/>
        <p:txBody>
          <a:bodyPr/>
          <a:lstStyle/>
          <a:p>
            <a:fld id="{9D697748-D504-4F53-B584-72B3B8A61D9F}" type="slidenum">
              <a:rPr lang="en-US" smtClean="0"/>
              <a:pPr/>
              <a:t>19</a:t>
            </a:fld>
            <a:endParaRPr lang="en-US"/>
          </a:p>
        </p:txBody>
      </p:sp>
    </p:spTree>
    <p:extLst>
      <p:ext uri="{BB962C8B-B14F-4D97-AF65-F5344CB8AC3E}">
        <p14:creationId xmlns:p14="http://schemas.microsoft.com/office/powerpoint/2010/main" xmlns="" val="16976317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59C58CA-12E4-4F31-9B48-6F56F73F44E1}"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Principals (and</a:t>
            </a:r>
            <a:r>
              <a:rPr lang="en-US" baseline="0" dirty="0" smtClean="0"/>
              <a:t> supers) can see the report, by school, of each individual teacher, and if they have verified their roster or not. At the end of the verification process, teachers are required to click on a button that indicates “I have reviewed my rosters and made any appropriate changes”, and once that is submitted, this report will reflect the date that takes place. (that’s what the ‘verification date’ is). Principals are also required to attest to the same. </a:t>
            </a:r>
            <a:endParaRPr lang="en-US" dirty="0"/>
          </a:p>
        </p:txBody>
      </p:sp>
      <p:sp>
        <p:nvSpPr>
          <p:cNvPr id="4" name="Slide Number Placeholder 3"/>
          <p:cNvSpPr>
            <a:spLocks noGrp="1"/>
          </p:cNvSpPr>
          <p:nvPr>
            <p:ph type="sldNum" sz="quarter" idx="10"/>
          </p:nvPr>
        </p:nvSpPr>
        <p:spPr/>
        <p:txBody>
          <a:bodyPr/>
          <a:lstStyle/>
          <a:p>
            <a:fld id="{9D697748-D504-4F53-B584-72B3B8A61D9F}" type="slidenum">
              <a:rPr lang="en-US" smtClean="0"/>
              <a:pPr/>
              <a:t>20</a:t>
            </a:fld>
            <a:endParaRPr lang="en-US"/>
          </a:p>
        </p:txBody>
      </p:sp>
    </p:spTree>
    <p:extLst>
      <p:ext uri="{BB962C8B-B14F-4D97-AF65-F5344CB8AC3E}">
        <p14:creationId xmlns:p14="http://schemas.microsoft.com/office/powerpoint/2010/main" xmlns="" val="19349715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is also</a:t>
            </a:r>
            <a:r>
              <a:rPr lang="en-US" baseline="0" dirty="0" smtClean="0"/>
              <a:t> a report that shows district-wide the numbers of teachers (and principals) who should verify, and the numbers that have/have not. This is strictly numbers of…the previous report would show the names of the teachers…as we see in our elementary school, only one teacher should verify, and they have not; our middle school has 17 who should, 2 of whom have; and our high school indicates that 6 of their 18 teachers have completed the process. </a:t>
            </a:r>
            <a:endParaRPr lang="en-US" dirty="0"/>
          </a:p>
        </p:txBody>
      </p:sp>
      <p:sp>
        <p:nvSpPr>
          <p:cNvPr id="4" name="Slide Number Placeholder 3"/>
          <p:cNvSpPr>
            <a:spLocks noGrp="1"/>
          </p:cNvSpPr>
          <p:nvPr>
            <p:ph type="sldNum" sz="quarter" idx="10"/>
          </p:nvPr>
        </p:nvSpPr>
        <p:spPr/>
        <p:txBody>
          <a:bodyPr/>
          <a:lstStyle/>
          <a:p>
            <a:fld id="{9D697748-D504-4F53-B584-72B3B8A61D9F}" type="slidenum">
              <a:rPr lang="en-US" smtClean="0"/>
              <a:pPr/>
              <a:t>21</a:t>
            </a:fld>
            <a:endParaRPr lang="en-US"/>
          </a:p>
        </p:txBody>
      </p:sp>
    </p:spTree>
    <p:extLst>
      <p:ext uri="{BB962C8B-B14F-4D97-AF65-F5344CB8AC3E}">
        <p14:creationId xmlns:p14="http://schemas.microsoft.com/office/powerpoint/2010/main" xmlns="" val="287728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first page of the Student</a:t>
            </a:r>
            <a:r>
              <a:rPr lang="en-US" baseline="0" dirty="0" smtClean="0"/>
              <a:t> Teacher Achievement result score report is BRAND new…this shot was snagged from staging.</a:t>
            </a:r>
          </a:p>
          <a:p>
            <a:r>
              <a:rPr lang="en-US" baseline="0" dirty="0" smtClean="0"/>
              <a:t>The first thing is the text that has a teacher’s effectiveness rating….the percentile of teachers REGARDLESS of content, and the corresponding Scale Score Rating, and the standards for that rating scale was set by BESE.</a:t>
            </a:r>
          </a:p>
          <a:p>
            <a:r>
              <a:rPr lang="en-US" baseline="0" dirty="0" smtClean="0"/>
              <a:t>This teacher is ‘</a:t>
            </a:r>
            <a:r>
              <a:rPr lang="en-US" baseline="0" dirty="0" err="1" smtClean="0"/>
              <a:t>effective:proficient</a:t>
            </a:r>
            <a:r>
              <a:rPr lang="en-US" baseline="0" dirty="0" smtClean="0"/>
              <a:t>’ (there are 3 levels of “effective”, along with ‘ineffective’ and ‘highly effective’)…is doing as good or better than 67% of teachers statewide, no matter who is teaching what…and that puts the SSR at a 3.2</a:t>
            </a:r>
            <a:endParaRPr lang="en-US" dirty="0"/>
          </a:p>
        </p:txBody>
      </p:sp>
      <p:sp>
        <p:nvSpPr>
          <p:cNvPr id="4" name="Slide Number Placeholder 3"/>
          <p:cNvSpPr>
            <a:spLocks noGrp="1"/>
          </p:cNvSpPr>
          <p:nvPr>
            <p:ph type="sldNum" sz="quarter" idx="10"/>
          </p:nvPr>
        </p:nvSpPr>
        <p:spPr/>
        <p:txBody>
          <a:bodyPr/>
          <a:lstStyle/>
          <a:p>
            <a:fld id="{9D697748-D504-4F53-B584-72B3B8A61D9F}" type="slidenum">
              <a:rPr lang="en-US" smtClean="0"/>
              <a:pPr/>
              <a:t>22</a:t>
            </a:fld>
            <a:endParaRPr lang="en-US"/>
          </a:p>
        </p:txBody>
      </p:sp>
    </p:spTree>
    <p:extLst>
      <p:ext uri="{BB962C8B-B14F-4D97-AF65-F5344CB8AC3E}">
        <p14:creationId xmlns:p14="http://schemas.microsoft.com/office/powerpoint/2010/main" xmlns="" val="25591672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the reports that show the breakdown by</a:t>
            </a:r>
            <a:r>
              <a:rPr lang="en-US" baseline="0" dirty="0" smtClean="0"/>
              <a:t> content taught (remember, the first report is combined/composite/overall)….here, the percentile is CONTENT-SPECIFIC…..67%...better/as good as 67% of English teachers….58% of Reading teachers….75% of Social Studies teachers. </a:t>
            </a:r>
          </a:p>
          <a:p>
            <a:r>
              <a:rPr lang="en-US" baseline="0" dirty="0" smtClean="0"/>
              <a:t>The Student Teacher Achievement Result numbers (those + and – in the middle) are the difference above or below ‘typical’ that this teacher’s students earned on their testing…the actual score….on average. </a:t>
            </a:r>
            <a:endParaRPr lang="en-US" dirty="0"/>
          </a:p>
        </p:txBody>
      </p:sp>
      <p:sp>
        <p:nvSpPr>
          <p:cNvPr id="4" name="Slide Number Placeholder 3"/>
          <p:cNvSpPr>
            <a:spLocks noGrp="1"/>
          </p:cNvSpPr>
          <p:nvPr>
            <p:ph type="sldNum" sz="quarter" idx="10"/>
          </p:nvPr>
        </p:nvSpPr>
        <p:spPr/>
        <p:txBody>
          <a:bodyPr/>
          <a:lstStyle/>
          <a:p>
            <a:fld id="{9D697748-D504-4F53-B584-72B3B8A61D9F}" type="slidenum">
              <a:rPr lang="en-US" smtClean="0"/>
              <a:pPr/>
              <a:t>23</a:t>
            </a:fld>
            <a:endParaRPr lang="en-US"/>
          </a:p>
        </p:txBody>
      </p:sp>
    </p:spTree>
    <p:extLst>
      <p:ext uri="{BB962C8B-B14F-4D97-AF65-F5344CB8AC3E}">
        <p14:creationId xmlns:p14="http://schemas.microsoft.com/office/powerpoint/2010/main" xmlns="" val="2563789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is a </a:t>
            </a:r>
            <a:r>
              <a:rPr lang="en-US" dirty="0" smtClean="0"/>
              <a:t>school-wide</a:t>
            </a:r>
            <a:r>
              <a:rPr lang="en-US" baseline="0" dirty="0" smtClean="0"/>
              <a:t> </a:t>
            </a:r>
            <a:r>
              <a:rPr lang="en-US" baseline="0" dirty="0" smtClean="0"/>
              <a:t>report available, showing each teacher, the AR, and the corresponding percentiles. Clicking the headers will allow sorting in various ways..</a:t>
            </a:r>
            <a:endParaRPr lang="en-US" dirty="0"/>
          </a:p>
        </p:txBody>
      </p:sp>
      <p:sp>
        <p:nvSpPr>
          <p:cNvPr id="4" name="Slide Number Placeholder 3"/>
          <p:cNvSpPr>
            <a:spLocks noGrp="1"/>
          </p:cNvSpPr>
          <p:nvPr>
            <p:ph type="sldNum" sz="quarter" idx="10"/>
          </p:nvPr>
        </p:nvSpPr>
        <p:spPr/>
        <p:txBody>
          <a:bodyPr/>
          <a:lstStyle/>
          <a:p>
            <a:fld id="{9D697748-D504-4F53-B584-72B3B8A61D9F}" type="slidenum">
              <a:rPr lang="en-US" smtClean="0"/>
              <a:pPr/>
              <a:t>24</a:t>
            </a:fld>
            <a:endParaRPr lang="en-US"/>
          </a:p>
        </p:txBody>
      </p:sp>
    </p:spTree>
    <p:extLst>
      <p:ext uri="{BB962C8B-B14F-4D97-AF65-F5344CB8AC3E}">
        <p14:creationId xmlns:p14="http://schemas.microsoft.com/office/powerpoint/2010/main" xmlns="" val="30286443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 of these drill-downs</a:t>
            </a:r>
            <a:r>
              <a:rPr lang="en-US" baseline="0" dirty="0" smtClean="0"/>
              <a:t> are available for teachers, provided they have at least 5 students in a category…</a:t>
            </a:r>
          </a:p>
          <a:p>
            <a:r>
              <a:rPr lang="en-US" baseline="0" dirty="0" smtClean="0"/>
              <a:t>Achievement Groups; Students with/without disabilities; Free/Paid lunch status, and ELP.</a:t>
            </a:r>
            <a:endParaRPr lang="en-US" dirty="0"/>
          </a:p>
        </p:txBody>
      </p:sp>
      <p:sp>
        <p:nvSpPr>
          <p:cNvPr id="4" name="Slide Number Placeholder 3"/>
          <p:cNvSpPr>
            <a:spLocks noGrp="1"/>
          </p:cNvSpPr>
          <p:nvPr>
            <p:ph type="sldNum" sz="quarter" idx="10"/>
          </p:nvPr>
        </p:nvSpPr>
        <p:spPr/>
        <p:txBody>
          <a:bodyPr/>
          <a:lstStyle/>
          <a:p>
            <a:fld id="{9D697748-D504-4F53-B584-72B3B8A61D9F}" type="slidenum">
              <a:rPr lang="en-US" smtClean="0"/>
              <a:pPr/>
              <a:t>25</a:t>
            </a:fld>
            <a:endParaRPr lang="en-US"/>
          </a:p>
        </p:txBody>
      </p:sp>
    </p:spTree>
    <p:extLst>
      <p:ext uri="{BB962C8B-B14F-4D97-AF65-F5344CB8AC3E}">
        <p14:creationId xmlns:p14="http://schemas.microsoft.com/office/powerpoint/2010/main" xmlns="" val="7839934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our end, checking/resetting/verifying</a:t>
            </a:r>
            <a:r>
              <a:rPr lang="en-US" baseline="0" dirty="0" smtClean="0"/>
              <a:t> registration…..this isn’t something that schools would have….</a:t>
            </a:r>
            <a:endParaRPr lang="en-US" dirty="0"/>
          </a:p>
        </p:txBody>
      </p:sp>
      <p:sp>
        <p:nvSpPr>
          <p:cNvPr id="4" name="Slide Number Placeholder 3"/>
          <p:cNvSpPr>
            <a:spLocks noGrp="1"/>
          </p:cNvSpPr>
          <p:nvPr>
            <p:ph type="sldNum" sz="quarter" idx="10"/>
          </p:nvPr>
        </p:nvSpPr>
        <p:spPr/>
        <p:txBody>
          <a:bodyPr/>
          <a:lstStyle/>
          <a:p>
            <a:fld id="{9D697748-D504-4F53-B584-72B3B8A61D9F}" type="slidenum">
              <a:rPr lang="en-US" smtClean="0"/>
              <a:pPr/>
              <a:t>26</a:t>
            </a:fld>
            <a:endParaRPr lang="en-US"/>
          </a:p>
        </p:txBody>
      </p:sp>
    </p:spTree>
    <p:extLst>
      <p:ext uri="{BB962C8B-B14F-4D97-AF65-F5344CB8AC3E}">
        <p14:creationId xmlns:p14="http://schemas.microsoft.com/office/powerpoint/2010/main" xmlns="" val="8208954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we can go through</a:t>
            </a:r>
            <a:r>
              <a:rPr lang="en-US" baseline="0" dirty="0" smtClean="0"/>
              <a:t> by district as well </a:t>
            </a:r>
            <a:r>
              <a:rPr lang="en-US" baseline="0" smtClean="0"/>
              <a:t>as statewide. </a:t>
            </a:r>
            <a:endParaRPr lang="en-US"/>
          </a:p>
        </p:txBody>
      </p:sp>
      <p:sp>
        <p:nvSpPr>
          <p:cNvPr id="4" name="Slide Number Placeholder 3"/>
          <p:cNvSpPr>
            <a:spLocks noGrp="1"/>
          </p:cNvSpPr>
          <p:nvPr>
            <p:ph type="sldNum" sz="quarter" idx="10"/>
          </p:nvPr>
        </p:nvSpPr>
        <p:spPr/>
        <p:txBody>
          <a:bodyPr/>
          <a:lstStyle/>
          <a:p>
            <a:fld id="{9D697748-D504-4F53-B584-72B3B8A61D9F}" type="slidenum">
              <a:rPr lang="en-US" smtClean="0"/>
              <a:pPr/>
              <a:t>27</a:t>
            </a:fld>
            <a:endParaRPr lang="en-US"/>
          </a:p>
        </p:txBody>
      </p:sp>
    </p:spTree>
    <p:extLst>
      <p:ext uri="{BB962C8B-B14F-4D97-AF65-F5344CB8AC3E}">
        <p14:creationId xmlns:p14="http://schemas.microsoft.com/office/powerpoint/2010/main" xmlns="" val="36778022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59C58CA-12E4-4F31-9B48-6F56F73F44E1}"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59C58CA-12E4-4F31-9B48-6F56F73F44E1}"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59C58CA-12E4-4F31-9B48-6F56F73F44E1}"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59C58CA-12E4-4F31-9B48-6F56F73F44E1}"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59C58CA-12E4-4F31-9B48-6F56F73F44E1}"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59C58CA-12E4-4F31-9B48-6F56F73F44E1}"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59C58CA-12E4-4F31-9B48-6F56F73F44E1}"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sng" kern="1200" dirty="0" smtClean="0">
                <a:solidFill>
                  <a:schemeClr val="tx1"/>
                </a:solidFill>
                <a:effectLst/>
                <a:latin typeface="+mn-lt"/>
                <a:ea typeface="+mn-ea"/>
                <a:cs typeface="+mn-cs"/>
                <a:hlinkClick r:id="rId3"/>
              </a:rPr>
              <a:t>http://eddev.kforcegov.com/Programs/SLDS/LDSShare/SLDS.html</a:t>
            </a:r>
            <a:r>
              <a:rPr lang="en-US" sz="1200" kern="1200" dirty="0" smtClean="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459C58CA-12E4-4F31-9B48-6F56F73F44E1}" type="slidenum">
              <a:rPr lang="en-US" smtClean="0"/>
              <a:pPr/>
              <a:t>34</a:t>
            </a:fld>
            <a:endParaRPr lang="en-US"/>
          </a:p>
        </p:txBody>
      </p:sp>
    </p:spTree>
    <p:extLst>
      <p:ext uri="{BB962C8B-B14F-4D97-AF65-F5344CB8AC3E}">
        <p14:creationId xmlns:p14="http://schemas.microsoft.com/office/powerpoint/2010/main" xmlns="" val="335987806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59C58CA-12E4-4F31-9B48-6F56F73F44E1}" type="slidenum">
              <a:rPr lang="en-US" smtClean="0"/>
              <a:pPr/>
              <a:t>35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59C58CA-12E4-4F31-9B48-6F56F73F44E1}"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59C58CA-12E4-4F31-9B48-6F56F73F44E1}"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59C58CA-12E4-4F31-9B48-6F56F73F44E1}"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59C58CA-12E4-4F31-9B48-6F56F73F44E1}"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59C58CA-12E4-4F31-9B48-6F56F73F44E1}"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59C58CA-12E4-4F31-9B48-6F56F73F44E1}"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0" y="0"/>
            <a:ext cx="9144000" cy="6872068"/>
          </a:xfrm>
          <a:prstGeom prst="rect">
            <a:avLst/>
          </a:prstGeom>
          <a:gradFill flip="none" rotWithShape="1">
            <a:gsLst>
              <a:gs pos="20000">
                <a:srgbClr val="45496B"/>
              </a:gs>
              <a:gs pos="30000">
                <a:srgbClr val="839F3F">
                  <a:alpha val="55000"/>
                </a:srgbClr>
              </a:gs>
              <a:gs pos="43000">
                <a:srgbClr val="328196">
                  <a:alpha val="60000"/>
                </a:srgbClr>
              </a:gs>
              <a:gs pos="57000">
                <a:srgbClr val="542E75">
                  <a:alpha val="65000"/>
                </a:srgbClr>
              </a:gs>
              <a:gs pos="70000">
                <a:srgbClr val="37864A">
                  <a:alpha val="70000"/>
                </a:srgbClr>
              </a:gs>
              <a:gs pos="80000">
                <a:srgbClr val="45496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a:p>
        </p:txBody>
      </p:sp>
      <p:sp>
        <p:nvSpPr>
          <p:cNvPr id="8" name="Rounded Rectangle 7"/>
          <p:cNvSpPr/>
          <p:nvPr userDrawn="1"/>
        </p:nvSpPr>
        <p:spPr>
          <a:xfrm>
            <a:off x="155448" y="152400"/>
            <a:ext cx="8839200" cy="6553200"/>
          </a:xfrm>
          <a:prstGeom prst="roundRect">
            <a:avLst>
              <a:gd name="adj" fmla="val 1085"/>
            </a:avLst>
          </a:prstGeom>
          <a:solidFill>
            <a:schemeClr val="bg1"/>
          </a:solidFill>
          <a:ln w="15875">
            <a:solidFill>
              <a:srgbClr val="7980A3"/>
            </a:solidFill>
          </a:ln>
          <a:effectLst>
            <a:outerShdw blurRad="190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a:latin typeface="+mn-lt"/>
            </a:endParaRPr>
          </a:p>
        </p:txBody>
      </p:sp>
      <p:sp>
        <p:nvSpPr>
          <p:cNvPr id="9" name="Rectangle 8"/>
          <p:cNvSpPr/>
          <p:nvPr userDrawn="1"/>
        </p:nvSpPr>
        <p:spPr>
          <a:xfrm>
            <a:off x="1981200" y="3200400"/>
            <a:ext cx="6705600" cy="3124200"/>
          </a:xfrm>
          <a:prstGeom prst="rect">
            <a:avLst/>
          </a:prstGeom>
          <a:solidFill>
            <a:srgbClr val="F7F8FB"/>
          </a:solidFill>
          <a:ln w="15875">
            <a:solidFill>
              <a:srgbClr val="7980A3"/>
            </a:solidFill>
            <a:miter lim="800000"/>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a:p>
        </p:txBody>
      </p:sp>
      <p:pic>
        <p:nvPicPr>
          <p:cNvPr id="15" name="Picture 14" descr="edustack.final2.jpg"/>
          <p:cNvPicPr>
            <a:picLocks noChangeAspect="1"/>
          </p:cNvPicPr>
          <p:nvPr userDrawn="1"/>
        </p:nvPicPr>
        <p:blipFill>
          <a:blip r:embed="rId2" cstate="print"/>
          <a:srcRect l="34186" t="3067" r="10274"/>
          <a:stretch>
            <a:fillRect/>
          </a:stretch>
        </p:blipFill>
        <p:spPr>
          <a:xfrm>
            <a:off x="157318" y="174905"/>
            <a:ext cx="1626010" cy="6454495"/>
          </a:xfrm>
          <a:prstGeom prst="roundRect">
            <a:avLst>
              <a:gd name="adj" fmla="val 11721"/>
            </a:avLst>
          </a:prstGeom>
        </p:spPr>
      </p:pic>
      <p:sp>
        <p:nvSpPr>
          <p:cNvPr id="12" name="Slide Number Placeholder 5"/>
          <p:cNvSpPr>
            <a:spLocks noGrp="1"/>
          </p:cNvSpPr>
          <p:nvPr>
            <p:ph type="sldNum" sz="quarter" idx="12"/>
          </p:nvPr>
        </p:nvSpPr>
        <p:spPr>
          <a:xfrm>
            <a:off x="6641275" y="6356350"/>
            <a:ext cx="2133600" cy="365125"/>
          </a:xfrm>
        </p:spPr>
        <p:txBody>
          <a:bodyPr/>
          <a:lstStyle>
            <a:lvl1pPr>
              <a:defRPr>
                <a:solidFill>
                  <a:srgbClr val="45496B"/>
                </a:solidFill>
                <a:latin typeface="+mn-lt"/>
              </a:defRPr>
            </a:lvl1pPr>
          </a:lstStyle>
          <a:p>
            <a:fld id="{78085499-22F0-4E30-BA6A-ED84175C6FDF}" type="slidenum">
              <a:rPr lang="en-US" smtClean="0"/>
              <a:pPr/>
              <a:t>‹#›</a:t>
            </a:fld>
            <a:endParaRPr lang="en-US"/>
          </a:p>
        </p:txBody>
      </p:sp>
      <p:pic>
        <p:nvPicPr>
          <p:cNvPr id="10" name="Picture 9" descr="pdc logo.jpg"/>
          <p:cNvPicPr>
            <a:picLocks noChangeAspect="1"/>
          </p:cNvPicPr>
          <p:nvPr userDrawn="1"/>
        </p:nvPicPr>
        <p:blipFill>
          <a:blip r:embed="rId3" cstate="print"/>
          <a:stretch>
            <a:fillRect/>
          </a:stretch>
        </p:blipFill>
        <p:spPr>
          <a:xfrm>
            <a:off x="3733800" y="457200"/>
            <a:ext cx="3505200" cy="2624466"/>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6872068"/>
          </a:xfrm>
          <a:prstGeom prst="rect">
            <a:avLst/>
          </a:prstGeom>
          <a:gradFill flip="none" rotWithShape="1">
            <a:gsLst>
              <a:gs pos="20000">
                <a:srgbClr val="45496B"/>
              </a:gs>
              <a:gs pos="30000">
                <a:srgbClr val="839F3F">
                  <a:alpha val="55000"/>
                </a:srgbClr>
              </a:gs>
              <a:gs pos="43000">
                <a:srgbClr val="328196">
                  <a:alpha val="60000"/>
                </a:srgbClr>
              </a:gs>
              <a:gs pos="57000">
                <a:srgbClr val="542E75">
                  <a:alpha val="65000"/>
                </a:srgbClr>
              </a:gs>
              <a:gs pos="70000">
                <a:srgbClr val="37864A">
                  <a:alpha val="70000"/>
                </a:srgbClr>
              </a:gs>
              <a:gs pos="80000">
                <a:srgbClr val="45496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a:p>
        </p:txBody>
      </p:sp>
      <p:sp>
        <p:nvSpPr>
          <p:cNvPr id="8" name="Rounded Rectangle 7"/>
          <p:cNvSpPr/>
          <p:nvPr userDrawn="1"/>
        </p:nvSpPr>
        <p:spPr>
          <a:xfrm>
            <a:off x="155448" y="152400"/>
            <a:ext cx="8839200" cy="6553200"/>
          </a:xfrm>
          <a:prstGeom prst="roundRect">
            <a:avLst>
              <a:gd name="adj" fmla="val 1085"/>
            </a:avLst>
          </a:prstGeom>
          <a:solidFill>
            <a:schemeClr val="bg1"/>
          </a:solidFill>
          <a:ln w="15875">
            <a:solidFill>
              <a:srgbClr val="7980A3"/>
            </a:solidFill>
          </a:ln>
          <a:effectLst>
            <a:outerShdw blurRad="190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a:p>
        </p:txBody>
      </p:sp>
      <p:sp>
        <p:nvSpPr>
          <p:cNvPr id="9" name="Rectangle 8"/>
          <p:cNvSpPr/>
          <p:nvPr userDrawn="1"/>
        </p:nvSpPr>
        <p:spPr>
          <a:xfrm>
            <a:off x="457200" y="1295400"/>
            <a:ext cx="8229600" cy="5029200"/>
          </a:xfrm>
          <a:prstGeom prst="rect">
            <a:avLst/>
          </a:prstGeom>
          <a:solidFill>
            <a:srgbClr val="F7F8FB"/>
          </a:solidFill>
          <a:ln w="15875">
            <a:solidFill>
              <a:srgbClr val="7980A3"/>
            </a:solidFill>
            <a:miter lim="800000"/>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a:p>
        </p:txBody>
      </p:sp>
      <p:sp>
        <p:nvSpPr>
          <p:cNvPr id="3" name="Content Placeholder 2"/>
          <p:cNvSpPr>
            <a:spLocks noGrp="1"/>
          </p:cNvSpPr>
          <p:nvPr>
            <p:ph idx="1"/>
          </p:nvPr>
        </p:nvSpPr>
        <p:spPr>
          <a:xfrm>
            <a:off x="609600" y="1371600"/>
            <a:ext cx="8077200" cy="4754563"/>
          </a:xfrm>
        </p:spPr>
        <p:txBody>
          <a:bodyPr/>
          <a:lstStyle>
            <a:lvl1pPr>
              <a:buFontTx/>
              <a:buNone/>
              <a:defRPr b="1">
                <a:solidFill>
                  <a:srgbClr val="45496B"/>
                </a:solidFill>
              </a:defRPr>
            </a:lvl1pPr>
            <a:lvl2pPr>
              <a:buClr>
                <a:srgbClr val="45496B"/>
              </a:buClr>
              <a:buFont typeface="Arial" pitchFamily="34" charset="0"/>
              <a:buChar char="•"/>
              <a:defRPr/>
            </a:lvl2pPr>
            <a:lvl3pPr>
              <a:buClr>
                <a:srgbClr val="45496B"/>
              </a:buClr>
              <a:buSzPct val="75000"/>
              <a:buFont typeface="Courier New" pitchFamily="49" charset="0"/>
              <a:buChar char="o"/>
              <a:defRPr/>
            </a:lvl3pPr>
            <a:lvl4pPr>
              <a:buClr>
                <a:srgbClr val="45496B"/>
              </a:buClr>
              <a:buSzPct val="90000"/>
              <a:defRPr/>
            </a:lvl4pPr>
            <a:lvl5pPr>
              <a:buClr>
                <a:srgbClr val="45496B"/>
              </a:buClr>
              <a:buSzPct val="9000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6641275" y="6356350"/>
            <a:ext cx="2133600" cy="365125"/>
          </a:xfrm>
        </p:spPr>
        <p:txBody>
          <a:bodyPr/>
          <a:lstStyle>
            <a:lvl1pPr>
              <a:defRPr>
                <a:solidFill>
                  <a:srgbClr val="45496B"/>
                </a:solidFill>
                <a:latin typeface="+mn-lt"/>
              </a:defRPr>
            </a:lvl1pPr>
          </a:lstStyle>
          <a:p>
            <a:fld id="{78085499-22F0-4E30-BA6A-ED84175C6FDF}" type="slidenum">
              <a:rPr lang="en-US" smtClean="0"/>
              <a:pPr/>
              <a:t>‹#›</a:t>
            </a:fld>
            <a:endParaRPr lang="en-US" dirty="0"/>
          </a:p>
        </p:txBody>
      </p:sp>
      <p:sp>
        <p:nvSpPr>
          <p:cNvPr id="12" name="Title 1"/>
          <p:cNvSpPr txBox="1">
            <a:spLocks/>
          </p:cNvSpPr>
          <p:nvPr userDrawn="1"/>
        </p:nvSpPr>
        <p:spPr>
          <a:xfrm>
            <a:off x="369125" y="350838"/>
            <a:ext cx="8229600" cy="715962"/>
          </a:xfrm>
          <a:prstGeom prst="rect">
            <a:avLst/>
          </a:prstGeom>
        </p:spPr>
        <p:txBody>
          <a:bodyPr>
            <a:noAutofit/>
          </a:bodyPr>
          <a:lstStyle>
            <a:lvl1pPr algn="l">
              <a:defRPr sz="2600" baseline="0">
                <a:solidFill>
                  <a:srgbClr val="7980A3"/>
                </a:solidFill>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600" b="0" i="0" u="none" strike="noStrike" kern="1200" cap="none" spc="0" normalizeH="0" baseline="0" noProof="0" dirty="0" smtClean="0">
                <a:ln>
                  <a:noFill/>
                </a:ln>
                <a:solidFill>
                  <a:srgbClr val="7980A3"/>
                </a:solidFill>
                <a:effectLst/>
                <a:uLnTx/>
                <a:uFillTx/>
                <a:latin typeface="+mj-lt"/>
                <a:ea typeface="+mj-ea"/>
                <a:cs typeface="+mj-cs"/>
              </a:rPr>
              <a:t>Public Domain Clearinghouse</a:t>
            </a:r>
            <a:endParaRPr kumimoji="0" lang="en-US" sz="2600" b="0" i="0" u="none" strike="noStrike" kern="1200" cap="none" spc="0" normalizeH="0" baseline="0" noProof="0" dirty="0">
              <a:ln>
                <a:noFill/>
              </a:ln>
              <a:solidFill>
                <a:srgbClr val="7980A3"/>
              </a:solidFill>
              <a:effectLst/>
              <a:uLnTx/>
              <a:uFillTx/>
              <a:latin typeface="+mj-lt"/>
              <a:ea typeface="+mj-ea"/>
              <a:cs typeface="+mj-cs"/>
            </a:endParaRPr>
          </a:p>
        </p:txBody>
      </p:sp>
      <p:sp>
        <p:nvSpPr>
          <p:cNvPr id="16" name="Date Placeholder 3"/>
          <p:cNvSpPr txBox="1">
            <a:spLocks/>
          </p:cNvSpPr>
          <p:nvPr userDrawn="1"/>
        </p:nvSpPr>
        <p:spPr>
          <a:xfrm>
            <a:off x="3545775" y="6356350"/>
            <a:ext cx="2133600" cy="365125"/>
          </a:xfrm>
          <a:prstGeom prst="rect">
            <a:avLst/>
          </a:prstGeom>
        </p:spPr>
        <p:txBody>
          <a:bodyPr vert="horz" lIns="91440" tIns="45720" rIns="91440" bIns="45720" rtlCol="0" anchor="ctr"/>
          <a:lstStyle>
            <a:lvl1pPr algn="l">
              <a:defRPr sz="1200">
                <a:solidFill>
                  <a:srgbClr val="45496B"/>
                </a:solidFill>
                <a:latin typeface="+mn-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54F323A8-7099-4F63-8C68-28766114407E}" type="datetime1">
              <a:rPr kumimoji="0" lang="en-US" sz="1200" b="0" i="0" u="none" strike="noStrike" kern="1200" cap="none" spc="0" normalizeH="0" baseline="0" noProof="0" smtClean="0">
                <a:ln>
                  <a:noFill/>
                </a:ln>
                <a:solidFill>
                  <a:srgbClr val="45496B"/>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4/6/2012</a:t>
            </a:fld>
            <a:endParaRPr kumimoji="0" lang="en-US" sz="1200" b="0" i="0" u="none" strike="noStrike" kern="1200" cap="none" spc="0" normalizeH="0" baseline="0" noProof="0" dirty="0">
              <a:ln>
                <a:noFill/>
              </a:ln>
              <a:solidFill>
                <a:srgbClr val="45496B"/>
              </a:solidFill>
              <a:effectLst/>
              <a:uLnTx/>
              <a:uFillTx/>
              <a:latin typeface="+mn-lt"/>
              <a:ea typeface="+mn-ea"/>
              <a:cs typeface="+mn-cs"/>
            </a:endParaRPr>
          </a:p>
        </p:txBody>
      </p:sp>
      <p:pic>
        <p:nvPicPr>
          <p:cNvPr id="10" name="Picture 9" descr="pdc logo.jpg"/>
          <p:cNvPicPr>
            <a:picLocks noChangeAspect="1"/>
          </p:cNvPicPr>
          <p:nvPr userDrawn="1"/>
        </p:nvPicPr>
        <p:blipFill>
          <a:blip r:embed="rId2" cstate="print"/>
          <a:stretch>
            <a:fillRect/>
          </a:stretch>
        </p:blipFill>
        <p:spPr>
          <a:xfrm>
            <a:off x="7467600" y="228600"/>
            <a:ext cx="1371600" cy="1026965"/>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0F98B5-B60D-4C22-8001-3B5DBD3FA0A7}" type="datetimeFigureOut">
              <a:rPr lang="en-US" smtClean="0"/>
              <a:pPr/>
              <a:t>4/6/2012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37470959-F6FE-494C-8E9E-654F25FCDE97}" type="slidenum">
              <a:rPr lang="en-US" smtClean="0"/>
              <a:pPr/>
              <a:t>‹#›</a:t>
            </a:fld>
            <a:endParaRPr lang="en-US"/>
          </a:p>
        </p:txBody>
      </p:sp>
    </p:spTree>
    <p:extLst>
      <p:ext uri="{BB962C8B-B14F-4D97-AF65-F5344CB8AC3E}">
        <p14:creationId xmlns:p14="http://schemas.microsoft.com/office/powerpoint/2010/main" xmlns="" val="211319246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rgbClr val="45496B"/>
                </a:solidFill>
                <a:latin typeface="Myriad Pro" pitchFamily="34" charset="0"/>
              </a:defRPr>
            </a:lvl1pPr>
          </a:lstStyle>
          <a:p>
            <a:fld id="{01AFA8BB-5391-4DF9-95F7-9A4132F3D923}" type="datetime1">
              <a:rPr lang="en-US" smtClean="0"/>
              <a:pPr/>
              <a:t>4/6/2012</a:t>
            </a:fld>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085499-22F0-4E30-BA6A-ED84175C6FD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mailto:Domagala_D@cde.state.co.us"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hyperlink" Target="https://cdeapps.cde.state.co.us/DataDictionary/" TargetMode="External"/><Relationship Id="rId4" Type="http://schemas.openxmlformats.org/officeDocument/2006/relationships/hyperlink" Target="http://cde.state.co.us/"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nces.grads360.org/app/"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gif"/><Relationship Id="rId7" Type="http://schemas.openxmlformats.org/officeDocument/2006/relationships/image" Target="../media/image28.png"/><Relationship Id="rId12" Type="http://schemas.openxmlformats.org/officeDocument/2006/relationships/image" Target="../media/image33.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27.jpeg"/><Relationship Id="rId11" Type="http://schemas.openxmlformats.org/officeDocument/2006/relationships/image" Target="../media/image32.pn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hyperlink" Target="nces.grads360.org"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nces.grads360.org"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nces.grads360.or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3" Type="http://schemas.openxmlformats.org/officeDocument/2006/relationships/hyperlink" Target="https://cdeapps.cde.state.co.us/DataDictionary/"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78085499-22F0-4E30-BA6A-ED84175C6FDF}" type="slidenum">
              <a:rPr lang="en-US" smtClean="0"/>
              <a:pPr/>
              <a:t>1</a:t>
            </a:fld>
            <a:endParaRPr lang="en-US"/>
          </a:p>
        </p:txBody>
      </p:sp>
      <p:sp>
        <p:nvSpPr>
          <p:cNvPr id="5" name="Rectangle 3"/>
          <p:cNvSpPr txBox="1">
            <a:spLocks noChangeArrowheads="1"/>
          </p:cNvSpPr>
          <p:nvPr/>
        </p:nvSpPr>
        <p:spPr>
          <a:xfrm>
            <a:off x="2133600" y="3276600"/>
            <a:ext cx="6400800" cy="3048000"/>
          </a:xfrm>
          <a:prstGeom prst="rect">
            <a:avLst/>
          </a:prstGeom>
        </p:spPr>
        <p:txBody>
          <a:bodyPr>
            <a:normAutofit fontScale="92500" lnSpcReduction="20000"/>
          </a:bodyPr>
          <a:lstStyle/>
          <a:p>
            <a:pPr marL="0" marR="0" lvl="0" indent="0" algn="ctr" defTabSz="914400" rtl="0" eaLnBrk="1" fontAlgn="auto" latinLnBrk="0" hangingPunct="1">
              <a:lnSpc>
                <a:spcPct val="80000"/>
              </a:lnSpc>
              <a:spcBef>
                <a:spcPct val="20000"/>
              </a:spcBef>
              <a:spcAft>
                <a:spcPts val="600"/>
              </a:spcAft>
              <a:buClrTx/>
              <a:buSzTx/>
              <a:buFontTx/>
              <a:buNone/>
              <a:tabLst/>
              <a:defRPr/>
            </a:pPr>
            <a:r>
              <a:rPr lang="en-US" sz="4000" b="1" dirty="0" smtClean="0">
                <a:solidFill>
                  <a:schemeClr val="tx1">
                    <a:lumMod val="85000"/>
                    <a:lumOff val="15000"/>
                  </a:schemeClr>
                </a:solidFill>
              </a:rPr>
              <a:t>Public Domain Clearinghouse</a:t>
            </a:r>
          </a:p>
          <a:p>
            <a:pPr lvl="0" algn="ctr">
              <a:lnSpc>
                <a:spcPct val="80000"/>
              </a:lnSpc>
              <a:spcBef>
                <a:spcPct val="20000"/>
              </a:spcBef>
              <a:spcAft>
                <a:spcPts val="600"/>
              </a:spcAft>
              <a:defRPr/>
            </a:pPr>
            <a:r>
              <a:rPr lang="en-US" sz="3500" dirty="0"/>
              <a:t>2012 MIS Conference</a:t>
            </a:r>
            <a:endParaRPr lang="en-US" sz="3500" b="1" dirty="0" smtClean="0">
              <a:solidFill>
                <a:schemeClr val="tx1">
                  <a:lumMod val="85000"/>
                  <a:lumOff val="15000"/>
                </a:schemeClr>
              </a:solidFill>
            </a:endParaRPr>
          </a:p>
          <a:p>
            <a:pPr marL="0" marR="0" lvl="0" indent="0" algn="ctr" defTabSz="914400" rtl="0" eaLnBrk="1" fontAlgn="auto" latinLnBrk="0" hangingPunct="1">
              <a:lnSpc>
                <a:spcPct val="80000"/>
              </a:lnSpc>
              <a:spcBef>
                <a:spcPct val="20000"/>
              </a:spcBef>
              <a:spcAft>
                <a:spcPts val="600"/>
              </a:spcAft>
              <a:buClrTx/>
              <a:buSzTx/>
              <a:buFontTx/>
              <a:buNone/>
              <a:tabLst/>
              <a:defRPr/>
            </a:pPr>
            <a:endParaRPr lang="en-US" sz="1300" b="1" dirty="0" smtClean="0">
              <a:solidFill>
                <a:schemeClr val="tx1">
                  <a:lumMod val="85000"/>
                  <a:lumOff val="15000"/>
                </a:schemeClr>
              </a:solidFill>
            </a:endParaRPr>
          </a:p>
          <a:p>
            <a:pPr marL="0" marR="0" lvl="0" indent="0" algn="ctr" defTabSz="914400" rtl="0" eaLnBrk="1" fontAlgn="auto" latinLnBrk="0" hangingPunct="1">
              <a:lnSpc>
                <a:spcPct val="80000"/>
              </a:lnSpc>
              <a:spcBef>
                <a:spcPct val="20000"/>
              </a:spcBef>
              <a:spcAft>
                <a:spcPts val="600"/>
              </a:spcAft>
              <a:buClrTx/>
              <a:buSzTx/>
              <a:buFontTx/>
              <a:buNone/>
              <a:tabLst/>
              <a:defRPr/>
            </a:pPr>
            <a:r>
              <a:rPr lang="en-US" sz="2200" b="1" dirty="0" smtClean="0">
                <a:solidFill>
                  <a:schemeClr val="tx1">
                    <a:lumMod val="85000"/>
                    <a:lumOff val="15000"/>
                  </a:schemeClr>
                </a:solidFill>
              </a:rPr>
              <a:t>Jeff Sellers</a:t>
            </a:r>
          </a:p>
          <a:p>
            <a:pPr marL="0" marR="0" lvl="0" indent="0" algn="ctr" defTabSz="914400" rtl="0" eaLnBrk="1" fontAlgn="auto" latinLnBrk="0" hangingPunct="1">
              <a:lnSpc>
                <a:spcPct val="80000"/>
              </a:lnSpc>
              <a:spcBef>
                <a:spcPct val="20000"/>
              </a:spcBef>
              <a:spcAft>
                <a:spcPts val="600"/>
              </a:spcAft>
              <a:buClrTx/>
              <a:buSzTx/>
              <a:buFontTx/>
              <a:buNone/>
              <a:tabLst/>
              <a:defRPr/>
            </a:pPr>
            <a:r>
              <a:rPr kumimoji="0" lang="en-US" sz="1900" b="0" u="none" strike="noStrike" kern="1200" cap="none" spc="0" normalizeH="0" noProof="0" dirty="0" smtClean="0">
                <a:ln>
                  <a:noFill/>
                </a:ln>
                <a:solidFill>
                  <a:schemeClr val="tx1">
                    <a:lumMod val="85000"/>
                    <a:lumOff val="15000"/>
                  </a:schemeClr>
                </a:solidFill>
                <a:effectLst/>
                <a:uLnTx/>
                <a:uFillTx/>
                <a:latin typeface="+mn-lt"/>
                <a:ea typeface="+mn-ea"/>
                <a:cs typeface="+mn-cs"/>
              </a:rPr>
              <a:t>SLDS State Support Team</a:t>
            </a:r>
          </a:p>
          <a:p>
            <a:pPr marL="0" marR="0" lvl="0" indent="0" algn="ctr" defTabSz="914400" rtl="0" eaLnBrk="1" fontAlgn="auto" latinLnBrk="0" hangingPunct="1">
              <a:lnSpc>
                <a:spcPct val="80000"/>
              </a:lnSpc>
              <a:spcBef>
                <a:spcPct val="20000"/>
              </a:spcBef>
              <a:spcAft>
                <a:spcPts val="600"/>
              </a:spcAft>
              <a:buClrTx/>
              <a:buSzTx/>
              <a:buFontTx/>
              <a:buNone/>
              <a:tabLst/>
              <a:defRPr/>
            </a:pPr>
            <a:r>
              <a:rPr lang="en-US" sz="2200" b="1" dirty="0" smtClean="0">
                <a:solidFill>
                  <a:schemeClr val="tx1">
                    <a:lumMod val="85000"/>
                    <a:lumOff val="15000"/>
                  </a:schemeClr>
                </a:solidFill>
              </a:rPr>
              <a:t>Dan Domagala</a:t>
            </a:r>
          </a:p>
          <a:p>
            <a:pPr marL="0" marR="0" lvl="0" indent="0" algn="ctr" defTabSz="914400" rtl="0" eaLnBrk="1" fontAlgn="auto" latinLnBrk="0" hangingPunct="1">
              <a:lnSpc>
                <a:spcPct val="80000"/>
              </a:lnSpc>
              <a:spcBef>
                <a:spcPct val="20000"/>
              </a:spcBef>
              <a:spcAft>
                <a:spcPts val="600"/>
              </a:spcAft>
              <a:buClrTx/>
              <a:buSzTx/>
              <a:buFontTx/>
              <a:buNone/>
              <a:tabLst/>
              <a:defRPr/>
            </a:pPr>
            <a:r>
              <a:rPr kumimoji="0" lang="en-US" sz="1900" b="0" u="none" strike="noStrike" kern="1200" cap="none" spc="0" normalizeH="0" noProof="0" dirty="0" smtClean="0">
                <a:ln>
                  <a:noFill/>
                </a:ln>
                <a:solidFill>
                  <a:schemeClr val="tx1">
                    <a:lumMod val="85000"/>
                    <a:lumOff val="15000"/>
                  </a:schemeClr>
                </a:solidFill>
                <a:effectLst/>
                <a:uLnTx/>
                <a:uFillTx/>
                <a:latin typeface="+mn-lt"/>
                <a:ea typeface="+mn-ea"/>
                <a:cs typeface="+mn-cs"/>
              </a:rPr>
              <a:t>Colorado Department of Education</a:t>
            </a:r>
          </a:p>
          <a:p>
            <a:pPr marL="0" marR="0" lvl="0" indent="0" algn="ctr" defTabSz="914400" rtl="0" eaLnBrk="1" fontAlgn="auto" latinLnBrk="0" hangingPunct="1">
              <a:lnSpc>
                <a:spcPct val="80000"/>
              </a:lnSpc>
              <a:spcBef>
                <a:spcPct val="20000"/>
              </a:spcBef>
              <a:spcAft>
                <a:spcPts val="600"/>
              </a:spcAft>
              <a:buClrTx/>
              <a:buSzTx/>
              <a:buFontTx/>
              <a:buNone/>
              <a:tabLst/>
              <a:defRPr/>
            </a:pPr>
            <a:r>
              <a:rPr lang="en-US" sz="2200" b="1" dirty="0" smtClean="0">
                <a:solidFill>
                  <a:schemeClr val="tx1">
                    <a:lumMod val="85000"/>
                    <a:lumOff val="15000"/>
                  </a:schemeClr>
                </a:solidFill>
              </a:rPr>
              <a:t>Jim McMahon</a:t>
            </a:r>
          </a:p>
          <a:p>
            <a:pPr marL="0" marR="0" lvl="0" indent="0" algn="ctr" defTabSz="914400" rtl="0" eaLnBrk="1" fontAlgn="auto" latinLnBrk="0" hangingPunct="1">
              <a:lnSpc>
                <a:spcPct val="80000"/>
              </a:lnSpc>
              <a:spcBef>
                <a:spcPct val="20000"/>
              </a:spcBef>
              <a:spcAft>
                <a:spcPts val="600"/>
              </a:spcAft>
              <a:buClrTx/>
              <a:buSzTx/>
              <a:buFontTx/>
              <a:buNone/>
              <a:tabLst/>
              <a:defRPr/>
            </a:pPr>
            <a:r>
              <a:rPr kumimoji="0" lang="en-US" sz="1900" b="0" u="none" strike="noStrike" kern="1200" cap="none" spc="0" normalizeH="0" noProof="0" dirty="0" smtClean="0">
                <a:ln>
                  <a:noFill/>
                </a:ln>
                <a:solidFill>
                  <a:schemeClr val="tx1">
                    <a:lumMod val="85000"/>
                    <a:lumOff val="15000"/>
                  </a:schemeClr>
                </a:solidFill>
                <a:effectLst/>
                <a:uLnTx/>
                <a:uFillTx/>
                <a:latin typeface="+mn-lt"/>
                <a:ea typeface="+mn-ea"/>
                <a:cs typeface="+mn-cs"/>
              </a:rPr>
              <a:t>Louisiana Department of Education</a:t>
            </a:r>
          </a:p>
        </p:txBody>
      </p:sp>
      <p:sp>
        <p:nvSpPr>
          <p:cNvPr id="4" name="TextBox 3"/>
          <p:cNvSpPr txBox="1"/>
          <p:nvPr/>
        </p:nvSpPr>
        <p:spPr>
          <a:xfrm>
            <a:off x="832444" y="6397254"/>
            <a:ext cx="1899879" cy="261610"/>
          </a:xfrm>
          <a:prstGeom prst="rect">
            <a:avLst/>
          </a:prstGeom>
          <a:noFill/>
        </p:spPr>
        <p:txBody>
          <a:bodyPr wrap="none" rtlCol="0">
            <a:spAutoFit/>
          </a:bodyPr>
          <a:lstStyle/>
          <a:p>
            <a:r>
              <a:rPr lang="en-US" sz="1100" i="1" dirty="0" smtClean="0">
                <a:solidFill>
                  <a:schemeClr val="bg1">
                    <a:lumMod val="65000"/>
                  </a:schemeClr>
                </a:solidFill>
              </a:rPr>
              <a:t>Photo credit: iStockPhoto.com</a:t>
            </a:r>
            <a:endParaRPr lang="en-US" sz="1100" i="1" dirty="0">
              <a:solidFill>
                <a:schemeClr val="bg1">
                  <a:lumMod val="65000"/>
                </a:schemeClr>
              </a:solidFill>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78085499-22F0-4E30-BA6A-ED84175C6FDF}" type="slidenum">
              <a:rPr lang="en-US" smtClean="0"/>
              <a:pPr/>
              <a:t>10</a:t>
            </a:fld>
            <a:endParaRPr lang="en-US" dirty="0"/>
          </a:p>
        </p:txBody>
      </p:sp>
      <p:pic>
        <p:nvPicPr>
          <p:cNvPr id="4" name="Picture 3"/>
          <p:cNvPicPr>
            <a:picLocks noChangeAspect="1" noChangeArrowheads="1"/>
          </p:cNvPicPr>
          <p:nvPr/>
        </p:nvPicPr>
        <p:blipFill>
          <a:blip r:embed="rId3" cstate="print"/>
          <a:srcRect/>
          <a:stretch>
            <a:fillRect/>
          </a:stretch>
        </p:blipFill>
        <p:spPr bwMode="auto">
          <a:xfrm>
            <a:off x="152400" y="152400"/>
            <a:ext cx="8839200" cy="6553200"/>
          </a:xfrm>
          <a:prstGeom prst="rect">
            <a:avLst/>
          </a:prstGeom>
          <a:noFill/>
          <a:ln w="9525">
            <a:noFill/>
            <a:miter lim="800000"/>
            <a:headEnd/>
            <a:tailEnd/>
          </a:ln>
        </p:spPr>
      </p:pic>
    </p:spTree>
    <p:extLst>
      <p:ext uri="{BB962C8B-B14F-4D97-AF65-F5344CB8AC3E}">
        <p14:creationId xmlns:p14="http://schemas.microsoft.com/office/powerpoint/2010/main" xmlns="" val="272093769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78085499-22F0-4E30-BA6A-ED84175C6FDF}" type="slidenum">
              <a:rPr lang="en-US" smtClean="0"/>
              <a:pPr/>
              <a:t>11</a:t>
            </a:fld>
            <a:endParaRPr lang="en-US" dirty="0"/>
          </a:p>
        </p:txBody>
      </p:sp>
      <p:pic>
        <p:nvPicPr>
          <p:cNvPr id="4" name="Picture 3"/>
          <p:cNvPicPr>
            <a:picLocks noChangeAspect="1" noChangeArrowheads="1"/>
          </p:cNvPicPr>
          <p:nvPr/>
        </p:nvPicPr>
        <p:blipFill>
          <a:blip r:embed="rId3" cstate="print"/>
          <a:srcRect/>
          <a:stretch>
            <a:fillRect/>
          </a:stretch>
        </p:blipFill>
        <p:spPr bwMode="auto">
          <a:xfrm>
            <a:off x="152400" y="228600"/>
            <a:ext cx="8839200" cy="6477000"/>
          </a:xfrm>
          <a:prstGeom prst="rect">
            <a:avLst/>
          </a:prstGeom>
          <a:noFill/>
          <a:ln w="9525">
            <a:noFill/>
            <a:miter lim="800000"/>
            <a:headEnd/>
            <a:tailEnd/>
          </a:ln>
        </p:spPr>
      </p:pic>
    </p:spTree>
    <p:extLst>
      <p:ext uri="{BB962C8B-B14F-4D97-AF65-F5344CB8AC3E}">
        <p14:creationId xmlns:p14="http://schemas.microsoft.com/office/powerpoint/2010/main" xmlns="" val="374683385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78085499-22F0-4E30-BA6A-ED84175C6FDF}" type="slidenum">
              <a:rPr lang="en-US" smtClean="0"/>
              <a:pPr/>
              <a:t>12</a:t>
            </a:fld>
            <a:endParaRPr lang="en-US" dirty="0"/>
          </a:p>
        </p:txBody>
      </p:sp>
      <p:sp>
        <p:nvSpPr>
          <p:cNvPr id="4" name="Rectangle 3"/>
          <p:cNvSpPr>
            <a:spLocks noGrp="1" noChangeArrowheads="1"/>
          </p:cNvSpPr>
          <p:nvPr/>
        </p:nvSpPr>
        <p:spPr bwMode="auto">
          <a:xfrm>
            <a:off x="381000" y="567531"/>
            <a:ext cx="8229600" cy="804069"/>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rtl="0" fontAlgn="base">
              <a:spcBef>
                <a:spcPct val="0"/>
              </a:spcBef>
              <a:spcAft>
                <a:spcPct val="0"/>
              </a:spcAft>
              <a:defRPr sz="4400">
                <a:solidFill>
                  <a:schemeClr val="tx2"/>
                </a:solidFill>
                <a:latin typeface="+mj-lt"/>
                <a:ea typeface="+mj-ea"/>
                <a:cs typeface="+mj-cs"/>
              </a:defRPr>
            </a:lvl1pPr>
            <a:lvl2pPr algn="l" rtl="0" fontAlgn="base">
              <a:spcBef>
                <a:spcPct val="0"/>
              </a:spcBef>
              <a:spcAft>
                <a:spcPct val="0"/>
              </a:spcAft>
              <a:defRPr sz="4400">
                <a:solidFill>
                  <a:schemeClr val="tx2"/>
                </a:solidFill>
                <a:latin typeface="Garamond" pitchFamily="18" charset="0"/>
              </a:defRPr>
            </a:lvl2pPr>
            <a:lvl3pPr algn="l" rtl="0" fontAlgn="base">
              <a:spcBef>
                <a:spcPct val="0"/>
              </a:spcBef>
              <a:spcAft>
                <a:spcPct val="0"/>
              </a:spcAft>
              <a:defRPr sz="4400">
                <a:solidFill>
                  <a:schemeClr val="tx2"/>
                </a:solidFill>
                <a:latin typeface="Garamond" pitchFamily="18" charset="0"/>
              </a:defRPr>
            </a:lvl3pPr>
            <a:lvl4pPr algn="l" rtl="0" fontAlgn="base">
              <a:spcBef>
                <a:spcPct val="0"/>
              </a:spcBef>
              <a:spcAft>
                <a:spcPct val="0"/>
              </a:spcAft>
              <a:defRPr sz="4400">
                <a:solidFill>
                  <a:schemeClr val="tx2"/>
                </a:solidFill>
                <a:latin typeface="Garamond" pitchFamily="18" charset="0"/>
              </a:defRPr>
            </a:lvl4pPr>
            <a:lvl5pPr algn="l" rtl="0" fontAlgn="base">
              <a:spcBef>
                <a:spcPct val="0"/>
              </a:spcBef>
              <a:spcAft>
                <a:spcPct val="0"/>
              </a:spcAft>
              <a:defRPr sz="4400">
                <a:solidFill>
                  <a:schemeClr val="tx2"/>
                </a:solidFill>
                <a:latin typeface="Garamond" pitchFamily="18" charset="0"/>
              </a:defRPr>
            </a:lvl5pPr>
            <a:lvl6pPr marL="457200" algn="l" rtl="0" fontAlgn="base">
              <a:spcBef>
                <a:spcPct val="0"/>
              </a:spcBef>
              <a:spcAft>
                <a:spcPct val="0"/>
              </a:spcAft>
              <a:defRPr sz="4400">
                <a:solidFill>
                  <a:schemeClr val="tx2"/>
                </a:solidFill>
                <a:latin typeface="Garamond" pitchFamily="18" charset="0"/>
              </a:defRPr>
            </a:lvl6pPr>
            <a:lvl7pPr marL="914400" algn="l" rtl="0" fontAlgn="base">
              <a:spcBef>
                <a:spcPct val="0"/>
              </a:spcBef>
              <a:spcAft>
                <a:spcPct val="0"/>
              </a:spcAft>
              <a:defRPr sz="4400">
                <a:solidFill>
                  <a:schemeClr val="tx2"/>
                </a:solidFill>
                <a:latin typeface="Garamond" pitchFamily="18" charset="0"/>
              </a:defRPr>
            </a:lvl7pPr>
            <a:lvl8pPr marL="1371600" algn="l" rtl="0" fontAlgn="base">
              <a:spcBef>
                <a:spcPct val="0"/>
              </a:spcBef>
              <a:spcAft>
                <a:spcPct val="0"/>
              </a:spcAft>
              <a:defRPr sz="4400">
                <a:solidFill>
                  <a:schemeClr val="tx2"/>
                </a:solidFill>
                <a:latin typeface="Garamond" pitchFamily="18" charset="0"/>
              </a:defRPr>
            </a:lvl8pPr>
            <a:lvl9pPr marL="1828800" algn="l" rtl="0" fontAlgn="base">
              <a:spcBef>
                <a:spcPct val="0"/>
              </a:spcBef>
              <a:spcAft>
                <a:spcPct val="0"/>
              </a:spcAft>
              <a:defRPr sz="4400">
                <a:solidFill>
                  <a:schemeClr val="tx2"/>
                </a:solidFill>
                <a:latin typeface="Garamond" pitchFamily="18" charset="0"/>
              </a:defRPr>
            </a:lvl9pPr>
          </a:lstStyle>
          <a:p>
            <a:r>
              <a:rPr lang="en-US" b="1" dirty="0"/>
              <a:t>Questions?  </a:t>
            </a:r>
          </a:p>
        </p:txBody>
      </p:sp>
      <p:sp>
        <p:nvSpPr>
          <p:cNvPr id="5" name="Rectangle 4"/>
          <p:cNvSpPr>
            <a:spLocks noGrp="1" noChangeArrowheads="1"/>
          </p:cNvSpPr>
          <p:nvPr/>
        </p:nvSpPr>
        <p:spPr bwMode="auto">
          <a:xfrm>
            <a:off x="457200" y="1824831"/>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bg2"/>
              </a:buClr>
              <a:buSzPct val="75000"/>
              <a:buFont typeface="Wingdings" pitchFamily="2" charset="2"/>
              <a:buChar char="p"/>
              <a:defRPr sz="2800">
                <a:solidFill>
                  <a:schemeClr val="tx1"/>
                </a:solidFill>
                <a:latin typeface="+mn-lt"/>
                <a:ea typeface="+mn-ea"/>
                <a:cs typeface="+mn-cs"/>
              </a:defRPr>
            </a:lvl1pPr>
            <a:lvl2pPr marL="742950" indent="-285750" algn="l" rtl="0" fontAlgn="base">
              <a:spcBef>
                <a:spcPct val="20000"/>
              </a:spcBef>
              <a:spcAft>
                <a:spcPct val="0"/>
              </a:spcAft>
              <a:buClr>
                <a:schemeClr val="tx2"/>
              </a:buClr>
              <a:buSzPct val="75000"/>
              <a:buFont typeface="Wingdings" pitchFamily="2" charset="2"/>
              <a:buChar char="n"/>
              <a:defRPr sz="2400">
                <a:solidFill>
                  <a:schemeClr val="tx1"/>
                </a:solidFill>
                <a:latin typeface="+mn-lt"/>
              </a:defRPr>
            </a:lvl2pPr>
            <a:lvl3pPr marL="1143000" indent="-228600" algn="l" rtl="0" fontAlgn="base">
              <a:spcBef>
                <a:spcPct val="20000"/>
              </a:spcBef>
              <a:spcAft>
                <a:spcPct val="0"/>
              </a:spcAft>
              <a:buClr>
                <a:schemeClr val="accent1"/>
              </a:buClr>
              <a:buSzPct val="65000"/>
              <a:buFont typeface="Wingdings" pitchFamily="2" charset="2"/>
              <a:buChar char="p"/>
              <a:defRPr sz="2000">
                <a:solidFill>
                  <a:schemeClr val="tx1"/>
                </a:solidFill>
                <a:latin typeface="+mn-lt"/>
              </a:defRPr>
            </a:lvl3pPr>
            <a:lvl4pPr marL="1600200" indent="-228600" algn="l" rtl="0" fontAlgn="base">
              <a:spcBef>
                <a:spcPct val="20000"/>
              </a:spcBef>
              <a:spcAft>
                <a:spcPct val="0"/>
              </a:spcAft>
              <a:buClr>
                <a:schemeClr val="bg2"/>
              </a:buClr>
              <a:buFont typeface="Wingdings" pitchFamily="2" charset="2"/>
              <a:buChar char="§"/>
              <a:defRPr>
                <a:solidFill>
                  <a:schemeClr val="tx1"/>
                </a:solidFill>
                <a:latin typeface="+mn-lt"/>
              </a:defRPr>
            </a:lvl4pPr>
            <a:lvl5pPr marL="20574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5pPr>
            <a:lvl6pPr marL="25146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6pPr>
            <a:lvl7pPr marL="29718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7pPr>
            <a:lvl8pPr marL="34290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8pPr>
            <a:lvl9pPr marL="38862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9pPr>
          </a:lstStyle>
          <a:p>
            <a:r>
              <a:rPr lang="en-US" dirty="0"/>
              <a:t>Thank You!</a:t>
            </a:r>
          </a:p>
          <a:p>
            <a:endParaRPr lang="en-US" dirty="0"/>
          </a:p>
          <a:p>
            <a:pPr lvl="1"/>
            <a:r>
              <a:rPr lang="en-US" dirty="0"/>
              <a:t>Dan Domagala</a:t>
            </a:r>
          </a:p>
          <a:p>
            <a:pPr lvl="2"/>
            <a:r>
              <a:rPr lang="en-US" dirty="0" smtClean="0"/>
              <a:t>Chief Information Officer</a:t>
            </a:r>
            <a:endParaRPr lang="en-US" dirty="0"/>
          </a:p>
          <a:p>
            <a:pPr lvl="2"/>
            <a:r>
              <a:rPr lang="en-US" dirty="0">
                <a:hlinkClick r:id="rId3"/>
              </a:rPr>
              <a:t>Domagala_D@cde.state.co.us</a:t>
            </a:r>
            <a:endParaRPr lang="en-US" dirty="0"/>
          </a:p>
          <a:p>
            <a:pPr lvl="2"/>
            <a:r>
              <a:rPr lang="en-US" dirty="0"/>
              <a:t>303.866.6961</a:t>
            </a:r>
          </a:p>
          <a:p>
            <a:pPr lvl="1"/>
            <a:r>
              <a:rPr lang="en-US" dirty="0"/>
              <a:t>Colorado Department of Education</a:t>
            </a:r>
          </a:p>
          <a:p>
            <a:pPr lvl="2"/>
            <a:r>
              <a:rPr lang="en-US" dirty="0">
                <a:hlinkClick r:id="rId4"/>
              </a:rPr>
              <a:t>http://cde.state.co.us</a:t>
            </a:r>
            <a:r>
              <a:rPr lang="en-US" dirty="0" smtClean="0">
                <a:hlinkClick r:id="rId4"/>
              </a:rPr>
              <a:t>/</a:t>
            </a:r>
            <a:endParaRPr lang="en-US" dirty="0" smtClean="0"/>
          </a:p>
          <a:p>
            <a:pPr lvl="2"/>
            <a:r>
              <a:rPr lang="en-US" dirty="0" smtClean="0">
                <a:hlinkClick r:id="rId5"/>
              </a:rPr>
              <a:t>https://cdeapps.cde.state.co.us/DataDictionary/</a:t>
            </a:r>
            <a:endParaRPr lang="en-US" dirty="0" smtClean="0"/>
          </a:p>
          <a:p>
            <a:pPr lvl="2"/>
            <a:endParaRPr lang="en-US" dirty="0"/>
          </a:p>
        </p:txBody>
      </p:sp>
    </p:spTree>
    <p:extLst>
      <p:ext uri="{BB962C8B-B14F-4D97-AF65-F5344CB8AC3E}">
        <p14:creationId xmlns:p14="http://schemas.microsoft.com/office/powerpoint/2010/main" xmlns="" val="335596325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algn="ctr"/>
            <a:endParaRPr lang="en-US" sz="4400" dirty="0" smtClean="0"/>
          </a:p>
          <a:p>
            <a:pPr algn="ctr"/>
            <a:r>
              <a:rPr lang="en-US" sz="4400" dirty="0" smtClean="0"/>
              <a:t>LDOE Curriculum Verification and Results Reporting Portal (CVR)</a:t>
            </a:r>
          </a:p>
          <a:p>
            <a:pPr algn="ctr"/>
            <a:r>
              <a:rPr lang="en-US" sz="4400" dirty="0" smtClean="0"/>
              <a:t>Demonstration</a:t>
            </a:r>
          </a:p>
          <a:p>
            <a:pPr algn="ctr"/>
            <a:endParaRPr lang="en-US" dirty="0"/>
          </a:p>
          <a:p>
            <a:pPr algn="ctr"/>
            <a:r>
              <a:rPr lang="en-US" sz="3600" dirty="0" smtClean="0"/>
              <a:t>Jim McMahon</a:t>
            </a:r>
          </a:p>
          <a:p>
            <a:pPr algn="ctr"/>
            <a:r>
              <a:rPr lang="en-US" sz="2800" dirty="0" smtClean="0"/>
              <a:t>Louisiana Department of Education</a:t>
            </a:r>
            <a:endParaRPr lang="en-US" sz="2800" dirty="0"/>
          </a:p>
        </p:txBody>
      </p:sp>
      <p:sp>
        <p:nvSpPr>
          <p:cNvPr id="4" name="Slide Number Placeholder 3"/>
          <p:cNvSpPr>
            <a:spLocks noGrp="1"/>
          </p:cNvSpPr>
          <p:nvPr>
            <p:ph type="sldNum" sz="quarter" idx="12"/>
          </p:nvPr>
        </p:nvSpPr>
        <p:spPr/>
        <p:txBody>
          <a:bodyPr/>
          <a:lstStyle/>
          <a:p>
            <a:fld id="{78085499-22F0-4E30-BA6A-ED84175C6FDF}" type="slidenum">
              <a:rPr lang="en-US" smtClean="0"/>
              <a:pPr/>
              <a:t>13</a:t>
            </a:fld>
            <a:endParaRPr lang="en-US" dirty="0"/>
          </a:p>
        </p:txBody>
      </p:sp>
    </p:spTree>
    <p:extLst>
      <p:ext uri="{BB962C8B-B14F-4D97-AF65-F5344CB8AC3E}">
        <p14:creationId xmlns:p14="http://schemas.microsoft.com/office/powerpoint/2010/main" xmlns="" val="403193785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3" cstate="print"/>
          <a:srcRect/>
          <a:stretch>
            <a:fillRect/>
          </a:stretch>
        </p:blipFill>
        <p:spPr bwMode="auto">
          <a:xfrm>
            <a:off x="5686" y="0"/>
            <a:ext cx="9138313" cy="6503844"/>
          </a:xfrm>
          <a:prstGeom prst="rect">
            <a:avLst/>
          </a:prstGeom>
          <a:noFill/>
          <a:ln w="9525">
            <a:noFill/>
            <a:miter lim="800000"/>
            <a:headEnd/>
            <a:tailEnd/>
          </a:ln>
        </p:spPr>
      </p:pic>
    </p:spTree>
    <p:extLst>
      <p:ext uri="{BB962C8B-B14F-4D97-AF65-F5344CB8AC3E}">
        <p14:creationId xmlns:p14="http://schemas.microsoft.com/office/powerpoint/2010/main" xmlns="" val="7590153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3" cstate="print"/>
          <a:srcRect/>
          <a:stretch>
            <a:fillRect/>
          </a:stretch>
        </p:blipFill>
        <p:spPr bwMode="auto">
          <a:xfrm>
            <a:off x="0" y="0"/>
            <a:ext cx="9144000" cy="6019800"/>
          </a:xfrm>
          <a:prstGeom prst="rect">
            <a:avLst/>
          </a:prstGeom>
          <a:noFill/>
          <a:ln w="9525">
            <a:noFill/>
            <a:miter lim="800000"/>
            <a:headEnd/>
            <a:tailEnd/>
          </a:ln>
        </p:spPr>
      </p:pic>
    </p:spTree>
    <p:extLst>
      <p:ext uri="{BB962C8B-B14F-4D97-AF65-F5344CB8AC3E}">
        <p14:creationId xmlns:p14="http://schemas.microsoft.com/office/powerpoint/2010/main" xmlns="" val="36734924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3" cstate="print"/>
          <a:srcRect/>
          <a:stretch>
            <a:fillRect/>
          </a:stretch>
        </p:blipFill>
        <p:spPr bwMode="auto">
          <a:xfrm>
            <a:off x="0" y="0"/>
            <a:ext cx="9144000" cy="6013622"/>
          </a:xfrm>
          <a:prstGeom prst="rect">
            <a:avLst/>
          </a:prstGeom>
          <a:noFill/>
          <a:ln w="9525">
            <a:noFill/>
            <a:miter lim="800000"/>
            <a:headEnd/>
            <a:tailEnd/>
          </a:ln>
        </p:spPr>
      </p:pic>
    </p:spTree>
    <p:extLst>
      <p:ext uri="{BB962C8B-B14F-4D97-AF65-F5344CB8AC3E}">
        <p14:creationId xmlns:p14="http://schemas.microsoft.com/office/powerpoint/2010/main" xmlns="" val="31904262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3" cstate="print"/>
          <a:srcRect/>
          <a:stretch>
            <a:fillRect/>
          </a:stretch>
        </p:blipFill>
        <p:spPr bwMode="auto">
          <a:xfrm>
            <a:off x="0" y="0"/>
            <a:ext cx="9144000" cy="6392708"/>
          </a:xfrm>
          <a:prstGeom prst="rect">
            <a:avLst/>
          </a:prstGeom>
          <a:noFill/>
          <a:ln w="9525">
            <a:noFill/>
            <a:miter lim="800000"/>
            <a:headEnd/>
            <a:tailEnd/>
          </a:ln>
        </p:spPr>
      </p:pic>
    </p:spTree>
    <p:extLst>
      <p:ext uri="{BB962C8B-B14F-4D97-AF65-F5344CB8AC3E}">
        <p14:creationId xmlns:p14="http://schemas.microsoft.com/office/powerpoint/2010/main" xmlns="" val="8129077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Grp="1" noChangeAspect="1" noChangeArrowheads="1"/>
          </p:cNvPicPr>
          <p:nvPr>
            <p:ph idx="1"/>
          </p:nvPr>
        </p:nvPicPr>
        <p:blipFill rotWithShape="1">
          <a:blip r:embed="rId3" cstate="print"/>
          <a:srcRect r="12089"/>
          <a:stretch/>
        </p:blipFill>
        <p:spPr bwMode="auto">
          <a:xfrm>
            <a:off x="0" y="0"/>
            <a:ext cx="9144000" cy="6567054"/>
          </a:xfrm>
          <a:prstGeom prst="rect">
            <a:avLst/>
          </a:prstGeom>
          <a:noFill/>
          <a:ln w="9525">
            <a:noFill/>
            <a:miter lim="800000"/>
            <a:headEnd/>
            <a:tailEnd/>
          </a:ln>
        </p:spPr>
      </p:pic>
    </p:spTree>
    <p:extLst>
      <p:ext uri="{BB962C8B-B14F-4D97-AF65-F5344CB8AC3E}">
        <p14:creationId xmlns:p14="http://schemas.microsoft.com/office/powerpoint/2010/main" xmlns="" val="21937404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a:blip r:embed="rId3" cstate="print"/>
          <a:srcRect/>
          <a:stretch>
            <a:fillRect/>
          </a:stretch>
        </p:blipFill>
        <p:spPr bwMode="auto">
          <a:xfrm>
            <a:off x="0" y="-1"/>
            <a:ext cx="9144000" cy="6531429"/>
          </a:xfrm>
          <a:prstGeom prst="rect">
            <a:avLst/>
          </a:prstGeom>
          <a:noFill/>
          <a:ln w="9525">
            <a:noFill/>
            <a:miter lim="800000"/>
            <a:headEnd/>
            <a:tailEnd/>
          </a:ln>
        </p:spPr>
      </p:pic>
    </p:spTree>
    <p:extLst>
      <p:ext uri="{BB962C8B-B14F-4D97-AF65-F5344CB8AC3E}">
        <p14:creationId xmlns:p14="http://schemas.microsoft.com/office/powerpoint/2010/main" xmlns="" val="18901768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493837"/>
            <a:ext cx="8077200" cy="4754563"/>
          </a:xfrm>
        </p:spPr>
        <p:txBody>
          <a:bodyPr>
            <a:normAutofit/>
          </a:bodyPr>
          <a:lstStyle/>
          <a:p>
            <a:pPr marL="457200" indent="-279400">
              <a:spcAft>
                <a:spcPts val="600"/>
              </a:spcAft>
              <a:buFont typeface="Arial" pitchFamily="34" charset="0"/>
              <a:buChar char="•"/>
            </a:pPr>
            <a:r>
              <a:rPr lang="en-US" sz="3000" b="0" dirty="0">
                <a:solidFill>
                  <a:schemeClr val="tx1">
                    <a:lumMod val="85000"/>
                    <a:lumOff val="15000"/>
                  </a:schemeClr>
                </a:solidFill>
              </a:rPr>
              <a:t>Initiated by states </a:t>
            </a:r>
          </a:p>
          <a:p>
            <a:pPr marL="457200" indent="-279400">
              <a:spcAft>
                <a:spcPts val="600"/>
              </a:spcAft>
              <a:buFont typeface="Arial" pitchFamily="34" charset="0"/>
              <a:buChar char="•"/>
            </a:pPr>
            <a:r>
              <a:rPr lang="en-US" sz="3000" b="0" dirty="0">
                <a:solidFill>
                  <a:schemeClr val="tx1">
                    <a:lumMod val="85000"/>
                    <a:lumOff val="15000"/>
                  </a:schemeClr>
                </a:solidFill>
              </a:rPr>
              <a:t>How to avoid “reinventing the wheel”</a:t>
            </a:r>
          </a:p>
          <a:p>
            <a:pPr marL="457200" indent="-279400">
              <a:spcAft>
                <a:spcPts val="600"/>
              </a:spcAft>
              <a:buFont typeface="Arial" pitchFamily="34" charset="0"/>
              <a:buChar char="•"/>
            </a:pPr>
            <a:r>
              <a:rPr lang="en-US" sz="3000" b="0" dirty="0">
                <a:solidFill>
                  <a:schemeClr val="tx1">
                    <a:lumMod val="85000"/>
                    <a:lumOff val="15000"/>
                  </a:schemeClr>
                </a:solidFill>
              </a:rPr>
              <a:t>Create a clearinghouse of public domain tools &amp; documents </a:t>
            </a:r>
          </a:p>
          <a:p>
            <a:pPr marL="457200" indent="-279400">
              <a:spcAft>
                <a:spcPts val="600"/>
              </a:spcAft>
              <a:buFont typeface="Arial" pitchFamily="34" charset="0"/>
              <a:buChar char="•"/>
            </a:pPr>
            <a:r>
              <a:rPr lang="en-US" sz="3000" b="0" dirty="0">
                <a:solidFill>
                  <a:schemeClr val="tx1">
                    <a:lumMod val="85000"/>
                    <a:lumOff val="15000"/>
                  </a:schemeClr>
                </a:solidFill>
              </a:rPr>
              <a:t>Platform for all states to post, learn about, and adopt non-proprietary SLDS-related products</a:t>
            </a:r>
          </a:p>
          <a:p>
            <a:pPr marL="457200" indent="-279400">
              <a:spcAft>
                <a:spcPts val="600"/>
              </a:spcAft>
              <a:buFont typeface="Arial" pitchFamily="34" charset="0"/>
              <a:buChar char="•"/>
            </a:pPr>
            <a:r>
              <a:rPr lang="en-US" sz="3000" b="0" dirty="0">
                <a:solidFill>
                  <a:schemeClr val="tx1">
                    <a:lumMod val="85000"/>
                    <a:lumOff val="15000"/>
                  </a:schemeClr>
                </a:solidFill>
              </a:rPr>
              <a:t>Benefits both contributing and receiving </a:t>
            </a:r>
            <a:r>
              <a:rPr lang="en-US" sz="3000" b="0" dirty="0" smtClean="0">
                <a:solidFill>
                  <a:schemeClr val="tx1">
                    <a:lumMod val="85000"/>
                    <a:lumOff val="15000"/>
                  </a:schemeClr>
                </a:solidFill>
              </a:rPr>
              <a:t>states</a:t>
            </a:r>
            <a:endParaRPr lang="en-US" sz="3000" b="0" dirty="0">
              <a:solidFill>
                <a:schemeClr val="tx1">
                  <a:lumMod val="85000"/>
                  <a:lumOff val="15000"/>
                </a:schemeClr>
              </a:solidFill>
            </a:endParaRPr>
          </a:p>
        </p:txBody>
      </p:sp>
      <p:sp>
        <p:nvSpPr>
          <p:cNvPr id="4" name="Slide Number Placeholder 3"/>
          <p:cNvSpPr>
            <a:spLocks noGrp="1"/>
          </p:cNvSpPr>
          <p:nvPr>
            <p:ph type="sldNum" sz="quarter" idx="12"/>
          </p:nvPr>
        </p:nvSpPr>
        <p:spPr/>
        <p:txBody>
          <a:bodyPr/>
          <a:lstStyle/>
          <a:p>
            <a:fld id="{78085499-22F0-4E30-BA6A-ED84175C6FDF}" type="slidenum">
              <a:rPr lang="en-US" smtClean="0"/>
              <a:pPr/>
              <a:t>2</a:t>
            </a:fld>
            <a:endParaRPr lang="en-US" dirty="0"/>
          </a:p>
        </p:txBody>
      </p:sp>
      <p:sp>
        <p:nvSpPr>
          <p:cNvPr id="5" name="Title 1"/>
          <p:cNvSpPr txBox="1">
            <a:spLocks/>
          </p:cNvSpPr>
          <p:nvPr/>
        </p:nvSpPr>
        <p:spPr>
          <a:xfrm>
            <a:off x="369125" y="638300"/>
            <a:ext cx="8229600" cy="639762"/>
          </a:xfrm>
          <a:prstGeom prst="rect">
            <a:avLst/>
          </a:prstGeom>
        </p:spPr>
        <p:txBody>
          <a:bodyPr vert="horz" lIns="91440" tIns="45720" rIns="91440" bIns="45720" rtlCol="0" anchor="ctr">
            <a:noAutofit/>
          </a:bodyPr>
          <a:lstStyle>
            <a:lvl1pPr algn="l">
              <a:defRPr sz="3200" baseline="0">
                <a:solidFill>
                  <a:srgbClr val="7980A3"/>
                </a:solidFill>
              </a:defRPr>
            </a:lvl1pPr>
          </a:lstStyle>
          <a:p>
            <a:pPr lvl="0">
              <a:spcBef>
                <a:spcPct val="0"/>
              </a:spcBef>
              <a:defRPr/>
            </a:pPr>
            <a:r>
              <a:rPr lang="en-US" sz="2800" b="1" cap="all" dirty="0" smtClean="0">
                <a:solidFill>
                  <a:srgbClr val="45496B"/>
                </a:solidFill>
              </a:rPr>
              <a:t>Overview</a:t>
            </a:r>
            <a:endParaRPr lang="en-US" sz="2800" b="1" cap="all" dirty="0">
              <a:solidFill>
                <a:srgbClr val="45496B"/>
              </a:solidFill>
            </a:endParaRPr>
          </a:p>
        </p:txBody>
      </p:sp>
    </p:spTree>
    <p:extLst>
      <p:ext uri="{BB962C8B-B14F-4D97-AF65-F5344CB8AC3E}">
        <p14:creationId xmlns:p14="http://schemas.microsoft.com/office/powerpoint/2010/main" xmlns="" val="169102190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11.JPG"/>
          <p:cNvPicPr>
            <a:picLocks noChangeAspect="1"/>
          </p:cNvPicPr>
          <p:nvPr/>
        </p:nvPicPr>
        <p:blipFill rotWithShape="1">
          <a:blip r:embed="rId3" cstate="print"/>
          <a:srcRect t="3615" b="14428"/>
          <a:stretch/>
        </p:blipFill>
        <p:spPr>
          <a:xfrm>
            <a:off x="0" y="-1"/>
            <a:ext cx="9144000" cy="6269605"/>
          </a:xfrm>
          <a:prstGeom prst="rect">
            <a:avLst/>
          </a:prstGeom>
        </p:spPr>
      </p:pic>
    </p:spTree>
    <p:extLst>
      <p:ext uri="{BB962C8B-B14F-4D97-AF65-F5344CB8AC3E}">
        <p14:creationId xmlns:p14="http://schemas.microsoft.com/office/powerpoint/2010/main" xmlns="" val="21830735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12.JPG"/>
          <p:cNvPicPr>
            <a:picLocks noChangeAspect="1"/>
          </p:cNvPicPr>
          <p:nvPr/>
        </p:nvPicPr>
        <p:blipFill rotWithShape="1">
          <a:blip r:embed="rId3" cstate="print"/>
          <a:srcRect t="3948" b="6500"/>
          <a:stretch/>
        </p:blipFill>
        <p:spPr>
          <a:xfrm>
            <a:off x="-15922" y="0"/>
            <a:ext cx="9159922" cy="6694835"/>
          </a:xfrm>
          <a:prstGeom prst="rect">
            <a:avLst/>
          </a:prstGeom>
        </p:spPr>
      </p:pic>
    </p:spTree>
    <p:extLst>
      <p:ext uri="{BB962C8B-B14F-4D97-AF65-F5344CB8AC3E}">
        <p14:creationId xmlns:p14="http://schemas.microsoft.com/office/powerpoint/2010/main" xmlns="" val="4846926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Grp="1" noChangeAspect="1" noChangeArrowheads="1"/>
          </p:cNvPicPr>
          <p:nvPr>
            <p:ph idx="1"/>
          </p:nvPr>
        </p:nvPicPr>
        <p:blipFill>
          <a:blip r:embed="rId3" cstate="print"/>
          <a:srcRect/>
          <a:stretch>
            <a:fillRect/>
          </a:stretch>
        </p:blipFill>
        <p:spPr bwMode="auto">
          <a:xfrm>
            <a:off x="0" y="-1"/>
            <a:ext cx="9144000" cy="6554549"/>
          </a:xfrm>
          <a:prstGeom prst="rect">
            <a:avLst/>
          </a:prstGeom>
          <a:noFill/>
          <a:ln w="9525">
            <a:noFill/>
            <a:miter lim="800000"/>
            <a:headEnd/>
            <a:tailEnd/>
          </a:ln>
        </p:spPr>
      </p:pic>
    </p:spTree>
    <p:extLst>
      <p:ext uri="{BB962C8B-B14F-4D97-AF65-F5344CB8AC3E}">
        <p14:creationId xmlns:p14="http://schemas.microsoft.com/office/powerpoint/2010/main" xmlns="" val="276994417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Grp="1" noChangeAspect="1" noChangeArrowheads="1"/>
          </p:cNvPicPr>
          <p:nvPr>
            <p:ph idx="1"/>
          </p:nvPr>
        </p:nvPicPr>
        <p:blipFill>
          <a:blip r:embed="rId3" cstate="print"/>
          <a:srcRect/>
          <a:stretch>
            <a:fillRect/>
          </a:stretch>
        </p:blipFill>
        <p:spPr bwMode="auto">
          <a:xfrm>
            <a:off x="2274" y="-1"/>
            <a:ext cx="9141725" cy="6506273"/>
          </a:xfrm>
          <a:prstGeom prst="rect">
            <a:avLst/>
          </a:prstGeom>
          <a:noFill/>
          <a:ln w="9525">
            <a:noFill/>
            <a:miter lim="800000"/>
            <a:headEnd/>
            <a:tailEnd/>
          </a:ln>
        </p:spPr>
      </p:pic>
    </p:spTree>
    <p:extLst>
      <p:ext uri="{BB962C8B-B14F-4D97-AF65-F5344CB8AC3E}">
        <p14:creationId xmlns:p14="http://schemas.microsoft.com/office/powerpoint/2010/main" xmlns="" val="8570000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Grp="1" noChangeAspect="1" noChangeArrowheads="1"/>
          </p:cNvPicPr>
          <p:nvPr>
            <p:ph idx="1"/>
          </p:nvPr>
        </p:nvPicPr>
        <p:blipFill>
          <a:blip r:embed="rId3" cstate="print"/>
          <a:srcRect/>
          <a:stretch>
            <a:fillRect/>
          </a:stretch>
        </p:blipFill>
        <p:spPr bwMode="auto">
          <a:xfrm>
            <a:off x="0" y="4549"/>
            <a:ext cx="9144000" cy="6473628"/>
          </a:xfrm>
          <a:prstGeom prst="rect">
            <a:avLst/>
          </a:prstGeom>
          <a:noFill/>
          <a:ln w="9525">
            <a:noFill/>
            <a:miter lim="800000"/>
            <a:headEnd/>
            <a:tailEnd/>
          </a:ln>
        </p:spPr>
      </p:pic>
    </p:spTree>
    <p:extLst>
      <p:ext uri="{BB962C8B-B14F-4D97-AF65-F5344CB8AC3E}">
        <p14:creationId xmlns:p14="http://schemas.microsoft.com/office/powerpoint/2010/main" xmlns="" val="342505970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Grp="1" noChangeAspect="1" noChangeArrowheads="1"/>
          </p:cNvPicPr>
          <p:nvPr>
            <p:ph idx="1"/>
          </p:nvPr>
        </p:nvPicPr>
        <p:blipFill>
          <a:blip r:embed="rId3" cstate="print"/>
          <a:srcRect/>
          <a:stretch>
            <a:fillRect/>
          </a:stretch>
        </p:blipFill>
        <p:spPr bwMode="auto">
          <a:xfrm>
            <a:off x="0" y="-1"/>
            <a:ext cx="9144000" cy="6672649"/>
          </a:xfrm>
          <a:prstGeom prst="rect">
            <a:avLst/>
          </a:prstGeom>
          <a:noFill/>
          <a:ln w="9525">
            <a:noFill/>
            <a:miter lim="800000"/>
            <a:headEnd/>
            <a:tailEnd/>
          </a:ln>
        </p:spPr>
      </p:pic>
    </p:spTree>
    <p:extLst>
      <p:ext uri="{BB962C8B-B14F-4D97-AF65-F5344CB8AC3E}">
        <p14:creationId xmlns:p14="http://schemas.microsoft.com/office/powerpoint/2010/main" xmlns="" val="178644090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Grp="1" noChangeAspect="1" noChangeArrowheads="1"/>
          </p:cNvPicPr>
          <p:nvPr>
            <p:ph idx="1"/>
          </p:nvPr>
        </p:nvPicPr>
        <p:blipFill>
          <a:blip r:embed="rId3" cstate="print"/>
          <a:srcRect/>
          <a:stretch>
            <a:fillRect/>
          </a:stretch>
        </p:blipFill>
        <p:spPr bwMode="auto">
          <a:xfrm>
            <a:off x="0" y="-1"/>
            <a:ext cx="9144000" cy="5826265"/>
          </a:xfrm>
          <a:prstGeom prst="rect">
            <a:avLst/>
          </a:prstGeom>
          <a:noFill/>
          <a:ln w="9525">
            <a:noFill/>
            <a:miter lim="800000"/>
            <a:headEnd/>
            <a:tailEnd/>
          </a:ln>
        </p:spPr>
      </p:pic>
    </p:spTree>
    <p:extLst>
      <p:ext uri="{BB962C8B-B14F-4D97-AF65-F5344CB8AC3E}">
        <p14:creationId xmlns:p14="http://schemas.microsoft.com/office/powerpoint/2010/main" xmlns="" val="357956343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Grp="1" noChangeAspect="1" noChangeArrowheads="1"/>
          </p:cNvPicPr>
          <p:nvPr>
            <p:ph idx="1"/>
          </p:nvPr>
        </p:nvPicPr>
        <p:blipFill>
          <a:blip r:embed="rId3" cstate="print"/>
          <a:srcRect/>
          <a:stretch>
            <a:fillRect/>
          </a:stretch>
        </p:blipFill>
        <p:spPr bwMode="auto">
          <a:xfrm>
            <a:off x="0" y="-1"/>
            <a:ext cx="9144000" cy="6755027"/>
          </a:xfrm>
          <a:prstGeom prst="rect">
            <a:avLst/>
          </a:prstGeom>
          <a:noFill/>
          <a:ln w="9525">
            <a:noFill/>
            <a:miter lim="800000"/>
            <a:headEnd/>
            <a:tailEnd/>
          </a:ln>
        </p:spPr>
      </p:pic>
    </p:spTree>
    <p:extLst>
      <p:ext uri="{BB962C8B-B14F-4D97-AF65-F5344CB8AC3E}">
        <p14:creationId xmlns:p14="http://schemas.microsoft.com/office/powerpoint/2010/main" xmlns="" val="125653935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493837"/>
            <a:ext cx="8077200" cy="4754563"/>
          </a:xfrm>
        </p:spPr>
        <p:txBody>
          <a:bodyPr>
            <a:normAutofit/>
          </a:bodyPr>
          <a:lstStyle/>
          <a:p>
            <a:pPr marL="457200" indent="-279400">
              <a:buFont typeface="Arial" pitchFamily="34" charset="0"/>
              <a:buChar char="•"/>
            </a:pPr>
            <a:r>
              <a:rPr lang="en-US" b="0" dirty="0" smtClean="0">
                <a:solidFill>
                  <a:schemeClr val="tx1"/>
                </a:solidFill>
              </a:rPr>
              <a:t>Lighten development burden</a:t>
            </a:r>
          </a:p>
          <a:p>
            <a:pPr marL="1143000" lvl="1" indent="-393700">
              <a:buSzPct val="70000"/>
              <a:buFont typeface="Courier New" pitchFamily="49" charset="0"/>
              <a:buChar char="o"/>
            </a:pPr>
            <a:r>
              <a:rPr lang="en-US" dirty="0" smtClean="0"/>
              <a:t>Quicker turnaround on SLDS efforts</a:t>
            </a:r>
          </a:p>
          <a:p>
            <a:pPr marL="457200" indent="-279400">
              <a:buFont typeface="Arial" pitchFamily="34" charset="0"/>
              <a:buChar char="•"/>
            </a:pPr>
            <a:r>
              <a:rPr lang="en-US" b="0" dirty="0" smtClean="0">
                <a:solidFill>
                  <a:schemeClr val="tx1"/>
                </a:solidFill>
              </a:rPr>
              <a:t>Lighten financial burden</a:t>
            </a:r>
          </a:p>
          <a:p>
            <a:pPr marL="1143000" lvl="1" indent="-393700">
              <a:buSzPct val="70000"/>
              <a:buFont typeface="Courier New" pitchFamily="49" charset="0"/>
              <a:buChar char="o"/>
            </a:pPr>
            <a:r>
              <a:rPr lang="en-US" dirty="0" smtClean="0"/>
              <a:t>Less expense to develop SLDS</a:t>
            </a:r>
          </a:p>
          <a:p>
            <a:pPr marL="457200" indent="-279400">
              <a:buFont typeface="Arial" pitchFamily="34" charset="0"/>
              <a:buChar char="•"/>
            </a:pPr>
            <a:r>
              <a:rPr lang="en-US" b="0" dirty="0" smtClean="0">
                <a:solidFill>
                  <a:schemeClr val="tx1"/>
                </a:solidFill>
              </a:rPr>
              <a:t>Collaboration</a:t>
            </a:r>
          </a:p>
          <a:p>
            <a:pPr marL="1143000" lvl="1" indent="-393700">
              <a:buSzPct val="70000"/>
              <a:buFont typeface="Courier New" pitchFamily="49" charset="0"/>
              <a:buChar char="o"/>
            </a:pPr>
            <a:r>
              <a:rPr lang="en-US" dirty="0" smtClean="0"/>
              <a:t>Share improvements to PDC tools</a:t>
            </a:r>
          </a:p>
          <a:p>
            <a:pPr marL="457200" indent="-279400">
              <a:buFont typeface="Arial" pitchFamily="34" charset="0"/>
              <a:buChar char="•"/>
            </a:pPr>
            <a:r>
              <a:rPr lang="en-US" b="0" dirty="0" smtClean="0">
                <a:solidFill>
                  <a:schemeClr val="tx1"/>
                </a:solidFill>
              </a:rPr>
              <a:t>Expectation</a:t>
            </a:r>
          </a:p>
          <a:p>
            <a:pPr marL="1143000" lvl="1" indent="-393700">
              <a:buSzPct val="70000"/>
              <a:buFont typeface="Courier New" pitchFamily="49" charset="0"/>
              <a:buChar char="o"/>
            </a:pPr>
            <a:r>
              <a:rPr lang="en-US" dirty="0" smtClean="0"/>
              <a:t>All states will contribute tools to the PDC</a:t>
            </a:r>
            <a:endParaRPr lang="en-US" dirty="0"/>
          </a:p>
          <a:p>
            <a:pPr>
              <a:buSzPct val="70000"/>
              <a:buFont typeface="Courier New" pitchFamily="49" charset="0"/>
              <a:buChar char="o"/>
            </a:pPr>
            <a:endParaRPr lang="en-US" dirty="0">
              <a:solidFill>
                <a:schemeClr val="tx1">
                  <a:lumMod val="85000"/>
                  <a:lumOff val="15000"/>
                </a:schemeClr>
              </a:solidFill>
            </a:endParaRPr>
          </a:p>
        </p:txBody>
      </p:sp>
      <p:sp>
        <p:nvSpPr>
          <p:cNvPr id="4" name="Slide Number Placeholder 3"/>
          <p:cNvSpPr>
            <a:spLocks noGrp="1"/>
          </p:cNvSpPr>
          <p:nvPr>
            <p:ph type="sldNum" sz="quarter" idx="12"/>
          </p:nvPr>
        </p:nvSpPr>
        <p:spPr/>
        <p:txBody>
          <a:bodyPr/>
          <a:lstStyle/>
          <a:p>
            <a:fld id="{78085499-22F0-4E30-BA6A-ED84175C6FDF}" type="slidenum">
              <a:rPr lang="en-US" smtClean="0"/>
              <a:pPr/>
              <a:t>28</a:t>
            </a:fld>
            <a:endParaRPr lang="en-US" dirty="0"/>
          </a:p>
        </p:txBody>
      </p:sp>
      <p:sp>
        <p:nvSpPr>
          <p:cNvPr id="5" name="Title 1"/>
          <p:cNvSpPr txBox="1">
            <a:spLocks/>
          </p:cNvSpPr>
          <p:nvPr/>
        </p:nvSpPr>
        <p:spPr>
          <a:xfrm>
            <a:off x="369125" y="638300"/>
            <a:ext cx="8229600" cy="639762"/>
          </a:xfrm>
          <a:prstGeom prst="rect">
            <a:avLst/>
          </a:prstGeom>
        </p:spPr>
        <p:txBody>
          <a:bodyPr vert="horz" lIns="91440" tIns="45720" rIns="91440" bIns="45720" rtlCol="0" anchor="ctr">
            <a:noAutofit/>
          </a:bodyPr>
          <a:lstStyle>
            <a:lvl1pPr algn="l">
              <a:defRPr sz="3200" baseline="0">
                <a:solidFill>
                  <a:srgbClr val="7980A3"/>
                </a:solidFill>
              </a:defRPr>
            </a:lvl1pPr>
          </a:lstStyle>
          <a:p>
            <a:pPr lvl="0">
              <a:spcBef>
                <a:spcPct val="0"/>
              </a:spcBef>
              <a:defRPr/>
            </a:pPr>
            <a:r>
              <a:rPr lang="en-US" sz="2800" b="1" dirty="0" smtClean="0">
                <a:solidFill>
                  <a:srgbClr val="45496B"/>
                </a:solidFill>
              </a:rPr>
              <a:t>GOALS</a:t>
            </a:r>
            <a:endParaRPr lang="en-US" sz="2800" b="1" dirty="0">
              <a:solidFill>
                <a:srgbClr val="45496B"/>
              </a:solidFill>
            </a:endParaRPr>
          </a:p>
        </p:txBody>
      </p:sp>
    </p:spTree>
    <p:extLst>
      <p:ext uri="{BB962C8B-B14F-4D97-AF65-F5344CB8AC3E}">
        <p14:creationId xmlns:p14="http://schemas.microsoft.com/office/powerpoint/2010/main" xmlns="" val="231539015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69125" y="1278062"/>
            <a:ext cx="8470075" cy="51227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fld id="{78085499-22F0-4E30-BA6A-ED84175C6FDF}" type="slidenum">
              <a:rPr lang="en-US" smtClean="0"/>
              <a:pPr/>
              <a:t>29</a:t>
            </a:fld>
            <a:endParaRPr lang="en-US" dirty="0"/>
          </a:p>
        </p:txBody>
      </p:sp>
      <p:sp>
        <p:nvSpPr>
          <p:cNvPr id="5" name="Title 1"/>
          <p:cNvSpPr txBox="1">
            <a:spLocks/>
          </p:cNvSpPr>
          <p:nvPr/>
        </p:nvSpPr>
        <p:spPr>
          <a:xfrm>
            <a:off x="369125" y="638300"/>
            <a:ext cx="8229600" cy="639762"/>
          </a:xfrm>
          <a:prstGeom prst="rect">
            <a:avLst/>
          </a:prstGeom>
        </p:spPr>
        <p:txBody>
          <a:bodyPr vert="horz" lIns="91440" tIns="45720" rIns="91440" bIns="45720" rtlCol="0" anchor="ctr">
            <a:noAutofit/>
          </a:bodyPr>
          <a:lstStyle>
            <a:lvl1pPr algn="l">
              <a:defRPr sz="3200" baseline="0">
                <a:solidFill>
                  <a:srgbClr val="7980A3"/>
                </a:solidFill>
              </a:defRPr>
            </a:lvl1pPr>
          </a:lstStyle>
          <a:p>
            <a:pPr lvl="0">
              <a:spcBef>
                <a:spcPct val="0"/>
              </a:spcBef>
              <a:defRPr/>
            </a:pPr>
            <a:r>
              <a:rPr lang="en-US" sz="2800" b="1" dirty="0" smtClean="0">
                <a:solidFill>
                  <a:srgbClr val="45496B"/>
                </a:solidFill>
              </a:rPr>
              <a:t>ORGANIZATION</a:t>
            </a:r>
            <a:endParaRPr lang="en-US" sz="2800" b="1" dirty="0">
              <a:solidFill>
                <a:srgbClr val="45496B"/>
              </a:solidFill>
            </a:endParaRPr>
          </a:p>
        </p:txBody>
      </p:sp>
      <p:pic>
        <p:nvPicPr>
          <p:cNvPr id="2050"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t="14725" r="26156" b="22455"/>
          <a:stretch/>
        </p:blipFill>
        <p:spPr bwMode="auto">
          <a:xfrm>
            <a:off x="228600" y="1524001"/>
            <a:ext cx="8686800" cy="4419599"/>
          </a:xfrm>
          <a:prstGeom prst="rect">
            <a:avLst/>
          </a:prstGeom>
          <a:noFill/>
          <a:ln>
            <a:noFill/>
          </a:ln>
          <a:effectLst>
            <a:innerShdw blurRad="114300">
              <a:prstClr val="black"/>
            </a:inn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7" name="Rectangle 6"/>
          <p:cNvSpPr/>
          <p:nvPr/>
        </p:nvSpPr>
        <p:spPr>
          <a:xfrm>
            <a:off x="1905000" y="1613849"/>
            <a:ext cx="1524000" cy="1956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p:nvPr/>
        </p:nvPicPr>
        <p:blipFill rotWithShape="1">
          <a:blip r:embed="rId4" cstate="print"/>
          <a:srcRect l="1172" t="30471" r="27233" b="14055"/>
          <a:stretch/>
        </p:blipFill>
        <p:spPr bwMode="auto">
          <a:xfrm>
            <a:off x="304800" y="1809465"/>
            <a:ext cx="8534400" cy="3981735"/>
          </a:xfrm>
          <a:prstGeom prst="rect">
            <a:avLst/>
          </a:prstGeom>
          <a:ln>
            <a:noFill/>
          </a:ln>
          <a:extLst>
            <a:ext uri="{53640926-AAD7-44D8-BBD7-CCE9431645EC}">
              <a14:shadowObscured xmlns:a14="http://schemas.microsoft.com/office/drawing/2010/main" xmlns=""/>
            </a:ext>
          </a:extLst>
        </p:spPr>
      </p:pic>
    </p:spTree>
    <p:extLst>
      <p:ext uri="{BB962C8B-B14F-4D97-AF65-F5344CB8AC3E}">
        <p14:creationId xmlns:p14="http://schemas.microsoft.com/office/powerpoint/2010/main" xmlns="" val="219938600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ctr"/>
            <a:endParaRPr lang="en-US" sz="4400" dirty="0" smtClean="0"/>
          </a:p>
          <a:p>
            <a:pPr algn="ctr"/>
            <a:r>
              <a:rPr lang="en-US" sz="4400" dirty="0" smtClean="0"/>
              <a:t>CDE Data Dictionary Tool</a:t>
            </a:r>
          </a:p>
          <a:p>
            <a:pPr algn="ctr"/>
            <a:r>
              <a:rPr lang="en-US" sz="4400" dirty="0" smtClean="0"/>
              <a:t>Demonstration</a:t>
            </a:r>
          </a:p>
          <a:p>
            <a:pPr algn="ctr"/>
            <a:endParaRPr lang="en-US" dirty="0"/>
          </a:p>
          <a:p>
            <a:pPr algn="ctr"/>
            <a:r>
              <a:rPr lang="en-US" sz="3600" dirty="0" smtClean="0"/>
              <a:t>Dan </a:t>
            </a:r>
            <a:r>
              <a:rPr lang="en-US" sz="3600" dirty="0" err="1" smtClean="0"/>
              <a:t>Domagala</a:t>
            </a:r>
            <a:endParaRPr lang="en-US" sz="3600" dirty="0" smtClean="0"/>
          </a:p>
          <a:p>
            <a:pPr algn="ctr"/>
            <a:r>
              <a:rPr lang="en-US" sz="2800" dirty="0" smtClean="0"/>
              <a:t>Colorado Department of Education</a:t>
            </a:r>
            <a:endParaRPr lang="en-US" sz="2800" dirty="0"/>
          </a:p>
        </p:txBody>
      </p:sp>
      <p:sp>
        <p:nvSpPr>
          <p:cNvPr id="4" name="Slide Number Placeholder 3"/>
          <p:cNvSpPr>
            <a:spLocks noGrp="1"/>
          </p:cNvSpPr>
          <p:nvPr>
            <p:ph type="sldNum" sz="quarter" idx="12"/>
          </p:nvPr>
        </p:nvSpPr>
        <p:spPr/>
        <p:txBody>
          <a:bodyPr/>
          <a:lstStyle/>
          <a:p>
            <a:fld id="{78085499-22F0-4E30-BA6A-ED84175C6FDF}" type="slidenum">
              <a:rPr lang="en-US" smtClean="0"/>
              <a:pPr/>
              <a:t>3</a:t>
            </a:fld>
            <a:endParaRPr lang="en-US" dirty="0"/>
          </a:p>
        </p:txBody>
      </p:sp>
    </p:spTree>
    <p:extLst>
      <p:ext uri="{BB962C8B-B14F-4D97-AF65-F5344CB8AC3E}">
        <p14:creationId xmlns:p14="http://schemas.microsoft.com/office/powerpoint/2010/main" xmlns="" val="195843636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smtClean="0"/>
          </a:p>
          <a:p>
            <a:endParaRPr lang="en-US" dirty="0"/>
          </a:p>
          <a:p>
            <a:pPr algn="ctr"/>
            <a:r>
              <a:rPr lang="en-US" sz="4000" dirty="0" smtClean="0"/>
              <a:t>Demonstrate Download Process</a:t>
            </a:r>
          </a:p>
          <a:p>
            <a:pPr algn="ctr"/>
            <a:endParaRPr lang="en-US" sz="4000" dirty="0"/>
          </a:p>
          <a:p>
            <a:pPr algn="ctr"/>
            <a:r>
              <a:rPr lang="en-US" sz="4000" dirty="0" smtClean="0">
                <a:hlinkClick r:id="rId3"/>
              </a:rPr>
              <a:t>www.grads360.org</a:t>
            </a:r>
            <a:endParaRPr lang="en-US" sz="4000" dirty="0" smtClean="0"/>
          </a:p>
          <a:p>
            <a:pPr algn="ctr"/>
            <a:endParaRPr lang="en-US" sz="4000" dirty="0"/>
          </a:p>
        </p:txBody>
      </p:sp>
      <p:sp>
        <p:nvSpPr>
          <p:cNvPr id="3" name="Slide Number Placeholder 2"/>
          <p:cNvSpPr>
            <a:spLocks noGrp="1"/>
          </p:cNvSpPr>
          <p:nvPr>
            <p:ph type="sldNum" sz="quarter" idx="12"/>
          </p:nvPr>
        </p:nvSpPr>
        <p:spPr/>
        <p:txBody>
          <a:bodyPr/>
          <a:lstStyle/>
          <a:p>
            <a:fld id="{78085499-22F0-4E30-BA6A-ED84175C6FDF}" type="slidenum">
              <a:rPr lang="en-US" smtClean="0"/>
              <a:pPr/>
              <a:t>30</a:t>
            </a:fld>
            <a:endParaRPr lang="en-US" dirty="0"/>
          </a:p>
        </p:txBody>
      </p:sp>
    </p:spTree>
    <p:extLst>
      <p:ext uri="{BB962C8B-B14F-4D97-AF65-F5344CB8AC3E}">
        <p14:creationId xmlns:p14="http://schemas.microsoft.com/office/powerpoint/2010/main" xmlns="" val="72426785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10000"/>
          </a:bodyPr>
          <a:lstStyle/>
          <a:p>
            <a:pPr marL="457200" indent="-457200"/>
            <a:r>
              <a:rPr lang="en-US" sz="4200" b="1" dirty="0" smtClean="0">
                <a:solidFill>
                  <a:schemeClr val="tx1">
                    <a:lumMod val="85000"/>
                    <a:lumOff val="15000"/>
                  </a:schemeClr>
                </a:solidFill>
              </a:rPr>
              <a:t>Newest Tools:</a:t>
            </a:r>
          </a:p>
          <a:p>
            <a:pPr marL="677863" lvl="3" indent="-457200" defTabSz="627063">
              <a:buClr>
                <a:schemeClr val="tx1">
                  <a:lumMod val="85000"/>
                  <a:lumOff val="15000"/>
                </a:schemeClr>
              </a:buClr>
              <a:buFont typeface="Arial" pitchFamily="34" charset="0"/>
              <a:buChar char="•"/>
            </a:pPr>
            <a:r>
              <a:rPr lang="en-US" sz="3600" dirty="0" smtClean="0">
                <a:solidFill>
                  <a:schemeClr val="tx1">
                    <a:lumMod val="85000"/>
                    <a:lumOff val="15000"/>
                  </a:schemeClr>
                </a:solidFill>
              </a:rPr>
              <a:t>CO Record Integration Tracking System</a:t>
            </a:r>
          </a:p>
          <a:p>
            <a:pPr marL="677863" lvl="3" indent="-457200" defTabSz="627063">
              <a:buClr>
                <a:schemeClr val="tx1">
                  <a:lumMod val="85000"/>
                  <a:lumOff val="15000"/>
                </a:schemeClr>
              </a:buClr>
              <a:buFont typeface="Arial" pitchFamily="34" charset="0"/>
              <a:buChar char="•"/>
            </a:pPr>
            <a:r>
              <a:rPr lang="en-US" sz="3600" dirty="0" smtClean="0">
                <a:solidFill>
                  <a:schemeClr val="tx1">
                    <a:lumMod val="85000"/>
                    <a:lumOff val="15000"/>
                  </a:schemeClr>
                </a:solidFill>
              </a:rPr>
              <a:t>NV EDEN Reporting System </a:t>
            </a:r>
          </a:p>
          <a:p>
            <a:pPr marL="677863" lvl="3" indent="-457200" defTabSz="627063">
              <a:buClr>
                <a:schemeClr val="tx1">
                  <a:lumMod val="85000"/>
                  <a:lumOff val="15000"/>
                </a:schemeClr>
              </a:buClr>
              <a:buFont typeface="Arial" pitchFamily="34" charset="0"/>
              <a:buChar char="•"/>
            </a:pPr>
            <a:r>
              <a:rPr lang="en-US" sz="3600" dirty="0" smtClean="0">
                <a:solidFill>
                  <a:schemeClr val="tx1">
                    <a:lumMod val="85000"/>
                    <a:lumOff val="15000"/>
                  </a:schemeClr>
                </a:solidFill>
              </a:rPr>
              <a:t>LA </a:t>
            </a:r>
            <a:r>
              <a:rPr lang="en-US" sz="3600" dirty="0">
                <a:solidFill>
                  <a:schemeClr val="tx1">
                    <a:lumMod val="85000"/>
                    <a:lumOff val="15000"/>
                  </a:schemeClr>
                </a:solidFill>
              </a:rPr>
              <a:t>Roster Verification Tool</a:t>
            </a:r>
          </a:p>
          <a:p>
            <a:pPr marL="457200" indent="-457200"/>
            <a:endParaRPr lang="en-US" sz="2800" dirty="0" smtClean="0">
              <a:solidFill>
                <a:schemeClr val="tx1">
                  <a:lumMod val="85000"/>
                  <a:lumOff val="15000"/>
                </a:schemeClr>
              </a:solidFill>
            </a:endParaRPr>
          </a:p>
          <a:p>
            <a:pPr marL="457200" indent="-457200"/>
            <a:r>
              <a:rPr lang="en-US" sz="4200" dirty="0" smtClean="0">
                <a:solidFill>
                  <a:schemeClr val="tx1">
                    <a:lumMod val="85000"/>
                    <a:lumOff val="15000"/>
                  </a:schemeClr>
                </a:solidFill>
              </a:rPr>
              <a:t>Future Tools:</a:t>
            </a:r>
            <a:endParaRPr lang="en-US" sz="4200" b="1" dirty="0">
              <a:solidFill>
                <a:schemeClr val="tx1">
                  <a:lumMod val="85000"/>
                  <a:lumOff val="15000"/>
                </a:schemeClr>
              </a:solidFill>
            </a:endParaRPr>
          </a:p>
          <a:p>
            <a:pPr marL="677863" lvl="3" indent="-457200" defTabSz="682625">
              <a:buClr>
                <a:schemeClr val="tx1">
                  <a:lumMod val="85000"/>
                  <a:lumOff val="15000"/>
                </a:schemeClr>
              </a:buClr>
              <a:buFont typeface="Arial" pitchFamily="34" charset="0"/>
              <a:buChar char="•"/>
            </a:pPr>
            <a:r>
              <a:rPr lang="en-US" sz="3600" dirty="0" smtClean="0">
                <a:solidFill>
                  <a:schemeClr val="tx1">
                    <a:lumMod val="85000"/>
                    <a:lumOff val="15000"/>
                  </a:schemeClr>
                </a:solidFill>
              </a:rPr>
              <a:t>KS Student Course Collection specifications</a:t>
            </a:r>
          </a:p>
          <a:p>
            <a:pPr marL="677863" lvl="3" indent="-457200" defTabSz="682625">
              <a:buClr>
                <a:schemeClr val="tx1">
                  <a:lumMod val="85000"/>
                  <a:lumOff val="15000"/>
                </a:schemeClr>
              </a:buClr>
              <a:buFont typeface="Arial" pitchFamily="34" charset="0"/>
              <a:buChar char="•"/>
            </a:pPr>
            <a:r>
              <a:rPr lang="en-US" sz="3600" dirty="0" smtClean="0">
                <a:solidFill>
                  <a:schemeClr val="tx1">
                    <a:lumMod val="85000"/>
                    <a:lumOff val="15000"/>
                  </a:schemeClr>
                </a:solidFill>
              </a:rPr>
              <a:t>P20 Data Dictionary</a:t>
            </a:r>
            <a:endParaRPr lang="en-US" sz="3600" dirty="0">
              <a:solidFill>
                <a:schemeClr val="tx1">
                  <a:lumMod val="85000"/>
                  <a:lumOff val="15000"/>
                </a:schemeClr>
              </a:solidFill>
            </a:endParaRPr>
          </a:p>
          <a:p>
            <a:pPr marL="677863" lvl="3" indent="-457200" defTabSz="682625">
              <a:buClr>
                <a:schemeClr val="tx1">
                  <a:lumMod val="85000"/>
                  <a:lumOff val="15000"/>
                </a:schemeClr>
              </a:buClr>
              <a:buFont typeface="Arial" pitchFamily="34" charset="0"/>
              <a:buChar char="•"/>
            </a:pPr>
            <a:r>
              <a:rPr lang="en-US" sz="3600" dirty="0" smtClean="0">
                <a:solidFill>
                  <a:schemeClr val="tx1">
                    <a:lumMod val="85000"/>
                    <a:lumOff val="15000"/>
                  </a:schemeClr>
                </a:solidFill>
              </a:rPr>
              <a:t>P20 Data Model</a:t>
            </a:r>
            <a:endParaRPr lang="en-US" sz="3600" dirty="0">
              <a:solidFill>
                <a:schemeClr val="tx1">
                  <a:lumMod val="85000"/>
                  <a:lumOff val="15000"/>
                </a:schemeClr>
              </a:solidFill>
            </a:endParaRPr>
          </a:p>
          <a:p>
            <a:endParaRPr lang="en-US" dirty="0"/>
          </a:p>
        </p:txBody>
      </p:sp>
      <p:sp>
        <p:nvSpPr>
          <p:cNvPr id="4" name="Slide Number Placeholder 3"/>
          <p:cNvSpPr>
            <a:spLocks noGrp="1"/>
          </p:cNvSpPr>
          <p:nvPr>
            <p:ph type="sldNum" sz="quarter" idx="12"/>
          </p:nvPr>
        </p:nvSpPr>
        <p:spPr/>
        <p:txBody>
          <a:bodyPr/>
          <a:lstStyle/>
          <a:p>
            <a:fld id="{78085499-22F0-4E30-BA6A-ED84175C6FDF}" type="slidenum">
              <a:rPr lang="en-US" smtClean="0"/>
              <a:pPr/>
              <a:t>31</a:t>
            </a:fld>
            <a:endParaRPr lang="en-US" dirty="0"/>
          </a:p>
        </p:txBody>
      </p:sp>
      <p:sp>
        <p:nvSpPr>
          <p:cNvPr id="5" name="Title 1"/>
          <p:cNvSpPr txBox="1">
            <a:spLocks/>
          </p:cNvSpPr>
          <p:nvPr/>
        </p:nvSpPr>
        <p:spPr>
          <a:xfrm>
            <a:off x="369125" y="638300"/>
            <a:ext cx="8229600" cy="639762"/>
          </a:xfrm>
          <a:prstGeom prst="rect">
            <a:avLst/>
          </a:prstGeom>
        </p:spPr>
        <p:txBody>
          <a:bodyPr vert="horz" lIns="91440" tIns="45720" rIns="91440" bIns="45720" rtlCol="0" anchor="ctr">
            <a:noAutofit/>
          </a:bodyPr>
          <a:lstStyle>
            <a:lvl1pPr algn="l">
              <a:defRPr sz="3200" baseline="0">
                <a:solidFill>
                  <a:srgbClr val="7980A3"/>
                </a:solidFill>
              </a:defRPr>
            </a:lvl1pPr>
          </a:lstStyle>
          <a:p>
            <a:pPr lvl="0">
              <a:spcBef>
                <a:spcPct val="0"/>
              </a:spcBef>
              <a:defRPr/>
            </a:pPr>
            <a:r>
              <a:rPr lang="en-US" sz="2800" b="1" dirty="0" smtClean="0">
                <a:solidFill>
                  <a:srgbClr val="45496B"/>
                </a:solidFill>
              </a:rPr>
              <a:t>NEW TOOLS</a:t>
            </a:r>
            <a:endParaRPr lang="en-US" sz="2800" b="1" dirty="0">
              <a:solidFill>
                <a:srgbClr val="45496B"/>
              </a:solidFill>
            </a:endParaRPr>
          </a:p>
        </p:txBody>
      </p:sp>
    </p:spTree>
    <p:extLst>
      <p:ext uri="{BB962C8B-B14F-4D97-AF65-F5344CB8AC3E}">
        <p14:creationId xmlns:p14="http://schemas.microsoft.com/office/powerpoint/2010/main" xmlns="" val="39088272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417637"/>
            <a:ext cx="8077200" cy="4754563"/>
          </a:xfrm>
        </p:spPr>
        <p:txBody>
          <a:bodyPr>
            <a:noAutofit/>
          </a:bodyPr>
          <a:lstStyle/>
          <a:p>
            <a:pPr marL="677863" lvl="3" indent="-457200" defTabSz="736600">
              <a:spcBef>
                <a:spcPts val="0"/>
              </a:spcBef>
              <a:spcAft>
                <a:spcPts val="400"/>
              </a:spcAft>
              <a:buFont typeface="Arial" pitchFamily="34" charset="0"/>
              <a:buChar char="•"/>
            </a:pPr>
            <a:r>
              <a:rPr lang="en-US" sz="2800" dirty="0" smtClean="0">
                <a:solidFill>
                  <a:schemeClr val="tx1">
                    <a:lumMod val="85000"/>
                    <a:lumOff val="15000"/>
                  </a:schemeClr>
                </a:solidFill>
              </a:rPr>
              <a:t>AR                (</a:t>
            </a:r>
            <a:r>
              <a:rPr lang="en-US" sz="2800" dirty="0">
                <a:solidFill>
                  <a:schemeClr val="tx1">
                    <a:lumMod val="85000"/>
                    <a:lumOff val="15000"/>
                  </a:schemeClr>
                </a:solidFill>
              </a:rPr>
              <a:t>Identity Management)</a:t>
            </a:r>
          </a:p>
          <a:p>
            <a:pPr marL="677863" lvl="3" indent="-457200" defTabSz="736600">
              <a:spcBef>
                <a:spcPts val="0"/>
              </a:spcBef>
              <a:spcAft>
                <a:spcPts val="400"/>
              </a:spcAft>
              <a:buFont typeface="Arial" pitchFamily="34" charset="0"/>
              <a:buChar char="•"/>
            </a:pPr>
            <a:r>
              <a:rPr lang="en-US" sz="2800" dirty="0" smtClean="0">
                <a:solidFill>
                  <a:schemeClr val="tx1">
                    <a:lumMod val="85000"/>
                    <a:lumOff val="15000"/>
                  </a:schemeClr>
                </a:solidFill>
              </a:rPr>
              <a:t>CO </a:t>
            </a:r>
            <a:r>
              <a:rPr lang="en-US" sz="2800" dirty="0">
                <a:solidFill>
                  <a:schemeClr val="tx1">
                    <a:lumMod val="85000"/>
                    <a:lumOff val="15000"/>
                  </a:schemeClr>
                </a:solidFill>
              </a:rPr>
              <a:t>Data Dictionary </a:t>
            </a:r>
            <a:r>
              <a:rPr lang="en-US" sz="2800" dirty="0" smtClean="0">
                <a:solidFill>
                  <a:schemeClr val="tx1">
                    <a:lumMod val="85000"/>
                    <a:lumOff val="15000"/>
                  </a:schemeClr>
                </a:solidFill>
              </a:rPr>
              <a:t>Tool</a:t>
            </a:r>
          </a:p>
          <a:p>
            <a:pPr marL="677863" lvl="3" indent="-457200" defTabSz="736600">
              <a:spcBef>
                <a:spcPts val="0"/>
              </a:spcBef>
              <a:spcAft>
                <a:spcPts val="400"/>
              </a:spcAft>
              <a:buFont typeface="Arial" pitchFamily="34" charset="0"/>
              <a:buChar char="•"/>
            </a:pPr>
            <a:r>
              <a:rPr lang="en-US" sz="2800" dirty="0" smtClean="0">
                <a:solidFill>
                  <a:schemeClr val="tx1">
                    <a:lumMod val="85000"/>
                    <a:lumOff val="15000"/>
                  </a:schemeClr>
                </a:solidFill>
              </a:rPr>
              <a:t>CO Growth </a:t>
            </a:r>
            <a:r>
              <a:rPr lang="en-US" sz="2800" dirty="0">
                <a:solidFill>
                  <a:schemeClr val="tx1">
                    <a:lumMod val="85000"/>
                    <a:lumOff val="15000"/>
                  </a:schemeClr>
                </a:solidFill>
              </a:rPr>
              <a:t>Model</a:t>
            </a:r>
          </a:p>
          <a:p>
            <a:pPr marL="677863" lvl="3" indent="-457200" defTabSz="736600">
              <a:spcBef>
                <a:spcPts val="0"/>
              </a:spcBef>
              <a:spcAft>
                <a:spcPts val="400"/>
              </a:spcAft>
              <a:buFont typeface="Arial" pitchFamily="34" charset="0"/>
              <a:buChar char="•"/>
            </a:pPr>
            <a:r>
              <a:rPr lang="en-US" sz="2800" dirty="0" smtClean="0">
                <a:solidFill>
                  <a:schemeClr val="tx1">
                    <a:lumMod val="85000"/>
                    <a:lumOff val="15000"/>
                  </a:schemeClr>
                </a:solidFill>
              </a:rPr>
              <a:t>GA Tunneling </a:t>
            </a:r>
            <a:r>
              <a:rPr lang="en-US" sz="2800" dirty="0">
                <a:solidFill>
                  <a:schemeClr val="tx1">
                    <a:lumMod val="85000"/>
                    <a:lumOff val="15000"/>
                  </a:schemeClr>
                </a:solidFill>
              </a:rPr>
              <a:t>Tool</a:t>
            </a:r>
          </a:p>
          <a:p>
            <a:pPr marL="677863" lvl="3" indent="-457200" defTabSz="736600">
              <a:spcBef>
                <a:spcPts val="0"/>
              </a:spcBef>
              <a:spcAft>
                <a:spcPts val="400"/>
              </a:spcAft>
              <a:buFont typeface="Arial" pitchFamily="34" charset="0"/>
              <a:buChar char="•"/>
            </a:pPr>
            <a:r>
              <a:rPr lang="en-US" sz="2800" dirty="0">
                <a:solidFill>
                  <a:schemeClr val="tx1">
                    <a:lumMod val="85000"/>
                    <a:lumOff val="15000"/>
                  </a:schemeClr>
                </a:solidFill>
              </a:rPr>
              <a:t>KS Course Code Management System</a:t>
            </a:r>
          </a:p>
          <a:p>
            <a:pPr marL="677863" lvl="3" indent="-457200" defTabSz="736600">
              <a:spcBef>
                <a:spcPts val="0"/>
              </a:spcBef>
              <a:spcAft>
                <a:spcPts val="400"/>
              </a:spcAft>
              <a:buFont typeface="Arial" pitchFamily="34" charset="0"/>
              <a:buChar char="•"/>
            </a:pPr>
            <a:r>
              <a:rPr lang="en-US" sz="2800" dirty="0" smtClean="0">
                <a:solidFill>
                  <a:schemeClr val="tx1">
                    <a:lumMod val="85000"/>
                    <a:lumOff val="15000"/>
                  </a:schemeClr>
                </a:solidFill>
              </a:rPr>
              <a:t>KS Data </a:t>
            </a:r>
            <a:r>
              <a:rPr lang="en-US" sz="2800" dirty="0">
                <a:solidFill>
                  <a:schemeClr val="tx1">
                    <a:lumMod val="85000"/>
                    <a:lumOff val="15000"/>
                  </a:schemeClr>
                </a:solidFill>
              </a:rPr>
              <a:t>Quality </a:t>
            </a:r>
            <a:r>
              <a:rPr lang="en-US" sz="2800" dirty="0" smtClean="0">
                <a:solidFill>
                  <a:schemeClr val="tx1">
                    <a:lumMod val="85000"/>
                    <a:lumOff val="15000"/>
                  </a:schemeClr>
                </a:solidFill>
              </a:rPr>
              <a:t>Curriculum</a:t>
            </a:r>
          </a:p>
          <a:p>
            <a:pPr marL="677863" lvl="3" indent="-457200" defTabSz="736600">
              <a:spcBef>
                <a:spcPts val="0"/>
              </a:spcBef>
              <a:spcAft>
                <a:spcPts val="400"/>
              </a:spcAft>
              <a:buFont typeface="Arial" pitchFamily="34" charset="0"/>
              <a:buChar char="•"/>
            </a:pPr>
            <a:r>
              <a:rPr lang="en-US" sz="2800" dirty="0" smtClean="0">
                <a:solidFill>
                  <a:schemeClr val="tx1">
                    <a:lumMod val="85000"/>
                    <a:lumOff val="15000"/>
                  </a:schemeClr>
                </a:solidFill>
              </a:rPr>
              <a:t>NE </a:t>
            </a:r>
            <a:r>
              <a:rPr lang="en-US" sz="2800" dirty="0">
                <a:solidFill>
                  <a:schemeClr val="tx1">
                    <a:lumMod val="85000"/>
                    <a:lumOff val="15000"/>
                  </a:schemeClr>
                </a:solidFill>
              </a:rPr>
              <a:t>Data Reporting System</a:t>
            </a:r>
          </a:p>
          <a:p>
            <a:pPr marL="677863" lvl="3" indent="-457200" defTabSz="736600">
              <a:spcBef>
                <a:spcPts val="0"/>
              </a:spcBef>
              <a:spcAft>
                <a:spcPts val="400"/>
              </a:spcAft>
              <a:buFont typeface="Arial" pitchFamily="34" charset="0"/>
              <a:buChar char="•"/>
            </a:pPr>
            <a:r>
              <a:rPr lang="en-US" sz="2800" dirty="0" smtClean="0">
                <a:solidFill>
                  <a:schemeClr val="tx1">
                    <a:lumMod val="85000"/>
                    <a:lumOff val="15000"/>
                  </a:schemeClr>
                </a:solidFill>
              </a:rPr>
              <a:t>NH Student </a:t>
            </a:r>
            <a:r>
              <a:rPr lang="en-US" sz="2800" dirty="0">
                <a:solidFill>
                  <a:schemeClr val="tx1">
                    <a:lumMod val="85000"/>
                    <a:lumOff val="15000"/>
                  </a:schemeClr>
                </a:solidFill>
              </a:rPr>
              <a:t>Data Collection System</a:t>
            </a:r>
          </a:p>
          <a:p>
            <a:pPr marL="677863" lvl="3" indent="-457200" defTabSz="736600">
              <a:spcBef>
                <a:spcPts val="0"/>
              </a:spcBef>
              <a:spcAft>
                <a:spcPts val="400"/>
              </a:spcAft>
              <a:buFont typeface="Arial" pitchFamily="34" charset="0"/>
              <a:buChar char="•"/>
            </a:pPr>
            <a:r>
              <a:rPr lang="en-US" sz="2800" dirty="0" smtClean="0">
                <a:solidFill>
                  <a:schemeClr val="tx1">
                    <a:lumMod val="85000"/>
                    <a:lumOff val="15000"/>
                  </a:schemeClr>
                </a:solidFill>
              </a:rPr>
              <a:t>OR DATA </a:t>
            </a:r>
            <a:r>
              <a:rPr lang="en-US" sz="2800" dirty="0">
                <a:solidFill>
                  <a:schemeClr val="tx1">
                    <a:lumMod val="85000"/>
                    <a:lumOff val="15000"/>
                  </a:schemeClr>
                </a:solidFill>
              </a:rPr>
              <a:t>Project</a:t>
            </a:r>
          </a:p>
          <a:p>
            <a:pPr marL="677863" lvl="3" indent="-457200" defTabSz="736600">
              <a:spcBef>
                <a:spcPts val="0"/>
              </a:spcBef>
              <a:spcAft>
                <a:spcPts val="400"/>
              </a:spcAft>
              <a:buFont typeface="Arial" pitchFamily="34" charset="0"/>
              <a:buChar char="•"/>
            </a:pPr>
            <a:r>
              <a:rPr lang="en-US" sz="2800" dirty="0" smtClean="0">
                <a:solidFill>
                  <a:schemeClr val="tx1">
                    <a:lumMod val="85000"/>
                    <a:lumOff val="15000"/>
                  </a:schemeClr>
                </a:solidFill>
              </a:rPr>
              <a:t>OR EDEN </a:t>
            </a:r>
            <a:r>
              <a:rPr lang="en-US" sz="2800" dirty="0">
                <a:solidFill>
                  <a:schemeClr val="tx1">
                    <a:lumMod val="85000"/>
                    <a:lumOff val="15000"/>
                  </a:schemeClr>
                </a:solidFill>
              </a:rPr>
              <a:t>Data Model</a:t>
            </a:r>
          </a:p>
          <a:p>
            <a:pPr>
              <a:spcBef>
                <a:spcPts val="0"/>
              </a:spcBef>
              <a:spcAft>
                <a:spcPts val="300"/>
              </a:spcAft>
            </a:pPr>
            <a:endParaRPr lang="en-US" sz="2800" dirty="0">
              <a:solidFill>
                <a:schemeClr val="tx1">
                  <a:lumMod val="85000"/>
                  <a:lumOff val="15000"/>
                </a:schemeClr>
              </a:solidFill>
            </a:endParaRPr>
          </a:p>
        </p:txBody>
      </p:sp>
      <p:sp>
        <p:nvSpPr>
          <p:cNvPr id="4" name="Slide Number Placeholder 3"/>
          <p:cNvSpPr>
            <a:spLocks noGrp="1"/>
          </p:cNvSpPr>
          <p:nvPr>
            <p:ph type="sldNum" sz="quarter" idx="12"/>
          </p:nvPr>
        </p:nvSpPr>
        <p:spPr/>
        <p:txBody>
          <a:bodyPr/>
          <a:lstStyle/>
          <a:p>
            <a:fld id="{78085499-22F0-4E30-BA6A-ED84175C6FDF}" type="slidenum">
              <a:rPr lang="en-US" smtClean="0"/>
              <a:pPr/>
              <a:t>32</a:t>
            </a:fld>
            <a:endParaRPr lang="en-US" dirty="0"/>
          </a:p>
        </p:txBody>
      </p:sp>
      <p:sp>
        <p:nvSpPr>
          <p:cNvPr id="5" name="Title 1"/>
          <p:cNvSpPr txBox="1">
            <a:spLocks/>
          </p:cNvSpPr>
          <p:nvPr/>
        </p:nvSpPr>
        <p:spPr>
          <a:xfrm>
            <a:off x="369125" y="638300"/>
            <a:ext cx="8229600" cy="639762"/>
          </a:xfrm>
          <a:prstGeom prst="rect">
            <a:avLst/>
          </a:prstGeom>
        </p:spPr>
        <p:txBody>
          <a:bodyPr vert="horz" lIns="91440" tIns="45720" rIns="91440" bIns="45720" rtlCol="0" anchor="ctr">
            <a:noAutofit/>
          </a:bodyPr>
          <a:lstStyle>
            <a:lvl1pPr algn="l">
              <a:defRPr sz="3200" baseline="0">
                <a:solidFill>
                  <a:srgbClr val="7980A3"/>
                </a:solidFill>
              </a:defRPr>
            </a:lvl1pPr>
          </a:lstStyle>
          <a:p>
            <a:pPr lvl="0">
              <a:spcBef>
                <a:spcPct val="0"/>
              </a:spcBef>
              <a:defRPr/>
            </a:pPr>
            <a:r>
              <a:rPr lang="en-US" sz="2800" b="1" dirty="0" smtClean="0">
                <a:solidFill>
                  <a:srgbClr val="45496B"/>
                </a:solidFill>
              </a:rPr>
              <a:t>CURRENT TOOLS</a:t>
            </a:r>
            <a:endParaRPr lang="en-US" sz="2800" b="1" dirty="0">
              <a:solidFill>
                <a:srgbClr val="45496B"/>
              </a:solidFill>
            </a:endParaRPr>
          </a:p>
        </p:txBody>
      </p:sp>
      <p:pic>
        <p:nvPicPr>
          <p:cNvPr id="6" name="Picture 5" descr="Oyster.gif"/>
          <p:cNvPicPr>
            <a:picLocks noChangeAspect="1"/>
          </p:cNvPicPr>
          <p:nvPr/>
        </p:nvPicPr>
        <p:blipFill>
          <a:blip r:embed="rId3" cstate="print">
            <a:clrChange>
              <a:clrFrom>
                <a:srgbClr val="FFFFFF"/>
              </a:clrFrom>
              <a:clrTo>
                <a:srgbClr val="FFFFFF">
                  <a:alpha val="0"/>
                </a:srgbClr>
              </a:clrTo>
            </a:clrChange>
          </a:blip>
          <a:stretch>
            <a:fillRect/>
          </a:stretch>
        </p:blipFill>
        <p:spPr>
          <a:xfrm>
            <a:off x="1828800" y="1295400"/>
            <a:ext cx="1228725" cy="786384"/>
          </a:xfrm>
          <a:prstGeom prst="rect">
            <a:avLst/>
          </a:prstGeom>
        </p:spPr>
      </p:pic>
      <p:pic>
        <p:nvPicPr>
          <p:cNvPr id="7" name="Picture 6" descr="CO Growth logo.png"/>
          <p:cNvPicPr>
            <a:picLocks noChangeAspect="1"/>
          </p:cNvPicPr>
          <p:nvPr/>
        </p:nvPicPr>
        <p:blipFill>
          <a:blip r:embed="rId4" cstate="print">
            <a:clrChange>
              <a:clrFrom>
                <a:srgbClr val="FFFFFF"/>
              </a:clrFrom>
              <a:clrTo>
                <a:srgbClr val="FFFFFF">
                  <a:alpha val="0"/>
                </a:srgbClr>
              </a:clrTo>
            </a:clrChange>
          </a:blip>
          <a:stretch>
            <a:fillRect/>
          </a:stretch>
        </p:blipFill>
        <p:spPr>
          <a:xfrm>
            <a:off x="733434" y="2429359"/>
            <a:ext cx="458470" cy="466241"/>
          </a:xfrm>
          <a:prstGeom prst="rect">
            <a:avLst/>
          </a:prstGeom>
          <a:effectLst/>
        </p:spPr>
      </p:pic>
      <p:pic>
        <p:nvPicPr>
          <p:cNvPr id="8" name="Picture 7" descr="DATA Project logo_smaller.png"/>
          <p:cNvPicPr>
            <a:picLocks noChangeAspect="1"/>
          </p:cNvPicPr>
          <p:nvPr/>
        </p:nvPicPr>
        <p:blipFill>
          <a:blip r:embed="rId5" cstate="print">
            <a:clrChange>
              <a:clrFrom>
                <a:srgbClr val="FFFFFF"/>
              </a:clrFrom>
              <a:clrTo>
                <a:srgbClr val="FFFFFF">
                  <a:alpha val="0"/>
                </a:srgbClr>
              </a:clrTo>
            </a:clrChange>
          </a:blip>
          <a:stretch>
            <a:fillRect/>
          </a:stretch>
        </p:blipFill>
        <p:spPr>
          <a:xfrm>
            <a:off x="609600" y="5261728"/>
            <a:ext cx="609600" cy="377072"/>
          </a:xfrm>
          <a:prstGeom prst="rect">
            <a:avLst/>
          </a:prstGeom>
          <a:effectLst>
            <a:outerShdw blurRad="50800" dist="25400" dir="5400000" algn="t" rotWithShape="0">
              <a:prstClr val="black">
                <a:alpha val="40000"/>
              </a:prstClr>
            </a:outerShdw>
          </a:effectLst>
        </p:spPr>
      </p:pic>
      <p:pic>
        <p:nvPicPr>
          <p:cNvPr id="9" name="Picture 8" descr="NE_DRS logo_60px.jpg"/>
          <p:cNvPicPr>
            <a:picLocks noChangeAspect="1"/>
          </p:cNvPicPr>
          <p:nvPr/>
        </p:nvPicPr>
        <p:blipFill>
          <a:blip r:embed="rId6" cstate="print">
            <a:clrChange>
              <a:clrFrom>
                <a:srgbClr val="921A26"/>
              </a:clrFrom>
              <a:clrTo>
                <a:srgbClr val="921A26">
                  <a:alpha val="0"/>
                </a:srgbClr>
              </a:clrTo>
            </a:clrChange>
          </a:blip>
          <a:stretch>
            <a:fillRect/>
          </a:stretch>
        </p:blipFill>
        <p:spPr>
          <a:xfrm>
            <a:off x="685800" y="4399080"/>
            <a:ext cx="585432" cy="249120"/>
          </a:xfrm>
          <a:prstGeom prst="rect">
            <a:avLst/>
          </a:prstGeom>
          <a:effectLst>
            <a:outerShdw blurRad="50800" dist="25400" dir="5400000" algn="t" rotWithShape="0">
              <a:prstClr val="black">
                <a:alpha val="40000"/>
              </a:prstClr>
            </a:outerShdw>
          </a:effectLst>
        </p:spPr>
      </p:pic>
      <p:pic>
        <p:nvPicPr>
          <p:cNvPr id="10" name="Picture 9" descr="Arkansas.png"/>
          <p:cNvPicPr>
            <a:picLocks noChangeAspect="1"/>
          </p:cNvPicPr>
          <p:nvPr/>
        </p:nvPicPr>
        <p:blipFill>
          <a:blip r:embed="rId7" cstate="print"/>
          <a:stretch>
            <a:fillRect/>
          </a:stretch>
        </p:blipFill>
        <p:spPr>
          <a:xfrm>
            <a:off x="810904" y="1576717"/>
            <a:ext cx="318448" cy="224787"/>
          </a:xfrm>
          <a:prstGeom prst="rect">
            <a:avLst/>
          </a:prstGeom>
          <a:effectLst>
            <a:outerShdw blurRad="50800" dist="25400" dir="5400000" algn="t" rotWithShape="0">
              <a:prstClr val="black">
                <a:alpha val="40000"/>
              </a:prstClr>
            </a:outerShdw>
          </a:effectLst>
        </p:spPr>
      </p:pic>
      <p:pic>
        <p:nvPicPr>
          <p:cNvPr id="11" name="Picture 10" descr="Colorado.png"/>
          <p:cNvPicPr>
            <a:picLocks noChangeAspect="1"/>
          </p:cNvPicPr>
          <p:nvPr/>
        </p:nvPicPr>
        <p:blipFill>
          <a:blip r:embed="rId8" cstate="print"/>
          <a:stretch>
            <a:fillRect/>
          </a:stretch>
        </p:blipFill>
        <p:spPr>
          <a:xfrm>
            <a:off x="762000" y="2039158"/>
            <a:ext cx="390834" cy="246842"/>
          </a:xfrm>
          <a:prstGeom prst="rect">
            <a:avLst/>
          </a:prstGeom>
          <a:effectLst>
            <a:outerShdw blurRad="50800" dist="25400" dir="5400000" algn="t" rotWithShape="0">
              <a:prstClr val="black">
                <a:alpha val="40000"/>
              </a:prstClr>
            </a:outerShdw>
          </a:effectLst>
        </p:spPr>
      </p:pic>
      <p:pic>
        <p:nvPicPr>
          <p:cNvPr id="12" name="Picture 11" descr="Georgia.png"/>
          <p:cNvPicPr>
            <a:picLocks noChangeAspect="1"/>
          </p:cNvPicPr>
          <p:nvPr/>
        </p:nvPicPr>
        <p:blipFill>
          <a:blip r:embed="rId9" cstate="print"/>
          <a:stretch>
            <a:fillRect/>
          </a:stretch>
        </p:blipFill>
        <p:spPr>
          <a:xfrm>
            <a:off x="789297" y="2978168"/>
            <a:ext cx="373040" cy="298432"/>
          </a:xfrm>
          <a:prstGeom prst="rect">
            <a:avLst/>
          </a:prstGeom>
          <a:effectLst>
            <a:outerShdw blurRad="50800" dist="25400" dir="5400000" algn="t" rotWithShape="0">
              <a:prstClr val="black">
                <a:alpha val="40000"/>
              </a:prstClr>
            </a:outerShdw>
          </a:effectLst>
        </p:spPr>
      </p:pic>
      <p:pic>
        <p:nvPicPr>
          <p:cNvPr id="13" name="Picture 12" descr="Kansas.png"/>
          <p:cNvPicPr>
            <a:picLocks noChangeAspect="1"/>
          </p:cNvPicPr>
          <p:nvPr/>
        </p:nvPicPr>
        <p:blipFill>
          <a:blip r:embed="rId10" cstate="print"/>
          <a:stretch>
            <a:fillRect/>
          </a:stretch>
        </p:blipFill>
        <p:spPr>
          <a:xfrm>
            <a:off x="762000" y="3522154"/>
            <a:ext cx="451512" cy="211646"/>
          </a:xfrm>
          <a:prstGeom prst="rect">
            <a:avLst/>
          </a:prstGeom>
          <a:effectLst>
            <a:outerShdw blurRad="50800" dist="25400" dir="5400000" algn="t" rotWithShape="0">
              <a:prstClr val="black">
                <a:alpha val="40000"/>
              </a:prstClr>
            </a:outerShdw>
          </a:effectLst>
        </p:spPr>
      </p:pic>
      <p:pic>
        <p:nvPicPr>
          <p:cNvPr id="15" name="Picture 14" descr="NewHampshire.png"/>
          <p:cNvPicPr>
            <a:picLocks noChangeAspect="1"/>
          </p:cNvPicPr>
          <p:nvPr/>
        </p:nvPicPr>
        <p:blipFill>
          <a:blip r:embed="rId11" cstate="print"/>
          <a:stretch>
            <a:fillRect/>
          </a:stretch>
        </p:blipFill>
        <p:spPr>
          <a:xfrm>
            <a:off x="810904" y="4800600"/>
            <a:ext cx="304800" cy="381000"/>
          </a:xfrm>
          <a:prstGeom prst="rect">
            <a:avLst/>
          </a:prstGeom>
          <a:effectLst>
            <a:outerShdw blurRad="50800" dist="25400" dir="5400000" algn="t" rotWithShape="0">
              <a:prstClr val="black">
                <a:alpha val="40000"/>
              </a:prstClr>
            </a:outerShdw>
          </a:effectLst>
        </p:spPr>
      </p:pic>
      <p:pic>
        <p:nvPicPr>
          <p:cNvPr id="16" name="Picture 15" descr="Oregon.png"/>
          <p:cNvPicPr>
            <a:picLocks noChangeAspect="1"/>
          </p:cNvPicPr>
          <p:nvPr/>
        </p:nvPicPr>
        <p:blipFill>
          <a:blip r:embed="rId12" cstate="print"/>
          <a:stretch>
            <a:fillRect/>
          </a:stretch>
        </p:blipFill>
        <p:spPr>
          <a:xfrm>
            <a:off x="685800" y="5785893"/>
            <a:ext cx="465160" cy="310107"/>
          </a:xfrm>
          <a:prstGeom prst="rect">
            <a:avLst/>
          </a:prstGeom>
          <a:effectLst>
            <a:outerShdw blurRad="50800" dist="25400" dir="5400000" algn="t" rotWithShape="0">
              <a:prstClr val="black">
                <a:alpha val="40000"/>
              </a:prstClr>
            </a:outerShdw>
          </a:effectLst>
        </p:spPr>
      </p:pic>
      <p:pic>
        <p:nvPicPr>
          <p:cNvPr id="17" name="Picture 16" descr="Kansas.png"/>
          <p:cNvPicPr>
            <a:picLocks noChangeAspect="1"/>
          </p:cNvPicPr>
          <p:nvPr/>
        </p:nvPicPr>
        <p:blipFill>
          <a:blip r:embed="rId10" cstate="print"/>
          <a:stretch>
            <a:fillRect/>
          </a:stretch>
        </p:blipFill>
        <p:spPr>
          <a:xfrm>
            <a:off x="764272" y="3979354"/>
            <a:ext cx="451512" cy="211646"/>
          </a:xfrm>
          <a:prstGeom prst="rect">
            <a:avLst/>
          </a:prstGeom>
          <a:effectLst>
            <a:outerShdw blurRad="50800" dist="25400" dir="5400000" algn="t" rotWithShape="0">
              <a:prstClr val="black">
                <a:alpha val="40000"/>
              </a:prstClr>
            </a:outerShdw>
          </a:effectLst>
        </p:spPr>
      </p:pic>
    </p:spTree>
    <p:extLst>
      <p:ext uri="{BB962C8B-B14F-4D97-AF65-F5344CB8AC3E}">
        <p14:creationId xmlns:p14="http://schemas.microsoft.com/office/powerpoint/2010/main" xmlns="" val="358151225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solidFill>
                  <a:schemeClr val="tx1">
                    <a:lumMod val="85000"/>
                    <a:lumOff val="15000"/>
                  </a:schemeClr>
                </a:solidFill>
              </a:rPr>
              <a:t>LDS Share v2 – New Look!</a:t>
            </a:r>
          </a:p>
          <a:p>
            <a:pPr marL="566738" indent="-334963">
              <a:buFont typeface="Arial" pitchFamily="34" charset="0"/>
              <a:buChar char="•"/>
            </a:pPr>
            <a:r>
              <a:rPr lang="en-US" b="0" dirty="0">
                <a:solidFill>
                  <a:schemeClr val="tx1">
                    <a:lumMod val="85000"/>
                    <a:lumOff val="15000"/>
                  </a:schemeClr>
                </a:solidFill>
              </a:rPr>
              <a:t>&gt;</a:t>
            </a:r>
            <a:r>
              <a:rPr lang="en-US" b="0" dirty="0" smtClean="0">
                <a:solidFill>
                  <a:schemeClr val="tx1">
                    <a:lumMod val="85000"/>
                    <a:lumOff val="15000"/>
                  </a:schemeClr>
                </a:solidFill>
              </a:rPr>
              <a:t>200 Documents</a:t>
            </a:r>
          </a:p>
          <a:p>
            <a:pPr marL="566738" indent="-334963">
              <a:buFont typeface="Arial" pitchFamily="34" charset="0"/>
              <a:buChar char="•"/>
            </a:pPr>
            <a:r>
              <a:rPr lang="en-US" b="0" dirty="0" smtClean="0">
                <a:solidFill>
                  <a:schemeClr val="tx1">
                    <a:lumMod val="85000"/>
                    <a:lumOff val="15000"/>
                  </a:schemeClr>
                </a:solidFill>
              </a:rPr>
              <a:t>Project </a:t>
            </a:r>
            <a:r>
              <a:rPr lang="en-US" b="0" dirty="0">
                <a:solidFill>
                  <a:schemeClr val="tx1">
                    <a:lumMod val="85000"/>
                    <a:lumOff val="15000"/>
                  </a:schemeClr>
                </a:solidFill>
              </a:rPr>
              <a:t>Management &amp; </a:t>
            </a:r>
            <a:r>
              <a:rPr lang="en-US" b="0" dirty="0" smtClean="0">
                <a:solidFill>
                  <a:schemeClr val="tx1">
                    <a:lumMod val="85000"/>
                    <a:lumOff val="15000"/>
                  </a:schemeClr>
                </a:solidFill>
              </a:rPr>
              <a:t>Data </a:t>
            </a:r>
            <a:r>
              <a:rPr lang="en-US" b="0" dirty="0">
                <a:solidFill>
                  <a:schemeClr val="tx1">
                    <a:lumMod val="85000"/>
                    <a:lumOff val="15000"/>
                  </a:schemeClr>
                </a:solidFill>
              </a:rPr>
              <a:t>Governance  </a:t>
            </a:r>
          </a:p>
          <a:p>
            <a:pPr marL="566738" indent="-334963">
              <a:buFont typeface="Arial" pitchFamily="34" charset="0"/>
              <a:buChar char="•"/>
            </a:pPr>
            <a:r>
              <a:rPr lang="en-US" b="0" dirty="0" smtClean="0">
                <a:solidFill>
                  <a:schemeClr val="tx1">
                    <a:lumMod val="85000"/>
                    <a:lumOff val="15000"/>
                  </a:schemeClr>
                </a:solidFill>
              </a:rPr>
              <a:t>Data </a:t>
            </a:r>
            <a:r>
              <a:rPr lang="en-US" b="0" dirty="0">
                <a:solidFill>
                  <a:schemeClr val="tx1">
                    <a:lumMod val="85000"/>
                    <a:lumOff val="15000"/>
                  </a:schemeClr>
                </a:solidFill>
              </a:rPr>
              <a:t>Access &amp; Use  </a:t>
            </a:r>
          </a:p>
          <a:p>
            <a:pPr marL="566738" indent="-334963">
              <a:buFont typeface="Arial" pitchFamily="34" charset="0"/>
              <a:buChar char="•"/>
            </a:pPr>
            <a:r>
              <a:rPr lang="en-US" b="0" dirty="0" smtClean="0">
                <a:solidFill>
                  <a:schemeClr val="tx1">
                    <a:lumMod val="85000"/>
                    <a:lumOff val="15000"/>
                  </a:schemeClr>
                </a:solidFill>
              </a:rPr>
              <a:t>Agreements</a:t>
            </a:r>
            <a:r>
              <a:rPr lang="en-US" b="0" dirty="0">
                <a:solidFill>
                  <a:schemeClr val="tx1">
                    <a:lumMod val="85000"/>
                    <a:lumOff val="15000"/>
                  </a:schemeClr>
                </a:solidFill>
              </a:rPr>
              <a:t>, </a:t>
            </a:r>
            <a:r>
              <a:rPr lang="en-US" b="0" dirty="0" smtClean="0">
                <a:solidFill>
                  <a:schemeClr val="tx1">
                    <a:lumMod val="85000"/>
                    <a:lumOff val="15000"/>
                  </a:schemeClr>
                </a:solidFill>
              </a:rPr>
              <a:t>MOUs &amp; </a:t>
            </a:r>
            <a:r>
              <a:rPr lang="en-US" b="0" dirty="0">
                <a:solidFill>
                  <a:schemeClr val="tx1">
                    <a:lumMod val="85000"/>
                    <a:lumOff val="15000"/>
                  </a:schemeClr>
                </a:solidFill>
              </a:rPr>
              <a:t>RFPs  </a:t>
            </a:r>
          </a:p>
          <a:p>
            <a:pPr marL="566738" indent="-334963">
              <a:buFont typeface="Arial" pitchFamily="34" charset="0"/>
              <a:buChar char="•"/>
            </a:pPr>
            <a:r>
              <a:rPr lang="en-US" b="0" dirty="0" smtClean="0">
                <a:solidFill>
                  <a:schemeClr val="tx1">
                    <a:lumMod val="85000"/>
                    <a:lumOff val="15000"/>
                  </a:schemeClr>
                </a:solidFill>
              </a:rPr>
              <a:t>LDS </a:t>
            </a:r>
            <a:r>
              <a:rPr lang="en-US" b="0" dirty="0">
                <a:solidFill>
                  <a:schemeClr val="tx1">
                    <a:lumMod val="85000"/>
                    <a:lumOff val="15000"/>
                  </a:schemeClr>
                </a:solidFill>
              </a:rPr>
              <a:t>Warehouse </a:t>
            </a:r>
            <a:r>
              <a:rPr lang="en-US" b="0" dirty="0" smtClean="0">
                <a:solidFill>
                  <a:schemeClr val="tx1">
                    <a:lumMod val="85000"/>
                    <a:lumOff val="15000"/>
                  </a:schemeClr>
                </a:solidFill>
              </a:rPr>
              <a:t>Construction  </a:t>
            </a:r>
            <a:endParaRPr lang="en-US" b="0" dirty="0">
              <a:solidFill>
                <a:schemeClr val="tx1">
                  <a:lumMod val="85000"/>
                  <a:lumOff val="15000"/>
                </a:schemeClr>
              </a:solidFill>
            </a:endParaRPr>
          </a:p>
          <a:p>
            <a:pPr marL="566738" indent="-334963">
              <a:buFont typeface="Arial" pitchFamily="34" charset="0"/>
              <a:buChar char="•"/>
            </a:pPr>
            <a:r>
              <a:rPr lang="en-US" b="0" dirty="0" smtClean="0">
                <a:solidFill>
                  <a:schemeClr val="tx1">
                    <a:lumMod val="85000"/>
                    <a:lumOff val="15000"/>
                  </a:schemeClr>
                </a:solidFill>
              </a:rPr>
              <a:t>System </a:t>
            </a:r>
            <a:r>
              <a:rPr lang="en-US" b="0" dirty="0">
                <a:solidFill>
                  <a:schemeClr val="tx1">
                    <a:lumMod val="85000"/>
                    <a:lumOff val="15000"/>
                  </a:schemeClr>
                </a:solidFill>
              </a:rPr>
              <a:t>Implementation &amp; </a:t>
            </a:r>
            <a:r>
              <a:rPr lang="en-US" b="0" dirty="0" smtClean="0">
                <a:solidFill>
                  <a:schemeClr val="tx1">
                    <a:lumMod val="85000"/>
                    <a:lumOff val="15000"/>
                  </a:schemeClr>
                </a:solidFill>
              </a:rPr>
              <a:t>Maintenance  </a:t>
            </a:r>
            <a:endParaRPr lang="en-US" b="0" dirty="0">
              <a:solidFill>
                <a:schemeClr val="tx1">
                  <a:lumMod val="85000"/>
                  <a:lumOff val="15000"/>
                </a:schemeClr>
              </a:solidFill>
            </a:endParaRPr>
          </a:p>
          <a:p>
            <a:pPr marL="566738" indent="-334963">
              <a:buFont typeface="Arial" pitchFamily="34" charset="0"/>
              <a:buChar char="•"/>
            </a:pPr>
            <a:r>
              <a:rPr lang="en-US" b="0" dirty="0" smtClean="0">
                <a:solidFill>
                  <a:schemeClr val="tx1">
                    <a:lumMod val="85000"/>
                    <a:lumOff val="15000"/>
                  </a:schemeClr>
                </a:solidFill>
              </a:rPr>
              <a:t>Data </a:t>
            </a:r>
            <a:r>
              <a:rPr lang="en-US" b="0" dirty="0">
                <a:solidFill>
                  <a:schemeClr val="tx1">
                    <a:lumMod val="85000"/>
                    <a:lumOff val="15000"/>
                  </a:schemeClr>
                </a:solidFill>
              </a:rPr>
              <a:t>Exchange &amp; </a:t>
            </a:r>
            <a:r>
              <a:rPr lang="en-US" b="0" dirty="0" smtClean="0">
                <a:solidFill>
                  <a:schemeClr val="tx1">
                    <a:lumMod val="85000"/>
                    <a:lumOff val="15000"/>
                  </a:schemeClr>
                </a:solidFill>
              </a:rPr>
              <a:t>Interoperability  </a:t>
            </a:r>
            <a:endParaRPr lang="en-US" b="0" dirty="0">
              <a:solidFill>
                <a:schemeClr val="tx1">
                  <a:lumMod val="85000"/>
                  <a:lumOff val="15000"/>
                </a:schemeClr>
              </a:solidFill>
            </a:endParaRPr>
          </a:p>
          <a:p>
            <a:endParaRPr lang="en-US" dirty="0"/>
          </a:p>
        </p:txBody>
      </p:sp>
      <p:sp>
        <p:nvSpPr>
          <p:cNvPr id="4" name="Slide Number Placeholder 3"/>
          <p:cNvSpPr>
            <a:spLocks noGrp="1"/>
          </p:cNvSpPr>
          <p:nvPr>
            <p:ph type="sldNum" sz="quarter" idx="12"/>
          </p:nvPr>
        </p:nvSpPr>
        <p:spPr/>
        <p:txBody>
          <a:bodyPr/>
          <a:lstStyle/>
          <a:p>
            <a:fld id="{78085499-22F0-4E30-BA6A-ED84175C6FDF}" type="slidenum">
              <a:rPr lang="en-US" smtClean="0"/>
              <a:pPr/>
              <a:t>33</a:t>
            </a:fld>
            <a:endParaRPr lang="en-US" dirty="0"/>
          </a:p>
        </p:txBody>
      </p:sp>
      <p:sp>
        <p:nvSpPr>
          <p:cNvPr id="5" name="Title 1"/>
          <p:cNvSpPr txBox="1">
            <a:spLocks/>
          </p:cNvSpPr>
          <p:nvPr/>
        </p:nvSpPr>
        <p:spPr>
          <a:xfrm>
            <a:off x="369125" y="638300"/>
            <a:ext cx="8229600" cy="639762"/>
          </a:xfrm>
          <a:prstGeom prst="rect">
            <a:avLst/>
          </a:prstGeom>
        </p:spPr>
        <p:txBody>
          <a:bodyPr vert="horz" lIns="91440" tIns="45720" rIns="91440" bIns="45720" rtlCol="0" anchor="ctr">
            <a:noAutofit/>
          </a:bodyPr>
          <a:lstStyle>
            <a:lvl1pPr algn="l">
              <a:defRPr sz="3200" baseline="0">
                <a:solidFill>
                  <a:srgbClr val="7980A3"/>
                </a:solidFill>
              </a:defRPr>
            </a:lvl1pPr>
          </a:lstStyle>
          <a:p>
            <a:pPr lvl="0">
              <a:spcBef>
                <a:spcPct val="0"/>
              </a:spcBef>
              <a:defRPr/>
            </a:pPr>
            <a:r>
              <a:rPr lang="en-US" sz="2800" b="1" dirty="0" smtClean="0">
                <a:solidFill>
                  <a:srgbClr val="45496B"/>
                </a:solidFill>
              </a:rPr>
              <a:t>DOCUMENTS</a:t>
            </a:r>
            <a:endParaRPr lang="en-US" sz="2800" b="1" dirty="0">
              <a:solidFill>
                <a:srgbClr val="45496B"/>
              </a:solidFill>
            </a:endParaRPr>
          </a:p>
        </p:txBody>
      </p:sp>
    </p:spTree>
    <p:extLst>
      <p:ext uri="{BB962C8B-B14F-4D97-AF65-F5344CB8AC3E}">
        <p14:creationId xmlns:p14="http://schemas.microsoft.com/office/powerpoint/2010/main" xmlns="" val="390442080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78085499-22F0-4E30-BA6A-ED84175C6FDF}" type="slidenum">
              <a:rPr lang="en-US" smtClean="0"/>
              <a:pPr/>
              <a:t>34</a:t>
            </a:fld>
            <a:endParaRPr lang="en-US" dirty="0"/>
          </a:p>
        </p:txBody>
      </p:sp>
      <p:pic>
        <p:nvPicPr>
          <p:cNvPr id="4" name="Content Placeholder 3"/>
          <p:cNvPicPr>
            <a:picLocks noGrp="1"/>
          </p:cNvPicPr>
          <p:nvPr>
            <p:ph idx="1"/>
          </p:nvPr>
        </p:nvPicPr>
        <p:blipFill rotWithShape="1">
          <a:blip r:embed="rId3" cstate="print"/>
          <a:srcRect l="20673" t="22235" r="19231" b="9920"/>
          <a:stretch/>
        </p:blipFill>
        <p:spPr bwMode="auto">
          <a:xfrm>
            <a:off x="533400" y="1371600"/>
            <a:ext cx="8077200" cy="4876800"/>
          </a:xfrm>
          <a:prstGeom prst="rect">
            <a:avLst/>
          </a:prstGeom>
          <a:ln>
            <a:noFill/>
          </a:ln>
          <a:extLst>
            <a:ext uri="{53640926-AAD7-44D8-BBD7-CCE9431645EC}">
              <a14:shadowObscured xmlns:a14="http://schemas.microsoft.com/office/drawing/2010/main" xmlns=""/>
            </a:ext>
          </a:extLst>
        </p:spPr>
      </p:pic>
    </p:spTree>
    <p:extLst>
      <p:ext uri="{BB962C8B-B14F-4D97-AF65-F5344CB8AC3E}">
        <p14:creationId xmlns:p14="http://schemas.microsoft.com/office/powerpoint/2010/main" xmlns="" val="306572493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8085499-22F0-4E30-BA6A-ED84175C6FDF}" type="slidenum">
              <a:rPr lang="en-US" smtClean="0"/>
              <a:pPr/>
              <a:t>35</a:t>
            </a:fld>
            <a:endParaRPr lang="en-US" dirty="0"/>
          </a:p>
        </p:txBody>
      </p:sp>
      <p:sp>
        <p:nvSpPr>
          <p:cNvPr id="5" name="Title 1"/>
          <p:cNvSpPr txBox="1">
            <a:spLocks/>
          </p:cNvSpPr>
          <p:nvPr/>
        </p:nvSpPr>
        <p:spPr>
          <a:xfrm>
            <a:off x="369125" y="638300"/>
            <a:ext cx="8229600" cy="639762"/>
          </a:xfrm>
          <a:prstGeom prst="rect">
            <a:avLst/>
          </a:prstGeom>
        </p:spPr>
        <p:txBody>
          <a:bodyPr vert="horz" lIns="91440" tIns="45720" rIns="91440" bIns="45720" rtlCol="0" anchor="ctr">
            <a:noAutofit/>
          </a:bodyPr>
          <a:lstStyle>
            <a:lvl1pPr algn="l">
              <a:defRPr sz="3200" baseline="0">
                <a:solidFill>
                  <a:srgbClr val="7980A3"/>
                </a:solidFill>
              </a:defRPr>
            </a:lvl1pPr>
          </a:lstStyle>
          <a:p>
            <a:pPr lvl="0">
              <a:spcBef>
                <a:spcPct val="0"/>
              </a:spcBef>
              <a:defRPr/>
            </a:pPr>
            <a:r>
              <a:rPr lang="en-US" sz="2800" b="1" dirty="0" smtClean="0">
                <a:solidFill>
                  <a:srgbClr val="45496B"/>
                </a:solidFill>
              </a:rPr>
              <a:t>REQUESTING ACCESS</a:t>
            </a:r>
            <a:endParaRPr lang="en-US" sz="2800" b="1" dirty="0">
              <a:solidFill>
                <a:srgbClr val="45496B"/>
              </a:solidFill>
            </a:endParaRPr>
          </a:p>
        </p:txBody>
      </p:sp>
      <p:pic>
        <p:nvPicPr>
          <p:cNvPr id="3" name="Picture 2"/>
          <p:cNvPicPr>
            <a:picLocks noChangeAspect="1" noChangeArrowheads="1"/>
          </p:cNvPicPr>
          <p:nvPr/>
        </p:nvPicPr>
        <p:blipFill>
          <a:blip r:embed="rId3" cstate="print"/>
          <a:srcRect/>
          <a:stretch>
            <a:fillRect/>
          </a:stretch>
        </p:blipFill>
        <p:spPr bwMode="auto">
          <a:xfrm>
            <a:off x="1031544" y="1371600"/>
            <a:ext cx="7620000" cy="4871681"/>
          </a:xfrm>
          <a:prstGeom prst="rect">
            <a:avLst/>
          </a:prstGeom>
          <a:noFill/>
          <a:ln w="9525">
            <a:noFill/>
            <a:miter lim="800000"/>
            <a:headEnd/>
            <a:tailEnd/>
          </a:ln>
          <a:effectLst>
            <a:softEdge rad="63500"/>
          </a:effectLst>
        </p:spPr>
      </p:pic>
      <p:sp>
        <p:nvSpPr>
          <p:cNvPr id="7" name="Right Arrow 6"/>
          <p:cNvSpPr/>
          <p:nvPr/>
        </p:nvSpPr>
        <p:spPr>
          <a:xfrm rot="10800000">
            <a:off x="6019801" y="5333999"/>
            <a:ext cx="1301339" cy="381000"/>
          </a:xfrm>
          <a:prstGeom prst="rightArrow">
            <a:avLst/>
          </a:prstGeom>
          <a:solidFill>
            <a:srgbClr val="FFFF00"/>
          </a:solidFill>
          <a:ln w="6350">
            <a:solidFill>
              <a:srgbClr val="509DFA"/>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738092" y="1524000"/>
            <a:ext cx="5653308" cy="1107996"/>
          </a:xfrm>
          <a:prstGeom prst="rect">
            <a:avLst/>
          </a:prstGeom>
          <a:noFill/>
        </p:spPr>
        <p:txBody>
          <a:bodyPr wrap="square" rtlCol="0">
            <a:spAutoFit/>
          </a:bodyPr>
          <a:lstStyle/>
          <a:p>
            <a:r>
              <a:rPr lang="en-US" sz="4800" dirty="0" smtClean="0">
                <a:latin typeface="Consolas" pitchFamily="49" charset="0"/>
                <a:cs typeface="Consolas" pitchFamily="49" charset="0"/>
                <a:hlinkClick r:id="rId4" action="ppaction://hlinkfile"/>
              </a:rPr>
              <a:t>www.grads360.org</a:t>
            </a:r>
            <a:endParaRPr lang="en-US" sz="4800" dirty="0">
              <a:latin typeface="Consolas" pitchFamily="49" charset="0"/>
              <a:cs typeface="Consolas" pitchFamily="49" charset="0"/>
            </a:endParaRPr>
          </a:p>
          <a:p>
            <a:endParaRPr lang="en-US" dirty="0"/>
          </a:p>
        </p:txBody>
      </p:sp>
    </p:spTree>
    <p:extLst>
      <p:ext uri="{BB962C8B-B14F-4D97-AF65-F5344CB8AC3E}">
        <p14:creationId xmlns:p14="http://schemas.microsoft.com/office/powerpoint/2010/main" xmlns="" val="390442080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493837"/>
            <a:ext cx="8077200" cy="4754563"/>
          </a:xfrm>
        </p:spPr>
        <p:txBody>
          <a:bodyPr>
            <a:normAutofit/>
          </a:bodyPr>
          <a:lstStyle/>
          <a:p>
            <a:pPr marL="566738" indent="-334963">
              <a:spcAft>
                <a:spcPts val="1200"/>
              </a:spcAft>
              <a:buFont typeface="Arial" pitchFamily="34" charset="0"/>
              <a:buChar char="•"/>
            </a:pPr>
            <a:r>
              <a:rPr lang="en-US" b="0" dirty="0">
                <a:solidFill>
                  <a:schemeClr val="tx1"/>
                </a:solidFill>
              </a:rPr>
              <a:t>Supply feedback/suggestions for improvements to the PDC</a:t>
            </a:r>
          </a:p>
          <a:p>
            <a:pPr marL="566738" indent="-334963">
              <a:spcAft>
                <a:spcPts val="1200"/>
              </a:spcAft>
              <a:buFont typeface="Arial" pitchFamily="34" charset="0"/>
              <a:buChar char="•"/>
            </a:pPr>
            <a:r>
              <a:rPr lang="en-US" b="0" dirty="0">
                <a:solidFill>
                  <a:schemeClr val="tx1"/>
                </a:solidFill>
              </a:rPr>
              <a:t>Submit tools</a:t>
            </a:r>
          </a:p>
          <a:p>
            <a:pPr marL="566738" indent="-334963">
              <a:spcAft>
                <a:spcPts val="1200"/>
              </a:spcAft>
              <a:buFont typeface="Arial" pitchFamily="34" charset="0"/>
              <a:buChar char="•"/>
            </a:pPr>
            <a:r>
              <a:rPr lang="en-US" b="0" dirty="0">
                <a:solidFill>
                  <a:schemeClr val="tx1"/>
                </a:solidFill>
              </a:rPr>
              <a:t>Suggest ideas for tools</a:t>
            </a:r>
          </a:p>
          <a:p>
            <a:pPr marL="566738" indent="-334963">
              <a:spcAft>
                <a:spcPts val="1200"/>
              </a:spcAft>
              <a:buFont typeface="Arial" pitchFamily="34" charset="0"/>
              <a:buChar char="•"/>
            </a:pPr>
            <a:r>
              <a:rPr lang="en-US" b="0" dirty="0">
                <a:solidFill>
                  <a:schemeClr val="tx1"/>
                </a:solidFill>
              </a:rPr>
              <a:t>Suggest products from the field</a:t>
            </a:r>
          </a:p>
          <a:p>
            <a:pPr marL="566738" indent="-334963">
              <a:spcAft>
                <a:spcPts val="1200"/>
              </a:spcAft>
              <a:buFont typeface="Arial" pitchFamily="34" charset="0"/>
              <a:buChar char="•"/>
            </a:pPr>
            <a:r>
              <a:rPr lang="en-US" b="0" dirty="0">
                <a:solidFill>
                  <a:schemeClr val="tx1"/>
                </a:solidFill>
              </a:rPr>
              <a:t>Continue submitting documents to </a:t>
            </a:r>
            <a:r>
              <a:rPr lang="en-US" b="0" dirty="0" smtClean="0">
                <a:solidFill>
                  <a:schemeClr val="tx1"/>
                </a:solidFill>
              </a:rPr>
              <a:t>           the </a:t>
            </a:r>
            <a:r>
              <a:rPr lang="en-US" b="0" dirty="0">
                <a:solidFill>
                  <a:schemeClr val="tx1"/>
                </a:solidFill>
              </a:rPr>
              <a:t>LDS Share</a:t>
            </a:r>
          </a:p>
          <a:p>
            <a:endParaRPr lang="en-US" sz="3600" dirty="0"/>
          </a:p>
        </p:txBody>
      </p:sp>
      <p:sp>
        <p:nvSpPr>
          <p:cNvPr id="4" name="Slide Number Placeholder 3"/>
          <p:cNvSpPr>
            <a:spLocks noGrp="1"/>
          </p:cNvSpPr>
          <p:nvPr>
            <p:ph type="sldNum" sz="quarter" idx="12"/>
          </p:nvPr>
        </p:nvSpPr>
        <p:spPr/>
        <p:txBody>
          <a:bodyPr/>
          <a:lstStyle/>
          <a:p>
            <a:fld id="{78085499-22F0-4E30-BA6A-ED84175C6FDF}" type="slidenum">
              <a:rPr lang="en-US" smtClean="0"/>
              <a:pPr/>
              <a:t>36</a:t>
            </a:fld>
            <a:endParaRPr lang="en-US" dirty="0"/>
          </a:p>
        </p:txBody>
      </p:sp>
      <p:sp>
        <p:nvSpPr>
          <p:cNvPr id="5" name="Title 1"/>
          <p:cNvSpPr txBox="1">
            <a:spLocks/>
          </p:cNvSpPr>
          <p:nvPr/>
        </p:nvSpPr>
        <p:spPr>
          <a:xfrm>
            <a:off x="369125" y="638300"/>
            <a:ext cx="8229600" cy="639762"/>
          </a:xfrm>
          <a:prstGeom prst="rect">
            <a:avLst/>
          </a:prstGeom>
        </p:spPr>
        <p:txBody>
          <a:bodyPr vert="horz" lIns="91440" tIns="45720" rIns="91440" bIns="45720" rtlCol="0" anchor="ctr">
            <a:noAutofit/>
          </a:bodyPr>
          <a:lstStyle>
            <a:lvl1pPr algn="l">
              <a:defRPr sz="3200" baseline="0">
                <a:solidFill>
                  <a:srgbClr val="7980A3"/>
                </a:solidFill>
              </a:defRPr>
            </a:lvl1pPr>
          </a:lstStyle>
          <a:p>
            <a:pPr lvl="0">
              <a:spcBef>
                <a:spcPct val="0"/>
              </a:spcBef>
              <a:defRPr/>
            </a:pPr>
            <a:r>
              <a:rPr lang="en-US" sz="2800" b="1" dirty="0" smtClean="0">
                <a:solidFill>
                  <a:srgbClr val="45496B"/>
                </a:solidFill>
              </a:rPr>
              <a:t>WHAT WE NEED FROM YOU!</a:t>
            </a:r>
            <a:endParaRPr lang="en-US" sz="2800" b="1" dirty="0">
              <a:solidFill>
                <a:srgbClr val="45496B"/>
              </a:solidFill>
            </a:endParaRPr>
          </a:p>
        </p:txBody>
      </p:sp>
    </p:spTree>
    <p:extLst>
      <p:ext uri="{BB962C8B-B14F-4D97-AF65-F5344CB8AC3E}">
        <p14:creationId xmlns:p14="http://schemas.microsoft.com/office/powerpoint/2010/main" xmlns="" val="390442080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ctr"/>
            <a:endParaRPr lang="en-US" sz="4800" dirty="0" smtClean="0"/>
          </a:p>
          <a:p>
            <a:pPr algn="ctr"/>
            <a:r>
              <a:rPr lang="en-US" sz="4800" dirty="0" smtClean="0">
                <a:solidFill>
                  <a:schemeClr val="tx1">
                    <a:lumMod val="85000"/>
                    <a:lumOff val="15000"/>
                  </a:schemeClr>
                </a:solidFill>
              </a:rPr>
              <a:t>Public Domain Clearinghouse</a:t>
            </a:r>
            <a:endParaRPr lang="en-US" sz="4800" dirty="0">
              <a:solidFill>
                <a:schemeClr val="tx1">
                  <a:lumMod val="85000"/>
                  <a:lumOff val="15000"/>
                </a:schemeClr>
              </a:solidFill>
            </a:endParaRPr>
          </a:p>
          <a:p>
            <a:pPr algn="ctr"/>
            <a:endParaRPr lang="en-US" sz="4800" dirty="0" smtClean="0"/>
          </a:p>
          <a:p>
            <a:pPr algn="ctr"/>
            <a:r>
              <a:rPr lang="en-US" sz="4800" b="0" dirty="0" smtClean="0">
                <a:latin typeface="Consolas" pitchFamily="49" charset="0"/>
                <a:cs typeface="Consolas" pitchFamily="49" charset="0"/>
                <a:hlinkClick r:id="rId2" action="ppaction://hlinkfile"/>
              </a:rPr>
              <a:t>www.grads360.org</a:t>
            </a:r>
            <a:endParaRPr lang="en-US" sz="4800" b="0" dirty="0">
              <a:latin typeface="Consolas" pitchFamily="49" charset="0"/>
              <a:cs typeface="Consolas" pitchFamily="49" charset="0"/>
            </a:endParaRPr>
          </a:p>
        </p:txBody>
      </p:sp>
      <p:sp>
        <p:nvSpPr>
          <p:cNvPr id="4" name="Slide Number Placeholder 3"/>
          <p:cNvSpPr>
            <a:spLocks noGrp="1"/>
          </p:cNvSpPr>
          <p:nvPr>
            <p:ph type="sldNum" sz="quarter" idx="12"/>
          </p:nvPr>
        </p:nvSpPr>
        <p:spPr/>
        <p:txBody>
          <a:bodyPr/>
          <a:lstStyle/>
          <a:p>
            <a:fld id="{78085499-22F0-4E30-BA6A-ED84175C6FDF}" type="slidenum">
              <a:rPr lang="en-US" smtClean="0"/>
              <a:pPr/>
              <a:t>37</a:t>
            </a:fld>
            <a:endParaRPr lang="en-US" dirty="0"/>
          </a:p>
        </p:txBody>
      </p:sp>
    </p:spTree>
    <p:extLst>
      <p:ext uri="{BB962C8B-B14F-4D97-AF65-F5344CB8AC3E}">
        <p14:creationId xmlns:p14="http://schemas.microsoft.com/office/powerpoint/2010/main" xmlns="" val="416134731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ctr"/>
            <a:endParaRPr lang="en-US" sz="4800" dirty="0" smtClean="0"/>
          </a:p>
          <a:p>
            <a:pPr algn="ctr"/>
            <a:r>
              <a:rPr lang="en-US" sz="4800" dirty="0" smtClean="0">
                <a:solidFill>
                  <a:schemeClr val="tx1">
                    <a:lumMod val="85000"/>
                    <a:lumOff val="15000"/>
                  </a:schemeClr>
                </a:solidFill>
              </a:rPr>
              <a:t>Public Domain Clearinghouse</a:t>
            </a:r>
            <a:endParaRPr lang="en-US" sz="4800" dirty="0">
              <a:solidFill>
                <a:schemeClr val="tx1">
                  <a:lumMod val="85000"/>
                  <a:lumOff val="15000"/>
                </a:schemeClr>
              </a:solidFill>
            </a:endParaRPr>
          </a:p>
          <a:p>
            <a:pPr algn="ctr"/>
            <a:endParaRPr lang="en-US" sz="4800" dirty="0" smtClean="0"/>
          </a:p>
          <a:p>
            <a:pPr algn="ctr"/>
            <a:r>
              <a:rPr lang="en-US" sz="4800" b="0" dirty="0" smtClean="0">
                <a:latin typeface="Consolas" pitchFamily="49" charset="0"/>
                <a:cs typeface="Consolas" pitchFamily="49" charset="0"/>
                <a:hlinkClick r:id="rId2" action="ppaction://hlinkfile"/>
              </a:rPr>
              <a:t>www.grads360.org</a:t>
            </a:r>
            <a:endParaRPr lang="en-US" sz="4800" b="0" dirty="0">
              <a:latin typeface="Consolas" pitchFamily="49" charset="0"/>
              <a:cs typeface="Consolas" pitchFamily="49" charset="0"/>
            </a:endParaRPr>
          </a:p>
        </p:txBody>
      </p:sp>
      <p:sp>
        <p:nvSpPr>
          <p:cNvPr id="4" name="Slide Number Placeholder 3"/>
          <p:cNvSpPr>
            <a:spLocks noGrp="1"/>
          </p:cNvSpPr>
          <p:nvPr>
            <p:ph type="sldNum" sz="quarter" idx="12"/>
          </p:nvPr>
        </p:nvSpPr>
        <p:spPr/>
        <p:txBody>
          <a:bodyPr/>
          <a:lstStyle/>
          <a:p>
            <a:fld id="{78085499-22F0-4E30-BA6A-ED84175C6FDF}" type="slidenum">
              <a:rPr lang="en-US" smtClean="0"/>
              <a:pPr/>
              <a:t>38</a:t>
            </a:fld>
            <a:endParaRPr lang="en-US" dirty="0"/>
          </a:p>
        </p:txBody>
      </p:sp>
    </p:spTree>
    <p:extLst>
      <p:ext uri="{BB962C8B-B14F-4D97-AF65-F5344CB8AC3E}">
        <p14:creationId xmlns:p14="http://schemas.microsoft.com/office/powerpoint/2010/main" xmlns="" val="416134731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78085499-22F0-4E30-BA6A-ED84175C6FDF}" type="slidenum">
              <a:rPr lang="en-US" smtClean="0"/>
              <a:pPr/>
              <a:t>4</a:t>
            </a:fld>
            <a:endParaRPr lang="en-US" dirty="0"/>
          </a:p>
        </p:txBody>
      </p:sp>
      <p:sp>
        <p:nvSpPr>
          <p:cNvPr id="4" name="Rectangle 3"/>
          <p:cNvSpPr>
            <a:spLocks noGrp="1" noChangeArrowheads="1"/>
          </p:cNvSpPr>
          <p:nvPr/>
        </p:nvSpPr>
        <p:spPr bwMode="auto">
          <a:xfrm>
            <a:off x="381000" y="533400"/>
            <a:ext cx="8229600" cy="85328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rtl="0" fontAlgn="base">
              <a:spcBef>
                <a:spcPct val="0"/>
              </a:spcBef>
              <a:spcAft>
                <a:spcPct val="0"/>
              </a:spcAft>
              <a:defRPr sz="4400">
                <a:solidFill>
                  <a:schemeClr val="tx2"/>
                </a:solidFill>
                <a:latin typeface="+mj-lt"/>
                <a:ea typeface="+mj-ea"/>
                <a:cs typeface="+mj-cs"/>
              </a:defRPr>
            </a:lvl1pPr>
            <a:lvl2pPr algn="l" rtl="0" fontAlgn="base">
              <a:spcBef>
                <a:spcPct val="0"/>
              </a:spcBef>
              <a:spcAft>
                <a:spcPct val="0"/>
              </a:spcAft>
              <a:defRPr sz="4400">
                <a:solidFill>
                  <a:schemeClr val="tx2"/>
                </a:solidFill>
                <a:latin typeface="Garamond" pitchFamily="18" charset="0"/>
              </a:defRPr>
            </a:lvl2pPr>
            <a:lvl3pPr algn="l" rtl="0" fontAlgn="base">
              <a:spcBef>
                <a:spcPct val="0"/>
              </a:spcBef>
              <a:spcAft>
                <a:spcPct val="0"/>
              </a:spcAft>
              <a:defRPr sz="4400">
                <a:solidFill>
                  <a:schemeClr val="tx2"/>
                </a:solidFill>
                <a:latin typeface="Garamond" pitchFamily="18" charset="0"/>
              </a:defRPr>
            </a:lvl3pPr>
            <a:lvl4pPr algn="l" rtl="0" fontAlgn="base">
              <a:spcBef>
                <a:spcPct val="0"/>
              </a:spcBef>
              <a:spcAft>
                <a:spcPct val="0"/>
              </a:spcAft>
              <a:defRPr sz="4400">
                <a:solidFill>
                  <a:schemeClr val="tx2"/>
                </a:solidFill>
                <a:latin typeface="Garamond" pitchFamily="18" charset="0"/>
              </a:defRPr>
            </a:lvl4pPr>
            <a:lvl5pPr algn="l" rtl="0" fontAlgn="base">
              <a:spcBef>
                <a:spcPct val="0"/>
              </a:spcBef>
              <a:spcAft>
                <a:spcPct val="0"/>
              </a:spcAft>
              <a:defRPr sz="4400">
                <a:solidFill>
                  <a:schemeClr val="tx2"/>
                </a:solidFill>
                <a:latin typeface="Garamond" pitchFamily="18" charset="0"/>
              </a:defRPr>
            </a:lvl5pPr>
            <a:lvl6pPr marL="457200" algn="l" rtl="0" fontAlgn="base">
              <a:spcBef>
                <a:spcPct val="0"/>
              </a:spcBef>
              <a:spcAft>
                <a:spcPct val="0"/>
              </a:spcAft>
              <a:defRPr sz="4400">
                <a:solidFill>
                  <a:schemeClr val="tx2"/>
                </a:solidFill>
                <a:latin typeface="Garamond" pitchFamily="18" charset="0"/>
              </a:defRPr>
            </a:lvl6pPr>
            <a:lvl7pPr marL="914400" algn="l" rtl="0" fontAlgn="base">
              <a:spcBef>
                <a:spcPct val="0"/>
              </a:spcBef>
              <a:spcAft>
                <a:spcPct val="0"/>
              </a:spcAft>
              <a:defRPr sz="4400">
                <a:solidFill>
                  <a:schemeClr val="tx2"/>
                </a:solidFill>
                <a:latin typeface="Garamond" pitchFamily="18" charset="0"/>
              </a:defRPr>
            </a:lvl7pPr>
            <a:lvl8pPr marL="1371600" algn="l" rtl="0" fontAlgn="base">
              <a:spcBef>
                <a:spcPct val="0"/>
              </a:spcBef>
              <a:spcAft>
                <a:spcPct val="0"/>
              </a:spcAft>
              <a:defRPr sz="4400">
                <a:solidFill>
                  <a:schemeClr val="tx2"/>
                </a:solidFill>
                <a:latin typeface="Garamond" pitchFamily="18" charset="0"/>
              </a:defRPr>
            </a:lvl8pPr>
            <a:lvl9pPr marL="1828800" algn="l" rtl="0" fontAlgn="base">
              <a:spcBef>
                <a:spcPct val="0"/>
              </a:spcBef>
              <a:spcAft>
                <a:spcPct val="0"/>
              </a:spcAft>
              <a:defRPr sz="4400">
                <a:solidFill>
                  <a:schemeClr val="tx2"/>
                </a:solidFill>
                <a:latin typeface="Garamond" pitchFamily="18" charset="0"/>
              </a:defRPr>
            </a:lvl9pPr>
          </a:lstStyle>
          <a:p>
            <a:r>
              <a:rPr lang="en-US" b="1" dirty="0" smtClean="0"/>
              <a:t>Data Dictionary Approach</a:t>
            </a:r>
            <a:endParaRPr lang="en-US" b="1" i="1" dirty="0"/>
          </a:p>
        </p:txBody>
      </p:sp>
      <p:sp>
        <p:nvSpPr>
          <p:cNvPr id="5" name="Rectangle 4"/>
          <p:cNvSpPr>
            <a:spLocks noGrp="1" noChangeArrowheads="1"/>
          </p:cNvSpPr>
          <p:nvPr/>
        </p:nvSpPr>
        <p:spPr bwMode="auto">
          <a:xfrm>
            <a:off x="457200" y="1386682"/>
            <a:ext cx="8229600" cy="477440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bg2"/>
              </a:buClr>
              <a:buSzPct val="75000"/>
              <a:buFont typeface="Wingdings" pitchFamily="2" charset="2"/>
              <a:buChar char="p"/>
              <a:defRPr sz="2800">
                <a:solidFill>
                  <a:schemeClr val="tx1"/>
                </a:solidFill>
                <a:latin typeface="+mn-lt"/>
                <a:ea typeface="+mn-ea"/>
                <a:cs typeface="+mn-cs"/>
              </a:defRPr>
            </a:lvl1pPr>
            <a:lvl2pPr marL="742950" indent="-285750" algn="l" rtl="0" fontAlgn="base">
              <a:spcBef>
                <a:spcPct val="20000"/>
              </a:spcBef>
              <a:spcAft>
                <a:spcPct val="0"/>
              </a:spcAft>
              <a:buClr>
                <a:schemeClr val="tx2"/>
              </a:buClr>
              <a:buSzPct val="75000"/>
              <a:buFont typeface="Wingdings" pitchFamily="2" charset="2"/>
              <a:buChar char="n"/>
              <a:defRPr sz="2400">
                <a:solidFill>
                  <a:schemeClr val="tx1"/>
                </a:solidFill>
                <a:latin typeface="+mn-lt"/>
              </a:defRPr>
            </a:lvl2pPr>
            <a:lvl3pPr marL="1143000" indent="-228600" algn="l" rtl="0" fontAlgn="base">
              <a:spcBef>
                <a:spcPct val="20000"/>
              </a:spcBef>
              <a:spcAft>
                <a:spcPct val="0"/>
              </a:spcAft>
              <a:buClr>
                <a:schemeClr val="accent1"/>
              </a:buClr>
              <a:buSzPct val="65000"/>
              <a:buFont typeface="Wingdings" pitchFamily="2" charset="2"/>
              <a:buChar char="p"/>
              <a:defRPr sz="2000">
                <a:solidFill>
                  <a:schemeClr val="tx1"/>
                </a:solidFill>
                <a:latin typeface="+mn-lt"/>
              </a:defRPr>
            </a:lvl3pPr>
            <a:lvl4pPr marL="1600200" indent="-228600" algn="l" rtl="0" fontAlgn="base">
              <a:spcBef>
                <a:spcPct val="20000"/>
              </a:spcBef>
              <a:spcAft>
                <a:spcPct val="0"/>
              </a:spcAft>
              <a:buClr>
                <a:schemeClr val="bg2"/>
              </a:buClr>
              <a:buFont typeface="Wingdings" pitchFamily="2" charset="2"/>
              <a:buChar char="§"/>
              <a:defRPr>
                <a:solidFill>
                  <a:schemeClr val="tx1"/>
                </a:solidFill>
                <a:latin typeface="+mn-lt"/>
              </a:defRPr>
            </a:lvl4pPr>
            <a:lvl5pPr marL="20574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5pPr>
            <a:lvl6pPr marL="25146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6pPr>
            <a:lvl7pPr marL="29718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7pPr>
            <a:lvl8pPr marL="34290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8pPr>
            <a:lvl9pPr marL="38862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9pPr>
          </a:lstStyle>
          <a:p>
            <a:r>
              <a:rPr lang="en-US" sz="3200" b="1" i="1" dirty="0"/>
              <a:t>WHAT </a:t>
            </a:r>
            <a:r>
              <a:rPr lang="en-US" sz="3200" dirty="0"/>
              <a:t>data </a:t>
            </a:r>
            <a:r>
              <a:rPr lang="en-US" sz="3200" dirty="0" smtClean="0"/>
              <a:t>are requested </a:t>
            </a:r>
            <a:endParaRPr lang="en-US" sz="3200" dirty="0"/>
          </a:p>
          <a:p>
            <a:pPr lvl="1"/>
            <a:r>
              <a:rPr lang="en-US" sz="2800" dirty="0"/>
              <a:t>(data element definitions)</a:t>
            </a:r>
          </a:p>
          <a:p>
            <a:r>
              <a:rPr lang="en-US" sz="3200" b="1" i="1" dirty="0"/>
              <a:t>HOW </a:t>
            </a:r>
            <a:r>
              <a:rPr lang="en-US" sz="3200" dirty="0"/>
              <a:t>do we gather this data </a:t>
            </a:r>
          </a:p>
          <a:p>
            <a:pPr lvl="1"/>
            <a:r>
              <a:rPr lang="en-US" sz="2800" dirty="0"/>
              <a:t>(collections and rules)</a:t>
            </a:r>
          </a:p>
          <a:p>
            <a:r>
              <a:rPr lang="en-US" sz="3200" b="1" i="1" dirty="0"/>
              <a:t>WHY </a:t>
            </a:r>
            <a:r>
              <a:rPr lang="en-US" sz="3200" dirty="0"/>
              <a:t>do we capture this data</a:t>
            </a:r>
          </a:p>
          <a:p>
            <a:pPr lvl="1"/>
            <a:r>
              <a:rPr lang="en-US" sz="2800" dirty="0"/>
              <a:t>(warrant)</a:t>
            </a:r>
          </a:p>
          <a:p>
            <a:endParaRPr lang="en-US" sz="3200" dirty="0"/>
          </a:p>
          <a:p>
            <a:r>
              <a:rPr lang="en-US" sz="3200" dirty="0"/>
              <a:t>Definitions of the data CDE collects </a:t>
            </a:r>
          </a:p>
          <a:p>
            <a:pPr lvl="1"/>
            <a:r>
              <a:rPr lang="en-US" sz="2800" dirty="0"/>
              <a:t>(NOT access to the data)</a:t>
            </a:r>
          </a:p>
          <a:p>
            <a:endParaRPr lang="en-US" sz="3200" b="1" i="1" dirty="0"/>
          </a:p>
        </p:txBody>
      </p:sp>
    </p:spTree>
    <p:extLst>
      <p:ext uri="{BB962C8B-B14F-4D97-AF65-F5344CB8AC3E}">
        <p14:creationId xmlns:p14="http://schemas.microsoft.com/office/powerpoint/2010/main" xmlns="" val="165204847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78085499-22F0-4E30-BA6A-ED84175C6FDF}" type="slidenum">
              <a:rPr lang="en-US" smtClean="0"/>
              <a:pPr/>
              <a:t>5</a:t>
            </a:fld>
            <a:endParaRPr lang="en-US" dirty="0"/>
          </a:p>
        </p:txBody>
      </p:sp>
      <p:sp>
        <p:nvSpPr>
          <p:cNvPr id="4" name="Rectangle 3"/>
          <p:cNvSpPr>
            <a:spLocks noGrp="1" noChangeArrowheads="1"/>
          </p:cNvSpPr>
          <p:nvPr/>
        </p:nvSpPr>
        <p:spPr bwMode="auto">
          <a:xfrm>
            <a:off x="381000" y="643731"/>
            <a:ext cx="8229600" cy="727869"/>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rtl="0" fontAlgn="base">
              <a:spcBef>
                <a:spcPct val="0"/>
              </a:spcBef>
              <a:spcAft>
                <a:spcPct val="0"/>
              </a:spcAft>
              <a:defRPr sz="4400">
                <a:solidFill>
                  <a:schemeClr val="tx2"/>
                </a:solidFill>
                <a:latin typeface="+mj-lt"/>
                <a:ea typeface="+mj-ea"/>
                <a:cs typeface="+mj-cs"/>
              </a:defRPr>
            </a:lvl1pPr>
            <a:lvl2pPr algn="l" rtl="0" fontAlgn="base">
              <a:spcBef>
                <a:spcPct val="0"/>
              </a:spcBef>
              <a:spcAft>
                <a:spcPct val="0"/>
              </a:spcAft>
              <a:defRPr sz="4400">
                <a:solidFill>
                  <a:schemeClr val="tx2"/>
                </a:solidFill>
                <a:latin typeface="Garamond" pitchFamily="18" charset="0"/>
              </a:defRPr>
            </a:lvl2pPr>
            <a:lvl3pPr algn="l" rtl="0" fontAlgn="base">
              <a:spcBef>
                <a:spcPct val="0"/>
              </a:spcBef>
              <a:spcAft>
                <a:spcPct val="0"/>
              </a:spcAft>
              <a:defRPr sz="4400">
                <a:solidFill>
                  <a:schemeClr val="tx2"/>
                </a:solidFill>
                <a:latin typeface="Garamond" pitchFamily="18" charset="0"/>
              </a:defRPr>
            </a:lvl3pPr>
            <a:lvl4pPr algn="l" rtl="0" fontAlgn="base">
              <a:spcBef>
                <a:spcPct val="0"/>
              </a:spcBef>
              <a:spcAft>
                <a:spcPct val="0"/>
              </a:spcAft>
              <a:defRPr sz="4400">
                <a:solidFill>
                  <a:schemeClr val="tx2"/>
                </a:solidFill>
                <a:latin typeface="Garamond" pitchFamily="18" charset="0"/>
              </a:defRPr>
            </a:lvl4pPr>
            <a:lvl5pPr algn="l" rtl="0" fontAlgn="base">
              <a:spcBef>
                <a:spcPct val="0"/>
              </a:spcBef>
              <a:spcAft>
                <a:spcPct val="0"/>
              </a:spcAft>
              <a:defRPr sz="4400">
                <a:solidFill>
                  <a:schemeClr val="tx2"/>
                </a:solidFill>
                <a:latin typeface="Garamond" pitchFamily="18" charset="0"/>
              </a:defRPr>
            </a:lvl5pPr>
            <a:lvl6pPr marL="457200" algn="l" rtl="0" fontAlgn="base">
              <a:spcBef>
                <a:spcPct val="0"/>
              </a:spcBef>
              <a:spcAft>
                <a:spcPct val="0"/>
              </a:spcAft>
              <a:defRPr sz="4400">
                <a:solidFill>
                  <a:schemeClr val="tx2"/>
                </a:solidFill>
                <a:latin typeface="Garamond" pitchFamily="18" charset="0"/>
              </a:defRPr>
            </a:lvl6pPr>
            <a:lvl7pPr marL="914400" algn="l" rtl="0" fontAlgn="base">
              <a:spcBef>
                <a:spcPct val="0"/>
              </a:spcBef>
              <a:spcAft>
                <a:spcPct val="0"/>
              </a:spcAft>
              <a:defRPr sz="4400">
                <a:solidFill>
                  <a:schemeClr val="tx2"/>
                </a:solidFill>
                <a:latin typeface="Garamond" pitchFamily="18" charset="0"/>
              </a:defRPr>
            </a:lvl7pPr>
            <a:lvl8pPr marL="1371600" algn="l" rtl="0" fontAlgn="base">
              <a:spcBef>
                <a:spcPct val="0"/>
              </a:spcBef>
              <a:spcAft>
                <a:spcPct val="0"/>
              </a:spcAft>
              <a:defRPr sz="4400">
                <a:solidFill>
                  <a:schemeClr val="tx2"/>
                </a:solidFill>
                <a:latin typeface="Garamond" pitchFamily="18" charset="0"/>
              </a:defRPr>
            </a:lvl8pPr>
            <a:lvl9pPr marL="1828800" algn="l" rtl="0" fontAlgn="base">
              <a:spcBef>
                <a:spcPct val="0"/>
              </a:spcBef>
              <a:spcAft>
                <a:spcPct val="0"/>
              </a:spcAft>
              <a:defRPr sz="4400">
                <a:solidFill>
                  <a:schemeClr val="tx2"/>
                </a:solidFill>
                <a:latin typeface="Garamond" pitchFamily="18" charset="0"/>
              </a:defRPr>
            </a:lvl9pPr>
          </a:lstStyle>
          <a:p>
            <a:r>
              <a:rPr lang="en-US" b="1" dirty="0"/>
              <a:t>Organizing Data Elements</a:t>
            </a:r>
            <a:endParaRPr lang="en-US" b="1" i="1" dirty="0"/>
          </a:p>
        </p:txBody>
      </p:sp>
      <p:sp>
        <p:nvSpPr>
          <p:cNvPr id="5" name="Rectangle 4"/>
          <p:cNvSpPr>
            <a:spLocks noGrp="1" noChangeArrowheads="1"/>
          </p:cNvSpPr>
          <p:nvPr/>
        </p:nvSpPr>
        <p:spPr bwMode="auto">
          <a:xfrm>
            <a:off x="457200" y="1371601"/>
            <a:ext cx="8229600" cy="498395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bg2"/>
              </a:buClr>
              <a:buSzPct val="75000"/>
              <a:buFont typeface="Wingdings" pitchFamily="2" charset="2"/>
              <a:buChar char="p"/>
              <a:defRPr sz="2800">
                <a:solidFill>
                  <a:schemeClr val="tx1"/>
                </a:solidFill>
                <a:latin typeface="+mn-lt"/>
                <a:ea typeface="+mn-ea"/>
                <a:cs typeface="+mn-cs"/>
              </a:defRPr>
            </a:lvl1pPr>
            <a:lvl2pPr marL="742950" indent="-285750" algn="l" rtl="0" fontAlgn="base">
              <a:spcBef>
                <a:spcPct val="20000"/>
              </a:spcBef>
              <a:spcAft>
                <a:spcPct val="0"/>
              </a:spcAft>
              <a:buClr>
                <a:schemeClr val="tx2"/>
              </a:buClr>
              <a:buSzPct val="75000"/>
              <a:buFont typeface="Wingdings" pitchFamily="2" charset="2"/>
              <a:buChar char="n"/>
              <a:defRPr sz="2400">
                <a:solidFill>
                  <a:schemeClr val="tx1"/>
                </a:solidFill>
                <a:latin typeface="+mn-lt"/>
              </a:defRPr>
            </a:lvl2pPr>
            <a:lvl3pPr marL="1143000" indent="-228600" algn="l" rtl="0" fontAlgn="base">
              <a:spcBef>
                <a:spcPct val="20000"/>
              </a:spcBef>
              <a:spcAft>
                <a:spcPct val="0"/>
              </a:spcAft>
              <a:buClr>
                <a:schemeClr val="accent1"/>
              </a:buClr>
              <a:buSzPct val="65000"/>
              <a:buFont typeface="Wingdings" pitchFamily="2" charset="2"/>
              <a:buChar char="p"/>
              <a:defRPr sz="2000">
                <a:solidFill>
                  <a:schemeClr val="tx1"/>
                </a:solidFill>
                <a:latin typeface="+mn-lt"/>
              </a:defRPr>
            </a:lvl3pPr>
            <a:lvl4pPr marL="1600200" indent="-228600" algn="l" rtl="0" fontAlgn="base">
              <a:spcBef>
                <a:spcPct val="20000"/>
              </a:spcBef>
              <a:spcAft>
                <a:spcPct val="0"/>
              </a:spcAft>
              <a:buClr>
                <a:schemeClr val="bg2"/>
              </a:buClr>
              <a:buFont typeface="Wingdings" pitchFamily="2" charset="2"/>
              <a:buChar char="§"/>
              <a:defRPr>
                <a:solidFill>
                  <a:schemeClr val="tx1"/>
                </a:solidFill>
                <a:latin typeface="+mn-lt"/>
              </a:defRPr>
            </a:lvl4pPr>
            <a:lvl5pPr marL="20574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5pPr>
            <a:lvl6pPr marL="25146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6pPr>
            <a:lvl7pPr marL="29718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7pPr>
            <a:lvl8pPr marL="34290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8pPr>
            <a:lvl9pPr marL="38862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9pPr>
          </a:lstStyle>
          <a:p>
            <a:pPr>
              <a:lnSpc>
                <a:spcPct val="90000"/>
              </a:lnSpc>
            </a:pPr>
            <a:r>
              <a:rPr lang="en-US" b="1" dirty="0"/>
              <a:t>Relationships</a:t>
            </a:r>
          </a:p>
          <a:p>
            <a:pPr lvl="1">
              <a:lnSpc>
                <a:spcPct val="90000"/>
              </a:lnSpc>
            </a:pPr>
            <a:r>
              <a:rPr lang="en-US" dirty="0"/>
              <a:t>To Collections (CDE inbox)</a:t>
            </a:r>
          </a:p>
          <a:p>
            <a:pPr lvl="1">
              <a:lnSpc>
                <a:spcPct val="90000"/>
              </a:lnSpc>
            </a:pPr>
            <a:r>
              <a:rPr lang="en-US" dirty="0"/>
              <a:t>To Reports (CDE outbox)</a:t>
            </a:r>
          </a:p>
          <a:p>
            <a:pPr lvl="1">
              <a:lnSpc>
                <a:spcPct val="90000"/>
              </a:lnSpc>
            </a:pPr>
            <a:r>
              <a:rPr lang="en-US" dirty="0"/>
              <a:t>To other Data Elements</a:t>
            </a:r>
          </a:p>
          <a:p>
            <a:pPr>
              <a:lnSpc>
                <a:spcPct val="90000"/>
              </a:lnSpc>
            </a:pPr>
            <a:r>
              <a:rPr lang="en-US" b="1" dirty="0"/>
              <a:t>Rules</a:t>
            </a:r>
          </a:p>
          <a:p>
            <a:pPr lvl="1">
              <a:lnSpc>
                <a:spcPct val="90000"/>
              </a:lnSpc>
            </a:pPr>
            <a:r>
              <a:rPr lang="en-US" dirty="0" err="1"/>
              <a:t>Datatype</a:t>
            </a:r>
            <a:r>
              <a:rPr lang="en-US" dirty="0"/>
              <a:t> Constraints</a:t>
            </a:r>
          </a:p>
          <a:p>
            <a:pPr lvl="1">
              <a:lnSpc>
                <a:spcPct val="90000"/>
              </a:lnSpc>
            </a:pPr>
            <a:r>
              <a:rPr lang="en-US" dirty="0"/>
              <a:t>Mandatory vs. Optional</a:t>
            </a:r>
          </a:p>
          <a:p>
            <a:pPr lvl="1">
              <a:lnSpc>
                <a:spcPct val="90000"/>
              </a:lnSpc>
            </a:pPr>
            <a:r>
              <a:rPr lang="en-US" dirty="0"/>
              <a:t>Allowable values</a:t>
            </a:r>
          </a:p>
          <a:p>
            <a:pPr>
              <a:lnSpc>
                <a:spcPct val="90000"/>
              </a:lnSpc>
            </a:pPr>
            <a:r>
              <a:rPr lang="en-US" b="1" dirty="0"/>
              <a:t>Groupings</a:t>
            </a:r>
          </a:p>
          <a:p>
            <a:pPr lvl="1">
              <a:lnSpc>
                <a:spcPct val="90000"/>
              </a:lnSpc>
            </a:pPr>
            <a:r>
              <a:rPr lang="en-US" dirty="0"/>
              <a:t>Alphabetical</a:t>
            </a:r>
          </a:p>
          <a:p>
            <a:pPr lvl="1">
              <a:lnSpc>
                <a:spcPct val="90000"/>
              </a:lnSpc>
            </a:pPr>
            <a:r>
              <a:rPr lang="en-US" dirty="0"/>
              <a:t>Subject or Domain (i.e. Student, Staff, or School)</a:t>
            </a:r>
          </a:p>
          <a:p>
            <a:pPr lvl="1">
              <a:lnSpc>
                <a:spcPct val="90000"/>
              </a:lnSpc>
            </a:pPr>
            <a:r>
              <a:rPr lang="en-US" dirty="0"/>
              <a:t>Calculated or Aggregated Elements</a:t>
            </a:r>
          </a:p>
          <a:p>
            <a:pPr lvl="1">
              <a:lnSpc>
                <a:spcPct val="90000"/>
              </a:lnSpc>
              <a:buFont typeface="Wingdings" pitchFamily="2" charset="2"/>
              <a:buNone/>
            </a:pPr>
            <a:endParaRPr lang="en-US" sz="2000" dirty="0"/>
          </a:p>
        </p:txBody>
      </p:sp>
    </p:spTree>
    <p:extLst>
      <p:ext uri="{BB962C8B-B14F-4D97-AF65-F5344CB8AC3E}">
        <p14:creationId xmlns:p14="http://schemas.microsoft.com/office/powerpoint/2010/main" xmlns="" val="255683342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8600" y="228600"/>
            <a:ext cx="8686800" cy="6172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fld id="{78085499-22F0-4E30-BA6A-ED84175C6FDF}" type="slidenum">
              <a:rPr lang="en-US" smtClean="0"/>
              <a:pPr/>
              <a:t>6</a:t>
            </a:fld>
            <a:endParaRPr lang="en-US" dirty="0"/>
          </a:p>
        </p:txBody>
      </p:sp>
      <p:graphicFrame>
        <p:nvGraphicFramePr>
          <p:cNvPr id="4" name="Object 3"/>
          <p:cNvGraphicFramePr>
            <a:graphicFrameLocks noGrp="1" noChangeAspect="1"/>
          </p:cNvGraphicFramePr>
          <p:nvPr>
            <p:extLst>
              <p:ext uri="{D42A27DB-BD31-4B8C-83A1-F6EECF244321}">
                <p14:modId xmlns:p14="http://schemas.microsoft.com/office/powerpoint/2010/main" xmlns="" val="3031787971"/>
              </p:ext>
            </p:extLst>
          </p:nvPr>
        </p:nvGraphicFramePr>
        <p:xfrm>
          <a:off x="457200" y="528638"/>
          <a:ext cx="8229600" cy="5795962"/>
        </p:xfrm>
        <a:graphic>
          <a:graphicData uri="http://schemas.openxmlformats.org/presentationml/2006/ole">
            <p:oleObj spid="_x0000_s1037" name="Visio" r:id="rId4" imgW="4785298" imgH="3370111" progId="">
              <p:embed/>
            </p:oleObj>
          </a:graphicData>
        </a:graphic>
      </p:graphicFrame>
    </p:spTree>
    <p:extLst>
      <p:ext uri="{BB962C8B-B14F-4D97-AF65-F5344CB8AC3E}">
        <p14:creationId xmlns:p14="http://schemas.microsoft.com/office/powerpoint/2010/main" xmlns="" val="428898663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78085499-22F0-4E30-BA6A-ED84175C6FDF}" type="slidenum">
              <a:rPr lang="en-US" smtClean="0"/>
              <a:pPr/>
              <a:t>7</a:t>
            </a:fld>
            <a:endParaRPr lang="en-US" dirty="0"/>
          </a:p>
        </p:txBody>
      </p:sp>
      <p:sp>
        <p:nvSpPr>
          <p:cNvPr id="4" name="Rectangle 3"/>
          <p:cNvSpPr>
            <a:spLocks noGrp="1" noChangeArrowheads="1"/>
          </p:cNvSpPr>
          <p:nvPr/>
        </p:nvSpPr>
        <p:spPr bwMode="auto">
          <a:xfrm>
            <a:off x="381000" y="643731"/>
            <a:ext cx="8229600" cy="727869"/>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rtl="0" fontAlgn="base">
              <a:spcBef>
                <a:spcPct val="0"/>
              </a:spcBef>
              <a:spcAft>
                <a:spcPct val="0"/>
              </a:spcAft>
              <a:defRPr sz="4400">
                <a:solidFill>
                  <a:schemeClr val="tx2"/>
                </a:solidFill>
                <a:latin typeface="+mj-lt"/>
                <a:ea typeface="+mj-ea"/>
                <a:cs typeface="+mj-cs"/>
              </a:defRPr>
            </a:lvl1pPr>
            <a:lvl2pPr algn="l" rtl="0" fontAlgn="base">
              <a:spcBef>
                <a:spcPct val="0"/>
              </a:spcBef>
              <a:spcAft>
                <a:spcPct val="0"/>
              </a:spcAft>
              <a:defRPr sz="4400">
                <a:solidFill>
                  <a:schemeClr val="tx2"/>
                </a:solidFill>
                <a:latin typeface="Garamond" pitchFamily="18" charset="0"/>
              </a:defRPr>
            </a:lvl2pPr>
            <a:lvl3pPr algn="l" rtl="0" fontAlgn="base">
              <a:spcBef>
                <a:spcPct val="0"/>
              </a:spcBef>
              <a:spcAft>
                <a:spcPct val="0"/>
              </a:spcAft>
              <a:defRPr sz="4400">
                <a:solidFill>
                  <a:schemeClr val="tx2"/>
                </a:solidFill>
                <a:latin typeface="Garamond" pitchFamily="18" charset="0"/>
              </a:defRPr>
            </a:lvl3pPr>
            <a:lvl4pPr algn="l" rtl="0" fontAlgn="base">
              <a:spcBef>
                <a:spcPct val="0"/>
              </a:spcBef>
              <a:spcAft>
                <a:spcPct val="0"/>
              </a:spcAft>
              <a:defRPr sz="4400">
                <a:solidFill>
                  <a:schemeClr val="tx2"/>
                </a:solidFill>
                <a:latin typeface="Garamond" pitchFamily="18" charset="0"/>
              </a:defRPr>
            </a:lvl4pPr>
            <a:lvl5pPr algn="l" rtl="0" fontAlgn="base">
              <a:spcBef>
                <a:spcPct val="0"/>
              </a:spcBef>
              <a:spcAft>
                <a:spcPct val="0"/>
              </a:spcAft>
              <a:defRPr sz="4400">
                <a:solidFill>
                  <a:schemeClr val="tx2"/>
                </a:solidFill>
                <a:latin typeface="Garamond" pitchFamily="18" charset="0"/>
              </a:defRPr>
            </a:lvl5pPr>
            <a:lvl6pPr marL="457200" algn="l" rtl="0" fontAlgn="base">
              <a:spcBef>
                <a:spcPct val="0"/>
              </a:spcBef>
              <a:spcAft>
                <a:spcPct val="0"/>
              </a:spcAft>
              <a:defRPr sz="4400">
                <a:solidFill>
                  <a:schemeClr val="tx2"/>
                </a:solidFill>
                <a:latin typeface="Garamond" pitchFamily="18" charset="0"/>
              </a:defRPr>
            </a:lvl6pPr>
            <a:lvl7pPr marL="914400" algn="l" rtl="0" fontAlgn="base">
              <a:spcBef>
                <a:spcPct val="0"/>
              </a:spcBef>
              <a:spcAft>
                <a:spcPct val="0"/>
              </a:spcAft>
              <a:defRPr sz="4400">
                <a:solidFill>
                  <a:schemeClr val="tx2"/>
                </a:solidFill>
                <a:latin typeface="Garamond" pitchFamily="18" charset="0"/>
              </a:defRPr>
            </a:lvl7pPr>
            <a:lvl8pPr marL="1371600" algn="l" rtl="0" fontAlgn="base">
              <a:spcBef>
                <a:spcPct val="0"/>
              </a:spcBef>
              <a:spcAft>
                <a:spcPct val="0"/>
              </a:spcAft>
              <a:defRPr sz="4400">
                <a:solidFill>
                  <a:schemeClr val="tx2"/>
                </a:solidFill>
                <a:latin typeface="Garamond" pitchFamily="18" charset="0"/>
              </a:defRPr>
            </a:lvl8pPr>
            <a:lvl9pPr marL="1828800" algn="l" rtl="0" fontAlgn="base">
              <a:spcBef>
                <a:spcPct val="0"/>
              </a:spcBef>
              <a:spcAft>
                <a:spcPct val="0"/>
              </a:spcAft>
              <a:defRPr sz="4400">
                <a:solidFill>
                  <a:schemeClr val="tx2"/>
                </a:solidFill>
                <a:latin typeface="Garamond" pitchFamily="18" charset="0"/>
              </a:defRPr>
            </a:lvl9pPr>
          </a:lstStyle>
          <a:p>
            <a:r>
              <a:rPr lang="en-US" b="1" dirty="0" smtClean="0"/>
              <a:t>Live Demonstration</a:t>
            </a:r>
            <a:endParaRPr lang="en-US" b="1" dirty="0"/>
          </a:p>
        </p:txBody>
      </p:sp>
      <p:sp>
        <p:nvSpPr>
          <p:cNvPr id="5" name="Rectangle 4"/>
          <p:cNvSpPr>
            <a:spLocks noGrp="1" noChangeArrowheads="1"/>
          </p:cNvSpPr>
          <p:nvPr/>
        </p:nvSpPr>
        <p:spPr bwMode="auto">
          <a:xfrm>
            <a:off x="457200" y="1824831"/>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bg2"/>
              </a:buClr>
              <a:buSzPct val="75000"/>
              <a:buFont typeface="Wingdings" pitchFamily="2" charset="2"/>
              <a:buChar char="p"/>
              <a:defRPr sz="2800">
                <a:solidFill>
                  <a:schemeClr val="tx1"/>
                </a:solidFill>
                <a:latin typeface="+mn-lt"/>
                <a:ea typeface="+mn-ea"/>
                <a:cs typeface="+mn-cs"/>
              </a:defRPr>
            </a:lvl1pPr>
            <a:lvl2pPr marL="742950" indent="-285750" algn="l" rtl="0" fontAlgn="base">
              <a:spcBef>
                <a:spcPct val="20000"/>
              </a:spcBef>
              <a:spcAft>
                <a:spcPct val="0"/>
              </a:spcAft>
              <a:buClr>
                <a:schemeClr val="tx2"/>
              </a:buClr>
              <a:buSzPct val="75000"/>
              <a:buFont typeface="Wingdings" pitchFamily="2" charset="2"/>
              <a:buChar char="n"/>
              <a:defRPr sz="2400">
                <a:solidFill>
                  <a:schemeClr val="tx1"/>
                </a:solidFill>
                <a:latin typeface="+mn-lt"/>
              </a:defRPr>
            </a:lvl2pPr>
            <a:lvl3pPr marL="1143000" indent="-228600" algn="l" rtl="0" fontAlgn="base">
              <a:spcBef>
                <a:spcPct val="20000"/>
              </a:spcBef>
              <a:spcAft>
                <a:spcPct val="0"/>
              </a:spcAft>
              <a:buClr>
                <a:schemeClr val="accent1"/>
              </a:buClr>
              <a:buSzPct val="65000"/>
              <a:buFont typeface="Wingdings" pitchFamily="2" charset="2"/>
              <a:buChar char="p"/>
              <a:defRPr sz="2000">
                <a:solidFill>
                  <a:schemeClr val="tx1"/>
                </a:solidFill>
                <a:latin typeface="+mn-lt"/>
              </a:defRPr>
            </a:lvl3pPr>
            <a:lvl4pPr marL="1600200" indent="-228600" algn="l" rtl="0" fontAlgn="base">
              <a:spcBef>
                <a:spcPct val="20000"/>
              </a:spcBef>
              <a:spcAft>
                <a:spcPct val="0"/>
              </a:spcAft>
              <a:buClr>
                <a:schemeClr val="bg2"/>
              </a:buClr>
              <a:buFont typeface="Wingdings" pitchFamily="2" charset="2"/>
              <a:buChar char="§"/>
              <a:defRPr>
                <a:solidFill>
                  <a:schemeClr val="tx1"/>
                </a:solidFill>
                <a:latin typeface="+mn-lt"/>
              </a:defRPr>
            </a:lvl4pPr>
            <a:lvl5pPr marL="20574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5pPr>
            <a:lvl6pPr marL="25146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6pPr>
            <a:lvl7pPr marL="29718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7pPr>
            <a:lvl8pPr marL="34290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8pPr>
            <a:lvl9pPr marL="38862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9pPr>
          </a:lstStyle>
          <a:p>
            <a:r>
              <a:rPr lang="en-US" dirty="0" smtClean="0">
                <a:hlinkClick r:id="rId3"/>
              </a:rPr>
              <a:t>https://cdeapps.cde.state.co.us/DataDictionary/</a:t>
            </a:r>
            <a:endParaRPr lang="en-US" dirty="0" smtClean="0"/>
          </a:p>
          <a:p>
            <a:endParaRPr lang="en-US" sz="2400" dirty="0"/>
          </a:p>
          <a:p>
            <a:endParaRPr lang="en-US" sz="2400" dirty="0"/>
          </a:p>
        </p:txBody>
      </p:sp>
    </p:spTree>
    <p:extLst>
      <p:ext uri="{BB962C8B-B14F-4D97-AF65-F5344CB8AC3E}">
        <p14:creationId xmlns:p14="http://schemas.microsoft.com/office/powerpoint/2010/main" xmlns="" val="412321177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78085499-22F0-4E30-BA6A-ED84175C6FDF}" type="slidenum">
              <a:rPr lang="en-US" smtClean="0"/>
              <a:pPr/>
              <a:t>8</a:t>
            </a:fld>
            <a:endParaRPr lang="en-US" dirty="0"/>
          </a:p>
        </p:txBody>
      </p:sp>
      <p:pic>
        <p:nvPicPr>
          <p:cNvPr id="4" name="Picture 3"/>
          <p:cNvPicPr>
            <a:picLocks noChangeAspect="1" noChangeArrowheads="1"/>
          </p:cNvPicPr>
          <p:nvPr/>
        </p:nvPicPr>
        <p:blipFill>
          <a:blip r:embed="rId3" cstate="print"/>
          <a:srcRect/>
          <a:stretch>
            <a:fillRect/>
          </a:stretch>
        </p:blipFill>
        <p:spPr bwMode="auto">
          <a:xfrm>
            <a:off x="152400" y="132080"/>
            <a:ext cx="8839200" cy="6649719"/>
          </a:xfrm>
          <a:prstGeom prst="rect">
            <a:avLst/>
          </a:prstGeom>
          <a:noFill/>
          <a:ln w="9525">
            <a:noFill/>
            <a:miter lim="800000"/>
            <a:headEnd/>
            <a:tailEnd/>
          </a:ln>
        </p:spPr>
      </p:pic>
    </p:spTree>
    <p:extLst>
      <p:ext uri="{BB962C8B-B14F-4D97-AF65-F5344CB8AC3E}">
        <p14:creationId xmlns:p14="http://schemas.microsoft.com/office/powerpoint/2010/main" xmlns="" val="127039541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78085499-22F0-4E30-BA6A-ED84175C6FDF}" type="slidenum">
              <a:rPr lang="en-US" smtClean="0"/>
              <a:pPr/>
              <a:t>9</a:t>
            </a:fld>
            <a:endParaRPr lang="en-US" dirty="0"/>
          </a:p>
        </p:txBody>
      </p:sp>
      <p:pic>
        <p:nvPicPr>
          <p:cNvPr id="4" name="Picture 3"/>
          <p:cNvPicPr>
            <a:picLocks noChangeAspect="1" noChangeArrowheads="1"/>
          </p:cNvPicPr>
          <p:nvPr/>
        </p:nvPicPr>
        <p:blipFill>
          <a:blip r:embed="rId3" cstate="print"/>
          <a:srcRect/>
          <a:stretch>
            <a:fillRect/>
          </a:stretch>
        </p:blipFill>
        <p:spPr bwMode="auto">
          <a:xfrm>
            <a:off x="152400" y="152400"/>
            <a:ext cx="8839200" cy="6553200"/>
          </a:xfrm>
          <a:prstGeom prst="rect">
            <a:avLst/>
          </a:prstGeom>
          <a:noFill/>
          <a:ln w="9525">
            <a:noFill/>
            <a:miter lim="800000"/>
            <a:headEnd/>
            <a:tailEnd/>
          </a:ln>
        </p:spPr>
      </p:pic>
    </p:spTree>
    <p:extLst>
      <p:ext uri="{BB962C8B-B14F-4D97-AF65-F5344CB8AC3E}">
        <p14:creationId xmlns:p14="http://schemas.microsoft.com/office/powerpoint/2010/main" xmlns="" val="142784663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17590</TotalTime>
  <Words>1330</Words>
  <Application>Microsoft Office PowerPoint</Application>
  <PresentationFormat>On-screen Show (4:3)</PresentationFormat>
  <Paragraphs>207</Paragraphs>
  <Slides>38</Slides>
  <Notes>35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38</vt:i4>
      </vt:variant>
    </vt:vector>
  </HeadingPairs>
  <TitlesOfParts>
    <vt:vector size="40" baseType="lpstr">
      <vt:lpstr>Office Theme</vt:lpstr>
      <vt:lpstr>Visio</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vector>
  </TitlesOfParts>
  <Company>Chatis Consulting</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SLDS Webinar</dc:title>
  <dc:creator>Corey Chatis</dc:creator>
  <cp:lastModifiedBy>Jennifer Bebermeyer</cp:lastModifiedBy>
  <cp:revision>817</cp:revision>
  <dcterms:created xsi:type="dcterms:W3CDTF">2011-05-10T18:26:10Z</dcterms:created>
  <dcterms:modified xsi:type="dcterms:W3CDTF">2012-04-06T13:06:50Z</dcterms:modified>
</cp:coreProperties>
</file>