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charts/chart11.xml" ContentType="application/vnd.openxmlformats-officedocument.drawingml.chart+xml"/>
  <Override PartName="/ppt/theme/themeOverride9.xml" ContentType="application/vnd.openxmlformats-officedocument.themeOverride+xml"/>
  <Override PartName="/ppt/charts/chart12.xml" ContentType="application/vnd.openxmlformats-officedocument.drawingml.chart+xml"/>
  <Override PartName="/ppt/theme/themeOverride10.xml" ContentType="application/vnd.openxmlformats-officedocument.themeOverride+xml"/>
  <Override PartName="/ppt/charts/chart13.xml" ContentType="application/vnd.openxmlformats-officedocument.drawingml.chart+xml"/>
  <Override PartName="/ppt/theme/themeOverride11.xml" ContentType="application/vnd.openxmlformats-officedocument.themeOverride+xml"/>
  <Override PartName="/ppt/charts/chart14.xml" ContentType="application/vnd.openxmlformats-officedocument.drawingml.chart+xml"/>
  <Override PartName="/ppt/theme/themeOverride12.xml" ContentType="application/vnd.openxmlformats-officedocument.themeOverr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376" r:id="rId2"/>
    <p:sldId id="377" r:id="rId3"/>
    <p:sldId id="335" r:id="rId4"/>
    <p:sldId id="381" r:id="rId5"/>
    <p:sldId id="319" r:id="rId6"/>
    <p:sldId id="378" r:id="rId7"/>
    <p:sldId id="343" r:id="rId8"/>
    <p:sldId id="382" r:id="rId9"/>
    <p:sldId id="379" r:id="rId10"/>
    <p:sldId id="344" r:id="rId11"/>
    <p:sldId id="383" r:id="rId12"/>
    <p:sldId id="380" r:id="rId13"/>
    <p:sldId id="345" r:id="rId14"/>
    <p:sldId id="384" r:id="rId15"/>
    <p:sldId id="385" r:id="rId16"/>
    <p:sldId id="317" r:id="rId17"/>
    <p:sldId id="268" r:id="rId18"/>
    <p:sldId id="314" r:id="rId19"/>
    <p:sldId id="269" r:id="rId20"/>
    <p:sldId id="348" r:id="rId21"/>
    <p:sldId id="349" r:id="rId22"/>
    <p:sldId id="352" r:id="rId23"/>
    <p:sldId id="350" r:id="rId24"/>
    <p:sldId id="405" r:id="rId25"/>
    <p:sldId id="408" r:id="rId26"/>
    <p:sldId id="409" r:id="rId27"/>
    <p:sldId id="374" r:id="rId28"/>
    <p:sldId id="323" r:id="rId29"/>
    <p:sldId id="272" r:id="rId30"/>
    <p:sldId id="273" r:id="rId31"/>
    <p:sldId id="315" r:id="rId32"/>
    <p:sldId id="287" r:id="rId33"/>
    <p:sldId id="357" r:id="rId34"/>
    <p:sldId id="358" r:id="rId35"/>
    <p:sldId id="361" r:id="rId36"/>
    <p:sldId id="359" r:id="rId37"/>
    <p:sldId id="389" r:id="rId38"/>
    <p:sldId id="407" r:id="rId39"/>
    <p:sldId id="410" r:id="rId40"/>
    <p:sldId id="332" r:id="rId41"/>
    <p:sldId id="324" r:id="rId42"/>
    <p:sldId id="274" r:id="rId43"/>
    <p:sldId id="275" r:id="rId44"/>
    <p:sldId id="316" r:id="rId45"/>
    <p:sldId id="288" r:id="rId46"/>
    <p:sldId id="369" r:id="rId47"/>
    <p:sldId id="366" r:id="rId48"/>
    <p:sldId id="368" r:id="rId49"/>
    <p:sldId id="371" r:id="rId50"/>
    <p:sldId id="411" r:id="rId51"/>
    <p:sldId id="406" r:id="rId52"/>
    <p:sldId id="325" r:id="rId53"/>
    <p:sldId id="403" r:id="rId54"/>
    <p:sldId id="404" r:id="rId55"/>
    <p:sldId id="284" r:id="rId5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737373"/>
    <a:srgbClr val="8368A4"/>
    <a:srgbClr val="FFFFFF"/>
    <a:srgbClr val="004620"/>
    <a:srgbClr val="009242"/>
    <a:srgbClr val="00863D"/>
    <a:srgbClr val="008E40"/>
    <a:srgbClr val="009644"/>
    <a:srgbClr val="0A6B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75" autoAdjust="0"/>
    <p:restoredTop sz="93584" autoAdjust="0"/>
  </p:normalViewPr>
  <p:slideViewPr>
    <p:cSldViewPr>
      <p:cViewPr varScale="1">
        <p:scale>
          <a:sx n="105" d="100"/>
          <a:sy n="105" d="100"/>
        </p:scale>
        <p:origin x="-1194" y="-96"/>
      </p:cViewPr>
      <p:guideLst>
        <p:guide orient="horz" pos="2160"/>
        <p:guide pos="2880"/>
      </p:guideLst>
    </p:cSldViewPr>
  </p:slideViewPr>
  <p:outlineViewPr>
    <p:cViewPr>
      <p:scale>
        <a:sx n="33" d="100"/>
        <a:sy n="33" d="100"/>
      </p:scale>
      <p:origin x="0" y="213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file:///\\dc2fs\work\PIAAC\_MAIN%20STUDY\Jack's%20Press%20Presentation\trend.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oleObject" Target="file:///\\dc2fs\work\PIAAC\_MAIN%20STUDY\Jack's%20Press%20Presentation\trend.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dc2fs\work\PIAAC\_MAIN%20STUDY\Jack's%20Press%20Presentation\bargraphs_2.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1F497D"/>
              </a:solidFill>
              <a:ln>
                <a:solidFill>
                  <a:sysClr val="windowText" lastClr="000000"/>
                </a:solidFill>
              </a:ln>
            </c:spPr>
          </c:dPt>
          <c:dPt>
            <c:idx val="1"/>
            <c:invertIfNegative val="0"/>
            <c:bubble3D val="0"/>
            <c:spPr>
              <a:solidFill>
                <a:srgbClr val="1F497D">
                  <a:lumMod val="60000"/>
                  <a:lumOff val="40000"/>
                </a:srgbClr>
              </a:solidFill>
              <a:ln>
                <a:solidFill>
                  <a:sysClr val="windowText" lastClr="000000"/>
                </a:solidFill>
              </a:ln>
            </c:spPr>
          </c:dPt>
          <c:dPt>
            <c:idx val="2"/>
            <c:invertIfNegative val="0"/>
            <c:bubble3D val="0"/>
            <c:spPr>
              <a:solidFill>
                <a:srgbClr val="1F497D">
                  <a:lumMod val="40000"/>
                  <a:lumOff val="60000"/>
                </a:srgbClr>
              </a:solidFill>
              <a:ln>
                <a:solidFill>
                  <a:sysClr val="windowText" lastClr="000000"/>
                </a:solidFill>
              </a:ln>
            </c:spPr>
          </c:dPt>
          <c:dPt>
            <c:idx val="3"/>
            <c:invertIfNegative val="0"/>
            <c:bubble3D val="0"/>
            <c:spPr>
              <a:solidFill>
                <a:srgbClr val="1F497D">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1F497D"/>
              </a:solidFill>
              <a:ln>
                <a:solidFill>
                  <a:sysClr val="windowText" lastClr="000000"/>
                </a:solidFill>
              </a:ln>
            </c:spPr>
          </c:dPt>
          <c:dPt>
            <c:idx val="7"/>
            <c:invertIfNegative val="0"/>
            <c:bubble3D val="0"/>
            <c:spPr>
              <a:solidFill>
                <a:srgbClr val="1F497D">
                  <a:lumMod val="60000"/>
                  <a:lumOff val="40000"/>
                </a:srgbClr>
              </a:solidFill>
              <a:ln>
                <a:solidFill>
                  <a:sysClr val="windowText" lastClr="000000"/>
                </a:solidFill>
              </a:ln>
            </c:spPr>
          </c:dPt>
          <c:dPt>
            <c:idx val="8"/>
            <c:invertIfNegative val="0"/>
            <c:bubble3D val="0"/>
            <c:spPr>
              <a:solidFill>
                <a:srgbClr val="1F497D">
                  <a:lumMod val="40000"/>
                  <a:lumOff val="60000"/>
                </a:srgbClr>
              </a:solidFill>
              <a:ln>
                <a:solidFill>
                  <a:sysClr val="windowText" lastClr="000000"/>
                </a:solidFill>
              </a:ln>
            </c:spPr>
          </c:dPt>
          <c:dPt>
            <c:idx val="9"/>
            <c:invertIfNegative val="0"/>
            <c:bubble3D val="0"/>
            <c:spPr>
              <a:solidFill>
                <a:srgbClr val="1F497D">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smtClean="0"/>
                      <a:t>263*</a:t>
                    </a:r>
                    <a:endParaRPr lang="en-US"/>
                  </a:p>
                </c:rich>
              </c:tx>
              <c:showLegendKey val="0"/>
              <c:showVal val="1"/>
              <c:showCatName val="0"/>
              <c:showSerName val="0"/>
              <c:showPercent val="0"/>
              <c:showBubbleSize val="0"/>
            </c:dLbl>
            <c:dLbl>
              <c:idx val="2"/>
              <c:layout/>
              <c:tx>
                <c:rich>
                  <a:bodyPr/>
                  <a:lstStyle/>
                  <a:p>
                    <a:r>
                      <a:rPr lang="en-US" smtClean="0"/>
                      <a:t>273*</a:t>
                    </a:r>
                    <a:endParaRPr lang="en-US"/>
                  </a:p>
                </c:rich>
              </c:tx>
              <c:showLegendKey val="0"/>
              <c:showVal val="1"/>
              <c:showCatName val="0"/>
              <c:showSerName val="0"/>
              <c:showPercent val="0"/>
              <c:showBubbleSize val="0"/>
            </c:dLbl>
            <c:dLbl>
              <c:idx val="3"/>
              <c:layout/>
              <c:tx>
                <c:rich>
                  <a:bodyPr/>
                  <a:lstStyle/>
                  <a:p>
                    <a:r>
                      <a:rPr lang="en-US" smtClean="0"/>
                      <a:t>275*</a:t>
                    </a:r>
                    <a:endParaRPr lang="en-US"/>
                  </a:p>
                </c:rich>
              </c:tx>
              <c:showLegendKey val="0"/>
              <c:showVal val="1"/>
              <c:showCatName val="0"/>
              <c:showSerName val="0"/>
              <c:showPercent val="0"/>
              <c:showBubbleSize val="0"/>
            </c:dLbl>
            <c:dLbl>
              <c:idx val="4"/>
              <c:layout/>
              <c:tx>
                <c:rich>
                  <a:bodyPr/>
                  <a:lstStyle/>
                  <a:p>
                    <a:r>
                      <a:rPr lang="en-US" smtClean="0"/>
                      <a:t>272*</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Lit_Age!$A$22:$B$33</c:f>
              <c:multiLvlStrCache>
                <c:ptCount val="11"/>
                <c:lvl>
                  <c:pt idx="0">
                    <c:v>55-65</c:v>
                  </c:pt>
                  <c:pt idx="1">
                    <c:v>45-54</c:v>
                  </c:pt>
                  <c:pt idx="2">
                    <c:v>35-44</c:v>
                  </c:pt>
                  <c:pt idx="3">
                    <c:v>25-34</c:v>
                  </c:pt>
                  <c:pt idx="4">
                    <c:v>16-24</c:v>
                  </c:pt>
                  <c:pt idx="6">
                    <c:v>55-65</c:v>
                  </c:pt>
                  <c:pt idx="7">
                    <c:v>45-54</c:v>
                  </c:pt>
                  <c:pt idx="8">
                    <c:v>35-44</c:v>
                  </c:pt>
                  <c:pt idx="9">
                    <c:v>25-34</c:v>
                  </c:pt>
                  <c:pt idx="10">
                    <c:v>16-24</c:v>
                  </c:pt>
                </c:lvl>
                <c:lvl>
                  <c:pt idx="0">
                    <c:v>United States</c:v>
                  </c:pt>
                  <c:pt idx="6">
                    <c:v>PIAAC international average</c:v>
                  </c:pt>
                </c:lvl>
              </c:multiLvlStrCache>
            </c:multiLvlStrRef>
          </c:cat>
          <c:val>
            <c:numRef>
              <c:f>Lit_Age!$C$22:$C$33</c:f>
              <c:numCache>
                <c:formatCode>#,##0</c:formatCode>
                <c:ptCount val="12"/>
                <c:pt idx="0">
                  <c:v>262.89217645685102</c:v>
                </c:pt>
                <c:pt idx="1">
                  <c:v>265.92554699572401</c:v>
                </c:pt>
                <c:pt idx="2">
                  <c:v>273.38073038319101</c:v>
                </c:pt>
                <c:pt idx="3">
                  <c:v>275.47896489747399</c:v>
                </c:pt>
                <c:pt idx="4">
                  <c:v>271.53490513622899</c:v>
                </c:pt>
                <c:pt idx="6">
                  <c:v>255.44875255580601</c:v>
                </c:pt>
                <c:pt idx="7">
                  <c:v>267.953997489274</c:v>
                </c:pt>
                <c:pt idx="8">
                  <c:v>278.54411685797101</c:v>
                </c:pt>
                <c:pt idx="9">
                  <c:v>283.74938081125202</c:v>
                </c:pt>
                <c:pt idx="10">
                  <c:v>279.07731732871798</c:v>
                </c:pt>
              </c:numCache>
            </c:numRef>
          </c:val>
        </c:ser>
        <c:dLbls>
          <c:showLegendKey val="0"/>
          <c:showVal val="0"/>
          <c:showCatName val="0"/>
          <c:showSerName val="0"/>
          <c:showPercent val="0"/>
          <c:showBubbleSize val="0"/>
        </c:dLbls>
        <c:gapWidth val="0"/>
        <c:axId val="96037888"/>
        <c:axId val="96056064"/>
      </c:barChart>
      <c:catAx>
        <c:axId val="96037888"/>
        <c:scaling>
          <c:orientation val="maxMin"/>
        </c:scaling>
        <c:delete val="0"/>
        <c:axPos val="l"/>
        <c:numFmt formatCode="General" sourceLinked="1"/>
        <c:majorTickMark val="out"/>
        <c:minorTickMark val="none"/>
        <c:tickLblPos val="nextTo"/>
        <c:crossAx val="96056064"/>
        <c:crosses val="autoZero"/>
        <c:auto val="1"/>
        <c:lblAlgn val="ctr"/>
        <c:lblOffset val="100"/>
        <c:noMultiLvlLbl val="0"/>
      </c:catAx>
      <c:valAx>
        <c:axId val="96056064"/>
        <c:scaling>
          <c:orientation val="minMax"/>
          <c:min val="0"/>
        </c:scaling>
        <c:delete val="0"/>
        <c:axPos val="b"/>
        <c:numFmt formatCode="#,##0" sourceLinked="1"/>
        <c:majorTickMark val="out"/>
        <c:minorTickMark val="none"/>
        <c:tickLblPos val="nextTo"/>
        <c:crossAx val="96037888"/>
        <c:crosses val="max"/>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76200">
              <a:solidFill>
                <a:srgbClr val="00B050"/>
              </a:solidFill>
            </a:ln>
          </c:spPr>
          <c:marker>
            <c:symbol val="circle"/>
            <c:size val="15"/>
            <c:spPr>
              <a:solidFill>
                <a:srgbClr val="00B050"/>
              </a:solidFill>
              <a:ln w="76200">
                <a:solidFill>
                  <a:srgbClr val="00B050"/>
                </a:solidFill>
              </a:ln>
            </c:spPr>
          </c:marker>
          <c:dLbls>
            <c:dLbl>
              <c:idx val="0"/>
              <c:layout/>
              <c:tx>
                <c:rich>
                  <a:bodyPr/>
                  <a:lstStyle/>
                  <a:p>
                    <a:r>
                      <a:rPr lang="en-US"/>
                      <a:t>ALL:</a:t>
                    </a:r>
                  </a:p>
                  <a:p>
                    <a:r>
                      <a:rPr lang="en-US"/>
                      <a:t>262*</a:t>
                    </a:r>
                  </a:p>
                </c:rich>
              </c:tx>
              <c:dLblPos val="t"/>
              <c:showLegendKey val="0"/>
              <c:showVal val="1"/>
              <c:showCatName val="0"/>
              <c:showSerName val="0"/>
              <c:showPercent val="0"/>
              <c:showBubbleSize val="0"/>
            </c:dLbl>
            <c:dLbl>
              <c:idx val="1"/>
              <c:layout/>
              <c:tx>
                <c:rich>
                  <a:bodyPr/>
                  <a:lstStyle/>
                  <a:p>
                    <a:r>
                      <a:rPr lang="en-US"/>
                      <a:t>PIAAC:</a:t>
                    </a:r>
                  </a:p>
                  <a:p>
                    <a:r>
                      <a:rPr lang="en-US"/>
                      <a:t>253</a:t>
                    </a:r>
                  </a:p>
                </c:rich>
              </c:tx>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cat>
            <c:numRef>
              <c:f>Sheet1!$A$18:$A$19</c:f>
              <c:numCache>
                <c:formatCode>General</c:formatCode>
                <c:ptCount val="2"/>
                <c:pt idx="0">
                  <c:v>2003</c:v>
                </c:pt>
                <c:pt idx="1">
                  <c:v>2012</c:v>
                </c:pt>
              </c:numCache>
            </c:numRef>
          </c:cat>
          <c:val>
            <c:numRef>
              <c:f>Sheet1!$F$3:$F$4</c:f>
              <c:numCache>
                <c:formatCode>0</c:formatCode>
                <c:ptCount val="2"/>
                <c:pt idx="0">
                  <c:v>262.08</c:v>
                </c:pt>
                <c:pt idx="1">
                  <c:v>252.84</c:v>
                </c:pt>
              </c:numCache>
            </c:numRef>
          </c:val>
          <c:smooth val="0"/>
        </c:ser>
        <c:dLbls>
          <c:showLegendKey val="0"/>
          <c:showVal val="0"/>
          <c:showCatName val="0"/>
          <c:showSerName val="0"/>
          <c:showPercent val="0"/>
          <c:showBubbleSize val="0"/>
        </c:dLbls>
        <c:marker val="1"/>
        <c:smooth val="0"/>
        <c:axId val="109136128"/>
        <c:axId val="109158400"/>
      </c:lineChart>
      <c:catAx>
        <c:axId val="109136128"/>
        <c:scaling>
          <c:orientation val="minMax"/>
        </c:scaling>
        <c:delete val="0"/>
        <c:axPos val="b"/>
        <c:numFmt formatCode="General" sourceLinked="1"/>
        <c:majorTickMark val="out"/>
        <c:minorTickMark val="none"/>
        <c:tickLblPos val="nextTo"/>
        <c:crossAx val="109158400"/>
        <c:crosses val="autoZero"/>
        <c:auto val="1"/>
        <c:lblAlgn val="ctr"/>
        <c:lblOffset val="100"/>
        <c:noMultiLvlLbl val="0"/>
      </c:catAx>
      <c:valAx>
        <c:axId val="109158400"/>
        <c:scaling>
          <c:orientation val="minMax"/>
          <c:max val="275"/>
          <c:min val="235"/>
        </c:scaling>
        <c:delete val="0"/>
        <c:axPos val="l"/>
        <c:numFmt formatCode="0" sourceLinked="1"/>
        <c:majorTickMark val="out"/>
        <c:minorTickMark val="none"/>
        <c:tickLblPos val="nextTo"/>
        <c:crossAx val="109136128"/>
        <c:crosses val="autoZero"/>
        <c:crossBetween val="between"/>
      </c:valAx>
    </c:plotArea>
    <c:plotVisOnly val="1"/>
    <c:dispBlanksAs val="gap"/>
    <c:showDLblsOverMax val="0"/>
  </c:chart>
  <c:txPr>
    <a:bodyPr/>
    <a:lstStyle/>
    <a:p>
      <a:pPr>
        <a:defRPr sz="16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8064A2">
                  <a:lumMod val="75000"/>
                </a:srgbClr>
              </a:solidFill>
              <a:ln>
                <a:solidFill>
                  <a:sysClr val="windowText" lastClr="000000"/>
                </a:solidFill>
              </a:ln>
            </c:spPr>
          </c:dPt>
          <c:dPt>
            <c:idx val="1"/>
            <c:invertIfNegative val="0"/>
            <c:bubble3D val="0"/>
            <c:spPr>
              <a:solidFill>
                <a:srgbClr val="8064A2"/>
              </a:solidFill>
              <a:ln>
                <a:solidFill>
                  <a:sysClr val="windowText" lastClr="000000"/>
                </a:solidFill>
              </a:ln>
            </c:spPr>
          </c:dPt>
          <c:dPt>
            <c:idx val="2"/>
            <c:invertIfNegative val="0"/>
            <c:bubble3D val="0"/>
            <c:spPr>
              <a:solidFill>
                <a:srgbClr val="8064A2">
                  <a:lumMod val="60000"/>
                  <a:lumOff val="40000"/>
                </a:srgbClr>
              </a:solidFill>
              <a:ln>
                <a:solidFill>
                  <a:sysClr val="windowText" lastClr="000000"/>
                </a:solidFill>
              </a:ln>
            </c:spPr>
          </c:dPt>
          <c:dPt>
            <c:idx val="3"/>
            <c:invertIfNegative val="0"/>
            <c:bubble3D val="0"/>
            <c:spPr>
              <a:solidFill>
                <a:srgbClr val="8064A2">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8064A2">
                  <a:lumMod val="75000"/>
                </a:srgbClr>
              </a:solidFill>
              <a:ln>
                <a:solidFill>
                  <a:sysClr val="windowText" lastClr="000000"/>
                </a:solidFill>
              </a:ln>
            </c:spPr>
          </c:dPt>
          <c:dPt>
            <c:idx val="7"/>
            <c:invertIfNegative val="0"/>
            <c:bubble3D val="0"/>
            <c:spPr>
              <a:solidFill>
                <a:srgbClr val="8064A2"/>
              </a:solidFill>
              <a:ln>
                <a:solidFill>
                  <a:sysClr val="windowText" lastClr="000000"/>
                </a:solidFill>
              </a:ln>
            </c:spPr>
          </c:dPt>
          <c:dPt>
            <c:idx val="8"/>
            <c:invertIfNegative val="0"/>
            <c:bubble3D val="0"/>
            <c:spPr>
              <a:solidFill>
                <a:srgbClr val="8064A2">
                  <a:lumMod val="60000"/>
                  <a:lumOff val="40000"/>
                </a:srgbClr>
              </a:solidFill>
              <a:ln>
                <a:solidFill>
                  <a:sysClr val="windowText" lastClr="000000"/>
                </a:solidFill>
              </a:ln>
            </c:spPr>
          </c:dPt>
          <c:dPt>
            <c:idx val="9"/>
            <c:invertIfNegative val="0"/>
            <c:bubble3D val="0"/>
            <c:spPr>
              <a:solidFill>
                <a:srgbClr val="8064A2">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267*</a:t>
                    </a:r>
                  </a:p>
                </c:rich>
              </c:tx>
              <c:showLegendKey val="0"/>
              <c:showVal val="1"/>
              <c:showCatName val="0"/>
              <c:showSerName val="0"/>
              <c:showPercent val="0"/>
              <c:showBubbleSize val="0"/>
            </c:dLbl>
            <c:dLbl>
              <c:idx val="2"/>
              <c:layout/>
              <c:tx>
                <c:rich>
                  <a:bodyPr/>
                  <a:lstStyle/>
                  <a:p>
                    <a:r>
                      <a:rPr lang="en-US"/>
                      <a:t>279*</a:t>
                    </a:r>
                  </a:p>
                </c:rich>
              </c:tx>
              <c:showLegendKey val="0"/>
              <c:showVal val="1"/>
              <c:showCatName val="0"/>
              <c:showSerName val="0"/>
              <c:showPercent val="0"/>
              <c:showBubbleSize val="0"/>
            </c:dLbl>
            <c:dLbl>
              <c:idx val="3"/>
              <c:layout/>
              <c:tx>
                <c:rich>
                  <a:bodyPr/>
                  <a:lstStyle/>
                  <a:p>
                    <a:r>
                      <a:rPr lang="en-US"/>
                      <a:t>283*</a:t>
                    </a:r>
                  </a:p>
                </c:rich>
              </c:tx>
              <c:showLegendKey val="0"/>
              <c:showVal val="1"/>
              <c:showCatName val="0"/>
              <c:showSerName val="0"/>
              <c:showPercent val="0"/>
              <c:showBubbleSize val="0"/>
            </c:dLbl>
            <c:dLbl>
              <c:idx val="4"/>
              <c:layout/>
              <c:tx>
                <c:rich>
                  <a:bodyPr/>
                  <a:lstStyle/>
                  <a:p>
                    <a:r>
                      <a:rPr lang="en-US"/>
                      <a:t>285*</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PS_Age!$A$17:$B$28</c:f>
              <c:multiLvlStrCache>
                <c:ptCount val="11"/>
                <c:lvl>
                  <c:pt idx="0">
                    <c:v>55-65</c:v>
                  </c:pt>
                  <c:pt idx="1">
                    <c:v>45-54</c:v>
                  </c:pt>
                  <c:pt idx="2">
                    <c:v>35-44</c:v>
                  </c:pt>
                  <c:pt idx="3">
                    <c:v>25-34</c:v>
                  </c:pt>
                  <c:pt idx="4">
                    <c:v>16-24</c:v>
                  </c:pt>
                  <c:pt idx="6">
                    <c:v>55-65</c:v>
                  </c:pt>
                  <c:pt idx="7">
                    <c:v>45-54</c:v>
                  </c:pt>
                  <c:pt idx="8">
                    <c:v>35-44</c:v>
                  </c:pt>
                  <c:pt idx="9">
                    <c:v>25-34</c:v>
                  </c:pt>
                  <c:pt idx="10">
                    <c:v>16-24</c:v>
                  </c:pt>
                </c:lvl>
                <c:lvl>
                  <c:pt idx="0">
                    <c:v>United States</c:v>
                  </c:pt>
                  <c:pt idx="6">
                    <c:v>PIAAC International average</c:v>
                  </c:pt>
                </c:lvl>
              </c:multiLvlStrCache>
            </c:multiLvlStrRef>
          </c:cat>
          <c:val>
            <c:numRef>
              <c:f>PS_Age!$C$17:$C$28</c:f>
              <c:numCache>
                <c:formatCode>#,##0</c:formatCode>
                <c:ptCount val="12"/>
                <c:pt idx="0">
                  <c:v>266.76797057963603</c:v>
                </c:pt>
                <c:pt idx="1">
                  <c:v>270.69939921360401</c:v>
                </c:pt>
                <c:pt idx="2">
                  <c:v>278.96796739137602</c:v>
                </c:pt>
                <c:pt idx="3">
                  <c:v>283.41283349883201</c:v>
                </c:pt>
                <c:pt idx="4">
                  <c:v>285.16003213822302</c:v>
                </c:pt>
                <c:pt idx="6">
                  <c:v>258.778596445971</c:v>
                </c:pt>
                <c:pt idx="7">
                  <c:v>272.283450042673</c:v>
                </c:pt>
                <c:pt idx="8">
                  <c:v>285.104846313233</c:v>
                </c:pt>
                <c:pt idx="9">
                  <c:v>295.24870673209398</c:v>
                </c:pt>
                <c:pt idx="10">
                  <c:v>294.58107557319602</c:v>
                </c:pt>
              </c:numCache>
            </c:numRef>
          </c:val>
        </c:ser>
        <c:dLbls>
          <c:showLegendKey val="0"/>
          <c:showVal val="0"/>
          <c:showCatName val="0"/>
          <c:showSerName val="0"/>
          <c:showPercent val="0"/>
          <c:showBubbleSize val="0"/>
        </c:dLbls>
        <c:gapWidth val="0"/>
        <c:axId val="133153920"/>
        <c:axId val="133155456"/>
      </c:barChart>
      <c:catAx>
        <c:axId val="133153920"/>
        <c:scaling>
          <c:orientation val="maxMin"/>
        </c:scaling>
        <c:delete val="0"/>
        <c:axPos val="l"/>
        <c:numFmt formatCode="General" sourceLinked="1"/>
        <c:majorTickMark val="out"/>
        <c:minorTickMark val="none"/>
        <c:tickLblPos val="nextTo"/>
        <c:crossAx val="133155456"/>
        <c:crosses val="autoZero"/>
        <c:auto val="1"/>
        <c:lblAlgn val="ctr"/>
        <c:lblOffset val="100"/>
        <c:noMultiLvlLbl val="0"/>
      </c:catAx>
      <c:valAx>
        <c:axId val="133155456"/>
        <c:scaling>
          <c:orientation val="minMax"/>
          <c:min val="0"/>
        </c:scaling>
        <c:delete val="0"/>
        <c:axPos val="b"/>
        <c:numFmt formatCode="#,##0" sourceLinked="1"/>
        <c:majorTickMark val="out"/>
        <c:minorTickMark val="none"/>
        <c:tickLblPos val="nextTo"/>
        <c:crossAx val="133153920"/>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8064A2">
                  <a:lumMod val="75000"/>
                </a:srgbClr>
              </a:solidFill>
              <a:ln>
                <a:solidFill>
                  <a:sysClr val="windowText" lastClr="000000"/>
                </a:solidFill>
              </a:ln>
            </c:spPr>
          </c:dPt>
          <c:dPt>
            <c:idx val="1"/>
            <c:invertIfNegative val="0"/>
            <c:bubble3D val="0"/>
            <c:spPr>
              <a:solidFill>
                <a:srgbClr val="8064A2"/>
              </a:solidFill>
              <a:ln>
                <a:solidFill>
                  <a:sysClr val="windowText" lastClr="000000"/>
                </a:solidFill>
              </a:ln>
            </c:spPr>
          </c:dPt>
          <c:dPt>
            <c:idx val="2"/>
            <c:invertIfNegative val="0"/>
            <c:bubble3D val="0"/>
            <c:spPr>
              <a:solidFill>
                <a:srgbClr val="8064A2">
                  <a:lumMod val="60000"/>
                  <a:lumOff val="40000"/>
                </a:srgbClr>
              </a:solidFill>
              <a:ln>
                <a:solidFill>
                  <a:sysClr val="windowText" lastClr="000000"/>
                </a:solidFill>
              </a:ln>
            </c:spPr>
          </c:dPt>
          <c:dPt>
            <c:idx val="3"/>
            <c:invertIfNegative val="0"/>
            <c:bubble3D val="0"/>
            <c:spPr>
              <a:solidFill>
                <a:srgbClr val="8064A2">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8064A2">
                  <a:lumMod val="75000"/>
                </a:srgbClr>
              </a:solidFill>
              <a:ln>
                <a:solidFill>
                  <a:sysClr val="windowText" lastClr="000000"/>
                </a:solidFill>
              </a:ln>
            </c:spPr>
          </c:dPt>
          <c:dPt>
            <c:idx val="7"/>
            <c:invertIfNegative val="0"/>
            <c:bubble3D val="0"/>
            <c:spPr>
              <a:solidFill>
                <a:srgbClr val="8064A2"/>
              </a:solidFill>
              <a:ln>
                <a:solidFill>
                  <a:sysClr val="windowText" lastClr="000000"/>
                </a:solidFill>
              </a:ln>
            </c:spPr>
          </c:dPt>
          <c:dPt>
            <c:idx val="8"/>
            <c:invertIfNegative val="0"/>
            <c:bubble3D val="0"/>
            <c:spPr>
              <a:solidFill>
                <a:srgbClr val="8064A2">
                  <a:lumMod val="60000"/>
                  <a:lumOff val="40000"/>
                </a:srgbClr>
              </a:solidFill>
              <a:ln>
                <a:solidFill>
                  <a:sysClr val="windowText" lastClr="000000"/>
                </a:solidFill>
              </a:ln>
            </c:spPr>
          </c:dPt>
          <c:dPt>
            <c:idx val="9"/>
            <c:invertIfNegative val="0"/>
            <c:bubble3D val="0"/>
            <c:spPr>
              <a:solidFill>
                <a:srgbClr val="8064A2">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3"/>
              <c:layout/>
              <c:tx>
                <c:rich>
                  <a:bodyPr/>
                  <a:lstStyle/>
                  <a:p>
                    <a:r>
                      <a:rPr lang="en-US"/>
                      <a:t>268*</a:t>
                    </a:r>
                  </a:p>
                </c:rich>
              </c:tx>
              <c:showLegendKey val="0"/>
              <c:showVal val="1"/>
              <c:showCatName val="0"/>
              <c:showSerName val="0"/>
              <c:showPercent val="0"/>
              <c:showBubbleSize val="0"/>
            </c:dLbl>
            <c:dLbl>
              <c:idx val="4"/>
              <c:layout/>
              <c:tx>
                <c:rich>
                  <a:bodyPr/>
                  <a:lstStyle/>
                  <a:p>
                    <a:r>
                      <a:rPr lang="en-US"/>
                      <a:t>259*</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PS_EdLevel!$A$1:$B$12</c:f>
              <c:multiLvlStrCache>
                <c:ptCount val="11"/>
                <c:lvl>
                  <c:pt idx="0">
                    <c:v>Graduate or professional degree</c:v>
                  </c:pt>
                  <c:pt idx="1">
                    <c:v>Bachelor's degree</c:v>
                  </c:pt>
                  <c:pt idx="2">
                    <c:v>Associate's degree</c:v>
                  </c:pt>
                  <c:pt idx="3">
                    <c:v>High school credential</c:v>
                  </c:pt>
                  <c:pt idx="4">
                    <c:v>Below high school</c:v>
                  </c:pt>
                  <c:pt idx="6">
                    <c:v>Graduate or professional degree</c:v>
                  </c:pt>
                  <c:pt idx="7">
                    <c:v>Bachelor's degree</c:v>
                  </c:pt>
                  <c:pt idx="8">
                    <c:v>Associate's degree</c:v>
                  </c:pt>
                  <c:pt idx="9">
                    <c:v>High school credential</c:v>
                  </c:pt>
                  <c:pt idx="10">
                    <c:v>Below high school</c:v>
                  </c:pt>
                </c:lvl>
                <c:lvl>
                  <c:pt idx="0">
                    <c:v>United States</c:v>
                  </c:pt>
                  <c:pt idx="6">
                    <c:v>PIAAC international average</c:v>
                  </c:pt>
                </c:lvl>
              </c:multiLvlStrCache>
            </c:multiLvlStrRef>
          </c:cat>
          <c:val>
            <c:numRef>
              <c:f>PS_EdLevel!$C$1:$C$12</c:f>
              <c:numCache>
                <c:formatCode>#,##0</c:formatCode>
                <c:ptCount val="12"/>
                <c:pt idx="0">
                  <c:v>301.03820810230798</c:v>
                </c:pt>
                <c:pt idx="1">
                  <c:v>295.93058436722498</c:v>
                </c:pt>
                <c:pt idx="2">
                  <c:v>281.915764829522</c:v>
                </c:pt>
                <c:pt idx="3">
                  <c:v>267.80926197066901</c:v>
                </c:pt>
                <c:pt idx="4">
                  <c:v>258.97071207418202</c:v>
                </c:pt>
                <c:pt idx="6">
                  <c:v>304.16357574753198</c:v>
                </c:pt>
                <c:pt idx="7">
                  <c:v>298.812095300838</c:v>
                </c:pt>
                <c:pt idx="8">
                  <c:v>285.81186448373398</c:v>
                </c:pt>
                <c:pt idx="9">
                  <c:v>278.27098539323703</c:v>
                </c:pt>
                <c:pt idx="10">
                  <c:v>268.96982774872799</c:v>
                </c:pt>
              </c:numCache>
            </c:numRef>
          </c:val>
        </c:ser>
        <c:dLbls>
          <c:showLegendKey val="0"/>
          <c:showVal val="0"/>
          <c:showCatName val="0"/>
          <c:showSerName val="0"/>
          <c:showPercent val="0"/>
          <c:showBubbleSize val="0"/>
        </c:dLbls>
        <c:gapWidth val="0"/>
        <c:axId val="133173248"/>
        <c:axId val="133174784"/>
      </c:barChart>
      <c:catAx>
        <c:axId val="133173248"/>
        <c:scaling>
          <c:orientation val="maxMin"/>
        </c:scaling>
        <c:delete val="0"/>
        <c:axPos val="l"/>
        <c:numFmt formatCode="General" sourceLinked="1"/>
        <c:majorTickMark val="out"/>
        <c:minorTickMark val="none"/>
        <c:tickLblPos val="nextTo"/>
        <c:crossAx val="133174784"/>
        <c:crosses val="autoZero"/>
        <c:auto val="1"/>
        <c:lblAlgn val="ctr"/>
        <c:lblOffset val="100"/>
        <c:noMultiLvlLbl val="0"/>
      </c:catAx>
      <c:valAx>
        <c:axId val="133174784"/>
        <c:scaling>
          <c:orientation val="minMax"/>
          <c:min val="0"/>
        </c:scaling>
        <c:delete val="0"/>
        <c:axPos val="b"/>
        <c:numFmt formatCode="#,##0" sourceLinked="1"/>
        <c:majorTickMark val="out"/>
        <c:minorTickMark val="none"/>
        <c:tickLblPos val="nextTo"/>
        <c:crossAx val="133173248"/>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8064A2">
                  <a:lumMod val="75000"/>
                </a:srgbClr>
              </a:solidFill>
              <a:ln>
                <a:solidFill>
                  <a:sysClr val="windowText" lastClr="000000"/>
                </a:solidFill>
              </a:ln>
            </c:spPr>
          </c:dPt>
          <c:dPt>
            <c:idx val="1"/>
            <c:invertIfNegative val="0"/>
            <c:bubble3D val="0"/>
            <c:spPr>
              <a:solidFill>
                <a:srgbClr val="8064A2"/>
              </a:solidFill>
              <a:ln>
                <a:solidFill>
                  <a:sysClr val="windowText" lastClr="000000"/>
                </a:solidFill>
              </a:ln>
            </c:spPr>
          </c:dPt>
          <c:dPt>
            <c:idx val="2"/>
            <c:invertIfNegative val="0"/>
            <c:bubble3D val="0"/>
            <c:spPr>
              <a:solidFill>
                <a:srgbClr val="8064A2">
                  <a:lumMod val="60000"/>
                  <a:lumOff val="40000"/>
                </a:srgbClr>
              </a:solidFill>
              <a:ln>
                <a:solidFill>
                  <a:sysClr val="windowText" lastClr="000000"/>
                </a:solidFill>
              </a:ln>
            </c:spPr>
          </c:dPt>
          <c:dPt>
            <c:idx val="3"/>
            <c:invertIfNegative val="0"/>
            <c:bubble3D val="0"/>
            <c:spPr>
              <a:solidFill>
                <a:srgbClr val="8064A2">
                  <a:lumMod val="20000"/>
                  <a:lumOff val="80000"/>
                </a:srgbClr>
              </a:solidFill>
              <a:ln>
                <a:solidFill>
                  <a:sysClr val="windowText" lastClr="000000"/>
                </a:solidFill>
              </a:ln>
            </c:spPr>
          </c:dPt>
          <c:dPt>
            <c:idx val="4"/>
            <c:invertIfNegative val="0"/>
            <c:bubble3D val="0"/>
            <c:spPr>
              <a:solidFill>
                <a:srgbClr val="8064A2">
                  <a:lumMod val="75000"/>
                </a:srgbClr>
              </a:solidFill>
              <a:ln>
                <a:solidFill>
                  <a:sysClr val="windowText" lastClr="000000"/>
                </a:solidFill>
              </a:ln>
            </c:spPr>
          </c:dPt>
          <c:dPt>
            <c:idx val="6"/>
            <c:invertIfNegative val="0"/>
            <c:bubble3D val="0"/>
            <c:spPr>
              <a:solidFill>
                <a:srgbClr val="8064A2">
                  <a:lumMod val="60000"/>
                  <a:lumOff val="40000"/>
                </a:srgbClr>
              </a:solidFill>
              <a:ln>
                <a:solidFill>
                  <a:sysClr val="windowText" lastClr="000000"/>
                </a:solidFill>
              </a:ln>
            </c:spPr>
          </c:dPt>
          <c:dPt>
            <c:idx val="7"/>
            <c:invertIfNegative val="0"/>
            <c:bubble3D val="0"/>
            <c:spPr>
              <a:solidFill>
                <a:srgbClr val="8064A2"/>
              </a:solidFill>
              <a:ln>
                <a:solidFill>
                  <a:sysClr val="windowText" lastClr="000000"/>
                </a:solidFill>
              </a:ln>
            </c:spPr>
          </c:dPt>
          <c:dPt>
            <c:idx val="8"/>
            <c:invertIfNegative val="0"/>
            <c:bubble3D val="0"/>
            <c:spPr>
              <a:solidFill>
                <a:srgbClr val="8064A2">
                  <a:lumMod val="60000"/>
                  <a:lumOff val="40000"/>
                </a:srgbClr>
              </a:solidFill>
              <a:ln>
                <a:solidFill>
                  <a:sysClr val="windowText" lastClr="000000"/>
                </a:solidFill>
              </a:ln>
            </c:spPr>
          </c:dPt>
          <c:dPt>
            <c:idx val="9"/>
            <c:invertIfNegative val="0"/>
            <c:bubble3D val="0"/>
            <c:spPr>
              <a:solidFill>
                <a:srgbClr val="8064A2">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279*</a:t>
                    </a:r>
                  </a:p>
                </c:rich>
              </c:tx>
              <c:showLegendKey val="0"/>
              <c:showVal val="1"/>
              <c:showCatName val="0"/>
              <c:showSerName val="0"/>
              <c:showPercent val="0"/>
              <c:showBubbleSize val="0"/>
            </c:dLbl>
            <c:dLbl>
              <c:idx val="1"/>
              <c:layout/>
              <c:tx>
                <c:rich>
                  <a:bodyPr/>
                  <a:lstStyle/>
                  <a:p>
                    <a:r>
                      <a:rPr lang="en-US"/>
                      <a:t>271*</a:t>
                    </a:r>
                  </a:p>
                </c:rich>
              </c:tx>
              <c:showLegendKey val="0"/>
              <c:showVal val="1"/>
              <c:showCatName val="0"/>
              <c:showSerName val="0"/>
              <c:showPercent val="0"/>
              <c:showBubbleSize val="0"/>
            </c:dLbl>
            <c:dLbl>
              <c:idx val="2"/>
              <c:layout/>
              <c:tx>
                <c:rich>
                  <a:bodyPr/>
                  <a:lstStyle/>
                  <a:p>
                    <a:r>
                      <a:rPr lang="en-US"/>
                      <a:t>272*</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PS_Employment!$A$1:$B$8</c:f>
              <c:multiLvlStrCache>
                <c:ptCount val="7"/>
                <c:lvl>
                  <c:pt idx="0">
                    <c:v>Employed</c:v>
                  </c:pt>
                  <c:pt idx="1">
                    <c:v>Unemployed</c:v>
                  </c:pt>
                  <c:pt idx="2">
                    <c:v>Out of the labor force</c:v>
                  </c:pt>
                  <c:pt idx="4">
                    <c:v>Employed</c:v>
                  </c:pt>
                  <c:pt idx="5">
                    <c:v>Unemployed</c:v>
                  </c:pt>
                  <c:pt idx="6">
                    <c:v>Out of the labor force</c:v>
                  </c:pt>
                </c:lvl>
                <c:lvl>
                  <c:pt idx="0">
                    <c:v>United States</c:v>
                  </c:pt>
                  <c:pt idx="4">
                    <c:v>PIAAC international average</c:v>
                  </c:pt>
                </c:lvl>
              </c:multiLvlStrCache>
            </c:multiLvlStrRef>
          </c:cat>
          <c:val>
            <c:numRef>
              <c:f>PS_Employment!$C$1:$C$8</c:f>
              <c:numCache>
                <c:formatCode>#,##0</c:formatCode>
                <c:ptCount val="8"/>
                <c:pt idx="0">
                  <c:v>279.21109897011502</c:v>
                </c:pt>
                <c:pt idx="1">
                  <c:v>270.55151016569198</c:v>
                </c:pt>
                <c:pt idx="2">
                  <c:v>272.44939455826301</c:v>
                </c:pt>
                <c:pt idx="4">
                  <c:v>284.55729729348002</c:v>
                </c:pt>
                <c:pt idx="5">
                  <c:v>279.07619558780402</c:v>
                </c:pt>
                <c:pt idx="6">
                  <c:v>278.15909939879401</c:v>
                </c:pt>
              </c:numCache>
            </c:numRef>
          </c:val>
        </c:ser>
        <c:dLbls>
          <c:showLegendKey val="0"/>
          <c:showVal val="0"/>
          <c:showCatName val="0"/>
          <c:showSerName val="0"/>
          <c:showPercent val="0"/>
          <c:showBubbleSize val="0"/>
        </c:dLbls>
        <c:gapWidth val="0"/>
        <c:axId val="133220992"/>
        <c:axId val="133230976"/>
      </c:barChart>
      <c:catAx>
        <c:axId val="133220992"/>
        <c:scaling>
          <c:orientation val="maxMin"/>
        </c:scaling>
        <c:delete val="0"/>
        <c:axPos val="l"/>
        <c:numFmt formatCode="General" sourceLinked="1"/>
        <c:majorTickMark val="out"/>
        <c:minorTickMark val="none"/>
        <c:tickLblPos val="nextTo"/>
        <c:crossAx val="133230976"/>
        <c:crosses val="autoZero"/>
        <c:auto val="1"/>
        <c:lblAlgn val="ctr"/>
        <c:lblOffset val="100"/>
        <c:noMultiLvlLbl val="0"/>
      </c:catAx>
      <c:valAx>
        <c:axId val="133230976"/>
        <c:scaling>
          <c:orientation val="minMax"/>
          <c:min val="0"/>
        </c:scaling>
        <c:delete val="0"/>
        <c:axPos val="b"/>
        <c:numFmt formatCode="#,##0" sourceLinked="1"/>
        <c:majorTickMark val="out"/>
        <c:minorTickMark val="none"/>
        <c:tickLblPos val="nextTo"/>
        <c:crossAx val="133220992"/>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8064A2">
                  <a:lumMod val="75000"/>
                </a:srgbClr>
              </a:solidFill>
              <a:ln>
                <a:solidFill>
                  <a:sysClr val="windowText" lastClr="000000"/>
                </a:solidFill>
              </a:ln>
            </c:spPr>
          </c:dPt>
          <c:dPt>
            <c:idx val="1"/>
            <c:invertIfNegative val="0"/>
            <c:bubble3D val="0"/>
            <c:spPr>
              <a:solidFill>
                <a:srgbClr val="8064A2"/>
              </a:solidFill>
              <a:ln>
                <a:solidFill>
                  <a:sysClr val="windowText" lastClr="000000"/>
                </a:solidFill>
              </a:ln>
            </c:spPr>
          </c:dPt>
          <c:dPt>
            <c:idx val="2"/>
            <c:invertIfNegative val="0"/>
            <c:bubble3D val="0"/>
            <c:spPr>
              <a:solidFill>
                <a:srgbClr val="8064A2">
                  <a:lumMod val="60000"/>
                  <a:lumOff val="40000"/>
                </a:srgbClr>
              </a:solidFill>
              <a:ln>
                <a:solidFill>
                  <a:sysClr val="windowText" lastClr="000000"/>
                </a:solidFill>
              </a:ln>
            </c:spPr>
          </c:dPt>
          <c:dPt>
            <c:idx val="3"/>
            <c:invertIfNegative val="0"/>
            <c:bubble3D val="0"/>
            <c:spPr>
              <a:solidFill>
                <a:srgbClr val="8064A2">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8064A2">
                  <a:lumMod val="75000"/>
                </a:srgbClr>
              </a:solidFill>
              <a:ln>
                <a:solidFill>
                  <a:sysClr val="windowText" lastClr="000000"/>
                </a:solidFill>
              </a:ln>
            </c:spPr>
          </c:dPt>
          <c:dPt>
            <c:idx val="7"/>
            <c:invertIfNegative val="0"/>
            <c:bubble3D val="0"/>
            <c:spPr>
              <a:solidFill>
                <a:srgbClr val="8064A2"/>
              </a:solidFill>
              <a:ln>
                <a:solidFill>
                  <a:sysClr val="windowText" lastClr="000000"/>
                </a:solidFill>
              </a:ln>
            </c:spPr>
          </c:dPt>
          <c:dPt>
            <c:idx val="8"/>
            <c:invertIfNegative val="0"/>
            <c:bubble3D val="0"/>
            <c:spPr>
              <a:solidFill>
                <a:srgbClr val="8064A2">
                  <a:lumMod val="60000"/>
                  <a:lumOff val="40000"/>
                </a:srgbClr>
              </a:solidFill>
              <a:ln>
                <a:solidFill>
                  <a:sysClr val="windowText" lastClr="000000"/>
                </a:solidFill>
              </a:ln>
            </c:spPr>
          </c:dPt>
          <c:dPt>
            <c:idx val="9"/>
            <c:invertIfNegative val="0"/>
            <c:bubble3D val="0"/>
            <c:spPr>
              <a:solidFill>
                <a:srgbClr val="8064A2">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1"/>
              <c:layout/>
              <c:tx>
                <c:rich>
                  <a:bodyPr/>
                  <a:lstStyle/>
                  <a:p>
                    <a:r>
                      <a:rPr lang="en-US"/>
                      <a:t>252*</a:t>
                    </a:r>
                  </a:p>
                </c:rich>
              </c:tx>
              <c:showLegendKey val="0"/>
              <c:showVal val="1"/>
              <c:showCatName val="0"/>
              <c:showSerName val="0"/>
              <c:showPercent val="0"/>
              <c:showBubbleSize val="0"/>
            </c:dLbl>
            <c:dLbl>
              <c:idx val="2"/>
              <c:layout/>
              <c:tx>
                <c:rich>
                  <a:bodyPr/>
                  <a:lstStyle/>
                  <a:p>
                    <a:r>
                      <a:rPr lang="en-US"/>
                      <a:t>255*</a:t>
                    </a:r>
                  </a:p>
                </c:rich>
              </c:tx>
              <c:showLegendKey val="0"/>
              <c:showVal val="1"/>
              <c:showCatName val="0"/>
              <c:showSerName val="0"/>
              <c:showPercent val="0"/>
              <c:showBubbleSize val="0"/>
            </c:dLbl>
            <c:dLbl>
              <c:idx val="3"/>
              <c:layout/>
              <c:tx>
                <c:rich>
                  <a:bodyPr/>
                  <a:lstStyle/>
                  <a:p>
                    <a:r>
                      <a:rPr lang="en-US"/>
                      <a:t>276*</a:t>
                    </a:r>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PS_Race!$A$1:$B$5</c:f>
              <c:strCache>
                <c:ptCount val="4"/>
                <c:pt idx="0">
                  <c:v>White</c:v>
                </c:pt>
                <c:pt idx="1">
                  <c:v>Black</c:v>
                </c:pt>
                <c:pt idx="2">
                  <c:v>Hispanic</c:v>
                </c:pt>
                <c:pt idx="3">
                  <c:v>Other</c:v>
                </c:pt>
              </c:strCache>
            </c:strRef>
          </c:cat>
          <c:val>
            <c:numRef>
              <c:f>PS_Race!$C$1:$C$5</c:f>
              <c:numCache>
                <c:formatCode>0</c:formatCode>
                <c:ptCount val="5"/>
                <c:pt idx="0">
                  <c:v>285.41173924435697</c:v>
                </c:pt>
                <c:pt idx="1">
                  <c:v>252.14377278553039</c:v>
                </c:pt>
                <c:pt idx="2">
                  <c:v>255.41</c:v>
                </c:pt>
                <c:pt idx="3">
                  <c:v>275.57160515155624</c:v>
                </c:pt>
              </c:numCache>
            </c:numRef>
          </c:val>
        </c:ser>
        <c:dLbls>
          <c:showLegendKey val="0"/>
          <c:showVal val="0"/>
          <c:showCatName val="0"/>
          <c:showSerName val="0"/>
          <c:showPercent val="0"/>
          <c:showBubbleSize val="0"/>
        </c:dLbls>
        <c:gapWidth val="0"/>
        <c:axId val="134592000"/>
        <c:axId val="134593536"/>
      </c:barChart>
      <c:catAx>
        <c:axId val="134592000"/>
        <c:scaling>
          <c:orientation val="maxMin"/>
        </c:scaling>
        <c:delete val="0"/>
        <c:axPos val="l"/>
        <c:numFmt formatCode="General" sourceLinked="1"/>
        <c:majorTickMark val="out"/>
        <c:minorTickMark val="none"/>
        <c:tickLblPos val="nextTo"/>
        <c:crossAx val="134593536"/>
        <c:crosses val="autoZero"/>
        <c:auto val="1"/>
        <c:lblAlgn val="ctr"/>
        <c:lblOffset val="100"/>
        <c:noMultiLvlLbl val="0"/>
      </c:catAx>
      <c:valAx>
        <c:axId val="134593536"/>
        <c:scaling>
          <c:orientation val="minMax"/>
          <c:min val="0"/>
        </c:scaling>
        <c:delete val="0"/>
        <c:axPos val="b"/>
        <c:numFmt formatCode="0" sourceLinked="1"/>
        <c:majorTickMark val="out"/>
        <c:minorTickMark val="none"/>
        <c:tickLblPos val="nextTo"/>
        <c:crossAx val="134592000"/>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1F497D"/>
              </a:solidFill>
              <a:ln>
                <a:solidFill>
                  <a:sysClr val="windowText" lastClr="000000"/>
                </a:solidFill>
              </a:ln>
            </c:spPr>
          </c:dPt>
          <c:dPt>
            <c:idx val="1"/>
            <c:invertIfNegative val="0"/>
            <c:bubble3D val="0"/>
            <c:spPr>
              <a:solidFill>
                <a:srgbClr val="1F497D">
                  <a:lumMod val="60000"/>
                  <a:lumOff val="40000"/>
                </a:srgbClr>
              </a:solidFill>
              <a:ln>
                <a:solidFill>
                  <a:sysClr val="windowText" lastClr="000000"/>
                </a:solidFill>
              </a:ln>
            </c:spPr>
          </c:dPt>
          <c:dPt>
            <c:idx val="2"/>
            <c:invertIfNegative val="0"/>
            <c:bubble3D val="0"/>
            <c:spPr>
              <a:solidFill>
                <a:srgbClr val="1F497D">
                  <a:lumMod val="40000"/>
                  <a:lumOff val="60000"/>
                </a:srgbClr>
              </a:solidFill>
              <a:ln>
                <a:solidFill>
                  <a:sysClr val="windowText" lastClr="000000"/>
                </a:solidFill>
              </a:ln>
            </c:spPr>
          </c:dPt>
          <c:dPt>
            <c:idx val="3"/>
            <c:invertIfNegative val="0"/>
            <c:bubble3D val="0"/>
            <c:spPr>
              <a:solidFill>
                <a:srgbClr val="1F497D">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1F497D"/>
              </a:solidFill>
              <a:ln>
                <a:solidFill>
                  <a:sysClr val="windowText" lastClr="000000"/>
                </a:solidFill>
              </a:ln>
            </c:spPr>
          </c:dPt>
          <c:dPt>
            <c:idx val="7"/>
            <c:invertIfNegative val="0"/>
            <c:bubble3D val="0"/>
            <c:spPr>
              <a:solidFill>
                <a:srgbClr val="1F497D">
                  <a:lumMod val="60000"/>
                  <a:lumOff val="40000"/>
                </a:srgbClr>
              </a:solidFill>
              <a:ln>
                <a:solidFill>
                  <a:sysClr val="windowText" lastClr="000000"/>
                </a:solidFill>
              </a:ln>
            </c:spPr>
          </c:dPt>
          <c:dPt>
            <c:idx val="8"/>
            <c:invertIfNegative val="0"/>
            <c:bubble3D val="0"/>
            <c:spPr>
              <a:solidFill>
                <a:srgbClr val="1F497D">
                  <a:lumMod val="40000"/>
                  <a:lumOff val="60000"/>
                </a:srgbClr>
              </a:solidFill>
              <a:ln>
                <a:solidFill>
                  <a:sysClr val="windowText" lastClr="000000"/>
                </a:solidFill>
              </a:ln>
            </c:spPr>
          </c:dPt>
          <c:dPt>
            <c:idx val="9"/>
            <c:invertIfNegative val="0"/>
            <c:bubble3D val="0"/>
            <c:spPr>
              <a:solidFill>
                <a:srgbClr val="1F497D">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3"/>
              <c:layout/>
              <c:tx>
                <c:rich>
                  <a:bodyPr/>
                  <a:lstStyle/>
                  <a:p>
                    <a:r>
                      <a:rPr lang="en-US" smtClean="0"/>
                      <a:t>262*</a:t>
                    </a:r>
                    <a:endParaRPr lang="en-US"/>
                  </a:p>
                </c:rich>
              </c:tx>
              <c:showLegendKey val="0"/>
              <c:showVal val="1"/>
              <c:showCatName val="0"/>
              <c:showSerName val="0"/>
              <c:showPercent val="0"/>
              <c:showBubbleSize val="0"/>
            </c:dLbl>
            <c:dLbl>
              <c:idx val="4"/>
              <c:layout/>
              <c:tx>
                <c:rich>
                  <a:bodyPr/>
                  <a:lstStyle/>
                  <a:p>
                    <a:r>
                      <a:rPr lang="en-US" smtClean="0"/>
                      <a:t>230*</a:t>
                    </a:r>
                    <a:endParaRPr lang="en-US" dirty="0"/>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Lit_EdLevel!$A$1:$B$12</c:f>
              <c:multiLvlStrCache>
                <c:ptCount val="11"/>
                <c:lvl>
                  <c:pt idx="0">
                    <c:v>Graduate or professional degree</c:v>
                  </c:pt>
                  <c:pt idx="1">
                    <c:v>Bachelor's degree</c:v>
                  </c:pt>
                  <c:pt idx="2">
                    <c:v>Associate's degree</c:v>
                  </c:pt>
                  <c:pt idx="3">
                    <c:v>High school credential</c:v>
                  </c:pt>
                  <c:pt idx="4">
                    <c:v>Below high school</c:v>
                  </c:pt>
                  <c:pt idx="6">
                    <c:v>Graduate or professional degree</c:v>
                  </c:pt>
                  <c:pt idx="7">
                    <c:v>Bachelor's degree</c:v>
                  </c:pt>
                  <c:pt idx="8">
                    <c:v>Associate's degree</c:v>
                  </c:pt>
                  <c:pt idx="9">
                    <c:v>High school credential</c:v>
                  </c:pt>
                  <c:pt idx="10">
                    <c:v>Below high school</c:v>
                  </c:pt>
                </c:lvl>
                <c:lvl>
                  <c:pt idx="0">
                    <c:v>United States</c:v>
                  </c:pt>
                  <c:pt idx="6">
                    <c:v>PIAAC international average</c:v>
                  </c:pt>
                </c:lvl>
              </c:multiLvlStrCache>
            </c:multiLvlStrRef>
          </c:cat>
          <c:val>
            <c:numRef>
              <c:f>Lit_EdLevel!$C$1:$C$12</c:f>
              <c:numCache>
                <c:formatCode>#,##0</c:formatCode>
                <c:ptCount val="12"/>
                <c:pt idx="0">
                  <c:v>309.59235947801602</c:v>
                </c:pt>
                <c:pt idx="1">
                  <c:v>297.90563478871798</c:v>
                </c:pt>
                <c:pt idx="2">
                  <c:v>283.30210200760001</c:v>
                </c:pt>
                <c:pt idx="3">
                  <c:v>261.71279312932597</c:v>
                </c:pt>
                <c:pt idx="4">
                  <c:v>230.25438419322199</c:v>
                </c:pt>
                <c:pt idx="6">
                  <c:v>306.77838026515701</c:v>
                </c:pt>
                <c:pt idx="7">
                  <c:v>297.63926822568402</c:v>
                </c:pt>
                <c:pt idx="8">
                  <c:v>285.37378965431299</c:v>
                </c:pt>
                <c:pt idx="9">
                  <c:v>271.39980125415599</c:v>
                </c:pt>
                <c:pt idx="10">
                  <c:v>246.018215737551</c:v>
                </c:pt>
              </c:numCache>
            </c:numRef>
          </c:val>
        </c:ser>
        <c:dLbls>
          <c:showLegendKey val="0"/>
          <c:showVal val="0"/>
          <c:showCatName val="0"/>
          <c:showSerName val="0"/>
          <c:showPercent val="0"/>
          <c:showBubbleSize val="0"/>
        </c:dLbls>
        <c:gapWidth val="0"/>
        <c:axId val="98412416"/>
        <c:axId val="98413952"/>
      </c:barChart>
      <c:catAx>
        <c:axId val="98412416"/>
        <c:scaling>
          <c:orientation val="maxMin"/>
        </c:scaling>
        <c:delete val="0"/>
        <c:axPos val="l"/>
        <c:numFmt formatCode="General" sourceLinked="1"/>
        <c:majorTickMark val="out"/>
        <c:minorTickMark val="none"/>
        <c:tickLblPos val="nextTo"/>
        <c:crossAx val="98413952"/>
        <c:crosses val="autoZero"/>
        <c:auto val="1"/>
        <c:lblAlgn val="ctr"/>
        <c:lblOffset val="100"/>
        <c:noMultiLvlLbl val="0"/>
      </c:catAx>
      <c:valAx>
        <c:axId val="98413952"/>
        <c:scaling>
          <c:orientation val="minMax"/>
          <c:min val="0"/>
        </c:scaling>
        <c:delete val="0"/>
        <c:axPos val="b"/>
        <c:numFmt formatCode="#,##0" sourceLinked="1"/>
        <c:majorTickMark val="out"/>
        <c:minorTickMark val="none"/>
        <c:tickLblPos val="nextTo"/>
        <c:crossAx val="98412416"/>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1F497D"/>
              </a:solidFill>
              <a:ln>
                <a:solidFill>
                  <a:sysClr val="windowText" lastClr="000000"/>
                </a:solidFill>
              </a:ln>
            </c:spPr>
          </c:dPt>
          <c:dPt>
            <c:idx val="1"/>
            <c:invertIfNegative val="0"/>
            <c:bubble3D val="0"/>
            <c:spPr>
              <a:solidFill>
                <a:srgbClr val="1F497D">
                  <a:lumMod val="60000"/>
                  <a:lumOff val="40000"/>
                </a:srgbClr>
              </a:solidFill>
              <a:ln>
                <a:solidFill>
                  <a:sysClr val="windowText" lastClr="000000"/>
                </a:solidFill>
              </a:ln>
            </c:spPr>
          </c:dPt>
          <c:dPt>
            <c:idx val="2"/>
            <c:invertIfNegative val="0"/>
            <c:bubble3D val="0"/>
            <c:spPr>
              <a:solidFill>
                <a:srgbClr val="1F497D">
                  <a:lumMod val="40000"/>
                  <a:lumOff val="60000"/>
                </a:srgbClr>
              </a:solidFill>
              <a:ln>
                <a:solidFill>
                  <a:sysClr val="windowText" lastClr="000000"/>
                </a:solidFill>
              </a:ln>
            </c:spPr>
          </c:dPt>
          <c:dPt>
            <c:idx val="3"/>
            <c:invertIfNegative val="0"/>
            <c:bubble3D val="0"/>
            <c:spPr>
              <a:solidFill>
                <a:srgbClr val="1F497D">
                  <a:lumMod val="20000"/>
                  <a:lumOff val="80000"/>
                </a:srgbClr>
              </a:solidFill>
              <a:ln>
                <a:solidFill>
                  <a:sysClr val="windowText" lastClr="000000"/>
                </a:solidFill>
              </a:ln>
            </c:spPr>
          </c:dPt>
          <c:dPt>
            <c:idx val="4"/>
            <c:invertIfNegative val="0"/>
            <c:bubble3D val="0"/>
            <c:spPr>
              <a:solidFill>
                <a:srgbClr val="1F497D"/>
              </a:solidFill>
              <a:ln>
                <a:solidFill>
                  <a:sysClr val="windowText" lastClr="000000"/>
                </a:solidFill>
              </a:ln>
            </c:spPr>
          </c:dPt>
          <c:dPt>
            <c:idx val="5"/>
            <c:invertIfNegative val="0"/>
            <c:bubble3D val="0"/>
            <c:spPr>
              <a:solidFill>
                <a:srgbClr val="1F497D">
                  <a:lumMod val="60000"/>
                  <a:lumOff val="40000"/>
                </a:srgbClr>
              </a:solidFill>
              <a:ln>
                <a:solidFill>
                  <a:sysClr val="windowText" lastClr="000000"/>
                </a:solidFill>
              </a:ln>
            </c:spPr>
          </c:dPt>
          <c:dPt>
            <c:idx val="6"/>
            <c:invertIfNegative val="0"/>
            <c:bubble3D val="0"/>
            <c:spPr>
              <a:solidFill>
                <a:srgbClr val="1F497D">
                  <a:lumMod val="40000"/>
                  <a:lumOff val="60000"/>
                </a:srgbClr>
              </a:solidFill>
              <a:ln>
                <a:solidFill>
                  <a:sysClr val="windowText" lastClr="000000"/>
                </a:solidFill>
              </a:ln>
            </c:spPr>
          </c:dPt>
          <c:dPt>
            <c:idx val="7"/>
            <c:invertIfNegative val="0"/>
            <c:bubble3D val="0"/>
            <c:spPr>
              <a:solidFill>
                <a:srgbClr val="1F497D">
                  <a:lumMod val="60000"/>
                  <a:lumOff val="40000"/>
                </a:srgbClr>
              </a:solidFill>
              <a:ln>
                <a:solidFill>
                  <a:sysClr val="windowText" lastClr="000000"/>
                </a:solidFill>
              </a:ln>
            </c:spPr>
          </c:dPt>
          <c:dPt>
            <c:idx val="8"/>
            <c:invertIfNegative val="0"/>
            <c:bubble3D val="0"/>
            <c:spPr>
              <a:solidFill>
                <a:srgbClr val="1F497D">
                  <a:lumMod val="40000"/>
                  <a:lumOff val="60000"/>
                </a:srgbClr>
              </a:solidFill>
              <a:ln>
                <a:solidFill>
                  <a:sysClr val="windowText" lastClr="000000"/>
                </a:solidFill>
              </a:ln>
            </c:spPr>
          </c:dPt>
          <c:dPt>
            <c:idx val="9"/>
            <c:invertIfNegative val="0"/>
            <c:bubble3D val="0"/>
            <c:spPr>
              <a:solidFill>
                <a:srgbClr val="1F497D">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274*</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Lit_Employment!$A$1:$B$8</c:f>
              <c:multiLvlStrCache>
                <c:ptCount val="7"/>
                <c:lvl>
                  <c:pt idx="0">
                    <c:v>Employed</c:v>
                  </c:pt>
                  <c:pt idx="1">
                    <c:v>Unemployed</c:v>
                  </c:pt>
                  <c:pt idx="2">
                    <c:v>Out of the labor force</c:v>
                  </c:pt>
                  <c:pt idx="4">
                    <c:v>Employed</c:v>
                  </c:pt>
                  <c:pt idx="5">
                    <c:v>Unemployed</c:v>
                  </c:pt>
                  <c:pt idx="6">
                    <c:v>Out of the labor force</c:v>
                  </c:pt>
                </c:lvl>
                <c:lvl>
                  <c:pt idx="0">
                    <c:v>United States</c:v>
                  </c:pt>
                  <c:pt idx="4">
                    <c:v>PIAAC international average</c:v>
                  </c:pt>
                </c:lvl>
              </c:multiLvlStrCache>
            </c:multiLvlStrRef>
          </c:cat>
          <c:val>
            <c:numRef>
              <c:f>Lit_Employment!$C$1:$C$8</c:f>
              <c:numCache>
                <c:formatCode>#,##0</c:formatCode>
                <c:ptCount val="8"/>
                <c:pt idx="0">
                  <c:v>274.26248790071998</c:v>
                </c:pt>
                <c:pt idx="1">
                  <c:v>260.01080725198602</c:v>
                </c:pt>
                <c:pt idx="2">
                  <c:v>256.73487380939702</c:v>
                </c:pt>
                <c:pt idx="4">
                  <c:v>277.414305993011</c:v>
                </c:pt>
                <c:pt idx="5">
                  <c:v>265.21497761339998</c:v>
                </c:pt>
                <c:pt idx="6">
                  <c:v>260.70294748246101</c:v>
                </c:pt>
              </c:numCache>
            </c:numRef>
          </c:val>
        </c:ser>
        <c:dLbls>
          <c:showLegendKey val="0"/>
          <c:showVal val="0"/>
          <c:showCatName val="0"/>
          <c:showSerName val="0"/>
          <c:showPercent val="0"/>
          <c:showBubbleSize val="0"/>
        </c:dLbls>
        <c:gapWidth val="0"/>
        <c:axId val="98731136"/>
        <c:axId val="98732672"/>
      </c:barChart>
      <c:catAx>
        <c:axId val="98731136"/>
        <c:scaling>
          <c:orientation val="maxMin"/>
        </c:scaling>
        <c:delete val="0"/>
        <c:axPos val="l"/>
        <c:numFmt formatCode="General" sourceLinked="1"/>
        <c:majorTickMark val="out"/>
        <c:minorTickMark val="none"/>
        <c:tickLblPos val="nextTo"/>
        <c:crossAx val="98732672"/>
        <c:crosses val="autoZero"/>
        <c:auto val="1"/>
        <c:lblAlgn val="ctr"/>
        <c:lblOffset val="100"/>
        <c:noMultiLvlLbl val="0"/>
      </c:catAx>
      <c:valAx>
        <c:axId val="98732672"/>
        <c:scaling>
          <c:orientation val="minMax"/>
          <c:min val="0"/>
        </c:scaling>
        <c:delete val="0"/>
        <c:axPos val="b"/>
        <c:numFmt formatCode="#,##0" sourceLinked="1"/>
        <c:majorTickMark val="out"/>
        <c:minorTickMark val="none"/>
        <c:tickLblPos val="nextTo"/>
        <c:crossAx val="98731136"/>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1F497D"/>
              </a:solidFill>
              <a:ln>
                <a:solidFill>
                  <a:sysClr val="windowText" lastClr="000000"/>
                </a:solidFill>
              </a:ln>
            </c:spPr>
          </c:dPt>
          <c:dPt>
            <c:idx val="1"/>
            <c:invertIfNegative val="0"/>
            <c:bubble3D val="0"/>
            <c:spPr>
              <a:solidFill>
                <a:srgbClr val="1F497D">
                  <a:lumMod val="60000"/>
                  <a:lumOff val="40000"/>
                </a:srgbClr>
              </a:solidFill>
              <a:ln>
                <a:solidFill>
                  <a:sysClr val="windowText" lastClr="000000"/>
                </a:solidFill>
              </a:ln>
            </c:spPr>
          </c:dPt>
          <c:dPt>
            <c:idx val="2"/>
            <c:invertIfNegative val="0"/>
            <c:bubble3D val="0"/>
            <c:spPr>
              <a:solidFill>
                <a:srgbClr val="1F497D">
                  <a:lumMod val="40000"/>
                  <a:lumOff val="60000"/>
                </a:srgbClr>
              </a:solidFill>
              <a:ln>
                <a:solidFill>
                  <a:sysClr val="windowText" lastClr="000000"/>
                </a:solidFill>
              </a:ln>
            </c:spPr>
          </c:dPt>
          <c:dPt>
            <c:idx val="3"/>
            <c:invertIfNegative val="0"/>
            <c:bubble3D val="0"/>
            <c:spPr>
              <a:solidFill>
                <a:srgbClr val="1F497D">
                  <a:lumMod val="20000"/>
                  <a:lumOff val="80000"/>
                </a:srgbClr>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1F497D"/>
              </a:solidFill>
              <a:ln>
                <a:solidFill>
                  <a:sysClr val="windowText" lastClr="000000"/>
                </a:solidFill>
              </a:ln>
            </c:spPr>
          </c:dPt>
          <c:dPt>
            <c:idx val="7"/>
            <c:invertIfNegative val="0"/>
            <c:bubble3D val="0"/>
            <c:spPr>
              <a:solidFill>
                <a:srgbClr val="1F497D">
                  <a:lumMod val="60000"/>
                  <a:lumOff val="40000"/>
                </a:srgbClr>
              </a:solidFill>
              <a:ln>
                <a:solidFill>
                  <a:sysClr val="windowText" lastClr="000000"/>
                </a:solidFill>
              </a:ln>
            </c:spPr>
          </c:dPt>
          <c:dPt>
            <c:idx val="8"/>
            <c:invertIfNegative val="0"/>
            <c:bubble3D val="0"/>
            <c:spPr>
              <a:solidFill>
                <a:srgbClr val="1F497D">
                  <a:lumMod val="40000"/>
                  <a:lumOff val="60000"/>
                </a:srgbClr>
              </a:solidFill>
              <a:ln>
                <a:solidFill>
                  <a:sysClr val="windowText" lastClr="000000"/>
                </a:solidFill>
              </a:ln>
            </c:spPr>
          </c:dPt>
          <c:dPt>
            <c:idx val="9"/>
            <c:invertIfNegative val="0"/>
            <c:bubble3D val="0"/>
            <c:spPr>
              <a:solidFill>
                <a:srgbClr val="1F497D">
                  <a:lumMod val="20000"/>
                  <a:lumOff val="80000"/>
                </a:srgbClr>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1"/>
              <c:layout/>
              <c:tx>
                <c:rich>
                  <a:bodyPr/>
                  <a:lstStyle/>
                  <a:p>
                    <a:r>
                      <a:rPr lang="en-US"/>
                      <a:t>244*</a:t>
                    </a:r>
                  </a:p>
                </c:rich>
              </c:tx>
              <c:showLegendKey val="0"/>
              <c:showVal val="1"/>
              <c:showCatName val="0"/>
              <c:showSerName val="0"/>
              <c:showPercent val="0"/>
              <c:showBubbleSize val="0"/>
            </c:dLbl>
            <c:dLbl>
              <c:idx val="2"/>
              <c:layout/>
              <c:tx>
                <c:rich>
                  <a:bodyPr/>
                  <a:lstStyle/>
                  <a:p>
                    <a:r>
                      <a:rPr lang="en-US"/>
                      <a:t>233*</a:t>
                    </a:r>
                  </a:p>
                </c:rich>
              </c:tx>
              <c:showLegendKey val="0"/>
              <c:showVal val="1"/>
              <c:showCatName val="0"/>
              <c:showSerName val="0"/>
              <c:showPercent val="0"/>
              <c:showBubbleSize val="0"/>
            </c:dLbl>
            <c:dLbl>
              <c:idx val="3"/>
              <c:layout/>
              <c:tx>
                <c:rich>
                  <a:bodyPr/>
                  <a:lstStyle/>
                  <a:p>
                    <a:r>
                      <a:rPr lang="en-US"/>
                      <a:t>272*</a:t>
                    </a:r>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Lit_Race!$A$1:$C$5</c:f>
              <c:strCache>
                <c:ptCount val="4"/>
                <c:pt idx="0">
                  <c:v>White</c:v>
                </c:pt>
                <c:pt idx="1">
                  <c:v>Black</c:v>
                </c:pt>
                <c:pt idx="2">
                  <c:v>Hispanic</c:v>
                </c:pt>
                <c:pt idx="3">
                  <c:v>Other</c:v>
                </c:pt>
              </c:strCache>
            </c:strRef>
          </c:cat>
          <c:val>
            <c:numRef>
              <c:f>Lit_Race!$D$1:$D$5</c:f>
              <c:numCache>
                <c:formatCode>0</c:formatCode>
                <c:ptCount val="5"/>
                <c:pt idx="0">
                  <c:v>282.50684458620242</c:v>
                </c:pt>
                <c:pt idx="1">
                  <c:v>243.93456461395999</c:v>
                </c:pt>
                <c:pt idx="2">
                  <c:v>233.48984016048286</c:v>
                </c:pt>
                <c:pt idx="3" formatCode="#,##0">
                  <c:v>271.53932146062556</c:v>
                </c:pt>
              </c:numCache>
            </c:numRef>
          </c:val>
        </c:ser>
        <c:dLbls>
          <c:showLegendKey val="0"/>
          <c:showVal val="0"/>
          <c:showCatName val="0"/>
          <c:showSerName val="0"/>
          <c:showPercent val="0"/>
          <c:showBubbleSize val="0"/>
        </c:dLbls>
        <c:gapWidth val="0"/>
        <c:axId val="100782080"/>
        <c:axId val="100783616"/>
      </c:barChart>
      <c:catAx>
        <c:axId val="100782080"/>
        <c:scaling>
          <c:orientation val="maxMin"/>
        </c:scaling>
        <c:delete val="0"/>
        <c:axPos val="l"/>
        <c:numFmt formatCode="General" sourceLinked="1"/>
        <c:majorTickMark val="out"/>
        <c:minorTickMark val="none"/>
        <c:tickLblPos val="nextTo"/>
        <c:crossAx val="100783616"/>
        <c:crosses val="autoZero"/>
        <c:auto val="1"/>
        <c:lblAlgn val="ctr"/>
        <c:lblOffset val="100"/>
        <c:noMultiLvlLbl val="0"/>
      </c:catAx>
      <c:valAx>
        <c:axId val="100783616"/>
        <c:scaling>
          <c:orientation val="minMax"/>
          <c:min val="0"/>
        </c:scaling>
        <c:delete val="0"/>
        <c:axPos val="b"/>
        <c:numFmt formatCode="0" sourceLinked="1"/>
        <c:majorTickMark val="out"/>
        <c:minorTickMark val="none"/>
        <c:tickLblPos val="nextTo"/>
        <c:crossAx val="100782080"/>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76200"/>
          </c:spPr>
          <c:marker>
            <c:symbol val="circle"/>
            <c:size val="15"/>
            <c:spPr>
              <a:ln w="76200"/>
            </c:spPr>
          </c:marker>
          <c:dLbls>
            <c:dLbl>
              <c:idx val="0"/>
              <c:layout/>
              <c:tx>
                <c:rich>
                  <a:bodyPr/>
                  <a:lstStyle/>
                  <a:p>
                    <a:r>
                      <a:rPr lang="en-US"/>
                      <a:t>IALS:</a:t>
                    </a:r>
                  </a:p>
                  <a:p>
                    <a:r>
                      <a:rPr lang="en-US"/>
                      <a:t>273*</a:t>
                    </a:r>
                  </a:p>
                </c:rich>
              </c:tx>
              <c:dLblPos val="t"/>
              <c:showLegendKey val="0"/>
              <c:showVal val="1"/>
              <c:showCatName val="0"/>
              <c:showSerName val="0"/>
              <c:showPercent val="0"/>
              <c:showBubbleSize val="0"/>
            </c:dLbl>
            <c:dLbl>
              <c:idx val="1"/>
              <c:layout/>
              <c:tx>
                <c:rich>
                  <a:bodyPr/>
                  <a:lstStyle/>
                  <a:p>
                    <a:r>
                      <a:rPr lang="en-US"/>
                      <a:t>ALL:</a:t>
                    </a:r>
                  </a:p>
                  <a:p>
                    <a:r>
                      <a:rPr lang="en-US"/>
                      <a:t>268</a:t>
                    </a:r>
                  </a:p>
                </c:rich>
              </c:tx>
              <c:dLblPos val="t"/>
              <c:showLegendKey val="0"/>
              <c:showVal val="1"/>
              <c:showCatName val="0"/>
              <c:showSerName val="0"/>
              <c:showPercent val="0"/>
              <c:showBubbleSize val="0"/>
            </c:dLbl>
            <c:dLbl>
              <c:idx val="2"/>
              <c:layout/>
              <c:tx>
                <c:rich>
                  <a:bodyPr/>
                  <a:lstStyle/>
                  <a:p>
                    <a:r>
                      <a:rPr lang="en-US"/>
                      <a:t>PIAAC:</a:t>
                    </a:r>
                  </a:p>
                  <a:p>
                    <a:r>
                      <a:rPr lang="en-US"/>
                      <a:t>270</a:t>
                    </a:r>
                  </a:p>
                </c:rich>
              </c:tx>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cat>
            <c:numRef>
              <c:f>Sheet1!$B$11:$D$11</c:f>
              <c:numCache>
                <c:formatCode>General</c:formatCode>
                <c:ptCount val="3"/>
                <c:pt idx="0">
                  <c:v>1994</c:v>
                </c:pt>
                <c:pt idx="1">
                  <c:v>2003</c:v>
                </c:pt>
                <c:pt idx="2">
                  <c:v>2012</c:v>
                </c:pt>
              </c:numCache>
            </c:numRef>
          </c:cat>
          <c:val>
            <c:numRef>
              <c:f>Sheet1!$B$12:$D$12</c:f>
              <c:numCache>
                <c:formatCode>0</c:formatCode>
                <c:ptCount val="3"/>
                <c:pt idx="0">
                  <c:v>273.47567425</c:v>
                </c:pt>
                <c:pt idx="1">
                  <c:v>268.25</c:v>
                </c:pt>
                <c:pt idx="2">
                  <c:v>269.81</c:v>
                </c:pt>
              </c:numCache>
            </c:numRef>
          </c:val>
          <c:smooth val="0"/>
        </c:ser>
        <c:dLbls>
          <c:showLegendKey val="0"/>
          <c:showVal val="0"/>
          <c:showCatName val="0"/>
          <c:showSerName val="0"/>
          <c:showPercent val="0"/>
          <c:showBubbleSize val="0"/>
        </c:dLbls>
        <c:marker val="1"/>
        <c:smooth val="0"/>
        <c:axId val="97655424"/>
        <c:axId val="97689984"/>
      </c:lineChart>
      <c:catAx>
        <c:axId val="97655424"/>
        <c:scaling>
          <c:orientation val="minMax"/>
        </c:scaling>
        <c:delete val="0"/>
        <c:axPos val="b"/>
        <c:numFmt formatCode="General" sourceLinked="1"/>
        <c:majorTickMark val="out"/>
        <c:minorTickMark val="none"/>
        <c:tickLblPos val="nextTo"/>
        <c:crossAx val="97689984"/>
        <c:crosses val="autoZero"/>
        <c:auto val="1"/>
        <c:lblAlgn val="ctr"/>
        <c:lblOffset val="100"/>
        <c:noMultiLvlLbl val="0"/>
      </c:catAx>
      <c:valAx>
        <c:axId val="97689984"/>
        <c:scaling>
          <c:orientation val="minMax"/>
          <c:max val="285"/>
          <c:min val="245"/>
        </c:scaling>
        <c:delete val="0"/>
        <c:axPos val="l"/>
        <c:numFmt formatCode="0" sourceLinked="1"/>
        <c:majorTickMark val="out"/>
        <c:minorTickMark val="none"/>
        <c:tickLblPos val="nextTo"/>
        <c:crossAx val="97655424"/>
        <c:crosses val="autoZero"/>
        <c:crossBetween val="between"/>
      </c:valAx>
    </c:plotArea>
    <c:plotVisOnly val="1"/>
    <c:dispBlanksAs val="gap"/>
    <c:showDLblsOverMax val="0"/>
  </c:chart>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006600"/>
              </a:solidFill>
              <a:ln>
                <a:solidFill>
                  <a:sysClr val="windowText" lastClr="000000"/>
                </a:solidFill>
              </a:ln>
            </c:spPr>
          </c:dPt>
          <c:dPt>
            <c:idx val="1"/>
            <c:invertIfNegative val="0"/>
            <c:bubble3D val="0"/>
            <c:spPr>
              <a:solidFill>
                <a:srgbClr val="339933"/>
              </a:solidFill>
              <a:ln>
                <a:solidFill>
                  <a:sysClr val="windowText" lastClr="000000"/>
                </a:solidFill>
              </a:ln>
            </c:spPr>
          </c:dPt>
          <c:dPt>
            <c:idx val="2"/>
            <c:invertIfNegative val="0"/>
            <c:bubble3D val="0"/>
            <c:spPr>
              <a:solidFill>
                <a:srgbClr val="58C858"/>
              </a:solidFill>
              <a:ln>
                <a:solidFill>
                  <a:sysClr val="windowText" lastClr="000000"/>
                </a:solidFill>
              </a:ln>
            </c:spPr>
          </c:dPt>
          <c:dPt>
            <c:idx val="3"/>
            <c:invertIfNegative val="0"/>
            <c:bubble3D val="0"/>
            <c:spPr>
              <a:solidFill>
                <a:srgbClr val="9DDF9D"/>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006600"/>
              </a:solidFill>
              <a:ln>
                <a:solidFill>
                  <a:sysClr val="windowText" lastClr="000000"/>
                </a:solidFill>
              </a:ln>
            </c:spPr>
          </c:dPt>
          <c:dPt>
            <c:idx val="7"/>
            <c:invertIfNegative val="0"/>
            <c:bubble3D val="0"/>
            <c:spPr>
              <a:solidFill>
                <a:srgbClr val="339933"/>
              </a:solidFill>
              <a:ln>
                <a:solidFill>
                  <a:sysClr val="windowText" lastClr="000000"/>
                </a:solidFill>
              </a:ln>
            </c:spPr>
          </c:dPt>
          <c:dPt>
            <c:idx val="8"/>
            <c:invertIfNegative val="0"/>
            <c:bubble3D val="0"/>
            <c:spPr>
              <a:solidFill>
                <a:srgbClr val="58C858"/>
              </a:solidFill>
              <a:ln>
                <a:solidFill>
                  <a:sysClr val="windowText" lastClr="000000"/>
                </a:solidFill>
              </a:ln>
            </c:spPr>
          </c:dPt>
          <c:dPt>
            <c:idx val="9"/>
            <c:invertIfNegative val="0"/>
            <c:bubble3D val="0"/>
            <c:spPr>
              <a:solidFill>
                <a:srgbClr val="9DDF9D"/>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247*</a:t>
                    </a:r>
                  </a:p>
                </c:rich>
              </c:tx>
              <c:showLegendKey val="0"/>
              <c:showVal val="1"/>
              <c:showCatName val="0"/>
              <c:showSerName val="0"/>
              <c:showPercent val="0"/>
              <c:showBubbleSize val="0"/>
            </c:dLbl>
            <c:dLbl>
              <c:idx val="1"/>
              <c:layout/>
              <c:tx>
                <c:rich>
                  <a:bodyPr/>
                  <a:lstStyle/>
                  <a:p>
                    <a:r>
                      <a:rPr lang="en-US"/>
                      <a:t>250*</a:t>
                    </a:r>
                  </a:p>
                </c:rich>
              </c:tx>
              <c:showLegendKey val="0"/>
              <c:showVal val="1"/>
              <c:showCatName val="0"/>
              <c:showSerName val="0"/>
              <c:showPercent val="0"/>
              <c:showBubbleSize val="0"/>
            </c:dLbl>
            <c:dLbl>
              <c:idx val="2"/>
              <c:layout/>
              <c:tx>
                <c:rich>
                  <a:bodyPr/>
                  <a:lstStyle/>
                  <a:p>
                    <a:r>
                      <a:rPr lang="en-US"/>
                      <a:t>258*</a:t>
                    </a:r>
                  </a:p>
                </c:rich>
              </c:tx>
              <c:showLegendKey val="0"/>
              <c:showVal val="1"/>
              <c:showCatName val="0"/>
              <c:showSerName val="0"/>
              <c:showPercent val="0"/>
              <c:showBubbleSize val="0"/>
            </c:dLbl>
            <c:dLbl>
              <c:idx val="3"/>
              <c:layout/>
              <c:tx>
                <c:rich>
                  <a:bodyPr/>
                  <a:lstStyle/>
                  <a:p>
                    <a:r>
                      <a:rPr lang="en-US"/>
                      <a:t>260*</a:t>
                    </a:r>
                  </a:p>
                </c:rich>
              </c:tx>
              <c:showLegendKey val="0"/>
              <c:showVal val="1"/>
              <c:showCatName val="0"/>
              <c:showSerName val="0"/>
              <c:showPercent val="0"/>
              <c:showBubbleSize val="0"/>
            </c:dLbl>
            <c:dLbl>
              <c:idx val="4"/>
              <c:layout/>
              <c:tx>
                <c:rich>
                  <a:bodyPr/>
                  <a:lstStyle/>
                  <a:p>
                    <a:r>
                      <a:rPr lang="en-US"/>
                      <a:t>249*</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Num_Age!$A$19:$B$30</c:f>
              <c:multiLvlStrCache>
                <c:ptCount val="11"/>
                <c:lvl>
                  <c:pt idx="0">
                    <c:v>55-65</c:v>
                  </c:pt>
                  <c:pt idx="1">
                    <c:v>45-54</c:v>
                  </c:pt>
                  <c:pt idx="2">
                    <c:v>35-44</c:v>
                  </c:pt>
                  <c:pt idx="3">
                    <c:v>25-34</c:v>
                  </c:pt>
                  <c:pt idx="4">
                    <c:v>16-24</c:v>
                  </c:pt>
                  <c:pt idx="6">
                    <c:v>55-65</c:v>
                  </c:pt>
                  <c:pt idx="7">
                    <c:v>45-54</c:v>
                  </c:pt>
                  <c:pt idx="8">
                    <c:v>35-44</c:v>
                  </c:pt>
                  <c:pt idx="9">
                    <c:v>25-34</c:v>
                  </c:pt>
                  <c:pt idx="10">
                    <c:v>16-24</c:v>
                  </c:pt>
                </c:lvl>
                <c:lvl>
                  <c:pt idx="0">
                    <c:v>United States</c:v>
                  </c:pt>
                  <c:pt idx="6">
                    <c:v>PIAAC international average</c:v>
                  </c:pt>
                </c:lvl>
              </c:multiLvlStrCache>
            </c:multiLvlStrRef>
          </c:cat>
          <c:val>
            <c:numRef>
              <c:f>Num_Age!$C$19:$C$30</c:f>
              <c:numCache>
                <c:formatCode>#,##0</c:formatCode>
                <c:ptCount val="12"/>
                <c:pt idx="0">
                  <c:v>247.15293365529399</c:v>
                </c:pt>
                <c:pt idx="1">
                  <c:v>249.77063452180101</c:v>
                </c:pt>
                <c:pt idx="2">
                  <c:v>257.67646669228799</c:v>
                </c:pt>
                <c:pt idx="3">
                  <c:v>259.84971419783102</c:v>
                </c:pt>
                <c:pt idx="4">
                  <c:v>249.42186443182101</c:v>
                </c:pt>
                <c:pt idx="6">
                  <c:v>252.551397695123</c:v>
                </c:pt>
                <c:pt idx="7">
                  <c:v>265.47442430382</c:v>
                </c:pt>
                <c:pt idx="8">
                  <c:v>275.13358354929397</c:v>
                </c:pt>
                <c:pt idx="9">
                  <c:v>279.08664371045302</c:v>
                </c:pt>
                <c:pt idx="10">
                  <c:v>271.00228313983803</c:v>
                </c:pt>
              </c:numCache>
            </c:numRef>
          </c:val>
        </c:ser>
        <c:dLbls>
          <c:showLegendKey val="0"/>
          <c:showVal val="0"/>
          <c:showCatName val="0"/>
          <c:showSerName val="0"/>
          <c:showPercent val="0"/>
          <c:showBubbleSize val="0"/>
        </c:dLbls>
        <c:gapWidth val="0"/>
        <c:axId val="107514496"/>
        <c:axId val="107516288"/>
      </c:barChart>
      <c:catAx>
        <c:axId val="107514496"/>
        <c:scaling>
          <c:orientation val="maxMin"/>
        </c:scaling>
        <c:delete val="0"/>
        <c:axPos val="l"/>
        <c:numFmt formatCode="General" sourceLinked="1"/>
        <c:majorTickMark val="out"/>
        <c:minorTickMark val="none"/>
        <c:tickLblPos val="nextTo"/>
        <c:crossAx val="107516288"/>
        <c:crosses val="autoZero"/>
        <c:auto val="1"/>
        <c:lblAlgn val="ctr"/>
        <c:lblOffset val="100"/>
        <c:noMultiLvlLbl val="0"/>
      </c:catAx>
      <c:valAx>
        <c:axId val="107516288"/>
        <c:scaling>
          <c:orientation val="minMax"/>
          <c:min val="0"/>
        </c:scaling>
        <c:delete val="0"/>
        <c:axPos val="b"/>
        <c:numFmt formatCode="#,##0" sourceLinked="1"/>
        <c:majorTickMark val="out"/>
        <c:minorTickMark val="none"/>
        <c:tickLblPos val="nextTo"/>
        <c:crossAx val="107514496"/>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006600"/>
              </a:solidFill>
              <a:ln>
                <a:solidFill>
                  <a:sysClr val="windowText" lastClr="000000"/>
                </a:solidFill>
              </a:ln>
            </c:spPr>
          </c:dPt>
          <c:dPt>
            <c:idx val="1"/>
            <c:invertIfNegative val="0"/>
            <c:bubble3D val="0"/>
            <c:spPr>
              <a:solidFill>
                <a:srgbClr val="339933"/>
              </a:solidFill>
              <a:ln>
                <a:solidFill>
                  <a:sysClr val="windowText" lastClr="000000"/>
                </a:solidFill>
              </a:ln>
            </c:spPr>
          </c:dPt>
          <c:dPt>
            <c:idx val="2"/>
            <c:invertIfNegative val="0"/>
            <c:bubble3D val="0"/>
            <c:spPr>
              <a:solidFill>
                <a:srgbClr val="58C858"/>
              </a:solidFill>
              <a:ln>
                <a:solidFill>
                  <a:sysClr val="windowText" lastClr="000000"/>
                </a:solidFill>
              </a:ln>
            </c:spPr>
          </c:dPt>
          <c:dPt>
            <c:idx val="3"/>
            <c:invertIfNegative val="0"/>
            <c:bubble3D val="0"/>
            <c:spPr>
              <a:solidFill>
                <a:srgbClr val="9DDF9D"/>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006600"/>
              </a:solidFill>
              <a:ln>
                <a:solidFill>
                  <a:sysClr val="windowText" lastClr="000000"/>
                </a:solidFill>
              </a:ln>
            </c:spPr>
          </c:dPt>
          <c:dPt>
            <c:idx val="7"/>
            <c:invertIfNegative val="0"/>
            <c:bubble3D val="0"/>
            <c:spPr>
              <a:solidFill>
                <a:srgbClr val="339933"/>
              </a:solidFill>
              <a:ln>
                <a:solidFill>
                  <a:sysClr val="windowText" lastClr="000000"/>
                </a:solidFill>
              </a:ln>
            </c:spPr>
          </c:dPt>
          <c:dPt>
            <c:idx val="8"/>
            <c:invertIfNegative val="0"/>
            <c:bubble3D val="0"/>
            <c:spPr>
              <a:solidFill>
                <a:srgbClr val="58C858"/>
              </a:solidFill>
              <a:ln>
                <a:solidFill>
                  <a:sysClr val="windowText" lastClr="000000"/>
                </a:solidFill>
              </a:ln>
            </c:spPr>
          </c:dPt>
          <c:dPt>
            <c:idx val="9"/>
            <c:invertIfNegative val="0"/>
            <c:bubble3D val="0"/>
            <c:spPr>
              <a:solidFill>
                <a:srgbClr val="9DDF9D"/>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302*</a:t>
                    </a:r>
                  </a:p>
                </c:rich>
              </c:tx>
              <c:showLegendKey val="0"/>
              <c:showVal val="1"/>
              <c:showCatName val="0"/>
              <c:showSerName val="0"/>
              <c:showPercent val="0"/>
              <c:showBubbleSize val="0"/>
            </c:dLbl>
            <c:dLbl>
              <c:idx val="1"/>
              <c:layout/>
              <c:tx>
                <c:rich>
                  <a:bodyPr/>
                  <a:lstStyle/>
                  <a:p>
                    <a:r>
                      <a:rPr lang="en-US"/>
                      <a:t>287*</a:t>
                    </a:r>
                  </a:p>
                </c:rich>
              </c:tx>
              <c:showLegendKey val="0"/>
              <c:showVal val="1"/>
              <c:showCatName val="0"/>
              <c:showSerName val="0"/>
              <c:showPercent val="0"/>
              <c:showBubbleSize val="0"/>
            </c:dLbl>
            <c:dLbl>
              <c:idx val="2"/>
              <c:layout/>
              <c:tx>
                <c:rich>
                  <a:bodyPr/>
                  <a:lstStyle/>
                  <a:p>
                    <a:r>
                      <a:rPr lang="en-US"/>
                      <a:t>267*</a:t>
                    </a:r>
                  </a:p>
                </c:rich>
              </c:tx>
              <c:showLegendKey val="0"/>
              <c:showVal val="1"/>
              <c:showCatName val="0"/>
              <c:showSerName val="0"/>
              <c:showPercent val="0"/>
              <c:showBubbleSize val="0"/>
            </c:dLbl>
            <c:dLbl>
              <c:idx val="3"/>
              <c:layout/>
              <c:tx>
                <c:rich>
                  <a:bodyPr/>
                  <a:lstStyle/>
                  <a:p>
                    <a:r>
                      <a:rPr lang="en-US"/>
                      <a:t>243*</a:t>
                    </a:r>
                  </a:p>
                </c:rich>
              </c:tx>
              <c:showLegendKey val="0"/>
              <c:showVal val="1"/>
              <c:showCatName val="0"/>
              <c:showSerName val="0"/>
              <c:showPercent val="0"/>
              <c:showBubbleSize val="0"/>
            </c:dLbl>
            <c:dLbl>
              <c:idx val="4"/>
              <c:layout/>
              <c:tx>
                <c:rich>
                  <a:bodyPr/>
                  <a:lstStyle/>
                  <a:p>
                    <a:r>
                      <a:rPr lang="en-US"/>
                      <a:t>204*</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Num_EdLevel!$A$1:$B$12</c:f>
              <c:multiLvlStrCache>
                <c:ptCount val="11"/>
                <c:lvl>
                  <c:pt idx="0">
                    <c:v>Graduate or professional degree</c:v>
                  </c:pt>
                  <c:pt idx="1">
                    <c:v>Bachelor's degree</c:v>
                  </c:pt>
                  <c:pt idx="2">
                    <c:v>Associate's degree</c:v>
                  </c:pt>
                  <c:pt idx="3">
                    <c:v>High school credential</c:v>
                  </c:pt>
                  <c:pt idx="4">
                    <c:v>Below high school</c:v>
                  </c:pt>
                  <c:pt idx="6">
                    <c:v>Graduate or professional degree</c:v>
                  </c:pt>
                  <c:pt idx="7">
                    <c:v>Bachelor's degree</c:v>
                  </c:pt>
                  <c:pt idx="8">
                    <c:v>Associate's degree</c:v>
                  </c:pt>
                  <c:pt idx="9">
                    <c:v>High school credential</c:v>
                  </c:pt>
                  <c:pt idx="10">
                    <c:v>Below high school</c:v>
                  </c:pt>
                </c:lvl>
                <c:lvl>
                  <c:pt idx="0">
                    <c:v>United States</c:v>
                  </c:pt>
                  <c:pt idx="6">
                    <c:v>PIAAC international average</c:v>
                  </c:pt>
                </c:lvl>
              </c:multiLvlStrCache>
            </c:multiLvlStrRef>
          </c:cat>
          <c:val>
            <c:numRef>
              <c:f>Num_EdLevel!$C$1:$C$12</c:f>
              <c:numCache>
                <c:formatCode>#,##0</c:formatCode>
                <c:ptCount val="12"/>
                <c:pt idx="0">
                  <c:v>301.83458186672698</c:v>
                </c:pt>
                <c:pt idx="1">
                  <c:v>287.433546256017</c:v>
                </c:pt>
                <c:pt idx="2">
                  <c:v>267.35411835666798</c:v>
                </c:pt>
                <c:pt idx="3">
                  <c:v>243.38543687694099</c:v>
                </c:pt>
                <c:pt idx="4">
                  <c:v>203.719211366661</c:v>
                </c:pt>
                <c:pt idx="6">
                  <c:v>308.44898600444299</c:v>
                </c:pt>
                <c:pt idx="7">
                  <c:v>296.35434494095102</c:v>
                </c:pt>
                <c:pt idx="8">
                  <c:v>282.75583125187501</c:v>
                </c:pt>
                <c:pt idx="9">
                  <c:v>267.724097017151</c:v>
                </c:pt>
                <c:pt idx="10">
                  <c:v>236.558444442698</c:v>
                </c:pt>
              </c:numCache>
            </c:numRef>
          </c:val>
        </c:ser>
        <c:dLbls>
          <c:showLegendKey val="0"/>
          <c:showVal val="0"/>
          <c:showCatName val="0"/>
          <c:showSerName val="0"/>
          <c:showPercent val="0"/>
          <c:showBubbleSize val="0"/>
        </c:dLbls>
        <c:gapWidth val="0"/>
        <c:axId val="109303296"/>
        <c:axId val="109304832"/>
      </c:barChart>
      <c:catAx>
        <c:axId val="109303296"/>
        <c:scaling>
          <c:orientation val="maxMin"/>
        </c:scaling>
        <c:delete val="0"/>
        <c:axPos val="l"/>
        <c:numFmt formatCode="General" sourceLinked="1"/>
        <c:majorTickMark val="out"/>
        <c:minorTickMark val="none"/>
        <c:tickLblPos val="nextTo"/>
        <c:crossAx val="109304832"/>
        <c:crosses val="autoZero"/>
        <c:auto val="1"/>
        <c:lblAlgn val="ctr"/>
        <c:lblOffset val="100"/>
        <c:noMultiLvlLbl val="0"/>
      </c:catAx>
      <c:valAx>
        <c:axId val="109304832"/>
        <c:scaling>
          <c:orientation val="minMax"/>
          <c:min val="0"/>
        </c:scaling>
        <c:delete val="0"/>
        <c:axPos val="b"/>
        <c:numFmt formatCode="#,##0" sourceLinked="1"/>
        <c:majorTickMark val="out"/>
        <c:minorTickMark val="none"/>
        <c:tickLblPos val="nextTo"/>
        <c:crossAx val="109303296"/>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006600"/>
              </a:solidFill>
              <a:ln>
                <a:solidFill>
                  <a:sysClr val="windowText" lastClr="000000"/>
                </a:solidFill>
              </a:ln>
            </c:spPr>
          </c:dPt>
          <c:dPt>
            <c:idx val="1"/>
            <c:invertIfNegative val="0"/>
            <c:bubble3D val="0"/>
            <c:spPr>
              <a:solidFill>
                <a:srgbClr val="339933"/>
              </a:solidFill>
              <a:ln>
                <a:solidFill>
                  <a:sysClr val="windowText" lastClr="000000"/>
                </a:solidFill>
              </a:ln>
            </c:spPr>
          </c:dPt>
          <c:dPt>
            <c:idx val="2"/>
            <c:invertIfNegative val="0"/>
            <c:bubble3D val="0"/>
            <c:spPr>
              <a:solidFill>
                <a:srgbClr val="58C858"/>
              </a:solidFill>
              <a:ln>
                <a:solidFill>
                  <a:sysClr val="windowText" lastClr="000000"/>
                </a:solidFill>
              </a:ln>
            </c:spPr>
          </c:dPt>
          <c:dPt>
            <c:idx val="3"/>
            <c:invertIfNegative val="0"/>
            <c:bubble3D val="0"/>
            <c:spPr>
              <a:solidFill>
                <a:srgbClr val="9DDF9D"/>
              </a:solidFill>
              <a:ln>
                <a:solidFill>
                  <a:sysClr val="windowText" lastClr="000000"/>
                </a:solidFill>
              </a:ln>
            </c:spPr>
          </c:dPt>
          <c:dPt>
            <c:idx val="4"/>
            <c:invertIfNegative val="0"/>
            <c:bubble3D val="0"/>
            <c:spPr>
              <a:solidFill>
                <a:srgbClr val="006600"/>
              </a:solidFill>
              <a:ln>
                <a:solidFill>
                  <a:sysClr val="windowText" lastClr="000000"/>
                </a:solidFill>
              </a:ln>
            </c:spPr>
          </c:dPt>
          <c:dPt>
            <c:idx val="5"/>
            <c:invertIfNegative val="0"/>
            <c:bubble3D val="0"/>
            <c:spPr>
              <a:solidFill>
                <a:srgbClr val="339933"/>
              </a:solidFill>
              <a:ln>
                <a:solidFill>
                  <a:sysClr val="windowText" lastClr="000000"/>
                </a:solidFill>
              </a:ln>
            </c:spPr>
          </c:dPt>
          <c:dPt>
            <c:idx val="6"/>
            <c:invertIfNegative val="0"/>
            <c:bubble3D val="0"/>
            <c:spPr>
              <a:solidFill>
                <a:srgbClr val="58C858"/>
              </a:solidFill>
              <a:ln>
                <a:solidFill>
                  <a:sysClr val="windowText" lastClr="000000"/>
                </a:solidFill>
              </a:ln>
            </c:spPr>
          </c:dPt>
          <c:dPt>
            <c:idx val="7"/>
            <c:invertIfNegative val="0"/>
            <c:bubble3D val="0"/>
            <c:spPr>
              <a:solidFill>
                <a:srgbClr val="339933"/>
              </a:solidFill>
              <a:ln>
                <a:solidFill>
                  <a:sysClr val="windowText" lastClr="000000"/>
                </a:solidFill>
              </a:ln>
            </c:spPr>
          </c:dPt>
          <c:dPt>
            <c:idx val="8"/>
            <c:invertIfNegative val="0"/>
            <c:bubble3D val="0"/>
            <c:spPr>
              <a:solidFill>
                <a:srgbClr val="58C858"/>
              </a:solidFill>
              <a:ln>
                <a:solidFill>
                  <a:sysClr val="windowText" lastClr="000000"/>
                </a:solidFill>
              </a:ln>
            </c:spPr>
          </c:dPt>
          <c:dPt>
            <c:idx val="9"/>
            <c:invertIfNegative val="0"/>
            <c:bubble3D val="0"/>
            <c:spPr>
              <a:solidFill>
                <a:srgbClr val="9DDF9D"/>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0"/>
              <c:layout/>
              <c:tx>
                <c:rich>
                  <a:bodyPr/>
                  <a:lstStyle/>
                  <a:p>
                    <a:r>
                      <a:rPr lang="en-US"/>
                      <a:t>260*</a:t>
                    </a:r>
                  </a:p>
                </c:rich>
              </c:tx>
              <c:showLegendKey val="0"/>
              <c:showVal val="1"/>
              <c:showCatName val="0"/>
              <c:showSerName val="0"/>
              <c:showPercent val="0"/>
              <c:showBubbleSize val="0"/>
            </c:dLbl>
            <c:dLbl>
              <c:idx val="1"/>
              <c:layout/>
              <c:tx>
                <c:rich>
                  <a:bodyPr/>
                  <a:lstStyle/>
                  <a:p>
                    <a:r>
                      <a:rPr lang="en-US"/>
                      <a:t>236*</a:t>
                    </a:r>
                  </a:p>
                </c:rich>
              </c:tx>
              <c:showLegendKey val="0"/>
              <c:showVal val="1"/>
              <c:showCatName val="0"/>
              <c:showSerName val="0"/>
              <c:showPercent val="0"/>
              <c:showBubbleSize val="0"/>
            </c:dLbl>
            <c:dLbl>
              <c:idx val="2"/>
              <c:layout/>
              <c:tx>
                <c:rich>
                  <a:bodyPr/>
                  <a:lstStyle/>
                  <a:p>
                    <a:r>
                      <a:rPr lang="en-US"/>
                      <a:t>232*</a:t>
                    </a:r>
                  </a:p>
                </c:rich>
              </c:tx>
              <c:showLegendKey val="0"/>
              <c:showVal val="1"/>
              <c:showCatName val="0"/>
              <c:showSerName val="0"/>
              <c:showPercent val="0"/>
              <c:showBubbleSize val="0"/>
            </c:dLbl>
            <c:showLegendKey val="0"/>
            <c:showVal val="1"/>
            <c:showCatName val="0"/>
            <c:showSerName val="0"/>
            <c:showPercent val="0"/>
            <c:showBubbleSize val="0"/>
            <c:showLeaderLines val="0"/>
          </c:dLbls>
          <c:cat>
            <c:multiLvlStrRef>
              <c:f>Num_Employment!$A$1:$B$8</c:f>
              <c:multiLvlStrCache>
                <c:ptCount val="7"/>
                <c:lvl>
                  <c:pt idx="0">
                    <c:v>Employed</c:v>
                  </c:pt>
                  <c:pt idx="1">
                    <c:v>Unemployed</c:v>
                  </c:pt>
                  <c:pt idx="2">
                    <c:v>Out of the labor force</c:v>
                  </c:pt>
                  <c:pt idx="4">
                    <c:v>Employed</c:v>
                  </c:pt>
                  <c:pt idx="5">
                    <c:v>Unemployed</c:v>
                  </c:pt>
                  <c:pt idx="6">
                    <c:v>Out of the labor force</c:v>
                  </c:pt>
                </c:lvl>
                <c:lvl>
                  <c:pt idx="0">
                    <c:v>United States</c:v>
                  </c:pt>
                  <c:pt idx="4">
                    <c:v>PIAAC international average</c:v>
                  </c:pt>
                </c:lvl>
              </c:multiLvlStrCache>
            </c:multiLvlStrRef>
          </c:cat>
          <c:val>
            <c:numRef>
              <c:f>Num_Employment!$C$1:$C$8</c:f>
              <c:numCache>
                <c:formatCode>#,##0</c:formatCode>
                <c:ptCount val="8"/>
                <c:pt idx="0">
                  <c:v>260.03639403519099</c:v>
                </c:pt>
                <c:pt idx="1">
                  <c:v>235.629515728359</c:v>
                </c:pt>
                <c:pt idx="2">
                  <c:v>232.21275524321501</c:v>
                </c:pt>
                <c:pt idx="4">
                  <c:v>275.20963712755503</c:v>
                </c:pt>
                <c:pt idx="5">
                  <c:v>255.68124715707</c:v>
                </c:pt>
                <c:pt idx="6">
                  <c:v>252.75944569631201</c:v>
                </c:pt>
              </c:numCache>
            </c:numRef>
          </c:val>
        </c:ser>
        <c:dLbls>
          <c:showLegendKey val="0"/>
          <c:showVal val="0"/>
          <c:showCatName val="0"/>
          <c:showSerName val="0"/>
          <c:showPercent val="0"/>
          <c:showBubbleSize val="0"/>
        </c:dLbls>
        <c:gapWidth val="0"/>
        <c:axId val="109040384"/>
        <c:axId val="109041920"/>
      </c:barChart>
      <c:catAx>
        <c:axId val="109040384"/>
        <c:scaling>
          <c:orientation val="maxMin"/>
        </c:scaling>
        <c:delete val="0"/>
        <c:axPos val="l"/>
        <c:numFmt formatCode="General" sourceLinked="1"/>
        <c:majorTickMark val="out"/>
        <c:minorTickMark val="none"/>
        <c:tickLblPos val="nextTo"/>
        <c:crossAx val="109041920"/>
        <c:crosses val="autoZero"/>
        <c:auto val="1"/>
        <c:lblAlgn val="ctr"/>
        <c:lblOffset val="100"/>
        <c:noMultiLvlLbl val="0"/>
      </c:catAx>
      <c:valAx>
        <c:axId val="109041920"/>
        <c:scaling>
          <c:orientation val="minMax"/>
          <c:min val="0"/>
        </c:scaling>
        <c:delete val="0"/>
        <c:axPos val="b"/>
        <c:numFmt formatCode="#,##0" sourceLinked="1"/>
        <c:majorTickMark val="out"/>
        <c:minorTickMark val="none"/>
        <c:tickLblPos val="nextTo"/>
        <c:crossAx val="109040384"/>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ln>
              <a:solidFill>
                <a:sysClr val="windowText" lastClr="000000"/>
              </a:solidFill>
            </a:ln>
          </c:spPr>
          <c:invertIfNegative val="0"/>
          <c:dPt>
            <c:idx val="0"/>
            <c:invertIfNegative val="0"/>
            <c:bubble3D val="0"/>
            <c:spPr>
              <a:solidFill>
                <a:srgbClr val="006600"/>
              </a:solidFill>
              <a:ln>
                <a:solidFill>
                  <a:sysClr val="windowText" lastClr="000000"/>
                </a:solidFill>
              </a:ln>
            </c:spPr>
          </c:dPt>
          <c:dPt>
            <c:idx val="1"/>
            <c:invertIfNegative val="0"/>
            <c:bubble3D val="0"/>
            <c:spPr>
              <a:solidFill>
                <a:srgbClr val="339933"/>
              </a:solidFill>
              <a:ln>
                <a:solidFill>
                  <a:sysClr val="windowText" lastClr="000000"/>
                </a:solidFill>
              </a:ln>
            </c:spPr>
          </c:dPt>
          <c:dPt>
            <c:idx val="2"/>
            <c:invertIfNegative val="0"/>
            <c:bubble3D val="0"/>
            <c:spPr>
              <a:solidFill>
                <a:srgbClr val="58C858"/>
              </a:solidFill>
              <a:ln>
                <a:solidFill>
                  <a:sysClr val="windowText" lastClr="000000"/>
                </a:solidFill>
              </a:ln>
            </c:spPr>
          </c:dPt>
          <c:dPt>
            <c:idx val="3"/>
            <c:invertIfNegative val="0"/>
            <c:bubble3D val="0"/>
            <c:spPr>
              <a:solidFill>
                <a:srgbClr val="9DDF9D"/>
              </a:solidFill>
              <a:ln>
                <a:solidFill>
                  <a:sysClr val="windowText" lastClr="000000"/>
                </a:solidFill>
              </a:ln>
            </c:spPr>
          </c:dPt>
          <c:dPt>
            <c:idx val="4"/>
            <c:invertIfNegative val="0"/>
            <c:bubble3D val="0"/>
            <c:spPr>
              <a:solidFill>
                <a:sysClr val="window" lastClr="FFFFFF"/>
              </a:solidFill>
              <a:ln>
                <a:solidFill>
                  <a:sysClr val="windowText" lastClr="000000"/>
                </a:solidFill>
              </a:ln>
            </c:spPr>
          </c:dPt>
          <c:dPt>
            <c:idx val="6"/>
            <c:invertIfNegative val="0"/>
            <c:bubble3D val="0"/>
            <c:spPr>
              <a:solidFill>
                <a:srgbClr val="006600"/>
              </a:solidFill>
              <a:ln>
                <a:solidFill>
                  <a:sysClr val="windowText" lastClr="000000"/>
                </a:solidFill>
              </a:ln>
            </c:spPr>
          </c:dPt>
          <c:dPt>
            <c:idx val="7"/>
            <c:invertIfNegative val="0"/>
            <c:bubble3D val="0"/>
            <c:spPr>
              <a:solidFill>
                <a:srgbClr val="339933"/>
              </a:solidFill>
              <a:ln>
                <a:solidFill>
                  <a:sysClr val="windowText" lastClr="000000"/>
                </a:solidFill>
              </a:ln>
            </c:spPr>
          </c:dPt>
          <c:dPt>
            <c:idx val="8"/>
            <c:invertIfNegative val="0"/>
            <c:bubble3D val="0"/>
            <c:spPr>
              <a:solidFill>
                <a:srgbClr val="58C858"/>
              </a:solidFill>
              <a:ln>
                <a:solidFill>
                  <a:sysClr val="windowText" lastClr="000000"/>
                </a:solidFill>
              </a:ln>
            </c:spPr>
          </c:dPt>
          <c:dPt>
            <c:idx val="9"/>
            <c:invertIfNegative val="0"/>
            <c:bubble3D val="0"/>
            <c:spPr>
              <a:solidFill>
                <a:srgbClr val="9DDF9D"/>
              </a:solidFill>
              <a:ln>
                <a:solidFill>
                  <a:sysClr val="windowText" lastClr="000000"/>
                </a:solidFill>
              </a:ln>
            </c:spPr>
          </c:dPt>
          <c:dPt>
            <c:idx val="10"/>
            <c:invertIfNegative val="0"/>
            <c:bubble3D val="0"/>
            <c:spPr>
              <a:solidFill>
                <a:sysClr val="window" lastClr="FFFFFF"/>
              </a:solidFill>
              <a:ln>
                <a:solidFill>
                  <a:sysClr val="windowText" lastClr="000000"/>
                </a:solidFill>
              </a:ln>
            </c:spPr>
          </c:dPt>
          <c:dLbls>
            <c:dLbl>
              <c:idx val="1"/>
              <c:layout/>
              <c:tx>
                <c:rich>
                  <a:bodyPr/>
                  <a:lstStyle/>
                  <a:p>
                    <a:r>
                      <a:rPr lang="en-US"/>
                      <a:t>212*</a:t>
                    </a:r>
                  </a:p>
                </c:rich>
              </c:tx>
              <c:showLegendKey val="0"/>
              <c:showVal val="1"/>
              <c:showCatName val="0"/>
              <c:showSerName val="0"/>
              <c:showPercent val="0"/>
              <c:showBubbleSize val="0"/>
            </c:dLbl>
            <c:dLbl>
              <c:idx val="2"/>
              <c:layout/>
              <c:tx>
                <c:rich>
                  <a:bodyPr/>
                  <a:lstStyle/>
                  <a:p>
                    <a:r>
                      <a:rPr lang="en-US"/>
                      <a:t>215*</a:t>
                    </a:r>
                  </a:p>
                </c:rich>
              </c:tx>
              <c:showLegendKey val="0"/>
              <c:showVal val="1"/>
              <c:showCatName val="0"/>
              <c:showSerName val="0"/>
              <c:showPercent val="0"/>
              <c:showBubbleSize val="0"/>
            </c:dLbl>
            <c:dLbl>
              <c:idx val="3"/>
              <c:layout/>
              <c:tx>
                <c:rich>
                  <a:bodyPr/>
                  <a:lstStyle/>
                  <a:p>
                    <a:r>
                      <a:rPr lang="en-US"/>
                      <a:t>258*</a:t>
                    </a:r>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Num_Race!$A$1:$B$5</c:f>
              <c:strCache>
                <c:ptCount val="4"/>
                <c:pt idx="0">
                  <c:v>White</c:v>
                </c:pt>
                <c:pt idx="1">
                  <c:v>Black</c:v>
                </c:pt>
                <c:pt idx="2">
                  <c:v>Hispanic</c:v>
                </c:pt>
                <c:pt idx="3">
                  <c:v>Other</c:v>
                </c:pt>
              </c:strCache>
            </c:strRef>
          </c:cat>
          <c:val>
            <c:numRef>
              <c:f>Num_Race!$C$1:$C$5</c:f>
              <c:numCache>
                <c:formatCode>0</c:formatCode>
                <c:ptCount val="5"/>
                <c:pt idx="0">
                  <c:v>268.34639362894256</c:v>
                </c:pt>
                <c:pt idx="1">
                  <c:v>211.85430336271625</c:v>
                </c:pt>
                <c:pt idx="2">
                  <c:v>215.4406319387752</c:v>
                </c:pt>
                <c:pt idx="3" formatCode="#,##0">
                  <c:v>257.80889991058405</c:v>
                </c:pt>
              </c:numCache>
            </c:numRef>
          </c:val>
        </c:ser>
        <c:dLbls>
          <c:showLegendKey val="0"/>
          <c:showVal val="0"/>
          <c:showCatName val="0"/>
          <c:showSerName val="0"/>
          <c:showPercent val="0"/>
          <c:showBubbleSize val="0"/>
        </c:dLbls>
        <c:gapWidth val="0"/>
        <c:axId val="109092224"/>
        <c:axId val="109098112"/>
      </c:barChart>
      <c:catAx>
        <c:axId val="109092224"/>
        <c:scaling>
          <c:orientation val="maxMin"/>
        </c:scaling>
        <c:delete val="0"/>
        <c:axPos val="l"/>
        <c:numFmt formatCode="General" sourceLinked="1"/>
        <c:majorTickMark val="out"/>
        <c:minorTickMark val="none"/>
        <c:tickLblPos val="nextTo"/>
        <c:crossAx val="109098112"/>
        <c:crosses val="autoZero"/>
        <c:auto val="1"/>
        <c:lblAlgn val="ctr"/>
        <c:lblOffset val="100"/>
        <c:noMultiLvlLbl val="0"/>
      </c:catAx>
      <c:valAx>
        <c:axId val="109098112"/>
        <c:scaling>
          <c:orientation val="minMax"/>
          <c:min val="0"/>
        </c:scaling>
        <c:delete val="0"/>
        <c:axPos val="b"/>
        <c:numFmt formatCode="0" sourceLinked="1"/>
        <c:majorTickMark val="out"/>
        <c:minorTickMark val="none"/>
        <c:tickLblPos val="nextTo"/>
        <c:crossAx val="109092224"/>
        <c:crosses val="max"/>
        <c:crossBetween val="between"/>
      </c:valAx>
    </c:plotArea>
    <c:plotVisOnly val="1"/>
    <c:dispBlanksAs val="gap"/>
    <c:showDLblsOverMax val="0"/>
  </c:chart>
  <c:txPr>
    <a:bodyPr/>
    <a:lstStyle/>
    <a:p>
      <a:pPr>
        <a:defRPr sz="16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C28BA5-73F6-4B86-AB8E-6C8FA1B54FAB}"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EE3EEB29-6476-4E74-9E0F-BAE617D581BD}">
      <dgm:prSet phldrT="[Text]" custT="1"/>
      <dgm:spPr/>
      <dgm:t>
        <a:bodyPr/>
        <a:lstStyle/>
        <a:p>
          <a:r>
            <a:rPr lang="en-US" sz="1800" dirty="0" smtClean="0"/>
            <a:t>Locate single piece of information in familiar texts.</a:t>
          </a:r>
          <a:endParaRPr lang="en-US" sz="1800" dirty="0"/>
        </a:p>
      </dgm:t>
    </dgm:pt>
    <dgm:pt modelId="{0A87DE0D-3239-44F7-9E36-5647D147E8DC}" type="parTrans" cxnId="{EDBA1692-DFC8-41CC-AA9A-C5172AE9911E}">
      <dgm:prSet/>
      <dgm:spPr/>
      <dgm:t>
        <a:bodyPr/>
        <a:lstStyle/>
        <a:p>
          <a:endParaRPr lang="en-US"/>
        </a:p>
      </dgm:t>
    </dgm:pt>
    <dgm:pt modelId="{6816DDC1-6337-47DD-93D0-3EF5206E6EBA}" type="sibTrans" cxnId="{EDBA1692-DFC8-41CC-AA9A-C5172AE9911E}">
      <dgm:prSet/>
      <dgm:spPr/>
      <dgm:t>
        <a:bodyPr/>
        <a:lstStyle/>
        <a:p>
          <a:endParaRPr lang="en-US"/>
        </a:p>
      </dgm:t>
    </dgm:pt>
    <dgm:pt modelId="{15662591-0BF3-49E1-B9A0-0D3FD8028D5D}">
      <dgm:prSet phldrT="[Text]" custT="1"/>
      <dgm:spPr/>
      <dgm:t>
        <a:bodyPr/>
        <a:lstStyle/>
        <a:p>
          <a:r>
            <a:rPr lang="en-US" sz="1800" dirty="0" smtClean="0"/>
            <a:t>Read relatively short digital, print or mixed texts to locate single text</a:t>
          </a:r>
          <a:r>
            <a:rPr lang="en-US" sz="1600" dirty="0" smtClean="0"/>
            <a:t>. </a:t>
          </a:r>
        </a:p>
      </dgm:t>
    </dgm:pt>
    <dgm:pt modelId="{D0EE4808-1CC3-4F4D-B177-B6E465F7C1EF}" type="parTrans" cxnId="{7F142616-D8B0-45DB-BDD4-852C9F0230E9}">
      <dgm:prSet/>
      <dgm:spPr/>
      <dgm:t>
        <a:bodyPr/>
        <a:lstStyle/>
        <a:p>
          <a:endParaRPr lang="en-US"/>
        </a:p>
      </dgm:t>
    </dgm:pt>
    <dgm:pt modelId="{19C78146-AD9A-441E-937A-7E30E55F375E}" type="sibTrans" cxnId="{7F142616-D8B0-45DB-BDD4-852C9F0230E9}">
      <dgm:prSet/>
      <dgm:spPr/>
      <dgm:t>
        <a:bodyPr/>
        <a:lstStyle/>
        <a:p>
          <a:endParaRPr lang="en-US"/>
        </a:p>
      </dgm:t>
    </dgm:pt>
    <dgm:pt modelId="{313A321F-F03B-45A8-88A1-A9E688071BC5}">
      <dgm:prSet phldrT="[Text]" custT="1"/>
      <dgm:spPr/>
      <dgm:t>
        <a:bodyPr/>
        <a:lstStyle/>
        <a:p>
          <a:r>
            <a:rPr lang="en-US" sz="1800" dirty="0" smtClean="0"/>
            <a:t>Make matches between text and information that may require low level </a:t>
          </a:r>
          <a:r>
            <a:rPr lang="en-US" sz="1800" dirty="0" err="1" smtClean="0"/>
            <a:t>para</a:t>
          </a:r>
          <a:r>
            <a:rPr lang="en-US" sz="1800" dirty="0" smtClean="0"/>
            <a:t>-phrasing and drawing low-level inferences.</a:t>
          </a:r>
          <a:endParaRPr lang="en-US" sz="1800" dirty="0"/>
        </a:p>
      </dgm:t>
    </dgm:pt>
    <dgm:pt modelId="{9830DEEE-BC6B-42AF-ADFB-19ABE5836E74}" type="parTrans" cxnId="{8CE88508-AE53-4C7B-9916-3BCABEC37013}">
      <dgm:prSet/>
      <dgm:spPr/>
      <dgm:t>
        <a:bodyPr/>
        <a:lstStyle/>
        <a:p>
          <a:endParaRPr lang="en-US"/>
        </a:p>
      </dgm:t>
    </dgm:pt>
    <dgm:pt modelId="{7EE74777-9ABF-43C6-83DC-328EB2499C21}" type="sibTrans" cxnId="{8CE88508-AE53-4C7B-9916-3BCABEC37013}">
      <dgm:prSet/>
      <dgm:spPr/>
      <dgm:t>
        <a:bodyPr/>
        <a:lstStyle/>
        <a:p>
          <a:endParaRPr lang="en-US"/>
        </a:p>
      </dgm:t>
    </dgm:pt>
    <dgm:pt modelId="{C362C57D-F4A7-4B6A-890C-0EF6F9E9FC99}">
      <dgm:prSet custT="1"/>
      <dgm:spPr/>
      <dgm:t>
        <a:bodyPr/>
        <a:lstStyle/>
        <a:p>
          <a:r>
            <a:rPr lang="en-US" sz="1800" dirty="0" smtClean="0"/>
            <a:t>Identify, interpret, or evaluate one or more pieces of information and often require varying levels of inference.</a:t>
          </a:r>
          <a:endParaRPr lang="en-US" sz="1800" dirty="0"/>
        </a:p>
      </dgm:t>
    </dgm:pt>
    <dgm:pt modelId="{D2CA4E55-2670-4B3B-AB0F-6AD7F6FC1379}" type="parTrans" cxnId="{1A238895-9BD2-4CD1-A62A-AB2AEBA8B9CD}">
      <dgm:prSet/>
      <dgm:spPr/>
      <dgm:t>
        <a:bodyPr/>
        <a:lstStyle/>
        <a:p>
          <a:endParaRPr lang="en-US"/>
        </a:p>
      </dgm:t>
    </dgm:pt>
    <dgm:pt modelId="{EF212711-7FA1-41A5-9CB3-5CC5EC2A20E0}" type="sibTrans" cxnId="{1A238895-9BD2-4CD1-A62A-AB2AEBA8B9CD}">
      <dgm:prSet/>
      <dgm:spPr/>
      <dgm:t>
        <a:bodyPr/>
        <a:lstStyle/>
        <a:p>
          <a:endParaRPr lang="en-US"/>
        </a:p>
      </dgm:t>
    </dgm:pt>
    <dgm:pt modelId="{363C139E-962B-47FF-9479-4E94A6B9F6DB}">
      <dgm:prSet custT="1"/>
      <dgm:spPr/>
      <dgm:t>
        <a:bodyPr/>
        <a:lstStyle/>
        <a:p>
          <a:r>
            <a:rPr lang="en-US" sz="1800" dirty="0" smtClean="0"/>
            <a:t>Integrate information across multiple, dense texts; construct syntheses, ideas or points of view;  or evaluate evidence based arguments.</a:t>
          </a:r>
          <a:endParaRPr lang="en-US" sz="1800" dirty="0"/>
        </a:p>
      </dgm:t>
    </dgm:pt>
    <dgm:pt modelId="{405E204B-9142-4F5B-BD9D-A6013882304D}" type="parTrans" cxnId="{02DCCF56-A707-4B8B-AFD8-37FCC818346F}">
      <dgm:prSet/>
      <dgm:spPr/>
      <dgm:t>
        <a:bodyPr/>
        <a:lstStyle/>
        <a:p>
          <a:endParaRPr lang="en-US"/>
        </a:p>
      </dgm:t>
    </dgm:pt>
    <dgm:pt modelId="{AA9253BC-B798-4EC6-BB8E-163F38AED7B7}" type="sibTrans" cxnId="{02DCCF56-A707-4B8B-AFD8-37FCC818346F}">
      <dgm:prSet/>
      <dgm:spPr/>
      <dgm:t>
        <a:bodyPr/>
        <a:lstStyle/>
        <a:p>
          <a:endParaRPr lang="en-US"/>
        </a:p>
      </dgm:t>
    </dgm:pt>
    <dgm:pt modelId="{D553E320-309D-4127-B25E-F1B3FBFEFDEA}">
      <dgm:prSet custT="1"/>
      <dgm:spPr/>
      <dgm:t>
        <a:bodyPr/>
        <a:lstStyle/>
        <a:p>
          <a:r>
            <a:rPr lang="en-US" sz="1800" dirty="0" smtClean="0"/>
            <a:t>Perform multiple-step operations to integrate, interpret, or synthesize information from complex texts, and may require complex inferences.</a:t>
          </a:r>
          <a:endParaRPr lang="en-US" sz="1800" dirty="0"/>
        </a:p>
      </dgm:t>
    </dgm:pt>
    <dgm:pt modelId="{A38021AE-ABF1-4545-ACA6-A711D00D7D99}" type="parTrans" cxnId="{019D348B-D9AD-4E61-A933-8DB036A8A632}">
      <dgm:prSet/>
      <dgm:spPr/>
      <dgm:t>
        <a:bodyPr/>
        <a:lstStyle/>
        <a:p>
          <a:endParaRPr lang="en-US"/>
        </a:p>
      </dgm:t>
    </dgm:pt>
    <dgm:pt modelId="{1FA201FA-BB96-4E95-B6CF-146E01B785D8}" type="sibTrans" cxnId="{019D348B-D9AD-4E61-A933-8DB036A8A632}">
      <dgm:prSet/>
      <dgm:spPr/>
      <dgm:t>
        <a:bodyPr/>
        <a:lstStyle/>
        <a:p>
          <a:endParaRPr lang="en-US"/>
        </a:p>
      </dgm:t>
    </dgm:pt>
    <dgm:pt modelId="{9B2AE469-7FBA-445C-AE3F-848C6638E791}" type="pres">
      <dgm:prSet presAssocID="{B1C28BA5-73F6-4B86-AB8E-6C8FA1B54FAB}" presName="rootnode" presStyleCnt="0">
        <dgm:presLayoutVars>
          <dgm:chMax/>
          <dgm:chPref/>
          <dgm:dir/>
          <dgm:animLvl val="lvl"/>
        </dgm:presLayoutVars>
      </dgm:prSet>
      <dgm:spPr/>
      <dgm:t>
        <a:bodyPr/>
        <a:lstStyle/>
        <a:p>
          <a:endParaRPr lang="en-US"/>
        </a:p>
      </dgm:t>
    </dgm:pt>
    <dgm:pt modelId="{174F2646-F3AA-48A9-BD5C-F30A92FCBE87}" type="pres">
      <dgm:prSet presAssocID="{EE3EEB29-6476-4E74-9E0F-BAE617D581BD}" presName="composite" presStyleCnt="0"/>
      <dgm:spPr/>
    </dgm:pt>
    <dgm:pt modelId="{7E2B2DA5-CA37-4F6A-87B1-4CE2CCD06253}" type="pres">
      <dgm:prSet presAssocID="{EE3EEB29-6476-4E74-9E0F-BAE617D581BD}" presName="LShape" presStyleLbl="alignNode1" presStyleIdx="0" presStyleCnt="11" custLinFactNeighborX="-319" custLinFactNeighborY="-48528"/>
      <dgm:spPr/>
    </dgm:pt>
    <dgm:pt modelId="{A0577867-7D79-4750-BA38-D56A7F188CD7}" type="pres">
      <dgm:prSet presAssocID="{EE3EEB29-6476-4E74-9E0F-BAE617D581BD}" presName="ParentText" presStyleLbl="revTx" presStyleIdx="0" presStyleCnt="6" custScaleX="111977" custScaleY="120793" custLinFactNeighborX="1127" custLinFactNeighborY="-22302">
        <dgm:presLayoutVars>
          <dgm:chMax val="0"/>
          <dgm:chPref val="0"/>
          <dgm:bulletEnabled val="1"/>
        </dgm:presLayoutVars>
      </dgm:prSet>
      <dgm:spPr/>
      <dgm:t>
        <a:bodyPr/>
        <a:lstStyle/>
        <a:p>
          <a:endParaRPr lang="en-US"/>
        </a:p>
      </dgm:t>
    </dgm:pt>
    <dgm:pt modelId="{603157AA-588F-492D-8D31-DB93B7AD5801}" type="pres">
      <dgm:prSet presAssocID="{EE3EEB29-6476-4E74-9E0F-BAE617D581BD}" presName="Triangle" presStyleLbl="alignNode1" presStyleIdx="1" presStyleCnt="11" custLinFactY="-71210" custLinFactNeighborX="-1875" custLinFactNeighborY="-100000"/>
      <dgm:spPr/>
    </dgm:pt>
    <dgm:pt modelId="{7E04405D-22CA-4B56-9409-38BBCB5E0F52}" type="pres">
      <dgm:prSet presAssocID="{6816DDC1-6337-47DD-93D0-3EF5206E6EBA}" presName="sibTrans" presStyleCnt="0"/>
      <dgm:spPr/>
    </dgm:pt>
    <dgm:pt modelId="{788BF415-8764-4319-8274-404600AC4D63}" type="pres">
      <dgm:prSet presAssocID="{6816DDC1-6337-47DD-93D0-3EF5206E6EBA}" presName="space" presStyleCnt="0"/>
      <dgm:spPr/>
    </dgm:pt>
    <dgm:pt modelId="{BEA7607D-7A90-48B8-A834-4A718983A8F1}" type="pres">
      <dgm:prSet presAssocID="{15662591-0BF3-49E1-B9A0-0D3FD8028D5D}" presName="composite" presStyleCnt="0"/>
      <dgm:spPr/>
    </dgm:pt>
    <dgm:pt modelId="{15458C63-7181-4334-941F-40E0F70E0AEF}" type="pres">
      <dgm:prSet presAssocID="{15662591-0BF3-49E1-B9A0-0D3FD8028D5D}" presName="LShape" presStyleLbl="alignNode1" presStyleIdx="2" presStyleCnt="11" custLinFactNeighborX="-319" custLinFactNeighborY="-48528"/>
      <dgm:spPr/>
    </dgm:pt>
    <dgm:pt modelId="{1DA2AA8B-A1C8-4CEF-BECC-282977F40094}" type="pres">
      <dgm:prSet presAssocID="{15662591-0BF3-49E1-B9A0-0D3FD8028D5D}" presName="ParentText" presStyleLbl="revTx" presStyleIdx="1" presStyleCnt="6" custLinFactNeighborX="-2107" custLinFactNeighborY="-32479">
        <dgm:presLayoutVars>
          <dgm:chMax val="0"/>
          <dgm:chPref val="0"/>
          <dgm:bulletEnabled val="1"/>
        </dgm:presLayoutVars>
      </dgm:prSet>
      <dgm:spPr/>
      <dgm:t>
        <a:bodyPr/>
        <a:lstStyle/>
        <a:p>
          <a:endParaRPr lang="en-US"/>
        </a:p>
      </dgm:t>
    </dgm:pt>
    <dgm:pt modelId="{09CD8788-9261-4D5D-BAFD-E8F3D8B22F26}" type="pres">
      <dgm:prSet presAssocID="{15662591-0BF3-49E1-B9A0-0D3FD8028D5D}" presName="Triangle" presStyleLbl="alignNode1" presStyleIdx="3" presStyleCnt="11" custLinFactY="-71210" custLinFactNeighborX="-1875" custLinFactNeighborY="-100000"/>
      <dgm:spPr/>
    </dgm:pt>
    <dgm:pt modelId="{B8C4085D-6994-4226-BDC5-CE58B5096567}" type="pres">
      <dgm:prSet presAssocID="{19C78146-AD9A-441E-937A-7E30E55F375E}" presName="sibTrans" presStyleCnt="0"/>
      <dgm:spPr/>
    </dgm:pt>
    <dgm:pt modelId="{4F091686-4E2C-412F-A11C-0BDDF1776BEC}" type="pres">
      <dgm:prSet presAssocID="{19C78146-AD9A-441E-937A-7E30E55F375E}" presName="space" presStyleCnt="0"/>
      <dgm:spPr/>
    </dgm:pt>
    <dgm:pt modelId="{9BF11BB5-2321-427E-8F6D-36F09EBE7001}" type="pres">
      <dgm:prSet presAssocID="{313A321F-F03B-45A8-88A1-A9E688071BC5}" presName="composite" presStyleCnt="0"/>
      <dgm:spPr/>
    </dgm:pt>
    <dgm:pt modelId="{94685656-0AA8-4D11-B035-64DE45ED1C30}" type="pres">
      <dgm:prSet presAssocID="{313A321F-F03B-45A8-88A1-A9E688071BC5}" presName="LShape" presStyleLbl="alignNode1" presStyleIdx="4" presStyleCnt="11" custLinFactNeighborX="-319" custLinFactNeighborY="-48528"/>
      <dgm:spPr/>
    </dgm:pt>
    <dgm:pt modelId="{85D829E1-8705-457C-A5E6-A9AE27B96788}" type="pres">
      <dgm:prSet presAssocID="{313A321F-F03B-45A8-88A1-A9E688071BC5}" presName="ParentText" presStyleLbl="revTx" presStyleIdx="2" presStyleCnt="6" custScaleX="107459" custScaleY="86382" custLinFactNeighborX="-354" custLinFactNeighborY="-36853">
        <dgm:presLayoutVars>
          <dgm:chMax val="0"/>
          <dgm:chPref val="0"/>
          <dgm:bulletEnabled val="1"/>
        </dgm:presLayoutVars>
      </dgm:prSet>
      <dgm:spPr/>
      <dgm:t>
        <a:bodyPr/>
        <a:lstStyle/>
        <a:p>
          <a:endParaRPr lang="en-US"/>
        </a:p>
      </dgm:t>
    </dgm:pt>
    <dgm:pt modelId="{896CE51D-2363-4CF3-B20B-35AD5C23B04B}" type="pres">
      <dgm:prSet presAssocID="{313A321F-F03B-45A8-88A1-A9E688071BC5}" presName="Triangle" presStyleLbl="alignNode1" presStyleIdx="5" presStyleCnt="11" custLinFactY="-71210" custLinFactNeighborX="-1875" custLinFactNeighborY="-100000"/>
      <dgm:spPr/>
    </dgm:pt>
    <dgm:pt modelId="{2FEF0D18-3308-4CFC-86F7-8BA694E2E3C2}" type="pres">
      <dgm:prSet presAssocID="{7EE74777-9ABF-43C6-83DC-328EB2499C21}" presName="sibTrans" presStyleCnt="0"/>
      <dgm:spPr/>
    </dgm:pt>
    <dgm:pt modelId="{DED6B8F8-A93C-42A9-AA06-E32B58AECFD4}" type="pres">
      <dgm:prSet presAssocID="{7EE74777-9ABF-43C6-83DC-328EB2499C21}" presName="space" presStyleCnt="0"/>
      <dgm:spPr/>
    </dgm:pt>
    <dgm:pt modelId="{B5CBD451-C1AB-4677-9C8B-A8E74A0B5965}" type="pres">
      <dgm:prSet presAssocID="{C362C57D-F4A7-4B6A-890C-0EF6F9E9FC99}" presName="composite" presStyleCnt="0"/>
      <dgm:spPr/>
    </dgm:pt>
    <dgm:pt modelId="{41D685C6-3B2A-460C-83C3-92F4F28C45B7}" type="pres">
      <dgm:prSet presAssocID="{C362C57D-F4A7-4B6A-890C-0EF6F9E9FC99}" presName="LShape" presStyleLbl="alignNode1" presStyleIdx="6" presStyleCnt="11" custLinFactNeighborX="-319" custLinFactNeighborY="-48528"/>
      <dgm:spPr/>
    </dgm:pt>
    <dgm:pt modelId="{26C1F7D8-0671-4B6C-9BF1-F6DA3DA2E64C}" type="pres">
      <dgm:prSet presAssocID="{C362C57D-F4A7-4B6A-890C-0EF6F9E9FC99}" presName="ParentText" presStyleLbl="revTx" presStyleIdx="3" presStyleCnt="6" custScaleX="111878" custLinFactNeighborX="-354" custLinFactNeighborY="-36853">
        <dgm:presLayoutVars>
          <dgm:chMax val="0"/>
          <dgm:chPref val="0"/>
          <dgm:bulletEnabled val="1"/>
        </dgm:presLayoutVars>
      </dgm:prSet>
      <dgm:spPr/>
      <dgm:t>
        <a:bodyPr/>
        <a:lstStyle/>
        <a:p>
          <a:endParaRPr lang="en-US"/>
        </a:p>
      </dgm:t>
    </dgm:pt>
    <dgm:pt modelId="{51EA85A2-70CA-40D4-AFD8-3EFF74AE49E9}" type="pres">
      <dgm:prSet presAssocID="{C362C57D-F4A7-4B6A-890C-0EF6F9E9FC99}" presName="Triangle" presStyleLbl="alignNode1" presStyleIdx="7" presStyleCnt="11" custLinFactY="-71210" custLinFactNeighborX="-1875" custLinFactNeighborY="-100000"/>
      <dgm:spPr/>
      <dgm:t>
        <a:bodyPr/>
        <a:lstStyle/>
        <a:p>
          <a:endParaRPr lang="en-US"/>
        </a:p>
      </dgm:t>
    </dgm:pt>
    <dgm:pt modelId="{9CEC5F45-6B29-4449-915E-2C8F5818EA48}" type="pres">
      <dgm:prSet presAssocID="{EF212711-7FA1-41A5-9CB3-5CC5EC2A20E0}" presName="sibTrans" presStyleCnt="0"/>
      <dgm:spPr/>
    </dgm:pt>
    <dgm:pt modelId="{8F2E9DE1-15E7-4D95-A1A3-1874B90E54EA}" type="pres">
      <dgm:prSet presAssocID="{EF212711-7FA1-41A5-9CB3-5CC5EC2A20E0}" presName="space" presStyleCnt="0"/>
      <dgm:spPr/>
    </dgm:pt>
    <dgm:pt modelId="{955E0F6C-1A9D-451B-919D-DA9CCE158B6B}" type="pres">
      <dgm:prSet presAssocID="{D553E320-309D-4127-B25E-F1B3FBFEFDEA}" presName="composite" presStyleCnt="0"/>
      <dgm:spPr/>
    </dgm:pt>
    <dgm:pt modelId="{DD24F0B2-6909-4060-8B9F-40183BA01B52}" type="pres">
      <dgm:prSet presAssocID="{D553E320-309D-4127-B25E-F1B3FBFEFDEA}" presName="LShape" presStyleLbl="alignNode1" presStyleIdx="8" presStyleCnt="11" custLinFactNeighborX="-1252" custLinFactNeighborY="-43239"/>
      <dgm:spPr/>
    </dgm:pt>
    <dgm:pt modelId="{D0EAC953-BD3A-4A4F-8D9A-C71D8E1C983E}" type="pres">
      <dgm:prSet presAssocID="{D553E320-309D-4127-B25E-F1B3FBFEFDEA}" presName="ParentText" presStyleLbl="revTx" presStyleIdx="4" presStyleCnt="6" custScaleX="108854" custLinFactNeighborX="-354" custLinFactNeighborY="-36853">
        <dgm:presLayoutVars>
          <dgm:chMax val="0"/>
          <dgm:chPref val="0"/>
          <dgm:bulletEnabled val="1"/>
        </dgm:presLayoutVars>
      </dgm:prSet>
      <dgm:spPr/>
      <dgm:t>
        <a:bodyPr/>
        <a:lstStyle/>
        <a:p>
          <a:endParaRPr lang="en-US"/>
        </a:p>
      </dgm:t>
    </dgm:pt>
    <dgm:pt modelId="{DA88D1EE-C306-4CD9-BDD3-5FCF4F92A54A}" type="pres">
      <dgm:prSet presAssocID="{D553E320-309D-4127-B25E-F1B3FBFEFDEA}" presName="Triangle" presStyleLbl="alignNode1" presStyleIdx="9" presStyleCnt="11" custLinFactY="-71210" custLinFactNeighborX="-1875" custLinFactNeighborY="-100000"/>
      <dgm:spPr/>
    </dgm:pt>
    <dgm:pt modelId="{66842ED1-4065-42C2-8407-FB49EDB4F1A0}" type="pres">
      <dgm:prSet presAssocID="{1FA201FA-BB96-4E95-B6CF-146E01B785D8}" presName="sibTrans" presStyleCnt="0"/>
      <dgm:spPr/>
    </dgm:pt>
    <dgm:pt modelId="{3C68CF41-8138-4E5D-9DD6-FF4A36AAC7D4}" type="pres">
      <dgm:prSet presAssocID="{1FA201FA-BB96-4E95-B6CF-146E01B785D8}" presName="space" presStyleCnt="0"/>
      <dgm:spPr/>
    </dgm:pt>
    <dgm:pt modelId="{7F2CCB34-7943-411C-A056-134CA3D137EE}" type="pres">
      <dgm:prSet presAssocID="{363C139E-962B-47FF-9479-4E94A6B9F6DB}" presName="composite" presStyleCnt="0"/>
      <dgm:spPr/>
    </dgm:pt>
    <dgm:pt modelId="{7DAFA94E-471D-4301-A02A-E5996867B7C2}" type="pres">
      <dgm:prSet presAssocID="{363C139E-962B-47FF-9479-4E94A6B9F6DB}" presName="LShape" presStyleLbl="alignNode1" presStyleIdx="10" presStyleCnt="11" custLinFactNeighborX="-319" custLinFactNeighborY="-48528"/>
      <dgm:spPr/>
    </dgm:pt>
    <dgm:pt modelId="{C7337862-1483-4B0D-B802-978446ADDC50}" type="pres">
      <dgm:prSet presAssocID="{363C139E-962B-47FF-9479-4E94A6B9F6DB}" presName="ParentText" presStyleLbl="revTx" presStyleIdx="5" presStyleCnt="6" custScaleX="107352" custLinFactNeighborX="184" custLinFactNeighborY="-29483">
        <dgm:presLayoutVars>
          <dgm:chMax val="0"/>
          <dgm:chPref val="0"/>
          <dgm:bulletEnabled val="1"/>
        </dgm:presLayoutVars>
      </dgm:prSet>
      <dgm:spPr/>
      <dgm:t>
        <a:bodyPr/>
        <a:lstStyle/>
        <a:p>
          <a:endParaRPr lang="en-US"/>
        </a:p>
      </dgm:t>
    </dgm:pt>
  </dgm:ptLst>
  <dgm:cxnLst>
    <dgm:cxn modelId="{A7044D88-EB5D-4F66-B144-129CC60E8337}" type="presOf" srcId="{15662591-0BF3-49E1-B9A0-0D3FD8028D5D}" destId="{1DA2AA8B-A1C8-4CEF-BECC-282977F40094}" srcOrd="0" destOrd="0" presId="urn:microsoft.com/office/officeart/2009/3/layout/StepUpProcess"/>
    <dgm:cxn modelId="{1A238895-9BD2-4CD1-A62A-AB2AEBA8B9CD}" srcId="{B1C28BA5-73F6-4B86-AB8E-6C8FA1B54FAB}" destId="{C362C57D-F4A7-4B6A-890C-0EF6F9E9FC99}" srcOrd="3" destOrd="0" parTransId="{D2CA4E55-2670-4B3B-AB0F-6AD7F6FC1379}" sibTransId="{EF212711-7FA1-41A5-9CB3-5CC5EC2A20E0}"/>
    <dgm:cxn modelId="{A2EECE4E-7869-4B6E-8600-34127E723CC4}" type="presOf" srcId="{B1C28BA5-73F6-4B86-AB8E-6C8FA1B54FAB}" destId="{9B2AE469-7FBA-445C-AE3F-848C6638E791}" srcOrd="0" destOrd="0" presId="urn:microsoft.com/office/officeart/2009/3/layout/StepUpProcess"/>
    <dgm:cxn modelId="{54AB89B9-A89E-4EA1-A749-CD0CB9F19D15}" type="presOf" srcId="{EE3EEB29-6476-4E74-9E0F-BAE617D581BD}" destId="{A0577867-7D79-4750-BA38-D56A7F188CD7}" srcOrd="0" destOrd="0" presId="urn:microsoft.com/office/officeart/2009/3/layout/StepUpProcess"/>
    <dgm:cxn modelId="{02DCCF56-A707-4B8B-AFD8-37FCC818346F}" srcId="{B1C28BA5-73F6-4B86-AB8E-6C8FA1B54FAB}" destId="{363C139E-962B-47FF-9479-4E94A6B9F6DB}" srcOrd="5" destOrd="0" parTransId="{405E204B-9142-4F5B-BD9D-A6013882304D}" sibTransId="{AA9253BC-B798-4EC6-BB8E-163F38AED7B7}"/>
    <dgm:cxn modelId="{65E6C780-66C2-4545-B965-3F8865481571}" type="presOf" srcId="{363C139E-962B-47FF-9479-4E94A6B9F6DB}" destId="{C7337862-1483-4B0D-B802-978446ADDC50}" srcOrd="0" destOrd="0" presId="urn:microsoft.com/office/officeart/2009/3/layout/StepUpProcess"/>
    <dgm:cxn modelId="{6A5A1141-DE7E-4D70-9F07-E6619EC4232E}" type="presOf" srcId="{D553E320-309D-4127-B25E-F1B3FBFEFDEA}" destId="{D0EAC953-BD3A-4A4F-8D9A-C71D8E1C983E}" srcOrd="0" destOrd="0" presId="urn:microsoft.com/office/officeart/2009/3/layout/StepUpProcess"/>
    <dgm:cxn modelId="{18CD6AEF-D519-48AB-A1A2-D4929CCDA286}" type="presOf" srcId="{313A321F-F03B-45A8-88A1-A9E688071BC5}" destId="{85D829E1-8705-457C-A5E6-A9AE27B96788}" srcOrd="0" destOrd="0" presId="urn:microsoft.com/office/officeart/2009/3/layout/StepUpProcess"/>
    <dgm:cxn modelId="{8CE88508-AE53-4C7B-9916-3BCABEC37013}" srcId="{B1C28BA5-73F6-4B86-AB8E-6C8FA1B54FAB}" destId="{313A321F-F03B-45A8-88A1-A9E688071BC5}" srcOrd="2" destOrd="0" parTransId="{9830DEEE-BC6B-42AF-ADFB-19ABE5836E74}" sibTransId="{7EE74777-9ABF-43C6-83DC-328EB2499C21}"/>
    <dgm:cxn modelId="{EDBA1692-DFC8-41CC-AA9A-C5172AE9911E}" srcId="{B1C28BA5-73F6-4B86-AB8E-6C8FA1B54FAB}" destId="{EE3EEB29-6476-4E74-9E0F-BAE617D581BD}" srcOrd="0" destOrd="0" parTransId="{0A87DE0D-3239-44F7-9E36-5647D147E8DC}" sibTransId="{6816DDC1-6337-47DD-93D0-3EF5206E6EBA}"/>
    <dgm:cxn modelId="{58E9F228-5CC9-465E-AC6F-8B6A5E1DF5FC}" type="presOf" srcId="{C362C57D-F4A7-4B6A-890C-0EF6F9E9FC99}" destId="{26C1F7D8-0671-4B6C-9BF1-F6DA3DA2E64C}" srcOrd="0" destOrd="0" presId="urn:microsoft.com/office/officeart/2009/3/layout/StepUpProcess"/>
    <dgm:cxn modelId="{019D348B-D9AD-4E61-A933-8DB036A8A632}" srcId="{B1C28BA5-73F6-4B86-AB8E-6C8FA1B54FAB}" destId="{D553E320-309D-4127-B25E-F1B3FBFEFDEA}" srcOrd="4" destOrd="0" parTransId="{A38021AE-ABF1-4545-ACA6-A711D00D7D99}" sibTransId="{1FA201FA-BB96-4E95-B6CF-146E01B785D8}"/>
    <dgm:cxn modelId="{7F142616-D8B0-45DB-BDD4-852C9F0230E9}" srcId="{B1C28BA5-73F6-4B86-AB8E-6C8FA1B54FAB}" destId="{15662591-0BF3-49E1-B9A0-0D3FD8028D5D}" srcOrd="1" destOrd="0" parTransId="{D0EE4808-1CC3-4F4D-B177-B6E465F7C1EF}" sibTransId="{19C78146-AD9A-441E-937A-7E30E55F375E}"/>
    <dgm:cxn modelId="{0F094D48-A508-437B-B0B8-6AF78A93E335}" type="presParOf" srcId="{9B2AE469-7FBA-445C-AE3F-848C6638E791}" destId="{174F2646-F3AA-48A9-BD5C-F30A92FCBE87}" srcOrd="0" destOrd="0" presId="urn:microsoft.com/office/officeart/2009/3/layout/StepUpProcess"/>
    <dgm:cxn modelId="{4118DBAF-E0E6-4B53-ACF3-C935105A9B15}" type="presParOf" srcId="{174F2646-F3AA-48A9-BD5C-F30A92FCBE87}" destId="{7E2B2DA5-CA37-4F6A-87B1-4CE2CCD06253}" srcOrd="0" destOrd="0" presId="urn:microsoft.com/office/officeart/2009/3/layout/StepUpProcess"/>
    <dgm:cxn modelId="{09B48350-3B9D-43B4-AF33-E75A4DEC53AA}" type="presParOf" srcId="{174F2646-F3AA-48A9-BD5C-F30A92FCBE87}" destId="{A0577867-7D79-4750-BA38-D56A7F188CD7}" srcOrd="1" destOrd="0" presId="urn:microsoft.com/office/officeart/2009/3/layout/StepUpProcess"/>
    <dgm:cxn modelId="{D147C47A-A7CD-4277-B9A0-F93F59DEC1E9}" type="presParOf" srcId="{174F2646-F3AA-48A9-BD5C-F30A92FCBE87}" destId="{603157AA-588F-492D-8D31-DB93B7AD5801}" srcOrd="2" destOrd="0" presId="urn:microsoft.com/office/officeart/2009/3/layout/StepUpProcess"/>
    <dgm:cxn modelId="{019C56F4-1231-42C0-8583-40978BA901E2}" type="presParOf" srcId="{9B2AE469-7FBA-445C-AE3F-848C6638E791}" destId="{7E04405D-22CA-4B56-9409-38BBCB5E0F52}" srcOrd="1" destOrd="0" presId="urn:microsoft.com/office/officeart/2009/3/layout/StepUpProcess"/>
    <dgm:cxn modelId="{9729F12F-C789-44DB-B6C9-231481C2AB46}" type="presParOf" srcId="{7E04405D-22CA-4B56-9409-38BBCB5E0F52}" destId="{788BF415-8764-4319-8274-404600AC4D63}" srcOrd="0" destOrd="0" presId="urn:microsoft.com/office/officeart/2009/3/layout/StepUpProcess"/>
    <dgm:cxn modelId="{32217676-D2EE-4712-8A79-6779BF25C13E}" type="presParOf" srcId="{9B2AE469-7FBA-445C-AE3F-848C6638E791}" destId="{BEA7607D-7A90-48B8-A834-4A718983A8F1}" srcOrd="2" destOrd="0" presId="urn:microsoft.com/office/officeart/2009/3/layout/StepUpProcess"/>
    <dgm:cxn modelId="{EA253202-4F12-439C-AE0D-A6C0EBFA6925}" type="presParOf" srcId="{BEA7607D-7A90-48B8-A834-4A718983A8F1}" destId="{15458C63-7181-4334-941F-40E0F70E0AEF}" srcOrd="0" destOrd="0" presId="urn:microsoft.com/office/officeart/2009/3/layout/StepUpProcess"/>
    <dgm:cxn modelId="{47D2EF9A-63D2-4A99-8A06-5A4F2E7F0A5B}" type="presParOf" srcId="{BEA7607D-7A90-48B8-A834-4A718983A8F1}" destId="{1DA2AA8B-A1C8-4CEF-BECC-282977F40094}" srcOrd="1" destOrd="0" presId="urn:microsoft.com/office/officeart/2009/3/layout/StepUpProcess"/>
    <dgm:cxn modelId="{9F715EBA-6960-4284-94C8-D5D0CB5FD5E8}" type="presParOf" srcId="{BEA7607D-7A90-48B8-A834-4A718983A8F1}" destId="{09CD8788-9261-4D5D-BAFD-E8F3D8B22F26}" srcOrd="2" destOrd="0" presId="urn:microsoft.com/office/officeart/2009/3/layout/StepUpProcess"/>
    <dgm:cxn modelId="{AA474E77-2D35-4C62-BECA-FB1B9E40C8CB}" type="presParOf" srcId="{9B2AE469-7FBA-445C-AE3F-848C6638E791}" destId="{B8C4085D-6994-4226-BDC5-CE58B5096567}" srcOrd="3" destOrd="0" presId="urn:microsoft.com/office/officeart/2009/3/layout/StepUpProcess"/>
    <dgm:cxn modelId="{FEAC01A5-D67E-452C-9A54-823606CD9EC3}" type="presParOf" srcId="{B8C4085D-6994-4226-BDC5-CE58B5096567}" destId="{4F091686-4E2C-412F-A11C-0BDDF1776BEC}" srcOrd="0" destOrd="0" presId="urn:microsoft.com/office/officeart/2009/3/layout/StepUpProcess"/>
    <dgm:cxn modelId="{07A982DC-BC72-42BD-9B07-A4E0C2651166}" type="presParOf" srcId="{9B2AE469-7FBA-445C-AE3F-848C6638E791}" destId="{9BF11BB5-2321-427E-8F6D-36F09EBE7001}" srcOrd="4" destOrd="0" presId="urn:microsoft.com/office/officeart/2009/3/layout/StepUpProcess"/>
    <dgm:cxn modelId="{55A04BEF-D531-4D73-BD27-6E9426B9DBAC}" type="presParOf" srcId="{9BF11BB5-2321-427E-8F6D-36F09EBE7001}" destId="{94685656-0AA8-4D11-B035-64DE45ED1C30}" srcOrd="0" destOrd="0" presId="urn:microsoft.com/office/officeart/2009/3/layout/StepUpProcess"/>
    <dgm:cxn modelId="{904D72CF-52D1-4989-9DDA-B3370B427249}" type="presParOf" srcId="{9BF11BB5-2321-427E-8F6D-36F09EBE7001}" destId="{85D829E1-8705-457C-A5E6-A9AE27B96788}" srcOrd="1" destOrd="0" presId="urn:microsoft.com/office/officeart/2009/3/layout/StepUpProcess"/>
    <dgm:cxn modelId="{DA0C0182-8C80-4C16-87C3-20423BF9D816}" type="presParOf" srcId="{9BF11BB5-2321-427E-8F6D-36F09EBE7001}" destId="{896CE51D-2363-4CF3-B20B-35AD5C23B04B}" srcOrd="2" destOrd="0" presId="urn:microsoft.com/office/officeart/2009/3/layout/StepUpProcess"/>
    <dgm:cxn modelId="{CD547A8A-0D8B-4584-8F37-74F5CC515047}" type="presParOf" srcId="{9B2AE469-7FBA-445C-AE3F-848C6638E791}" destId="{2FEF0D18-3308-4CFC-86F7-8BA694E2E3C2}" srcOrd="5" destOrd="0" presId="urn:microsoft.com/office/officeart/2009/3/layout/StepUpProcess"/>
    <dgm:cxn modelId="{31CE7646-E96A-48DB-861F-D218151CBEE4}" type="presParOf" srcId="{2FEF0D18-3308-4CFC-86F7-8BA694E2E3C2}" destId="{DED6B8F8-A93C-42A9-AA06-E32B58AECFD4}" srcOrd="0" destOrd="0" presId="urn:microsoft.com/office/officeart/2009/3/layout/StepUpProcess"/>
    <dgm:cxn modelId="{8B161AC5-98A9-4758-A54D-ABA7CAC50721}" type="presParOf" srcId="{9B2AE469-7FBA-445C-AE3F-848C6638E791}" destId="{B5CBD451-C1AB-4677-9C8B-A8E74A0B5965}" srcOrd="6" destOrd="0" presId="urn:microsoft.com/office/officeart/2009/3/layout/StepUpProcess"/>
    <dgm:cxn modelId="{B100CAC6-61E7-4EF3-B0A9-F5E39D8929CF}" type="presParOf" srcId="{B5CBD451-C1AB-4677-9C8B-A8E74A0B5965}" destId="{41D685C6-3B2A-460C-83C3-92F4F28C45B7}" srcOrd="0" destOrd="0" presId="urn:microsoft.com/office/officeart/2009/3/layout/StepUpProcess"/>
    <dgm:cxn modelId="{80156309-6A25-40C6-B57D-D2A2E1494ECE}" type="presParOf" srcId="{B5CBD451-C1AB-4677-9C8B-A8E74A0B5965}" destId="{26C1F7D8-0671-4B6C-9BF1-F6DA3DA2E64C}" srcOrd="1" destOrd="0" presId="urn:microsoft.com/office/officeart/2009/3/layout/StepUpProcess"/>
    <dgm:cxn modelId="{F95A6AF9-AEFC-4598-A578-9E92F3CF62D9}" type="presParOf" srcId="{B5CBD451-C1AB-4677-9C8B-A8E74A0B5965}" destId="{51EA85A2-70CA-40D4-AFD8-3EFF74AE49E9}" srcOrd="2" destOrd="0" presId="urn:microsoft.com/office/officeart/2009/3/layout/StepUpProcess"/>
    <dgm:cxn modelId="{2C1F1B34-5FB7-4E45-8098-9C0130F93AA5}" type="presParOf" srcId="{9B2AE469-7FBA-445C-AE3F-848C6638E791}" destId="{9CEC5F45-6B29-4449-915E-2C8F5818EA48}" srcOrd="7" destOrd="0" presId="urn:microsoft.com/office/officeart/2009/3/layout/StepUpProcess"/>
    <dgm:cxn modelId="{3023A816-2A3D-4547-BD50-F809577D8E88}" type="presParOf" srcId="{9CEC5F45-6B29-4449-915E-2C8F5818EA48}" destId="{8F2E9DE1-15E7-4D95-A1A3-1874B90E54EA}" srcOrd="0" destOrd="0" presId="urn:microsoft.com/office/officeart/2009/3/layout/StepUpProcess"/>
    <dgm:cxn modelId="{0E513ECB-3828-473C-8CC0-9561BC68A0EC}" type="presParOf" srcId="{9B2AE469-7FBA-445C-AE3F-848C6638E791}" destId="{955E0F6C-1A9D-451B-919D-DA9CCE158B6B}" srcOrd="8" destOrd="0" presId="urn:microsoft.com/office/officeart/2009/3/layout/StepUpProcess"/>
    <dgm:cxn modelId="{C3AD84FD-A9AB-4A44-A717-33338875CB2F}" type="presParOf" srcId="{955E0F6C-1A9D-451B-919D-DA9CCE158B6B}" destId="{DD24F0B2-6909-4060-8B9F-40183BA01B52}" srcOrd="0" destOrd="0" presId="urn:microsoft.com/office/officeart/2009/3/layout/StepUpProcess"/>
    <dgm:cxn modelId="{2646B3E2-9FD4-4EA7-967E-CF17AAC5AF97}" type="presParOf" srcId="{955E0F6C-1A9D-451B-919D-DA9CCE158B6B}" destId="{D0EAC953-BD3A-4A4F-8D9A-C71D8E1C983E}" srcOrd="1" destOrd="0" presId="urn:microsoft.com/office/officeart/2009/3/layout/StepUpProcess"/>
    <dgm:cxn modelId="{9D0CC4FB-6C56-4504-80BB-967A516F3582}" type="presParOf" srcId="{955E0F6C-1A9D-451B-919D-DA9CCE158B6B}" destId="{DA88D1EE-C306-4CD9-BDD3-5FCF4F92A54A}" srcOrd="2" destOrd="0" presId="urn:microsoft.com/office/officeart/2009/3/layout/StepUpProcess"/>
    <dgm:cxn modelId="{E9D32EEF-9FB2-4257-BF13-712250E71B69}" type="presParOf" srcId="{9B2AE469-7FBA-445C-AE3F-848C6638E791}" destId="{66842ED1-4065-42C2-8407-FB49EDB4F1A0}" srcOrd="9" destOrd="0" presId="urn:microsoft.com/office/officeart/2009/3/layout/StepUpProcess"/>
    <dgm:cxn modelId="{D10E45BD-BF23-4925-BF82-1C58FCBE04C0}" type="presParOf" srcId="{66842ED1-4065-42C2-8407-FB49EDB4F1A0}" destId="{3C68CF41-8138-4E5D-9DD6-FF4A36AAC7D4}" srcOrd="0" destOrd="0" presId="urn:microsoft.com/office/officeart/2009/3/layout/StepUpProcess"/>
    <dgm:cxn modelId="{A9F21667-BAE6-4E48-9907-8982F237B848}" type="presParOf" srcId="{9B2AE469-7FBA-445C-AE3F-848C6638E791}" destId="{7F2CCB34-7943-411C-A056-134CA3D137EE}" srcOrd="10" destOrd="0" presId="urn:microsoft.com/office/officeart/2009/3/layout/StepUpProcess"/>
    <dgm:cxn modelId="{B0768B13-7F8C-41E0-B950-71D058C165EB}" type="presParOf" srcId="{7F2CCB34-7943-411C-A056-134CA3D137EE}" destId="{7DAFA94E-471D-4301-A02A-E5996867B7C2}" srcOrd="0" destOrd="0" presId="urn:microsoft.com/office/officeart/2009/3/layout/StepUpProcess"/>
    <dgm:cxn modelId="{073D9BAE-74FB-4032-9C42-D69961DE9FFE}" type="presParOf" srcId="{7F2CCB34-7943-411C-A056-134CA3D137EE}" destId="{C7337862-1483-4B0D-B802-978446ADDC50}" srcOrd="1" destOrd="0" presId="urn:microsoft.com/office/officeart/2009/3/layout/StepUpProcess"/>
  </dgm:cxnLst>
  <dgm:bg>
    <a:effectLst/>
  </dgm:bg>
  <dgm:whole>
    <a:ln w="9525"/>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3A9ACE-A0EB-48A4-89FC-7052DAE2FA05}"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C9A3D786-04E7-4EA9-B96A-08D378CC0723}">
      <dgm:prSet custT="1"/>
      <dgm:spPr>
        <a:noFill/>
        <a:ln w="28575">
          <a:solidFill>
            <a:srgbClr val="002060"/>
          </a:solidFill>
        </a:ln>
      </dgm:spPr>
      <dgm:t>
        <a:bodyPr/>
        <a:lstStyle/>
        <a:p>
          <a:pPr algn="l" rtl="0"/>
          <a:r>
            <a:rPr lang="en-US" sz="2400" b="1" dirty="0" smtClean="0">
              <a:solidFill>
                <a:srgbClr val="0070C0"/>
              </a:solidFill>
              <a:latin typeface="Arial" pitchFamily="34" charset="0"/>
              <a:cs typeface="Arial" pitchFamily="34" charset="0"/>
            </a:rPr>
            <a:t>Below Level 1: Election results</a:t>
          </a:r>
        </a:p>
        <a:p>
          <a:pPr algn="l"/>
          <a:r>
            <a:rPr lang="en-US" sz="2400" dirty="0" smtClean="0">
              <a:solidFill>
                <a:srgbClr val="0070C0"/>
              </a:solidFill>
              <a:sym typeface="Symbol"/>
            </a:rPr>
            <a:t>  </a:t>
          </a:r>
          <a:r>
            <a:rPr lang="en-US" sz="2400" dirty="0" smtClean="0">
              <a:solidFill>
                <a:srgbClr val="0070C0"/>
              </a:solidFill>
              <a:latin typeface="+mn-lt"/>
              <a:ea typeface="Adobe Kaiti Std R" pitchFamily="18" charset="-128"/>
              <a:cs typeface="Arial" pitchFamily="34" charset="0"/>
            </a:rPr>
            <a:t>The stimulus is a report of the results of a union election. It consists of several brief paragraphs and a simple table identifying the three candidates and the number of votes they received.</a:t>
          </a:r>
          <a:r>
            <a:rPr lang="en-US" sz="2400" dirty="0" smtClean="0">
              <a:solidFill>
                <a:srgbClr val="0070C0"/>
              </a:solidFill>
              <a:latin typeface="Arial" pitchFamily="34" charset="0"/>
              <a:ea typeface="Adobe Kaiti Std R" pitchFamily="18" charset="-128"/>
              <a:cs typeface="Arial" pitchFamily="34" charset="0"/>
            </a:rPr>
            <a:t> </a:t>
          </a:r>
        </a:p>
        <a:p>
          <a:pPr algn="l"/>
          <a:r>
            <a:rPr lang="en-US" sz="2400" dirty="0" smtClean="0">
              <a:solidFill>
                <a:srgbClr val="0070C0"/>
              </a:solidFill>
              <a:sym typeface="Symbol"/>
            </a:rPr>
            <a:t>  </a:t>
          </a:r>
          <a:r>
            <a:rPr lang="en-US" sz="2400" dirty="0" smtClean="0">
              <a:solidFill>
                <a:srgbClr val="0070C0"/>
              </a:solidFill>
            </a:rPr>
            <a:t>The test taker is asked to identify which candidate received the fewest votes. To do this, the test taker must simply compare the number of votes that each candidate received. </a:t>
          </a:r>
        </a:p>
        <a:p>
          <a:pPr algn="l"/>
          <a:r>
            <a:rPr lang="en-US" sz="2400" dirty="0" smtClean="0">
              <a:solidFill>
                <a:srgbClr val="0070C0"/>
              </a:solidFill>
              <a:sym typeface="Symbol"/>
            </a:rPr>
            <a:t>  </a:t>
          </a:r>
          <a:r>
            <a:rPr lang="en-US" sz="2400" dirty="0" smtClean="0">
              <a:solidFill>
                <a:srgbClr val="0070C0"/>
              </a:solidFill>
            </a:rPr>
            <a:t>The word “votes” appears only in the question and in the table. Therefore, the task consists of recognizing this direct relationship between the two to infer the answer.</a:t>
          </a:r>
          <a:endParaRPr lang="en-US" sz="2400" b="0" dirty="0" smtClean="0">
            <a:solidFill>
              <a:srgbClr val="0070C0"/>
            </a:solidFill>
            <a:effectLst/>
            <a:latin typeface="Arial" pitchFamily="34" charset="0"/>
            <a:cs typeface="Arial" pitchFamily="34" charset="0"/>
          </a:endParaRPr>
        </a:p>
      </dgm:t>
    </dgm:pt>
    <dgm:pt modelId="{58BF2CBD-96B7-4617-BBD7-6500FFE18BA8}" type="parTrans" cxnId="{E77C58A4-6E6F-4C96-91D8-7675DC879F5B}">
      <dgm:prSet/>
      <dgm:spPr/>
      <dgm:t>
        <a:bodyPr/>
        <a:lstStyle/>
        <a:p>
          <a:endParaRPr lang="en-US"/>
        </a:p>
      </dgm:t>
    </dgm:pt>
    <dgm:pt modelId="{2F5CD997-ED43-4DCB-B7EA-22185548720A}" type="sibTrans" cxnId="{E77C58A4-6E6F-4C96-91D8-7675DC879F5B}">
      <dgm:prSet/>
      <dgm:spPr/>
      <dgm:t>
        <a:bodyPr/>
        <a:lstStyle/>
        <a:p>
          <a:endParaRPr lang="en-US"/>
        </a:p>
      </dgm:t>
    </dgm:pt>
    <dgm:pt modelId="{A28B9393-C4B2-4F06-AF6D-53772545A294}" type="pres">
      <dgm:prSet presAssocID="{223A9ACE-A0EB-48A4-89FC-7052DAE2FA05}" presName="Name0" presStyleCnt="0">
        <dgm:presLayoutVars>
          <dgm:chPref val="1"/>
          <dgm:dir/>
          <dgm:animOne val="branch"/>
          <dgm:animLvl val="lvl"/>
          <dgm:resizeHandles/>
        </dgm:presLayoutVars>
      </dgm:prSet>
      <dgm:spPr/>
      <dgm:t>
        <a:bodyPr/>
        <a:lstStyle/>
        <a:p>
          <a:endParaRPr lang="en-US"/>
        </a:p>
      </dgm:t>
    </dgm:pt>
    <dgm:pt modelId="{BA048BA9-9FC1-4CCB-BEB6-1A6601419E36}" type="pres">
      <dgm:prSet presAssocID="{C9A3D786-04E7-4EA9-B96A-08D378CC0723}" presName="vertOne" presStyleCnt="0"/>
      <dgm:spPr/>
    </dgm:pt>
    <dgm:pt modelId="{C65F6E3F-0418-4F13-8B67-673509361DA2}" type="pres">
      <dgm:prSet presAssocID="{C9A3D786-04E7-4EA9-B96A-08D378CC0723}" presName="txOne" presStyleLbl="node0" presStyleIdx="0" presStyleCnt="1" custScaleX="100098" custScaleY="100000" custLinFactNeighborX="-49" custLinFactNeighborY="-5000">
        <dgm:presLayoutVars>
          <dgm:chPref val="3"/>
        </dgm:presLayoutVars>
      </dgm:prSet>
      <dgm:spPr/>
      <dgm:t>
        <a:bodyPr/>
        <a:lstStyle/>
        <a:p>
          <a:endParaRPr lang="en-US"/>
        </a:p>
      </dgm:t>
    </dgm:pt>
    <dgm:pt modelId="{16110902-9216-4E62-B735-E7294D0F12E1}" type="pres">
      <dgm:prSet presAssocID="{C9A3D786-04E7-4EA9-B96A-08D378CC0723}" presName="horzOne" presStyleCnt="0"/>
      <dgm:spPr/>
    </dgm:pt>
  </dgm:ptLst>
  <dgm:cxnLst>
    <dgm:cxn modelId="{E77C58A4-6E6F-4C96-91D8-7675DC879F5B}" srcId="{223A9ACE-A0EB-48A4-89FC-7052DAE2FA05}" destId="{C9A3D786-04E7-4EA9-B96A-08D378CC0723}" srcOrd="0" destOrd="0" parTransId="{58BF2CBD-96B7-4617-BBD7-6500FFE18BA8}" sibTransId="{2F5CD997-ED43-4DCB-B7EA-22185548720A}"/>
    <dgm:cxn modelId="{17C9B9C6-1118-436F-A22F-53FCADF22717}" type="presOf" srcId="{C9A3D786-04E7-4EA9-B96A-08D378CC0723}" destId="{C65F6E3F-0418-4F13-8B67-673509361DA2}" srcOrd="0" destOrd="0" presId="urn:microsoft.com/office/officeart/2005/8/layout/hierarchy4"/>
    <dgm:cxn modelId="{8385EA65-DBAA-4BE2-8291-DD180E5F141F}" type="presOf" srcId="{223A9ACE-A0EB-48A4-89FC-7052DAE2FA05}" destId="{A28B9393-C4B2-4F06-AF6D-53772545A294}" srcOrd="0" destOrd="0" presId="urn:microsoft.com/office/officeart/2005/8/layout/hierarchy4"/>
    <dgm:cxn modelId="{89C138E7-74C3-441F-84F6-800B246F4056}" type="presParOf" srcId="{A28B9393-C4B2-4F06-AF6D-53772545A294}" destId="{BA048BA9-9FC1-4CCB-BEB6-1A6601419E36}" srcOrd="0" destOrd="0" presId="urn:microsoft.com/office/officeart/2005/8/layout/hierarchy4"/>
    <dgm:cxn modelId="{6A598D37-4480-4C58-9AAF-AFC16C408823}" type="presParOf" srcId="{BA048BA9-9FC1-4CCB-BEB6-1A6601419E36}" destId="{C65F6E3F-0418-4F13-8B67-673509361DA2}" srcOrd="0" destOrd="0" presId="urn:microsoft.com/office/officeart/2005/8/layout/hierarchy4"/>
    <dgm:cxn modelId="{E53CA477-0B4F-4644-B5A1-DF5D9C31993A}" type="presParOf" srcId="{BA048BA9-9FC1-4CCB-BEB6-1A6601419E36}" destId="{16110902-9216-4E62-B735-E7294D0F12E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3A9ACE-A0EB-48A4-89FC-7052DAE2FA05}"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C9A3D786-04E7-4EA9-B96A-08D378CC0723}">
      <dgm:prSet custT="1"/>
      <dgm:spPr>
        <a:noFill/>
        <a:ln w="28575">
          <a:solidFill>
            <a:srgbClr val="002060"/>
          </a:solidFill>
        </a:ln>
      </dgm:spPr>
      <dgm:t>
        <a:bodyPr/>
        <a:lstStyle/>
        <a:p>
          <a:pPr algn="l" rtl="0"/>
          <a:r>
            <a:rPr lang="en-US" sz="2400" b="1" dirty="0" smtClean="0">
              <a:solidFill>
                <a:srgbClr val="0070C0"/>
              </a:solidFill>
              <a:effectLst/>
              <a:latin typeface="Arial" pitchFamily="34" charset="0"/>
              <a:cs typeface="Arial" pitchFamily="34" charset="0"/>
            </a:rPr>
            <a:t>Level 4: Library search</a:t>
          </a:r>
        </a:p>
        <a:p>
          <a:pPr marL="0" indent="0" algn="l" rtl="0"/>
          <a:r>
            <a:rPr lang="en-US" sz="2400" dirty="0" smtClean="0">
              <a:solidFill>
                <a:srgbClr val="0070C0"/>
              </a:solidFill>
              <a:sym typeface="Symbol"/>
            </a:rPr>
            <a:t>  </a:t>
          </a:r>
          <a:r>
            <a:rPr lang="en-US" sz="2400" b="0" dirty="0" smtClean="0">
              <a:solidFill>
                <a:srgbClr val="0070C0"/>
              </a:solidFill>
              <a:latin typeface="+mn-lt"/>
              <a:cs typeface="Arial" pitchFamily="34" charset="0"/>
            </a:rPr>
            <a:t>The stimulus displays the results of a bibliographic search from a simulated library </a:t>
          </a:r>
          <a:r>
            <a:rPr lang="en-US" sz="2400" b="0" baseline="0" dirty="0" smtClean="0">
              <a:solidFill>
                <a:srgbClr val="0070C0"/>
              </a:solidFill>
              <a:latin typeface="+mn-lt"/>
              <a:cs typeface="Arial" pitchFamily="34" charset="0"/>
            </a:rPr>
            <a:t>website</a:t>
          </a:r>
          <a:r>
            <a:rPr lang="en-US" sz="2400" b="0" dirty="0" smtClean="0">
              <a:solidFill>
                <a:srgbClr val="0070C0"/>
              </a:solidFill>
              <a:latin typeface="+mn-lt"/>
              <a:cs typeface="Arial" pitchFamily="34" charset="0"/>
            </a:rPr>
            <a:t>.</a:t>
          </a:r>
          <a:r>
            <a:rPr lang="en-US" sz="2400" b="0" dirty="0" smtClean="0">
              <a:solidFill>
                <a:srgbClr val="0070C0"/>
              </a:solidFill>
              <a:effectLst/>
              <a:latin typeface="+mn-lt"/>
              <a:cs typeface="Arial" pitchFamily="34" charset="0"/>
            </a:rPr>
            <a:t> </a:t>
          </a:r>
        </a:p>
        <a:p>
          <a:pPr marL="0" indent="0" algn="l" rtl="0"/>
          <a:r>
            <a:rPr lang="en-US" sz="2400" dirty="0" smtClean="0">
              <a:solidFill>
                <a:srgbClr val="0070C0"/>
              </a:solidFill>
              <a:sym typeface="Symbol"/>
            </a:rPr>
            <a:t>  </a:t>
          </a:r>
          <a:r>
            <a:rPr lang="en-US" sz="2400" b="0" dirty="0" smtClean="0">
              <a:solidFill>
                <a:srgbClr val="0070C0"/>
              </a:solidFill>
            </a:rPr>
            <a:t>The test taker is asked to identify a book suggesting that the claims made both for and against genetically modified foods are unreliable. To do this, the test taker needs to read the title and description of each book included in the search results. </a:t>
          </a:r>
        </a:p>
        <a:p>
          <a:pPr marL="0" indent="0" algn="l" rtl="0"/>
          <a:r>
            <a:rPr lang="en-US" sz="2400" dirty="0" smtClean="0">
              <a:solidFill>
                <a:srgbClr val="0070C0"/>
              </a:solidFill>
              <a:sym typeface="Symbol"/>
            </a:rPr>
            <a:t>  </a:t>
          </a:r>
          <a:r>
            <a:rPr lang="en-US" sz="2400" b="0" dirty="0" smtClean="0">
              <a:solidFill>
                <a:srgbClr val="0070C0"/>
              </a:solidFill>
            </a:rPr>
            <a:t>Many pieces of distracting information are present. The necessary information must be inferred from the statement that the author “describes how both sides in this hotly contested debate have manufactured propaganda, tried to dupe the public and . . . [text ends].”</a:t>
          </a:r>
        </a:p>
      </dgm:t>
    </dgm:pt>
    <dgm:pt modelId="{58BF2CBD-96B7-4617-BBD7-6500FFE18BA8}" type="parTrans" cxnId="{E77C58A4-6E6F-4C96-91D8-7675DC879F5B}">
      <dgm:prSet/>
      <dgm:spPr/>
      <dgm:t>
        <a:bodyPr/>
        <a:lstStyle/>
        <a:p>
          <a:endParaRPr lang="en-US"/>
        </a:p>
      </dgm:t>
    </dgm:pt>
    <dgm:pt modelId="{2F5CD997-ED43-4DCB-B7EA-22185548720A}" type="sibTrans" cxnId="{E77C58A4-6E6F-4C96-91D8-7675DC879F5B}">
      <dgm:prSet/>
      <dgm:spPr/>
      <dgm:t>
        <a:bodyPr/>
        <a:lstStyle/>
        <a:p>
          <a:endParaRPr lang="en-US"/>
        </a:p>
      </dgm:t>
    </dgm:pt>
    <dgm:pt modelId="{A28B9393-C4B2-4F06-AF6D-53772545A294}" type="pres">
      <dgm:prSet presAssocID="{223A9ACE-A0EB-48A4-89FC-7052DAE2FA05}" presName="Name0" presStyleCnt="0">
        <dgm:presLayoutVars>
          <dgm:chPref val="1"/>
          <dgm:dir/>
          <dgm:animOne val="branch"/>
          <dgm:animLvl val="lvl"/>
          <dgm:resizeHandles/>
        </dgm:presLayoutVars>
      </dgm:prSet>
      <dgm:spPr/>
      <dgm:t>
        <a:bodyPr/>
        <a:lstStyle/>
        <a:p>
          <a:endParaRPr lang="en-US"/>
        </a:p>
      </dgm:t>
    </dgm:pt>
    <dgm:pt modelId="{BA048BA9-9FC1-4CCB-BEB6-1A6601419E36}" type="pres">
      <dgm:prSet presAssocID="{C9A3D786-04E7-4EA9-B96A-08D378CC0723}" presName="vertOne" presStyleCnt="0"/>
      <dgm:spPr/>
    </dgm:pt>
    <dgm:pt modelId="{C65F6E3F-0418-4F13-8B67-673509361DA2}" type="pres">
      <dgm:prSet presAssocID="{C9A3D786-04E7-4EA9-B96A-08D378CC0723}" presName="txOne" presStyleLbl="node0" presStyleIdx="0" presStyleCnt="1" custScaleX="100098" custScaleY="100000" custLinFactNeighborY="-19398">
        <dgm:presLayoutVars>
          <dgm:chPref val="3"/>
        </dgm:presLayoutVars>
      </dgm:prSet>
      <dgm:spPr/>
      <dgm:t>
        <a:bodyPr/>
        <a:lstStyle/>
        <a:p>
          <a:endParaRPr lang="en-US"/>
        </a:p>
      </dgm:t>
    </dgm:pt>
    <dgm:pt modelId="{16110902-9216-4E62-B735-E7294D0F12E1}" type="pres">
      <dgm:prSet presAssocID="{C9A3D786-04E7-4EA9-B96A-08D378CC0723}" presName="horzOne" presStyleCnt="0"/>
      <dgm:spPr/>
    </dgm:pt>
  </dgm:ptLst>
  <dgm:cxnLst>
    <dgm:cxn modelId="{E77C58A4-6E6F-4C96-91D8-7675DC879F5B}" srcId="{223A9ACE-A0EB-48A4-89FC-7052DAE2FA05}" destId="{C9A3D786-04E7-4EA9-B96A-08D378CC0723}" srcOrd="0" destOrd="0" parTransId="{58BF2CBD-96B7-4617-BBD7-6500FFE18BA8}" sibTransId="{2F5CD997-ED43-4DCB-B7EA-22185548720A}"/>
    <dgm:cxn modelId="{98A6B64D-1BD5-496F-BECC-21FADB34BDB6}" type="presOf" srcId="{223A9ACE-A0EB-48A4-89FC-7052DAE2FA05}" destId="{A28B9393-C4B2-4F06-AF6D-53772545A294}" srcOrd="0" destOrd="0" presId="urn:microsoft.com/office/officeart/2005/8/layout/hierarchy4"/>
    <dgm:cxn modelId="{650F852A-30DE-4AA0-A798-4A223CC2B5D4}" type="presOf" srcId="{C9A3D786-04E7-4EA9-B96A-08D378CC0723}" destId="{C65F6E3F-0418-4F13-8B67-673509361DA2}" srcOrd="0" destOrd="0" presId="urn:microsoft.com/office/officeart/2005/8/layout/hierarchy4"/>
    <dgm:cxn modelId="{B5E467D9-708B-4570-86F7-C52369F7E60B}" type="presParOf" srcId="{A28B9393-C4B2-4F06-AF6D-53772545A294}" destId="{BA048BA9-9FC1-4CCB-BEB6-1A6601419E36}" srcOrd="0" destOrd="0" presId="urn:microsoft.com/office/officeart/2005/8/layout/hierarchy4"/>
    <dgm:cxn modelId="{3F02A78F-1866-43D3-8B67-09F0C151150A}" type="presParOf" srcId="{BA048BA9-9FC1-4CCB-BEB6-1A6601419E36}" destId="{C65F6E3F-0418-4F13-8B67-673509361DA2}" srcOrd="0" destOrd="0" presId="urn:microsoft.com/office/officeart/2005/8/layout/hierarchy4"/>
    <dgm:cxn modelId="{2B3A2EE7-BA49-444D-B830-9CC8046AB30F}" type="presParOf" srcId="{BA048BA9-9FC1-4CCB-BEB6-1A6601419E36}" destId="{16110902-9216-4E62-B735-E7294D0F12E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C28BA5-73F6-4B86-AB8E-6C8FA1B54FAB}"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EE3EEB29-6476-4E74-9E0F-BAE617D581BD}">
      <dgm:prSet phldrT="[Text]" custT="1"/>
      <dgm:spPr/>
      <dgm:t>
        <a:bodyPr/>
        <a:lstStyle/>
        <a:p>
          <a:r>
            <a:rPr lang="en-US" sz="1800" dirty="0" smtClean="0"/>
            <a:t>Perform basic tasks: counting, arithmetic operations with whole numbers.</a:t>
          </a:r>
          <a:endParaRPr lang="en-US" sz="1800" dirty="0"/>
        </a:p>
      </dgm:t>
    </dgm:pt>
    <dgm:pt modelId="{0A87DE0D-3239-44F7-9E36-5647D147E8DC}" type="parTrans" cxnId="{EDBA1692-DFC8-41CC-AA9A-C5172AE9911E}">
      <dgm:prSet/>
      <dgm:spPr/>
      <dgm:t>
        <a:bodyPr/>
        <a:lstStyle/>
        <a:p>
          <a:endParaRPr lang="en-US"/>
        </a:p>
      </dgm:t>
    </dgm:pt>
    <dgm:pt modelId="{6816DDC1-6337-47DD-93D0-3EF5206E6EBA}" type="sibTrans" cxnId="{EDBA1692-DFC8-41CC-AA9A-C5172AE9911E}">
      <dgm:prSet/>
      <dgm:spPr/>
      <dgm:t>
        <a:bodyPr/>
        <a:lstStyle/>
        <a:p>
          <a:endParaRPr lang="en-US"/>
        </a:p>
      </dgm:t>
    </dgm:pt>
    <dgm:pt modelId="{15662591-0BF3-49E1-B9A0-0D3FD8028D5D}">
      <dgm:prSet phldrT="[Text]" custT="1"/>
      <dgm:spPr/>
      <dgm:t>
        <a:bodyPr/>
        <a:lstStyle/>
        <a:p>
          <a:r>
            <a:rPr lang="en-US" sz="1800" dirty="0" smtClean="0"/>
            <a:t>Perform one-step tasks: count; sort; arithmetic operations; understanding simple percent (ex. 50%).</a:t>
          </a:r>
        </a:p>
      </dgm:t>
    </dgm:pt>
    <dgm:pt modelId="{D0EE4808-1CC3-4F4D-B177-B6E465F7C1EF}" type="parTrans" cxnId="{7F142616-D8B0-45DB-BDD4-852C9F0230E9}">
      <dgm:prSet/>
      <dgm:spPr/>
      <dgm:t>
        <a:bodyPr/>
        <a:lstStyle/>
        <a:p>
          <a:endParaRPr lang="en-US"/>
        </a:p>
      </dgm:t>
    </dgm:pt>
    <dgm:pt modelId="{19C78146-AD9A-441E-937A-7E30E55F375E}" type="sibTrans" cxnId="{7F142616-D8B0-45DB-BDD4-852C9F0230E9}">
      <dgm:prSet/>
      <dgm:spPr/>
      <dgm:t>
        <a:bodyPr/>
        <a:lstStyle/>
        <a:p>
          <a:endParaRPr lang="en-US"/>
        </a:p>
      </dgm:t>
    </dgm:pt>
    <dgm:pt modelId="{313A321F-F03B-45A8-88A1-A9E688071BC5}">
      <dgm:prSet phldrT="[Text]" custT="1"/>
      <dgm:spPr/>
      <dgm:t>
        <a:bodyPr/>
        <a:lstStyle/>
        <a:p>
          <a:r>
            <a:rPr lang="en-US" sz="1800" dirty="0" smtClean="0"/>
            <a:t>Perform 2 or more  calculations, simple measurement; spatial representation; estimation; and interpret simple tables, graphs.</a:t>
          </a:r>
          <a:endParaRPr lang="en-US" sz="1800" dirty="0"/>
        </a:p>
      </dgm:t>
    </dgm:pt>
    <dgm:pt modelId="{9830DEEE-BC6B-42AF-ADFB-19ABE5836E74}" type="parTrans" cxnId="{8CE88508-AE53-4C7B-9916-3BCABEC37013}">
      <dgm:prSet/>
      <dgm:spPr/>
      <dgm:t>
        <a:bodyPr/>
        <a:lstStyle/>
        <a:p>
          <a:endParaRPr lang="en-US"/>
        </a:p>
      </dgm:t>
    </dgm:pt>
    <dgm:pt modelId="{7EE74777-9ABF-43C6-83DC-328EB2499C21}" type="sibTrans" cxnId="{8CE88508-AE53-4C7B-9916-3BCABEC37013}">
      <dgm:prSet/>
      <dgm:spPr/>
      <dgm:t>
        <a:bodyPr/>
        <a:lstStyle/>
        <a:p>
          <a:endParaRPr lang="en-US"/>
        </a:p>
      </dgm:t>
    </dgm:pt>
    <dgm:pt modelId="{C362C57D-F4A7-4B6A-890C-0EF6F9E9FC99}">
      <dgm:prSet custT="1"/>
      <dgm:spPr/>
      <dgm:t>
        <a:bodyPr/>
        <a:lstStyle/>
        <a:p>
          <a:r>
            <a:rPr lang="en-US" sz="1800" dirty="0" smtClean="0"/>
            <a:t>Understand  &amp; work with mathematical patterns, proportions, basic statistics expressed in verbal or numerical form. </a:t>
          </a:r>
          <a:endParaRPr lang="en-US" sz="1800" dirty="0"/>
        </a:p>
      </dgm:t>
    </dgm:pt>
    <dgm:pt modelId="{D2CA4E55-2670-4B3B-AB0F-6AD7F6FC1379}" type="parTrans" cxnId="{1A238895-9BD2-4CD1-A62A-AB2AEBA8B9CD}">
      <dgm:prSet/>
      <dgm:spPr/>
      <dgm:t>
        <a:bodyPr/>
        <a:lstStyle/>
        <a:p>
          <a:endParaRPr lang="en-US"/>
        </a:p>
      </dgm:t>
    </dgm:pt>
    <dgm:pt modelId="{EF212711-7FA1-41A5-9CB3-5CC5EC2A20E0}" type="sibTrans" cxnId="{1A238895-9BD2-4CD1-A62A-AB2AEBA8B9CD}">
      <dgm:prSet/>
      <dgm:spPr/>
      <dgm:t>
        <a:bodyPr/>
        <a:lstStyle/>
        <a:p>
          <a:endParaRPr lang="en-US"/>
        </a:p>
      </dgm:t>
    </dgm:pt>
    <dgm:pt modelId="{363C139E-962B-47FF-9479-4E94A6B9F6DB}">
      <dgm:prSet custT="1"/>
      <dgm:spPr>
        <a:noFill/>
        <a:ln>
          <a:noFill/>
        </a:ln>
      </dgm:spPr>
      <dgm:t>
        <a:bodyPr/>
        <a:lstStyle/>
        <a:p>
          <a:r>
            <a:rPr lang="en-US" sz="1800" dirty="0" smtClean="0"/>
            <a:t>Understand complex abstract </a:t>
          </a:r>
          <a:r>
            <a:rPr lang="en-US" sz="1800" dirty="0" err="1" smtClean="0"/>
            <a:t>mathema-tical</a:t>
          </a:r>
          <a:r>
            <a:rPr lang="en-US" sz="1800" dirty="0" smtClean="0"/>
            <a:t> and statistical ideas, embedded in complex texts, draw inferences;  arguments or models; justify, reflect on solutions or choices.</a:t>
          </a:r>
          <a:endParaRPr lang="en-US" sz="1800" dirty="0"/>
        </a:p>
      </dgm:t>
    </dgm:pt>
    <dgm:pt modelId="{405E204B-9142-4F5B-BD9D-A6013882304D}" type="parTrans" cxnId="{02DCCF56-A707-4B8B-AFD8-37FCC818346F}">
      <dgm:prSet/>
      <dgm:spPr/>
      <dgm:t>
        <a:bodyPr/>
        <a:lstStyle/>
        <a:p>
          <a:endParaRPr lang="en-US"/>
        </a:p>
      </dgm:t>
    </dgm:pt>
    <dgm:pt modelId="{AA9253BC-B798-4EC6-BB8E-163F38AED7B7}" type="sibTrans" cxnId="{02DCCF56-A707-4B8B-AFD8-37FCC818346F}">
      <dgm:prSet/>
      <dgm:spPr/>
      <dgm:t>
        <a:bodyPr/>
        <a:lstStyle/>
        <a:p>
          <a:endParaRPr lang="en-US"/>
        </a:p>
      </dgm:t>
    </dgm:pt>
    <dgm:pt modelId="{D553E320-309D-4127-B25E-F1B3FBFEFDEA}">
      <dgm:prSet custT="1"/>
      <dgm:spPr/>
      <dgm:t>
        <a:bodyPr/>
        <a:lstStyle/>
        <a:p>
          <a:r>
            <a:rPr lang="en-US" sz="1800" dirty="0" smtClean="0"/>
            <a:t>Perform analysis, complex reasoning,  statistics and chance; spatial relationships; and </a:t>
          </a:r>
          <a:r>
            <a:rPr lang="en-US" sz="1800" dirty="0" err="1" smtClean="0"/>
            <a:t>communicat-ing</a:t>
          </a:r>
          <a:r>
            <a:rPr lang="en-US" sz="1800" dirty="0" smtClean="0"/>
            <a:t> well-reasoned explanations for answers. </a:t>
          </a:r>
          <a:endParaRPr lang="en-US" sz="1800" dirty="0"/>
        </a:p>
      </dgm:t>
    </dgm:pt>
    <dgm:pt modelId="{A38021AE-ABF1-4545-ACA6-A711D00D7D99}" type="parTrans" cxnId="{019D348B-D9AD-4E61-A933-8DB036A8A632}">
      <dgm:prSet/>
      <dgm:spPr/>
      <dgm:t>
        <a:bodyPr/>
        <a:lstStyle/>
        <a:p>
          <a:endParaRPr lang="en-US"/>
        </a:p>
      </dgm:t>
    </dgm:pt>
    <dgm:pt modelId="{1FA201FA-BB96-4E95-B6CF-146E01B785D8}" type="sibTrans" cxnId="{019D348B-D9AD-4E61-A933-8DB036A8A632}">
      <dgm:prSet/>
      <dgm:spPr/>
      <dgm:t>
        <a:bodyPr/>
        <a:lstStyle/>
        <a:p>
          <a:endParaRPr lang="en-US"/>
        </a:p>
      </dgm:t>
    </dgm:pt>
    <dgm:pt modelId="{9B2AE469-7FBA-445C-AE3F-848C6638E791}" type="pres">
      <dgm:prSet presAssocID="{B1C28BA5-73F6-4B86-AB8E-6C8FA1B54FAB}" presName="rootnode" presStyleCnt="0">
        <dgm:presLayoutVars>
          <dgm:chMax/>
          <dgm:chPref/>
          <dgm:dir/>
          <dgm:animLvl val="lvl"/>
        </dgm:presLayoutVars>
      </dgm:prSet>
      <dgm:spPr/>
      <dgm:t>
        <a:bodyPr/>
        <a:lstStyle/>
        <a:p>
          <a:endParaRPr lang="en-US"/>
        </a:p>
      </dgm:t>
    </dgm:pt>
    <dgm:pt modelId="{174F2646-F3AA-48A9-BD5C-F30A92FCBE87}" type="pres">
      <dgm:prSet presAssocID="{EE3EEB29-6476-4E74-9E0F-BAE617D581BD}" presName="composite" presStyleCnt="0"/>
      <dgm:spPr/>
    </dgm:pt>
    <dgm:pt modelId="{7E2B2DA5-CA37-4F6A-87B1-4CE2CCD06253}" type="pres">
      <dgm:prSet presAssocID="{EE3EEB29-6476-4E74-9E0F-BAE617D581BD}" presName="LShape" presStyleLbl="alignNode1" presStyleIdx="0" presStyleCnt="11" custLinFactNeighborX="-956" custLinFactNeighborY="-50088"/>
      <dgm:spPr>
        <a:solidFill>
          <a:srgbClr val="00B050"/>
        </a:solidFill>
        <a:ln>
          <a:noFill/>
        </a:ln>
      </dgm:spPr>
      <dgm:t>
        <a:bodyPr/>
        <a:lstStyle/>
        <a:p>
          <a:endParaRPr lang="en-US"/>
        </a:p>
      </dgm:t>
    </dgm:pt>
    <dgm:pt modelId="{A0577867-7D79-4750-BA38-D56A7F188CD7}" type="pres">
      <dgm:prSet presAssocID="{EE3EEB29-6476-4E74-9E0F-BAE617D581BD}" presName="ParentText" presStyleLbl="revTx" presStyleIdx="0" presStyleCnt="6" custLinFactNeighborX="-1058" custLinFactNeighborY="-38038">
        <dgm:presLayoutVars>
          <dgm:chMax val="0"/>
          <dgm:chPref val="0"/>
          <dgm:bulletEnabled val="1"/>
        </dgm:presLayoutVars>
      </dgm:prSet>
      <dgm:spPr/>
      <dgm:t>
        <a:bodyPr/>
        <a:lstStyle/>
        <a:p>
          <a:endParaRPr lang="en-US"/>
        </a:p>
      </dgm:t>
    </dgm:pt>
    <dgm:pt modelId="{603157AA-588F-492D-8D31-DB93B7AD5801}" type="pres">
      <dgm:prSet presAssocID="{EE3EEB29-6476-4E74-9E0F-BAE617D581BD}" presName="Triangle" presStyleLbl="alignNode1" presStyleIdx="1" presStyleCnt="11" custLinFactY="-76713" custLinFactNeighborX="-5609" custLinFactNeighborY="-100000"/>
      <dgm:spPr>
        <a:solidFill>
          <a:srgbClr val="00B050"/>
        </a:solidFill>
        <a:ln>
          <a:noFill/>
        </a:ln>
      </dgm:spPr>
      <dgm:t>
        <a:bodyPr/>
        <a:lstStyle/>
        <a:p>
          <a:endParaRPr lang="en-US"/>
        </a:p>
      </dgm:t>
    </dgm:pt>
    <dgm:pt modelId="{7E04405D-22CA-4B56-9409-38BBCB5E0F52}" type="pres">
      <dgm:prSet presAssocID="{6816DDC1-6337-47DD-93D0-3EF5206E6EBA}" presName="sibTrans" presStyleCnt="0"/>
      <dgm:spPr/>
    </dgm:pt>
    <dgm:pt modelId="{788BF415-8764-4319-8274-404600AC4D63}" type="pres">
      <dgm:prSet presAssocID="{6816DDC1-6337-47DD-93D0-3EF5206E6EBA}" presName="space" presStyleCnt="0"/>
      <dgm:spPr/>
    </dgm:pt>
    <dgm:pt modelId="{BEA7607D-7A90-48B8-A834-4A718983A8F1}" type="pres">
      <dgm:prSet presAssocID="{15662591-0BF3-49E1-B9A0-0D3FD8028D5D}" presName="composite" presStyleCnt="0"/>
      <dgm:spPr/>
    </dgm:pt>
    <dgm:pt modelId="{15458C63-7181-4334-941F-40E0F70E0AEF}" type="pres">
      <dgm:prSet presAssocID="{15662591-0BF3-49E1-B9A0-0D3FD8028D5D}" presName="LShape" presStyleLbl="alignNode1" presStyleIdx="2" presStyleCnt="11" custScaleX="116209" custLinFactNeighborX="-3298" custLinFactNeighborY="-50088"/>
      <dgm:spPr>
        <a:solidFill>
          <a:srgbClr val="00B050"/>
        </a:solidFill>
        <a:ln>
          <a:noFill/>
        </a:ln>
      </dgm:spPr>
      <dgm:t>
        <a:bodyPr/>
        <a:lstStyle/>
        <a:p>
          <a:endParaRPr lang="en-US"/>
        </a:p>
      </dgm:t>
    </dgm:pt>
    <dgm:pt modelId="{1DA2AA8B-A1C8-4CEF-BECC-282977F40094}" type="pres">
      <dgm:prSet presAssocID="{15662591-0BF3-49E1-B9A0-0D3FD8028D5D}" presName="ParentText" presStyleLbl="revTx" presStyleIdx="1" presStyleCnt="6" custScaleX="124467" custLinFactNeighborX="-639" custLinFactNeighborY="-39137">
        <dgm:presLayoutVars>
          <dgm:chMax val="0"/>
          <dgm:chPref val="0"/>
          <dgm:bulletEnabled val="1"/>
        </dgm:presLayoutVars>
      </dgm:prSet>
      <dgm:spPr/>
      <dgm:t>
        <a:bodyPr/>
        <a:lstStyle/>
        <a:p>
          <a:endParaRPr lang="en-US"/>
        </a:p>
      </dgm:t>
    </dgm:pt>
    <dgm:pt modelId="{09CD8788-9261-4D5D-BAFD-E8F3D8B22F26}" type="pres">
      <dgm:prSet presAssocID="{15662591-0BF3-49E1-B9A0-0D3FD8028D5D}" presName="Triangle" presStyleLbl="alignNode1" presStyleIdx="3" presStyleCnt="11" custLinFactY="-76713" custLinFactNeighborX="-5609" custLinFactNeighborY="-100000"/>
      <dgm:spPr>
        <a:solidFill>
          <a:srgbClr val="00B050"/>
        </a:solidFill>
        <a:ln>
          <a:noFill/>
        </a:ln>
      </dgm:spPr>
      <dgm:t>
        <a:bodyPr/>
        <a:lstStyle/>
        <a:p>
          <a:endParaRPr lang="en-US"/>
        </a:p>
      </dgm:t>
    </dgm:pt>
    <dgm:pt modelId="{B8C4085D-6994-4226-BDC5-CE58B5096567}" type="pres">
      <dgm:prSet presAssocID="{19C78146-AD9A-441E-937A-7E30E55F375E}" presName="sibTrans" presStyleCnt="0"/>
      <dgm:spPr/>
    </dgm:pt>
    <dgm:pt modelId="{4F091686-4E2C-412F-A11C-0BDDF1776BEC}" type="pres">
      <dgm:prSet presAssocID="{19C78146-AD9A-441E-937A-7E30E55F375E}" presName="space" presStyleCnt="0"/>
      <dgm:spPr/>
    </dgm:pt>
    <dgm:pt modelId="{9BF11BB5-2321-427E-8F6D-36F09EBE7001}" type="pres">
      <dgm:prSet presAssocID="{313A321F-F03B-45A8-88A1-A9E688071BC5}" presName="composite" presStyleCnt="0"/>
      <dgm:spPr/>
    </dgm:pt>
    <dgm:pt modelId="{94685656-0AA8-4D11-B035-64DE45ED1C30}" type="pres">
      <dgm:prSet presAssocID="{313A321F-F03B-45A8-88A1-A9E688071BC5}" presName="LShape" presStyleLbl="alignNode1" presStyleIdx="4" presStyleCnt="11" custLinFactNeighborX="-6267" custLinFactNeighborY="-58252"/>
      <dgm:spPr>
        <a:solidFill>
          <a:srgbClr val="00B050"/>
        </a:solidFill>
        <a:ln>
          <a:noFill/>
        </a:ln>
      </dgm:spPr>
      <dgm:t>
        <a:bodyPr/>
        <a:lstStyle/>
        <a:p>
          <a:endParaRPr lang="en-US"/>
        </a:p>
      </dgm:t>
    </dgm:pt>
    <dgm:pt modelId="{85D829E1-8705-457C-A5E6-A9AE27B96788}" type="pres">
      <dgm:prSet presAssocID="{313A321F-F03B-45A8-88A1-A9E688071BC5}" presName="ParentText" presStyleLbl="revTx" presStyleIdx="2" presStyleCnt="6" custScaleX="147338" custScaleY="126040" custLinFactNeighborX="13261" custLinFactNeighborY="-26428">
        <dgm:presLayoutVars>
          <dgm:chMax val="0"/>
          <dgm:chPref val="0"/>
          <dgm:bulletEnabled val="1"/>
        </dgm:presLayoutVars>
      </dgm:prSet>
      <dgm:spPr/>
      <dgm:t>
        <a:bodyPr/>
        <a:lstStyle/>
        <a:p>
          <a:endParaRPr lang="en-US"/>
        </a:p>
      </dgm:t>
    </dgm:pt>
    <dgm:pt modelId="{896CE51D-2363-4CF3-B20B-35AD5C23B04B}" type="pres">
      <dgm:prSet presAssocID="{313A321F-F03B-45A8-88A1-A9E688071BC5}" presName="Triangle" presStyleLbl="alignNode1" presStyleIdx="5" presStyleCnt="11" custLinFactY="-76713" custLinFactNeighborX="-5609" custLinFactNeighborY="-100000"/>
      <dgm:spPr>
        <a:solidFill>
          <a:srgbClr val="00B050"/>
        </a:solidFill>
        <a:ln>
          <a:noFill/>
        </a:ln>
      </dgm:spPr>
      <dgm:t>
        <a:bodyPr/>
        <a:lstStyle/>
        <a:p>
          <a:endParaRPr lang="en-US"/>
        </a:p>
      </dgm:t>
    </dgm:pt>
    <dgm:pt modelId="{2FEF0D18-3308-4CFC-86F7-8BA694E2E3C2}" type="pres">
      <dgm:prSet presAssocID="{7EE74777-9ABF-43C6-83DC-328EB2499C21}" presName="sibTrans" presStyleCnt="0"/>
      <dgm:spPr/>
    </dgm:pt>
    <dgm:pt modelId="{DED6B8F8-A93C-42A9-AA06-E32B58AECFD4}" type="pres">
      <dgm:prSet presAssocID="{7EE74777-9ABF-43C6-83DC-328EB2499C21}" presName="space" presStyleCnt="0"/>
      <dgm:spPr/>
    </dgm:pt>
    <dgm:pt modelId="{B5CBD451-C1AB-4677-9C8B-A8E74A0B5965}" type="pres">
      <dgm:prSet presAssocID="{C362C57D-F4A7-4B6A-890C-0EF6F9E9FC99}" presName="composite" presStyleCnt="0"/>
      <dgm:spPr/>
    </dgm:pt>
    <dgm:pt modelId="{41D685C6-3B2A-460C-83C3-92F4F28C45B7}" type="pres">
      <dgm:prSet presAssocID="{C362C57D-F4A7-4B6A-890C-0EF6F9E9FC99}" presName="LShape" presStyleLbl="alignNode1" presStyleIdx="6" presStyleCnt="11" custLinFactNeighborX="12871" custLinFactNeighborY="-50088"/>
      <dgm:spPr>
        <a:solidFill>
          <a:srgbClr val="00B050"/>
        </a:solidFill>
        <a:ln>
          <a:noFill/>
        </a:ln>
      </dgm:spPr>
      <dgm:t>
        <a:bodyPr/>
        <a:lstStyle/>
        <a:p>
          <a:endParaRPr lang="en-US"/>
        </a:p>
      </dgm:t>
    </dgm:pt>
    <dgm:pt modelId="{26C1F7D8-0671-4B6C-9BF1-F6DA3DA2E64C}" type="pres">
      <dgm:prSet presAssocID="{C362C57D-F4A7-4B6A-890C-0EF6F9E9FC99}" presName="ParentText" presStyleLbl="revTx" presStyleIdx="3" presStyleCnt="6" custScaleX="118073" custScaleY="96393" custLinFactNeighborX="22150" custLinFactNeighborY="-40992">
        <dgm:presLayoutVars>
          <dgm:chMax val="0"/>
          <dgm:chPref val="0"/>
          <dgm:bulletEnabled val="1"/>
        </dgm:presLayoutVars>
      </dgm:prSet>
      <dgm:spPr/>
      <dgm:t>
        <a:bodyPr/>
        <a:lstStyle/>
        <a:p>
          <a:endParaRPr lang="en-US"/>
        </a:p>
      </dgm:t>
    </dgm:pt>
    <dgm:pt modelId="{51EA85A2-70CA-40D4-AFD8-3EFF74AE49E9}" type="pres">
      <dgm:prSet presAssocID="{C362C57D-F4A7-4B6A-890C-0EF6F9E9FC99}" presName="Triangle" presStyleLbl="alignNode1" presStyleIdx="7" presStyleCnt="11" custLinFactY="-76713" custLinFactNeighborX="-5609" custLinFactNeighborY="-100000"/>
      <dgm:spPr>
        <a:solidFill>
          <a:srgbClr val="00B050"/>
        </a:solidFill>
        <a:ln>
          <a:noFill/>
        </a:ln>
      </dgm:spPr>
      <dgm:t>
        <a:bodyPr/>
        <a:lstStyle/>
        <a:p>
          <a:endParaRPr lang="en-US"/>
        </a:p>
      </dgm:t>
    </dgm:pt>
    <dgm:pt modelId="{9CEC5F45-6B29-4449-915E-2C8F5818EA48}" type="pres">
      <dgm:prSet presAssocID="{EF212711-7FA1-41A5-9CB3-5CC5EC2A20E0}" presName="sibTrans" presStyleCnt="0"/>
      <dgm:spPr/>
    </dgm:pt>
    <dgm:pt modelId="{8F2E9DE1-15E7-4D95-A1A3-1874B90E54EA}" type="pres">
      <dgm:prSet presAssocID="{EF212711-7FA1-41A5-9CB3-5CC5EC2A20E0}" presName="space" presStyleCnt="0"/>
      <dgm:spPr/>
    </dgm:pt>
    <dgm:pt modelId="{955E0F6C-1A9D-451B-919D-DA9CCE158B6B}" type="pres">
      <dgm:prSet presAssocID="{D553E320-309D-4127-B25E-F1B3FBFEFDEA}" presName="composite" presStyleCnt="0"/>
      <dgm:spPr/>
    </dgm:pt>
    <dgm:pt modelId="{DD24F0B2-6909-4060-8B9F-40183BA01B52}" type="pres">
      <dgm:prSet presAssocID="{D553E320-309D-4127-B25E-F1B3FBFEFDEA}" presName="LShape" presStyleLbl="alignNode1" presStyleIdx="8" presStyleCnt="11" custScaleX="90365" custLinFactNeighborX="7893" custLinFactNeighborY="-50088"/>
      <dgm:spPr>
        <a:solidFill>
          <a:srgbClr val="00B050"/>
        </a:solidFill>
        <a:ln>
          <a:noFill/>
        </a:ln>
      </dgm:spPr>
      <dgm:t>
        <a:bodyPr/>
        <a:lstStyle/>
        <a:p>
          <a:endParaRPr lang="en-US"/>
        </a:p>
      </dgm:t>
    </dgm:pt>
    <dgm:pt modelId="{D0EAC953-BD3A-4A4F-8D9A-C71D8E1C983E}" type="pres">
      <dgm:prSet presAssocID="{D553E320-309D-4127-B25E-F1B3FBFEFDEA}" presName="ParentText" presStyleLbl="revTx" presStyleIdx="4" presStyleCnt="6" custScaleX="116083" custScaleY="109988" custLinFactNeighborX="17773" custLinFactNeighborY="-38462">
        <dgm:presLayoutVars>
          <dgm:chMax val="0"/>
          <dgm:chPref val="0"/>
          <dgm:bulletEnabled val="1"/>
        </dgm:presLayoutVars>
      </dgm:prSet>
      <dgm:spPr/>
      <dgm:t>
        <a:bodyPr/>
        <a:lstStyle/>
        <a:p>
          <a:endParaRPr lang="en-US"/>
        </a:p>
      </dgm:t>
    </dgm:pt>
    <dgm:pt modelId="{DA88D1EE-C306-4CD9-BDD3-5FCF4F92A54A}" type="pres">
      <dgm:prSet presAssocID="{D553E320-309D-4127-B25E-F1B3FBFEFDEA}" presName="Triangle" presStyleLbl="alignNode1" presStyleIdx="9" presStyleCnt="11" custLinFactY="-76713" custLinFactNeighborX="-5609" custLinFactNeighborY="-100000"/>
      <dgm:spPr>
        <a:solidFill>
          <a:srgbClr val="00B050"/>
        </a:solidFill>
        <a:ln>
          <a:noFill/>
        </a:ln>
      </dgm:spPr>
      <dgm:t>
        <a:bodyPr/>
        <a:lstStyle/>
        <a:p>
          <a:endParaRPr lang="en-US"/>
        </a:p>
      </dgm:t>
    </dgm:pt>
    <dgm:pt modelId="{66842ED1-4065-42C2-8407-FB49EDB4F1A0}" type="pres">
      <dgm:prSet presAssocID="{1FA201FA-BB96-4E95-B6CF-146E01B785D8}" presName="sibTrans" presStyleCnt="0"/>
      <dgm:spPr/>
    </dgm:pt>
    <dgm:pt modelId="{3C68CF41-8138-4E5D-9DD6-FF4A36AAC7D4}" type="pres">
      <dgm:prSet presAssocID="{1FA201FA-BB96-4E95-B6CF-146E01B785D8}" presName="space" presStyleCnt="0"/>
      <dgm:spPr/>
    </dgm:pt>
    <dgm:pt modelId="{7F2CCB34-7943-411C-A056-134CA3D137EE}" type="pres">
      <dgm:prSet presAssocID="{363C139E-962B-47FF-9479-4E94A6B9F6DB}" presName="composite" presStyleCnt="0"/>
      <dgm:spPr/>
    </dgm:pt>
    <dgm:pt modelId="{7DAFA94E-471D-4301-A02A-E5996867B7C2}" type="pres">
      <dgm:prSet presAssocID="{363C139E-962B-47FF-9479-4E94A6B9F6DB}" presName="LShape" presStyleLbl="alignNode1" presStyleIdx="10" presStyleCnt="11" custScaleX="99743" custLinFactNeighborX="-956" custLinFactNeighborY="-50088"/>
      <dgm:spPr>
        <a:solidFill>
          <a:srgbClr val="00B050"/>
        </a:solidFill>
        <a:ln>
          <a:noFill/>
        </a:ln>
      </dgm:spPr>
      <dgm:t>
        <a:bodyPr/>
        <a:lstStyle/>
        <a:p>
          <a:endParaRPr lang="en-US"/>
        </a:p>
      </dgm:t>
    </dgm:pt>
    <dgm:pt modelId="{C7337862-1483-4B0D-B802-978446ADDC50}" type="pres">
      <dgm:prSet presAssocID="{363C139E-962B-47FF-9479-4E94A6B9F6DB}" presName="ParentText" presStyleLbl="revTx" presStyleIdx="5" presStyleCnt="6" custScaleX="107472" custLinFactNeighborX="4070" custLinFactNeighborY="-40498">
        <dgm:presLayoutVars>
          <dgm:chMax val="0"/>
          <dgm:chPref val="0"/>
          <dgm:bulletEnabled val="1"/>
        </dgm:presLayoutVars>
      </dgm:prSet>
      <dgm:spPr/>
      <dgm:t>
        <a:bodyPr/>
        <a:lstStyle/>
        <a:p>
          <a:endParaRPr lang="en-US"/>
        </a:p>
      </dgm:t>
    </dgm:pt>
  </dgm:ptLst>
  <dgm:cxnLst>
    <dgm:cxn modelId="{1A238895-9BD2-4CD1-A62A-AB2AEBA8B9CD}" srcId="{B1C28BA5-73F6-4B86-AB8E-6C8FA1B54FAB}" destId="{C362C57D-F4A7-4B6A-890C-0EF6F9E9FC99}" srcOrd="3" destOrd="0" parTransId="{D2CA4E55-2670-4B3B-AB0F-6AD7F6FC1379}" sibTransId="{EF212711-7FA1-41A5-9CB3-5CC5EC2A20E0}"/>
    <dgm:cxn modelId="{41F2D395-67B0-43B5-9729-8397C71C1305}" type="presOf" srcId="{D553E320-309D-4127-B25E-F1B3FBFEFDEA}" destId="{D0EAC953-BD3A-4A4F-8D9A-C71D8E1C983E}" srcOrd="0" destOrd="0" presId="urn:microsoft.com/office/officeart/2009/3/layout/StepUpProcess"/>
    <dgm:cxn modelId="{02DCCF56-A707-4B8B-AFD8-37FCC818346F}" srcId="{B1C28BA5-73F6-4B86-AB8E-6C8FA1B54FAB}" destId="{363C139E-962B-47FF-9479-4E94A6B9F6DB}" srcOrd="5" destOrd="0" parTransId="{405E204B-9142-4F5B-BD9D-A6013882304D}" sibTransId="{AA9253BC-B798-4EC6-BB8E-163F38AED7B7}"/>
    <dgm:cxn modelId="{4D59D9F5-8624-4924-B9E6-3E13A7CA0F56}" type="presOf" srcId="{15662591-0BF3-49E1-B9A0-0D3FD8028D5D}" destId="{1DA2AA8B-A1C8-4CEF-BECC-282977F40094}" srcOrd="0" destOrd="0" presId="urn:microsoft.com/office/officeart/2009/3/layout/StepUpProcess"/>
    <dgm:cxn modelId="{76F90E0C-BB44-4524-A2EA-E5828F1D7BD4}" type="presOf" srcId="{363C139E-962B-47FF-9479-4E94A6B9F6DB}" destId="{C7337862-1483-4B0D-B802-978446ADDC50}" srcOrd="0" destOrd="0" presId="urn:microsoft.com/office/officeart/2009/3/layout/StepUpProcess"/>
    <dgm:cxn modelId="{AF5AF06D-07C5-472A-90A0-F653D71F710F}" type="presOf" srcId="{313A321F-F03B-45A8-88A1-A9E688071BC5}" destId="{85D829E1-8705-457C-A5E6-A9AE27B96788}" srcOrd="0" destOrd="0" presId="urn:microsoft.com/office/officeart/2009/3/layout/StepUpProcess"/>
    <dgm:cxn modelId="{F98D24B5-89A1-4F84-9472-FEF09FD94715}" type="presOf" srcId="{B1C28BA5-73F6-4B86-AB8E-6C8FA1B54FAB}" destId="{9B2AE469-7FBA-445C-AE3F-848C6638E791}" srcOrd="0" destOrd="0" presId="urn:microsoft.com/office/officeart/2009/3/layout/StepUpProcess"/>
    <dgm:cxn modelId="{8CE88508-AE53-4C7B-9916-3BCABEC37013}" srcId="{B1C28BA5-73F6-4B86-AB8E-6C8FA1B54FAB}" destId="{313A321F-F03B-45A8-88A1-A9E688071BC5}" srcOrd="2" destOrd="0" parTransId="{9830DEEE-BC6B-42AF-ADFB-19ABE5836E74}" sibTransId="{7EE74777-9ABF-43C6-83DC-328EB2499C21}"/>
    <dgm:cxn modelId="{EDBA1692-DFC8-41CC-AA9A-C5172AE9911E}" srcId="{B1C28BA5-73F6-4B86-AB8E-6C8FA1B54FAB}" destId="{EE3EEB29-6476-4E74-9E0F-BAE617D581BD}" srcOrd="0" destOrd="0" parTransId="{0A87DE0D-3239-44F7-9E36-5647D147E8DC}" sibTransId="{6816DDC1-6337-47DD-93D0-3EF5206E6EBA}"/>
    <dgm:cxn modelId="{FADF4946-502C-4A81-A545-EE36AA4B484A}" type="presOf" srcId="{C362C57D-F4A7-4B6A-890C-0EF6F9E9FC99}" destId="{26C1F7D8-0671-4B6C-9BF1-F6DA3DA2E64C}" srcOrd="0" destOrd="0" presId="urn:microsoft.com/office/officeart/2009/3/layout/StepUpProcess"/>
    <dgm:cxn modelId="{019D348B-D9AD-4E61-A933-8DB036A8A632}" srcId="{B1C28BA5-73F6-4B86-AB8E-6C8FA1B54FAB}" destId="{D553E320-309D-4127-B25E-F1B3FBFEFDEA}" srcOrd="4" destOrd="0" parTransId="{A38021AE-ABF1-4545-ACA6-A711D00D7D99}" sibTransId="{1FA201FA-BB96-4E95-B6CF-146E01B785D8}"/>
    <dgm:cxn modelId="{7F142616-D8B0-45DB-BDD4-852C9F0230E9}" srcId="{B1C28BA5-73F6-4B86-AB8E-6C8FA1B54FAB}" destId="{15662591-0BF3-49E1-B9A0-0D3FD8028D5D}" srcOrd="1" destOrd="0" parTransId="{D0EE4808-1CC3-4F4D-B177-B6E465F7C1EF}" sibTransId="{19C78146-AD9A-441E-937A-7E30E55F375E}"/>
    <dgm:cxn modelId="{9D60566E-7554-4454-88C8-3D5AE6F2F57C}" type="presOf" srcId="{EE3EEB29-6476-4E74-9E0F-BAE617D581BD}" destId="{A0577867-7D79-4750-BA38-D56A7F188CD7}" srcOrd="0" destOrd="0" presId="urn:microsoft.com/office/officeart/2009/3/layout/StepUpProcess"/>
    <dgm:cxn modelId="{CF8C155E-84FB-42C9-BFD9-EE7C02F102DD}" type="presParOf" srcId="{9B2AE469-7FBA-445C-AE3F-848C6638E791}" destId="{174F2646-F3AA-48A9-BD5C-F30A92FCBE87}" srcOrd="0" destOrd="0" presId="urn:microsoft.com/office/officeart/2009/3/layout/StepUpProcess"/>
    <dgm:cxn modelId="{F968FD1F-4220-4616-A0CC-A02B22BF4AF5}" type="presParOf" srcId="{174F2646-F3AA-48A9-BD5C-F30A92FCBE87}" destId="{7E2B2DA5-CA37-4F6A-87B1-4CE2CCD06253}" srcOrd="0" destOrd="0" presId="urn:microsoft.com/office/officeart/2009/3/layout/StepUpProcess"/>
    <dgm:cxn modelId="{A83E2BD7-08F1-4F9D-968B-92F86615277E}" type="presParOf" srcId="{174F2646-F3AA-48A9-BD5C-F30A92FCBE87}" destId="{A0577867-7D79-4750-BA38-D56A7F188CD7}" srcOrd="1" destOrd="0" presId="urn:microsoft.com/office/officeart/2009/3/layout/StepUpProcess"/>
    <dgm:cxn modelId="{3FF3962E-604A-428F-9689-E8934EA37D7D}" type="presParOf" srcId="{174F2646-F3AA-48A9-BD5C-F30A92FCBE87}" destId="{603157AA-588F-492D-8D31-DB93B7AD5801}" srcOrd="2" destOrd="0" presId="urn:microsoft.com/office/officeart/2009/3/layout/StepUpProcess"/>
    <dgm:cxn modelId="{BA828BCD-3BC8-4532-9309-24362DA7EC94}" type="presParOf" srcId="{9B2AE469-7FBA-445C-AE3F-848C6638E791}" destId="{7E04405D-22CA-4B56-9409-38BBCB5E0F52}" srcOrd="1" destOrd="0" presId="urn:microsoft.com/office/officeart/2009/3/layout/StepUpProcess"/>
    <dgm:cxn modelId="{DAC4BC6C-62A9-4942-9DCC-111D034BB412}" type="presParOf" srcId="{7E04405D-22CA-4B56-9409-38BBCB5E0F52}" destId="{788BF415-8764-4319-8274-404600AC4D63}" srcOrd="0" destOrd="0" presId="urn:microsoft.com/office/officeart/2009/3/layout/StepUpProcess"/>
    <dgm:cxn modelId="{232C4BEA-084B-44F8-B9F5-EBB16D79D8FB}" type="presParOf" srcId="{9B2AE469-7FBA-445C-AE3F-848C6638E791}" destId="{BEA7607D-7A90-48B8-A834-4A718983A8F1}" srcOrd="2" destOrd="0" presId="urn:microsoft.com/office/officeart/2009/3/layout/StepUpProcess"/>
    <dgm:cxn modelId="{BFB40ED8-1B63-4312-AE1D-8696F731C842}" type="presParOf" srcId="{BEA7607D-7A90-48B8-A834-4A718983A8F1}" destId="{15458C63-7181-4334-941F-40E0F70E0AEF}" srcOrd="0" destOrd="0" presId="urn:microsoft.com/office/officeart/2009/3/layout/StepUpProcess"/>
    <dgm:cxn modelId="{9B82C7B3-CFBB-4D33-9516-1A292F5EF825}" type="presParOf" srcId="{BEA7607D-7A90-48B8-A834-4A718983A8F1}" destId="{1DA2AA8B-A1C8-4CEF-BECC-282977F40094}" srcOrd="1" destOrd="0" presId="urn:microsoft.com/office/officeart/2009/3/layout/StepUpProcess"/>
    <dgm:cxn modelId="{9CBF63CA-CF9C-4A17-8D88-DC1D83894F58}" type="presParOf" srcId="{BEA7607D-7A90-48B8-A834-4A718983A8F1}" destId="{09CD8788-9261-4D5D-BAFD-E8F3D8B22F26}" srcOrd="2" destOrd="0" presId="urn:microsoft.com/office/officeart/2009/3/layout/StepUpProcess"/>
    <dgm:cxn modelId="{BD77EA39-D705-4EB2-972E-68E9A6006258}" type="presParOf" srcId="{9B2AE469-7FBA-445C-AE3F-848C6638E791}" destId="{B8C4085D-6994-4226-BDC5-CE58B5096567}" srcOrd="3" destOrd="0" presId="urn:microsoft.com/office/officeart/2009/3/layout/StepUpProcess"/>
    <dgm:cxn modelId="{C23341B4-69E3-4812-BFDF-BB62B69594CC}" type="presParOf" srcId="{B8C4085D-6994-4226-BDC5-CE58B5096567}" destId="{4F091686-4E2C-412F-A11C-0BDDF1776BEC}" srcOrd="0" destOrd="0" presId="urn:microsoft.com/office/officeart/2009/3/layout/StepUpProcess"/>
    <dgm:cxn modelId="{8210F6BD-DC5A-44EA-833B-1CC99A26E02C}" type="presParOf" srcId="{9B2AE469-7FBA-445C-AE3F-848C6638E791}" destId="{9BF11BB5-2321-427E-8F6D-36F09EBE7001}" srcOrd="4" destOrd="0" presId="urn:microsoft.com/office/officeart/2009/3/layout/StepUpProcess"/>
    <dgm:cxn modelId="{D753D32B-1966-4CD8-BBC6-6C7EE32CBF70}" type="presParOf" srcId="{9BF11BB5-2321-427E-8F6D-36F09EBE7001}" destId="{94685656-0AA8-4D11-B035-64DE45ED1C30}" srcOrd="0" destOrd="0" presId="urn:microsoft.com/office/officeart/2009/3/layout/StepUpProcess"/>
    <dgm:cxn modelId="{037962E4-7E87-4895-9629-C0F6ECA74E12}" type="presParOf" srcId="{9BF11BB5-2321-427E-8F6D-36F09EBE7001}" destId="{85D829E1-8705-457C-A5E6-A9AE27B96788}" srcOrd="1" destOrd="0" presId="urn:microsoft.com/office/officeart/2009/3/layout/StepUpProcess"/>
    <dgm:cxn modelId="{D133AC95-831F-4589-AF23-FF2B38B189FA}" type="presParOf" srcId="{9BF11BB5-2321-427E-8F6D-36F09EBE7001}" destId="{896CE51D-2363-4CF3-B20B-35AD5C23B04B}" srcOrd="2" destOrd="0" presId="urn:microsoft.com/office/officeart/2009/3/layout/StepUpProcess"/>
    <dgm:cxn modelId="{6F1FA0F1-D116-43AD-B2B9-760222C93A87}" type="presParOf" srcId="{9B2AE469-7FBA-445C-AE3F-848C6638E791}" destId="{2FEF0D18-3308-4CFC-86F7-8BA694E2E3C2}" srcOrd="5" destOrd="0" presId="urn:microsoft.com/office/officeart/2009/3/layout/StepUpProcess"/>
    <dgm:cxn modelId="{9853DBC9-F663-44B3-9227-3E08BFEA80EE}" type="presParOf" srcId="{2FEF0D18-3308-4CFC-86F7-8BA694E2E3C2}" destId="{DED6B8F8-A93C-42A9-AA06-E32B58AECFD4}" srcOrd="0" destOrd="0" presId="urn:microsoft.com/office/officeart/2009/3/layout/StepUpProcess"/>
    <dgm:cxn modelId="{EB88B611-8C72-47E4-B590-1ADA124A9D1D}" type="presParOf" srcId="{9B2AE469-7FBA-445C-AE3F-848C6638E791}" destId="{B5CBD451-C1AB-4677-9C8B-A8E74A0B5965}" srcOrd="6" destOrd="0" presId="urn:microsoft.com/office/officeart/2009/3/layout/StepUpProcess"/>
    <dgm:cxn modelId="{1BC7FAE8-5EDF-4BD3-8486-F8A45505E8EE}" type="presParOf" srcId="{B5CBD451-C1AB-4677-9C8B-A8E74A0B5965}" destId="{41D685C6-3B2A-460C-83C3-92F4F28C45B7}" srcOrd="0" destOrd="0" presId="urn:microsoft.com/office/officeart/2009/3/layout/StepUpProcess"/>
    <dgm:cxn modelId="{76F10319-7DB0-4FEA-B412-C872268BB248}" type="presParOf" srcId="{B5CBD451-C1AB-4677-9C8B-A8E74A0B5965}" destId="{26C1F7D8-0671-4B6C-9BF1-F6DA3DA2E64C}" srcOrd="1" destOrd="0" presId="urn:microsoft.com/office/officeart/2009/3/layout/StepUpProcess"/>
    <dgm:cxn modelId="{1E44235A-0FEA-473C-9E0B-0AA1B660603E}" type="presParOf" srcId="{B5CBD451-C1AB-4677-9C8B-A8E74A0B5965}" destId="{51EA85A2-70CA-40D4-AFD8-3EFF74AE49E9}" srcOrd="2" destOrd="0" presId="urn:microsoft.com/office/officeart/2009/3/layout/StepUpProcess"/>
    <dgm:cxn modelId="{8EA1E585-A0FB-4BBC-9A31-422E21DB35AD}" type="presParOf" srcId="{9B2AE469-7FBA-445C-AE3F-848C6638E791}" destId="{9CEC5F45-6B29-4449-915E-2C8F5818EA48}" srcOrd="7" destOrd="0" presId="urn:microsoft.com/office/officeart/2009/3/layout/StepUpProcess"/>
    <dgm:cxn modelId="{1072642F-BDDA-4084-9FA0-68C9671FD99F}" type="presParOf" srcId="{9CEC5F45-6B29-4449-915E-2C8F5818EA48}" destId="{8F2E9DE1-15E7-4D95-A1A3-1874B90E54EA}" srcOrd="0" destOrd="0" presId="urn:microsoft.com/office/officeart/2009/3/layout/StepUpProcess"/>
    <dgm:cxn modelId="{EE1C8E5E-2192-4043-A6A7-36AC82FA14C8}" type="presParOf" srcId="{9B2AE469-7FBA-445C-AE3F-848C6638E791}" destId="{955E0F6C-1A9D-451B-919D-DA9CCE158B6B}" srcOrd="8" destOrd="0" presId="urn:microsoft.com/office/officeart/2009/3/layout/StepUpProcess"/>
    <dgm:cxn modelId="{9F350C08-52A2-4782-A5A1-65828C79B4F2}" type="presParOf" srcId="{955E0F6C-1A9D-451B-919D-DA9CCE158B6B}" destId="{DD24F0B2-6909-4060-8B9F-40183BA01B52}" srcOrd="0" destOrd="0" presId="urn:microsoft.com/office/officeart/2009/3/layout/StepUpProcess"/>
    <dgm:cxn modelId="{0312CAE2-2AB8-4EB9-93D6-A7242B9CCF20}" type="presParOf" srcId="{955E0F6C-1A9D-451B-919D-DA9CCE158B6B}" destId="{D0EAC953-BD3A-4A4F-8D9A-C71D8E1C983E}" srcOrd="1" destOrd="0" presId="urn:microsoft.com/office/officeart/2009/3/layout/StepUpProcess"/>
    <dgm:cxn modelId="{4FF9EDBE-36A8-456F-8855-5BE6DB1E31B6}" type="presParOf" srcId="{955E0F6C-1A9D-451B-919D-DA9CCE158B6B}" destId="{DA88D1EE-C306-4CD9-BDD3-5FCF4F92A54A}" srcOrd="2" destOrd="0" presId="urn:microsoft.com/office/officeart/2009/3/layout/StepUpProcess"/>
    <dgm:cxn modelId="{7D2F8140-08D4-4229-85CD-18781E61F7BF}" type="presParOf" srcId="{9B2AE469-7FBA-445C-AE3F-848C6638E791}" destId="{66842ED1-4065-42C2-8407-FB49EDB4F1A0}" srcOrd="9" destOrd="0" presId="urn:microsoft.com/office/officeart/2009/3/layout/StepUpProcess"/>
    <dgm:cxn modelId="{41B6B11B-AEE4-4445-BF1B-382D81D24961}" type="presParOf" srcId="{66842ED1-4065-42C2-8407-FB49EDB4F1A0}" destId="{3C68CF41-8138-4E5D-9DD6-FF4A36AAC7D4}" srcOrd="0" destOrd="0" presId="urn:microsoft.com/office/officeart/2009/3/layout/StepUpProcess"/>
    <dgm:cxn modelId="{7489BC2E-41BC-45DF-BFC0-1760CCAB2562}" type="presParOf" srcId="{9B2AE469-7FBA-445C-AE3F-848C6638E791}" destId="{7F2CCB34-7943-411C-A056-134CA3D137EE}" srcOrd="10" destOrd="0" presId="urn:microsoft.com/office/officeart/2009/3/layout/StepUpProcess"/>
    <dgm:cxn modelId="{90E94BC7-1127-4B26-BB1D-C72634963EBF}" type="presParOf" srcId="{7F2CCB34-7943-411C-A056-134CA3D137EE}" destId="{7DAFA94E-471D-4301-A02A-E5996867B7C2}" srcOrd="0" destOrd="0" presId="urn:microsoft.com/office/officeart/2009/3/layout/StepUpProcess"/>
    <dgm:cxn modelId="{5B84EAC3-5206-44EC-8E94-F198935BBB01}" type="presParOf" srcId="{7F2CCB34-7943-411C-A056-134CA3D137EE}" destId="{C7337862-1483-4B0D-B802-978446ADDC50}"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B6B3FC-C8C7-403B-A860-DDDD18C77080}"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6650E31E-07EB-4C1D-A086-9CA29A28EB1C}">
      <dgm:prSet custT="1"/>
      <dgm:spPr>
        <a:noFill/>
        <a:ln w="38100">
          <a:solidFill>
            <a:srgbClr val="004620"/>
          </a:solidFill>
        </a:ln>
      </dgm:spPr>
      <dgm:t>
        <a:bodyPr/>
        <a:lstStyle/>
        <a:p>
          <a:pPr algn="l" rtl="0">
            <a:spcAft>
              <a:spcPct val="35000"/>
            </a:spcAft>
          </a:pPr>
          <a:r>
            <a:rPr lang="en-US" sz="2400" b="1" dirty="0" smtClean="0">
              <a:solidFill>
                <a:srgbClr val="009242"/>
              </a:solidFill>
              <a:latin typeface="Arial" pitchFamily="34" charset="0"/>
              <a:cs typeface="Arial" pitchFamily="34" charset="0"/>
            </a:rPr>
            <a:t>Below Level 1: Price tag</a:t>
          </a:r>
        </a:p>
        <a:p>
          <a:pPr marL="0" indent="-457200" algn="l" rtl="0">
            <a:spcAft>
              <a:spcPts val="840"/>
            </a:spcAft>
          </a:pPr>
          <a:r>
            <a:rPr lang="en-US" sz="2400" dirty="0" smtClean="0">
              <a:solidFill>
                <a:srgbClr val="009242"/>
              </a:solidFill>
              <a:sym typeface="Symbol"/>
            </a:rPr>
            <a:t>  </a:t>
          </a:r>
          <a:r>
            <a:rPr lang="en-US" sz="2400" dirty="0" smtClean="0">
              <a:solidFill>
                <a:srgbClr val="009242"/>
              </a:solidFill>
              <a:latin typeface="+mn-lt"/>
              <a:cs typeface="Arial" pitchFamily="34" charset="0"/>
            </a:rPr>
            <a:t>The stimulus for this item consists of four supermarket price tags. The tags identify the product, the price per pound, the net weight, the date packed, and the total price. </a:t>
          </a:r>
        </a:p>
        <a:p>
          <a:pPr marL="0" indent="-457200" algn="l" rtl="0">
            <a:spcAft>
              <a:spcPct val="35000"/>
            </a:spcAft>
          </a:pPr>
          <a:r>
            <a:rPr lang="en-US" sz="2400" dirty="0" smtClean="0">
              <a:solidFill>
                <a:srgbClr val="009242"/>
              </a:solidFill>
              <a:latin typeface="+mn-lt"/>
              <a:sym typeface="Symbol"/>
            </a:rPr>
            <a:t>  </a:t>
          </a:r>
          <a:r>
            <a:rPr lang="en-US" sz="2400" dirty="0" smtClean="0">
              <a:solidFill>
                <a:srgbClr val="009242"/>
              </a:solidFill>
              <a:latin typeface="+mn-lt"/>
              <a:cs typeface="Arial" pitchFamily="34" charset="0"/>
            </a:rPr>
            <a:t>The test taker is asked to indicate the item that was packed first by simply comparing the dates on the price tags.</a:t>
          </a:r>
          <a:endParaRPr lang="en-US" sz="2400" dirty="0">
            <a:solidFill>
              <a:srgbClr val="009242"/>
            </a:solidFill>
            <a:latin typeface="+mn-lt"/>
            <a:cs typeface="Arial" pitchFamily="34" charset="0"/>
          </a:endParaRPr>
        </a:p>
      </dgm:t>
    </dgm:pt>
    <dgm:pt modelId="{C812B73A-12C7-44A3-B16A-E6CE62E0638A}" type="parTrans" cxnId="{D50208C2-58F6-40EB-B336-9211B246B4EC}">
      <dgm:prSet/>
      <dgm:spPr/>
      <dgm:t>
        <a:bodyPr/>
        <a:lstStyle/>
        <a:p>
          <a:endParaRPr lang="en-US"/>
        </a:p>
      </dgm:t>
    </dgm:pt>
    <dgm:pt modelId="{274FF084-D2EB-4C0D-97F6-9AA8D3D49461}" type="sibTrans" cxnId="{D50208C2-58F6-40EB-B336-9211B246B4EC}">
      <dgm:prSet/>
      <dgm:spPr/>
      <dgm:t>
        <a:bodyPr/>
        <a:lstStyle/>
        <a:p>
          <a:endParaRPr lang="en-US"/>
        </a:p>
      </dgm:t>
    </dgm:pt>
    <dgm:pt modelId="{E1BB35C6-4BC8-4152-B130-75B7094D707F}" type="pres">
      <dgm:prSet presAssocID="{04B6B3FC-C8C7-403B-A860-DDDD18C77080}" presName="Name0" presStyleCnt="0">
        <dgm:presLayoutVars>
          <dgm:chPref val="1"/>
          <dgm:dir/>
          <dgm:animOne val="branch"/>
          <dgm:animLvl val="lvl"/>
          <dgm:resizeHandles/>
        </dgm:presLayoutVars>
      </dgm:prSet>
      <dgm:spPr/>
      <dgm:t>
        <a:bodyPr/>
        <a:lstStyle/>
        <a:p>
          <a:endParaRPr lang="en-US"/>
        </a:p>
      </dgm:t>
    </dgm:pt>
    <dgm:pt modelId="{D545AF96-E3F0-4117-B7FA-DBDD4B836C3A}" type="pres">
      <dgm:prSet presAssocID="{6650E31E-07EB-4C1D-A086-9CA29A28EB1C}" presName="vertOne" presStyleCnt="0"/>
      <dgm:spPr/>
    </dgm:pt>
    <dgm:pt modelId="{098A512F-A56E-47FA-9F2B-21C7A15F4F1D}" type="pres">
      <dgm:prSet presAssocID="{6650E31E-07EB-4C1D-A086-9CA29A28EB1C}" presName="txOne" presStyleLbl="node0" presStyleIdx="0" presStyleCnt="1" custLinFactNeighborY="3030">
        <dgm:presLayoutVars>
          <dgm:chPref val="3"/>
        </dgm:presLayoutVars>
      </dgm:prSet>
      <dgm:spPr/>
      <dgm:t>
        <a:bodyPr/>
        <a:lstStyle/>
        <a:p>
          <a:endParaRPr lang="en-US"/>
        </a:p>
      </dgm:t>
    </dgm:pt>
    <dgm:pt modelId="{E637BC53-1D37-4C1C-96CD-61BD2A5F55B4}" type="pres">
      <dgm:prSet presAssocID="{6650E31E-07EB-4C1D-A086-9CA29A28EB1C}" presName="horzOne" presStyleCnt="0"/>
      <dgm:spPr/>
    </dgm:pt>
  </dgm:ptLst>
  <dgm:cxnLst>
    <dgm:cxn modelId="{D50208C2-58F6-40EB-B336-9211B246B4EC}" srcId="{04B6B3FC-C8C7-403B-A860-DDDD18C77080}" destId="{6650E31E-07EB-4C1D-A086-9CA29A28EB1C}" srcOrd="0" destOrd="0" parTransId="{C812B73A-12C7-44A3-B16A-E6CE62E0638A}" sibTransId="{274FF084-D2EB-4C0D-97F6-9AA8D3D49461}"/>
    <dgm:cxn modelId="{6CBCC8B7-5210-4888-9B5B-27993A9A76E7}" type="presOf" srcId="{04B6B3FC-C8C7-403B-A860-DDDD18C77080}" destId="{E1BB35C6-4BC8-4152-B130-75B7094D707F}" srcOrd="0" destOrd="0" presId="urn:microsoft.com/office/officeart/2005/8/layout/hierarchy4"/>
    <dgm:cxn modelId="{79C6DB4C-7E7A-4D8A-9AAF-41DCC2CA47EE}" type="presOf" srcId="{6650E31E-07EB-4C1D-A086-9CA29A28EB1C}" destId="{098A512F-A56E-47FA-9F2B-21C7A15F4F1D}" srcOrd="0" destOrd="0" presId="urn:microsoft.com/office/officeart/2005/8/layout/hierarchy4"/>
    <dgm:cxn modelId="{ADDF94FB-A9DB-4C2F-B4D9-D3D8B93F97B3}" type="presParOf" srcId="{E1BB35C6-4BC8-4152-B130-75B7094D707F}" destId="{D545AF96-E3F0-4117-B7FA-DBDD4B836C3A}" srcOrd="0" destOrd="0" presId="urn:microsoft.com/office/officeart/2005/8/layout/hierarchy4"/>
    <dgm:cxn modelId="{21653214-A374-40A6-8E5B-9523D8958BD5}" type="presParOf" srcId="{D545AF96-E3F0-4117-B7FA-DBDD4B836C3A}" destId="{098A512F-A56E-47FA-9F2B-21C7A15F4F1D}" srcOrd="0" destOrd="0" presId="urn:microsoft.com/office/officeart/2005/8/layout/hierarchy4"/>
    <dgm:cxn modelId="{248FAB1A-FF42-4438-878E-41BE857976BB}" type="presParOf" srcId="{D545AF96-E3F0-4117-B7FA-DBDD4B836C3A}" destId="{E637BC53-1D37-4C1C-96CD-61BD2A5F55B4}"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B6B3FC-C8C7-403B-A860-DDDD18C77080}"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6650E31E-07EB-4C1D-A086-9CA29A28EB1C}">
      <dgm:prSet custT="1"/>
      <dgm:spPr>
        <a:noFill/>
        <a:ln w="38100">
          <a:solidFill>
            <a:srgbClr val="004620"/>
          </a:solidFill>
        </a:ln>
      </dgm:spPr>
      <dgm:t>
        <a:bodyPr/>
        <a:lstStyle/>
        <a:p>
          <a:pPr algn="l" rtl="0">
            <a:spcAft>
              <a:spcPct val="35000"/>
            </a:spcAft>
          </a:pPr>
          <a:r>
            <a:rPr lang="en-US" sz="2200" b="1" dirty="0" smtClean="0">
              <a:solidFill>
                <a:srgbClr val="00863D"/>
              </a:solidFill>
              <a:latin typeface="Arial" pitchFamily="34" charset="0"/>
              <a:cs typeface="Arial" pitchFamily="34" charset="0"/>
            </a:rPr>
            <a:t>Level 4: Education level</a:t>
          </a:r>
        </a:p>
        <a:p>
          <a:pPr algn="l" rtl="0">
            <a:spcAft>
              <a:spcPct val="35000"/>
            </a:spcAft>
          </a:pPr>
          <a:r>
            <a:rPr lang="en-US" sz="2200" dirty="0" smtClean="0">
              <a:solidFill>
                <a:srgbClr val="00863D"/>
              </a:solidFill>
              <a:sym typeface="Symbol"/>
            </a:rPr>
            <a:t>  </a:t>
          </a:r>
          <a:r>
            <a:rPr lang="en-US" sz="2200" dirty="0" smtClean="0">
              <a:solidFill>
                <a:srgbClr val="00863D"/>
              </a:solidFill>
              <a:latin typeface="+mn-lt"/>
              <a:cs typeface="Arial" pitchFamily="34" charset="0"/>
            </a:rPr>
            <a:t>The stimulus for this item consists of two stacked-column bar graphs presenting the distribution of the Mexican population by years of schooling for men and women separately. </a:t>
          </a:r>
        </a:p>
        <a:p>
          <a:pPr algn="l" rtl="0">
            <a:spcAft>
              <a:spcPct val="35000"/>
            </a:spcAft>
          </a:pPr>
          <a:r>
            <a:rPr lang="en-US" sz="2200" dirty="0" smtClean="0">
              <a:solidFill>
                <a:srgbClr val="00863D"/>
              </a:solidFill>
              <a:sym typeface="Symbol"/>
            </a:rPr>
            <a:t>  </a:t>
          </a:r>
          <a:r>
            <a:rPr lang="en-US" sz="2200" dirty="0" smtClean="0">
              <a:solidFill>
                <a:srgbClr val="00863D"/>
              </a:solidFill>
              <a:latin typeface="+mn-lt"/>
              <a:cs typeface="Arial" pitchFamily="34" charset="0"/>
            </a:rPr>
            <a:t>The </a:t>
          </a:r>
          <a:r>
            <a:rPr lang="en-US" sz="2200" i="1" dirty="0" smtClean="0">
              <a:solidFill>
                <a:srgbClr val="00863D"/>
              </a:solidFill>
              <a:latin typeface="+mn-lt"/>
              <a:cs typeface="Arial" pitchFamily="34" charset="0"/>
            </a:rPr>
            <a:t>y </a:t>
          </a:r>
          <a:r>
            <a:rPr lang="en-US" sz="2200" dirty="0" smtClean="0">
              <a:solidFill>
                <a:srgbClr val="00863D"/>
              </a:solidFill>
              <a:latin typeface="+mn-lt"/>
              <a:cs typeface="Arial" pitchFamily="34" charset="0"/>
            </a:rPr>
            <a:t>axis of each graph is labeled “percentage” and includes grid lines for 0, 20, 40, 60, 80, and 100%. The </a:t>
          </a:r>
          <a:r>
            <a:rPr lang="en-US" sz="2200" i="1" dirty="0" smtClean="0">
              <a:solidFill>
                <a:srgbClr val="00863D"/>
              </a:solidFill>
              <a:latin typeface="+mn-lt"/>
              <a:cs typeface="Arial" pitchFamily="34" charset="0"/>
            </a:rPr>
            <a:t>x </a:t>
          </a:r>
          <a:r>
            <a:rPr lang="en-US" sz="2200" dirty="0" smtClean="0">
              <a:solidFill>
                <a:srgbClr val="00863D"/>
              </a:solidFill>
              <a:latin typeface="+mn-lt"/>
              <a:cs typeface="Arial" pitchFamily="34" charset="0"/>
            </a:rPr>
            <a:t>axis is labeled “year” and presents data for 1960, 1970, 1990, 2000, and 2005. A legend identifies three categories of schooling: “more than 6 years of schooling,” “up to 6 years of schooling,” and “no schooling.” </a:t>
          </a:r>
        </a:p>
        <a:p>
          <a:pPr algn="l" rtl="0">
            <a:spcAft>
              <a:spcPct val="35000"/>
            </a:spcAft>
          </a:pPr>
          <a:r>
            <a:rPr lang="en-US" sz="2200" dirty="0" smtClean="0">
              <a:solidFill>
                <a:srgbClr val="00863D"/>
              </a:solidFill>
              <a:latin typeface="+mn-lt"/>
              <a:sym typeface="Symbol"/>
            </a:rPr>
            <a:t>  </a:t>
          </a:r>
          <a:r>
            <a:rPr lang="en-US" sz="2200" dirty="0" smtClean="0">
              <a:solidFill>
                <a:srgbClr val="00863D"/>
              </a:solidFill>
              <a:latin typeface="+mn-lt"/>
              <a:cs typeface="Arial" pitchFamily="34" charset="0"/>
            </a:rPr>
            <a:t>The test taker is asked to indicate what percentage of men in Mexico had more than 6 years of schooling in 1970, choosing from a pull-down menu that has 10 response categories: “0</a:t>
          </a:r>
          <a:r>
            <a:rPr lang="en-US" sz="2200" b="0" dirty="0" smtClean="0">
              <a:solidFill>
                <a:srgbClr val="00863D"/>
              </a:solidFill>
              <a:latin typeface="+mn-lt"/>
            </a:rPr>
            <a:t>–</a:t>
          </a:r>
          <a:r>
            <a:rPr lang="en-US" sz="2200" dirty="0" smtClean="0">
              <a:solidFill>
                <a:srgbClr val="00863D"/>
              </a:solidFill>
              <a:latin typeface="+mn-lt"/>
              <a:cs typeface="Arial" pitchFamily="34" charset="0"/>
            </a:rPr>
            <a:t>10%,” “10</a:t>
          </a:r>
          <a:r>
            <a:rPr lang="en-US" sz="2200" b="0" dirty="0" smtClean="0">
              <a:solidFill>
                <a:srgbClr val="00863D"/>
              </a:solidFill>
              <a:latin typeface="+mn-lt"/>
            </a:rPr>
            <a:t>–</a:t>
          </a:r>
          <a:r>
            <a:rPr lang="en-US" sz="2200" dirty="0" smtClean="0">
              <a:solidFill>
                <a:srgbClr val="00863D"/>
              </a:solidFill>
              <a:latin typeface="+mn-lt"/>
              <a:cs typeface="Arial" pitchFamily="34" charset="0"/>
            </a:rPr>
            <a:t>20%,” and so on.</a:t>
          </a:r>
          <a:endParaRPr lang="en-US" sz="2200" dirty="0">
            <a:solidFill>
              <a:srgbClr val="009242"/>
            </a:solidFill>
            <a:latin typeface="+mn-lt"/>
            <a:cs typeface="Arial" pitchFamily="34" charset="0"/>
          </a:endParaRPr>
        </a:p>
      </dgm:t>
    </dgm:pt>
    <dgm:pt modelId="{C812B73A-12C7-44A3-B16A-E6CE62E0638A}" type="parTrans" cxnId="{D50208C2-58F6-40EB-B336-9211B246B4EC}">
      <dgm:prSet/>
      <dgm:spPr/>
      <dgm:t>
        <a:bodyPr/>
        <a:lstStyle/>
        <a:p>
          <a:endParaRPr lang="en-US"/>
        </a:p>
      </dgm:t>
    </dgm:pt>
    <dgm:pt modelId="{274FF084-D2EB-4C0D-97F6-9AA8D3D49461}" type="sibTrans" cxnId="{D50208C2-58F6-40EB-B336-9211B246B4EC}">
      <dgm:prSet/>
      <dgm:spPr/>
      <dgm:t>
        <a:bodyPr/>
        <a:lstStyle/>
        <a:p>
          <a:endParaRPr lang="en-US"/>
        </a:p>
      </dgm:t>
    </dgm:pt>
    <dgm:pt modelId="{E1BB35C6-4BC8-4152-B130-75B7094D707F}" type="pres">
      <dgm:prSet presAssocID="{04B6B3FC-C8C7-403B-A860-DDDD18C77080}" presName="Name0" presStyleCnt="0">
        <dgm:presLayoutVars>
          <dgm:chPref val="1"/>
          <dgm:dir/>
          <dgm:animOne val="branch"/>
          <dgm:animLvl val="lvl"/>
          <dgm:resizeHandles/>
        </dgm:presLayoutVars>
      </dgm:prSet>
      <dgm:spPr/>
      <dgm:t>
        <a:bodyPr/>
        <a:lstStyle/>
        <a:p>
          <a:endParaRPr lang="en-US"/>
        </a:p>
      </dgm:t>
    </dgm:pt>
    <dgm:pt modelId="{D545AF96-E3F0-4117-B7FA-DBDD4B836C3A}" type="pres">
      <dgm:prSet presAssocID="{6650E31E-07EB-4C1D-A086-9CA29A28EB1C}" presName="vertOne" presStyleCnt="0"/>
      <dgm:spPr/>
    </dgm:pt>
    <dgm:pt modelId="{098A512F-A56E-47FA-9F2B-21C7A15F4F1D}" type="pres">
      <dgm:prSet presAssocID="{6650E31E-07EB-4C1D-A086-9CA29A28EB1C}" presName="txOne" presStyleLbl="node0" presStyleIdx="0" presStyleCnt="1" custLinFactNeighborY="3030">
        <dgm:presLayoutVars>
          <dgm:chPref val="3"/>
        </dgm:presLayoutVars>
      </dgm:prSet>
      <dgm:spPr/>
      <dgm:t>
        <a:bodyPr/>
        <a:lstStyle/>
        <a:p>
          <a:endParaRPr lang="en-US"/>
        </a:p>
      </dgm:t>
    </dgm:pt>
    <dgm:pt modelId="{E637BC53-1D37-4C1C-96CD-61BD2A5F55B4}" type="pres">
      <dgm:prSet presAssocID="{6650E31E-07EB-4C1D-A086-9CA29A28EB1C}" presName="horzOne" presStyleCnt="0"/>
      <dgm:spPr/>
    </dgm:pt>
  </dgm:ptLst>
  <dgm:cxnLst>
    <dgm:cxn modelId="{BB863514-2FB9-4EF0-A4A7-4FA105C2BC07}" type="presOf" srcId="{6650E31E-07EB-4C1D-A086-9CA29A28EB1C}" destId="{098A512F-A56E-47FA-9F2B-21C7A15F4F1D}" srcOrd="0" destOrd="0" presId="urn:microsoft.com/office/officeart/2005/8/layout/hierarchy4"/>
    <dgm:cxn modelId="{D50208C2-58F6-40EB-B336-9211B246B4EC}" srcId="{04B6B3FC-C8C7-403B-A860-DDDD18C77080}" destId="{6650E31E-07EB-4C1D-A086-9CA29A28EB1C}" srcOrd="0" destOrd="0" parTransId="{C812B73A-12C7-44A3-B16A-E6CE62E0638A}" sibTransId="{274FF084-D2EB-4C0D-97F6-9AA8D3D49461}"/>
    <dgm:cxn modelId="{CB6246DF-689C-4DA2-A5D4-853CB2AA71BC}" type="presOf" srcId="{04B6B3FC-C8C7-403B-A860-DDDD18C77080}" destId="{E1BB35C6-4BC8-4152-B130-75B7094D707F}" srcOrd="0" destOrd="0" presId="urn:microsoft.com/office/officeart/2005/8/layout/hierarchy4"/>
    <dgm:cxn modelId="{8AFD464E-0ABB-4146-B8FC-01F5758BD28D}" type="presParOf" srcId="{E1BB35C6-4BC8-4152-B130-75B7094D707F}" destId="{D545AF96-E3F0-4117-B7FA-DBDD4B836C3A}" srcOrd="0" destOrd="0" presId="urn:microsoft.com/office/officeart/2005/8/layout/hierarchy4"/>
    <dgm:cxn modelId="{993DAEB3-2FFD-475D-A9A4-B7852EB93900}" type="presParOf" srcId="{D545AF96-E3F0-4117-B7FA-DBDD4B836C3A}" destId="{098A512F-A56E-47FA-9F2B-21C7A15F4F1D}" srcOrd="0" destOrd="0" presId="urn:microsoft.com/office/officeart/2005/8/layout/hierarchy4"/>
    <dgm:cxn modelId="{4CC05B41-2358-4A0B-B466-591BE4EB5909}" type="presParOf" srcId="{D545AF96-E3F0-4117-B7FA-DBDD4B836C3A}" destId="{E637BC53-1D37-4C1C-96CD-61BD2A5F55B4}"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1C28BA5-73F6-4B86-AB8E-6C8FA1B54FAB}"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EE3EEB29-6476-4E74-9E0F-BAE617D581BD}">
      <dgm:prSet phldrT="[Text]" custT="1"/>
      <dgm:spPr/>
      <dgm:t>
        <a:bodyPr/>
        <a:lstStyle/>
        <a:p>
          <a:r>
            <a:rPr lang="en-US" sz="1800" dirty="0" smtClean="0"/>
            <a:t>Tasks are well-defined involving use of only one function within a generic interface. </a:t>
          </a:r>
          <a:endParaRPr lang="en-US" sz="1800" dirty="0"/>
        </a:p>
      </dgm:t>
    </dgm:pt>
    <dgm:pt modelId="{0A87DE0D-3239-44F7-9E36-5647D147E8DC}" type="parTrans" cxnId="{EDBA1692-DFC8-41CC-AA9A-C5172AE9911E}">
      <dgm:prSet/>
      <dgm:spPr/>
      <dgm:t>
        <a:bodyPr/>
        <a:lstStyle/>
        <a:p>
          <a:endParaRPr lang="en-US"/>
        </a:p>
      </dgm:t>
    </dgm:pt>
    <dgm:pt modelId="{6816DDC1-6337-47DD-93D0-3EF5206E6EBA}" type="sibTrans" cxnId="{EDBA1692-DFC8-41CC-AA9A-C5172AE9911E}">
      <dgm:prSet/>
      <dgm:spPr/>
      <dgm:t>
        <a:bodyPr/>
        <a:lstStyle/>
        <a:p>
          <a:endParaRPr lang="en-US"/>
        </a:p>
      </dgm:t>
    </dgm:pt>
    <dgm:pt modelId="{15662591-0BF3-49E1-B9A0-0D3FD8028D5D}">
      <dgm:prSet phldrT="[Text]" custT="1"/>
      <dgm:spPr/>
      <dgm:t>
        <a:bodyPr/>
        <a:lstStyle/>
        <a:p>
          <a:r>
            <a:rPr lang="en-US" sz="1800" dirty="0" smtClean="0"/>
            <a:t>Tasks require little or no navigation, and only a few steps to access information for solving the problem. There are few monitoring demands.</a:t>
          </a:r>
        </a:p>
      </dgm:t>
    </dgm:pt>
    <dgm:pt modelId="{D0EE4808-1CC3-4F4D-B177-B6E465F7C1EF}" type="parTrans" cxnId="{7F142616-D8B0-45DB-BDD4-852C9F0230E9}">
      <dgm:prSet/>
      <dgm:spPr/>
      <dgm:t>
        <a:bodyPr/>
        <a:lstStyle/>
        <a:p>
          <a:endParaRPr lang="en-US"/>
        </a:p>
      </dgm:t>
    </dgm:pt>
    <dgm:pt modelId="{19C78146-AD9A-441E-937A-7E30E55F375E}" type="sibTrans" cxnId="{7F142616-D8B0-45DB-BDD4-852C9F0230E9}">
      <dgm:prSet/>
      <dgm:spPr/>
      <dgm:t>
        <a:bodyPr/>
        <a:lstStyle/>
        <a:p>
          <a:endParaRPr lang="en-US"/>
        </a:p>
      </dgm:t>
    </dgm:pt>
    <dgm:pt modelId="{313A321F-F03B-45A8-88A1-A9E688071BC5}">
      <dgm:prSet phldrT="[Text]" custT="1"/>
      <dgm:spPr/>
      <dgm:t>
        <a:bodyPr/>
        <a:lstStyle/>
        <a:p>
          <a:r>
            <a:rPr lang="en-US" sz="1800" dirty="0" smtClean="0"/>
            <a:t>Tasks require some navigation across pages and applications for  solving the problem. Evaluating the relevance, some integration and inferential reasoning may be needed.</a:t>
          </a:r>
          <a:endParaRPr lang="en-US" sz="1800" dirty="0"/>
        </a:p>
      </dgm:t>
    </dgm:pt>
    <dgm:pt modelId="{9830DEEE-BC6B-42AF-ADFB-19ABE5836E74}" type="parTrans" cxnId="{8CE88508-AE53-4C7B-9916-3BCABEC37013}">
      <dgm:prSet/>
      <dgm:spPr/>
      <dgm:t>
        <a:bodyPr/>
        <a:lstStyle/>
        <a:p>
          <a:endParaRPr lang="en-US"/>
        </a:p>
      </dgm:t>
    </dgm:pt>
    <dgm:pt modelId="{7EE74777-9ABF-43C6-83DC-328EB2499C21}" type="sibTrans" cxnId="{8CE88508-AE53-4C7B-9916-3BCABEC37013}">
      <dgm:prSet/>
      <dgm:spPr/>
      <dgm:t>
        <a:bodyPr/>
        <a:lstStyle/>
        <a:p>
          <a:endParaRPr lang="en-US"/>
        </a:p>
      </dgm:t>
    </dgm:pt>
    <dgm:pt modelId="{C362C57D-F4A7-4B6A-890C-0EF6F9E9FC99}">
      <dgm:prSet custT="1"/>
      <dgm:spPr/>
      <dgm:t>
        <a:bodyPr/>
        <a:lstStyle/>
        <a:p>
          <a:r>
            <a:rPr lang="en-US" sz="1800" dirty="0" smtClean="0"/>
            <a:t>Task may involve multiple steps and operators, navigation across pages and applications.  There are typically high monitoring demands, and evaluation of  relevance and reliability of information. </a:t>
          </a:r>
          <a:endParaRPr lang="en-US" sz="1800" dirty="0"/>
        </a:p>
      </dgm:t>
    </dgm:pt>
    <dgm:pt modelId="{D2CA4E55-2670-4B3B-AB0F-6AD7F6FC1379}" type="parTrans" cxnId="{1A238895-9BD2-4CD1-A62A-AB2AEBA8B9CD}">
      <dgm:prSet/>
      <dgm:spPr/>
      <dgm:t>
        <a:bodyPr/>
        <a:lstStyle/>
        <a:p>
          <a:endParaRPr lang="en-US"/>
        </a:p>
      </dgm:t>
    </dgm:pt>
    <dgm:pt modelId="{EF212711-7FA1-41A5-9CB3-5CC5EC2A20E0}" type="sibTrans" cxnId="{1A238895-9BD2-4CD1-A62A-AB2AEBA8B9CD}">
      <dgm:prSet/>
      <dgm:spPr/>
      <dgm:t>
        <a:bodyPr/>
        <a:lstStyle/>
        <a:p>
          <a:endParaRPr lang="en-US"/>
        </a:p>
      </dgm:t>
    </dgm:pt>
    <dgm:pt modelId="{9B2AE469-7FBA-445C-AE3F-848C6638E791}" type="pres">
      <dgm:prSet presAssocID="{B1C28BA5-73F6-4B86-AB8E-6C8FA1B54FAB}" presName="rootnode" presStyleCnt="0">
        <dgm:presLayoutVars>
          <dgm:chMax/>
          <dgm:chPref/>
          <dgm:dir/>
          <dgm:animLvl val="lvl"/>
        </dgm:presLayoutVars>
      </dgm:prSet>
      <dgm:spPr/>
      <dgm:t>
        <a:bodyPr/>
        <a:lstStyle/>
        <a:p>
          <a:endParaRPr lang="en-US"/>
        </a:p>
      </dgm:t>
    </dgm:pt>
    <dgm:pt modelId="{174F2646-F3AA-48A9-BD5C-F30A92FCBE87}" type="pres">
      <dgm:prSet presAssocID="{EE3EEB29-6476-4E74-9E0F-BAE617D581BD}" presName="composite" presStyleCnt="0"/>
      <dgm:spPr/>
    </dgm:pt>
    <dgm:pt modelId="{7E2B2DA5-CA37-4F6A-87B1-4CE2CCD06253}" type="pres">
      <dgm:prSet presAssocID="{EE3EEB29-6476-4E74-9E0F-BAE617D581BD}" presName="LShape" presStyleLbl="alignNode1" presStyleIdx="0" presStyleCnt="7" custLinFactNeighborX="1626" custLinFactNeighborY="-23612"/>
      <dgm:spPr>
        <a:solidFill>
          <a:srgbClr val="7030A0"/>
        </a:solidFill>
        <a:ln>
          <a:solidFill>
            <a:srgbClr val="7030A0"/>
          </a:solidFill>
        </a:ln>
      </dgm:spPr>
      <dgm:t>
        <a:bodyPr/>
        <a:lstStyle/>
        <a:p>
          <a:endParaRPr lang="en-US"/>
        </a:p>
      </dgm:t>
    </dgm:pt>
    <dgm:pt modelId="{A0577867-7D79-4750-BA38-D56A7F188CD7}" type="pres">
      <dgm:prSet presAssocID="{EE3EEB29-6476-4E74-9E0F-BAE617D581BD}" presName="ParentText" presStyleLbl="revTx" presStyleIdx="0" presStyleCnt="4" custScaleX="91026" custLinFactNeighborX="-182" custLinFactNeighborY="-14263">
        <dgm:presLayoutVars>
          <dgm:chMax val="0"/>
          <dgm:chPref val="0"/>
          <dgm:bulletEnabled val="1"/>
        </dgm:presLayoutVars>
      </dgm:prSet>
      <dgm:spPr/>
      <dgm:t>
        <a:bodyPr/>
        <a:lstStyle/>
        <a:p>
          <a:endParaRPr lang="en-US"/>
        </a:p>
      </dgm:t>
    </dgm:pt>
    <dgm:pt modelId="{603157AA-588F-492D-8D31-DB93B7AD5801}" type="pres">
      <dgm:prSet presAssocID="{EE3EEB29-6476-4E74-9E0F-BAE617D581BD}" presName="Triangle" presStyleLbl="alignNode1" presStyleIdx="1" presStyleCnt="7" custLinFactNeighborX="9546" custLinFactNeighborY="-83304"/>
      <dgm:spPr>
        <a:solidFill>
          <a:srgbClr val="7030A0"/>
        </a:solidFill>
        <a:ln>
          <a:solidFill>
            <a:srgbClr val="7030A0"/>
          </a:solidFill>
        </a:ln>
      </dgm:spPr>
      <dgm:t>
        <a:bodyPr/>
        <a:lstStyle/>
        <a:p>
          <a:endParaRPr lang="en-US"/>
        </a:p>
      </dgm:t>
    </dgm:pt>
    <dgm:pt modelId="{7E04405D-22CA-4B56-9409-38BBCB5E0F52}" type="pres">
      <dgm:prSet presAssocID="{6816DDC1-6337-47DD-93D0-3EF5206E6EBA}" presName="sibTrans" presStyleCnt="0"/>
      <dgm:spPr/>
    </dgm:pt>
    <dgm:pt modelId="{788BF415-8764-4319-8274-404600AC4D63}" type="pres">
      <dgm:prSet presAssocID="{6816DDC1-6337-47DD-93D0-3EF5206E6EBA}" presName="space" presStyleCnt="0"/>
      <dgm:spPr/>
    </dgm:pt>
    <dgm:pt modelId="{BEA7607D-7A90-48B8-A834-4A718983A8F1}" type="pres">
      <dgm:prSet presAssocID="{15662591-0BF3-49E1-B9A0-0D3FD8028D5D}" presName="composite" presStyleCnt="0"/>
      <dgm:spPr/>
    </dgm:pt>
    <dgm:pt modelId="{15458C63-7181-4334-941F-40E0F70E0AEF}" type="pres">
      <dgm:prSet presAssocID="{15662591-0BF3-49E1-B9A0-0D3FD8028D5D}" presName="LShape" presStyleLbl="alignNode1" presStyleIdx="2" presStyleCnt="7" custLinFactNeighborX="1626" custLinFactNeighborY="-23612"/>
      <dgm:spPr>
        <a:solidFill>
          <a:srgbClr val="7030A0"/>
        </a:solidFill>
        <a:ln>
          <a:solidFill>
            <a:srgbClr val="7030A0"/>
          </a:solidFill>
        </a:ln>
      </dgm:spPr>
      <dgm:t>
        <a:bodyPr/>
        <a:lstStyle/>
        <a:p>
          <a:endParaRPr lang="en-US"/>
        </a:p>
      </dgm:t>
    </dgm:pt>
    <dgm:pt modelId="{1DA2AA8B-A1C8-4CEF-BECC-282977F40094}" type="pres">
      <dgm:prSet presAssocID="{15662591-0BF3-49E1-B9A0-0D3FD8028D5D}" presName="ParentText" presStyleLbl="revTx" presStyleIdx="1" presStyleCnt="4" custLinFactNeighborX="1801" custLinFactNeighborY="-17931">
        <dgm:presLayoutVars>
          <dgm:chMax val="0"/>
          <dgm:chPref val="0"/>
          <dgm:bulletEnabled val="1"/>
        </dgm:presLayoutVars>
      </dgm:prSet>
      <dgm:spPr/>
      <dgm:t>
        <a:bodyPr/>
        <a:lstStyle/>
        <a:p>
          <a:endParaRPr lang="en-US"/>
        </a:p>
      </dgm:t>
    </dgm:pt>
    <dgm:pt modelId="{09CD8788-9261-4D5D-BAFD-E8F3D8B22F26}" type="pres">
      <dgm:prSet presAssocID="{15662591-0BF3-49E1-B9A0-0D3FD8028D5D}" presName="Triangle" presStyleLbl="alignNode1" presStyleIdx="3" presStyleCnt="7" custLinFactNeighborX="9546" custLinFactNeighborY="-83304"/>
      <dgm:spPr>
        <a:solidFill>
          <a:srgbClr val="7030A0"/>
        </a:solidFill>
        <a:ln>
          <a:solidFill>
            <a:srgbClr val="7030A0"/>
          </a:solidFill>
        </a:ln>
      </dgm:spPr>
      <dgm:t>
        <a:bodyPr/>
        <a:lstStyle/>
        <a:p>
          <a:endParaRPr lang="en-US"/>
        </a:p>
      </dgm:t>
    </dgm:pt>
    <dgm:pt modelId="{B8C4085D-6994-4226-BDC5-CE58B5096567}" type="pres">
      <dgm:prSet presAssocID="{19C78146-AD9A-441E-937A-7E30E55F375E}" presName="sibTrans" presStyleCnt="0"/>
      <dgm:spPr/>
    </dgm:pt>
    <dgm:pt modelId="{4F091686-4E2C-412F-A11C-0BDDF1776BEC}" type="pres">
      <dgm:prSet presAssocID="{19C78146-AD9A-441E-937A-7E30E55F375E}" presName="space" presStyleCnt="0"/>
      <dgm:spPr/>
    </dgm:pt>
    <dgm:pt modelId="{9BF11BB5-2321-427E-8F6D-36F09EBE7001}" type="pres">
      <dgm:prSet presAssocID="{313A321F-F03B-45A8-88A1-A9E688071BC5}" presName="composite" presStyleCnt="0"/>
      <dgm:spPr/>
    </dgm:pt>
    <dgm:pt modelId="{94685656-0AA8-4D11-B035-64DE45ED1C30}" type="pres">
      <dgm:prSet presAssocID="{313A321F-F03B-45A8-88A1-A9E688071BC5}" presName="LShape" presStyleLbl="alignNode1" presStyleIdx="4" presStyleCnt="7" custLinFactNeighborX="1626" custLinFactNeighborY="-23612"/>
      <dgm:spPr>
        <a:solidFill>
          <a:srgbClr val="7030A0"/>
        </a:solidFill>
        <a:ln>
          <a:solidFill>
            <a:srgbClr val="7030A0"/>
          </a:solidFill>
        </a:ln>
      </dgm:spPr>
      <dgm:t>
        <a:bodyPr/>
        <a:lstStyle/>
        <a:p>
          <a:endParaRPr lang="en-US"/>
        </a:p>
      </dgm:t>
    </dgm:pt>
    <dgm:pt modelId="{85D829E1-8705-457C-A5E6-A9AE27B96788}" type="pres">
      <dgm:prSet presAssocID="{313A321F-F03B-45A8-88A1-A9E688071BC5}" presName="ParentText" presStyleLbl="revTx" presStyleIdx="2" presStyleCnt="4" custLinFactNeighborX="1801" custLinFactNeighborY="-17931">
        <dgm:presLayoutVars>
          <dgm:chMax val="0"/>
          <dgm:chPref val="0"/>
          <dgm:bulletEnabled val="1"/>
        </dgm:presLayoutVars>
      </dgm:prSet>
      <dgm:spPr/>
      <dgm:t>
        <a:bodyPr/>
        <a:lstStyle/>
        <a:p>
          <a:endParaRPr lang="en-US"/>
        </a:p>
      </dgm:t>
    </dgm:pt>
    <dgm:pt modelId="{896CE51D-2363-4CF3-B20B-35AD5C23B04B}" type="pres">
      <dgm:prSet presAssocID="{313A321F-F03B-45A8-88A1-A9E688071BC5}" presName="Triangle" presStyleLbl="alignNode1" presStyleIdx="5" presStyleCnt="7" custLinFactNeighborX="9546" custLinFactNeighborY="-83304"/>
      <dgm:spPr>
        <a:solidFill>
          <a:srgbClr val="7030A0"/>
        </a:solidFill>
        <a:ln>
          <a:solidFill>
            <a:srgbClr val="7030A0"/>
          </a:solidFill>
        </a:ln>
      </dgm:spPr>
      <dgm:t>
        <a:bodyPr/>
        <a:lstStyle/>
        <a:p>
          <a:endParaRPr lang="en-US"/>
        </a:p>
      </dgm:t>
    </dgm:pt>
    <dgm:pt modelId="{2FEF0D18-3308-4CFC-86F7-8BA694E2E3C2}" type="pres">
      <dgm:prSet presAssocID="{7EE74777-9ABF-43C6-83DC-328EB2499C21}" presName="sibTrans" presStyleCnt="0"/>
      <dgm:spPr/>
    </dgm:pt>
    <dgm:pt modelId="{DED6B8F8-A93C-42A9-AA06-E32B58AECFD4}" type="pres">
      <dgm:prSet presAssocID="{7EE74777-9ABF-43C6-83DC-328EB2499C21}" presName="space" presStyleCnt="0"/>
      <dgm:spPr/>
    </dgm:pt>
    <dgm:pt modelId="{B5CBD451-C1AB-4677-9C8B-A8E74A0B5965}" type="pres">
      <dgm:prSet presAssocID="{C362C57D-F4A7-4B6A-890C-0EF6F9E9FC99}" presName="composite" presStyleCnt="0"/>
      <dgm:spPr/>
    </dgm:pt>
    <dgm:pt modelId="{41D685C6-3B2A-460C-83C3-92F4F28C45B7}" type="pres">
      <dgm:prSet presAssocID="{C362C57D-F4A7-4B6A-890C-0EF6F9E9FC99}" presName="LShape" presStyleLbl="alignNode1" presStyleIdx="6" presStyleCnt="7" custLinFactNeighborX="1626" custLinFactNeighborY="-23612"/>
      <dgm:spPr>
        <a:solidFill>
          <a:srgbClr val="7030A0"/>
        </a:solidFill>
        <a:ln>
          <a:solidFill>
            <a:srgbClr val="7030A0"/>
          </a:solidFill>
        </a:ln>
      </dgm:spPr>
      <dgm:t>
        <a:bodyPr/>
        <a:lstStyle/>
        <a:p>
          <a:endParaRPr lang="en-US"/>
        </a:p>
      </dgm:t>
    </dgm:pt>
    <dgm:pt modelId="{26C1F7D8-0671-4B6C-9BF1-F6DA3DA2E64C}" type="pres">
      <dgm:prSet presAssocID="{C362C57D-F4A7-4B6A-890C-0EF6F9E9FC99}" presName="ParentText" presStyleLbl="revTx" presStyleIdx="3" presStyleCnt="4" custScaleX="102988" custLinFactNeighborX="1801" custLinFactNeighborY="-17931">
        <dgm:presLayoutVars>
          <dgm:chMax val="0"/>
          <dgm:chPref val="0"/>
          <dgm:bulletEnabled val="1"/>
        </dgm:presLayoutVars>
      </dgm:prSet>
      <dgm:spPr/>
      <dgm:t>
        <a:bodyPr/>
        <a:lstStyle/>
        <a:p>
          <a:endParaRPr lang="en-US"/>
        </a:p>
      </dgm:t>
    </dgm:pt>
  </dgm:ptLst>
  <dgm:cxnLst>
    <dgm:cxn modelId="{11C410F8-108E-4B1D-8A48-523A9E2090B6}" type="presOf" srcId="{313A321F-F03B-45A8-88A1-A9E688071BC5}" destId="{85D829E1-8705-457C-A5E6-A9AE27B96788}" srcOrd="0" destOrd="0" presId="urn:microsoft.com/office/officeart/2009/3/layout/StepUpProcess"/>
    <dgm:cxn modelId="{3E4359F0-5965-472C-87F6-CF0E3CB3AAC1}" type="presOf" srcId="{15662591-0BF3-49E1-B9A0-0D3FD8028D5D}" destId="{1DA2AA8B-A1C8-4CEF-BECC-282977F40094}" srcOrd="0" destOrd="0" presId="urn:microsoft.com/office/officeart/2009/3/layout/StepUpProcess"/>
    <dgm:cxn modelId="{9D923A9C-4C54-435A-B439-F467FE3EFE4C}" type="presOf" srcId="{EE3EEB29-6476-4E74-9E0F-BAE617D581BD}" destId="{A0577867-7D79-4750-BA38-D56A7F188CD7}" srcOrd="0" destOrd="0" presId="urn:microsoft.com/office/officeart/2009/3/layout/StepUpProcess"/>
    <dgm:cxn modelId="{8CE88508-AE53-4C7B-9916-3BCABEC37013}" srcId="{B1C28BA5-73F6-4B86-AB8E-6C8FA1B54FAB}" destId="{313A321F-F03B-45A8-88A1-A9E688071BC5}" srcOrd="2" destOrd="0" parTransId="{9830DEEE-BC6B-42AF-ADFB-19ABE5836E74}" sibTransId="{7EE74777-9ABF-43C6-83DC-328EB2499C21}"/>
    <dgm:cxn modelId="{1A238895-9BD2-4CD1-A62A-AB2AEBA8B9CD}" srcId="{B1C28BA5-73F6-4B86-AB8E-6C8FA1B54FAB}" destId="{C362C57D-F4A7-4B6A-890C-0EF6F9E9FC99}" srcOrd="3" destOrd="0" parTransId="{D2CA4E55-2670-4B3B-AB0F-6AD7F6FC1379}" sibTransId="{EF212711-7FA1-41A5-9CB3-5CC5EC2A20E0}"/>
    <dgm:cxn modelId="{EDBA1692-DFC8-41CC-AA9A-C5172AE9911E}" srcId="{B1C28BA5-73F6-4B86-AB8E-6C8FA1B54FAB}" destId="{EE3EEB29-6476-4E74-9E0F-BAE617D581BD}" srcOrd="0" destOrd="0" parTransId="{0A87DE0D-3239-44F7-9E36-5647D147E8DC}" sibTransId="{6816DDC1-6337-47DD-93D0-3EF5206E6EBA}"/>
    <dgm:cxn modelId="{76692872-84D2-4E4B-8D1D-A49E7A457659}" type="presOf" srcId="{B1C28BA5-73F6-4B86-AB8E-6C8FA1B54FAB}" destId="{9B2AE469-7FBA-445C-AE3F-848C6638E791}" srcOrd="0" destOrd="0" presId="urn:microsoft.com/office/officeart/2009/3/layout/StepUpProcess"/>
    <dgm:cxn modelId="{349B79F0-D68A-4B38-9C36-2F0F621000FA}" type="presOf" srcId="{C362C57D-F4A7-4B6A-890C-0EF6F9E9FC99}" destId="{26C1F7D8-0671-4B6C-9BF1-F6DA3DA2E64C}" srcOrd="0" destOrd="0" presId="urn:microsoft.com/office/officeart/2009/3/layout/StepUpProcess"/>
    <dgm:cxn modelId="{7F142616-D8B0-45DB-BDD4-852C9F0230E9}" srcId="{B1C28BA5-73F6-4B86-AB8E-6C8FA1B54FAB}" destId="{15662591-0BF3-49E1-B9A0-0D3FD8028D5D}" srcOrd="1" destOrd="0" parTransId="{D0EE4808-1CC3-4F4D-B177-B6E465F7C1EF}" sibTransId="{19C78146-AD9A-441E-937A-7E30E55F375E}"/>
    <dgm:cxn modelId="{9050EE35-7ACF-4F14-9C91-86BE225AA431}" type="presParOf" srcId="{9B2AE469-7FBA-445C-AE3F-848C6638E791}" destId="{174F2646-F3AA-48A9-BD5C-F30A92FCBE87}" srcOrd="0" destOrd="0" presId="urn:microsoft.com/office/officeart/2009/3/layout/StepUpProcess"/>
    <dgm:cxn modelId="{86B1CCF7-2E26-422F-BE5F-91E14CF6A539}" type="presParOf" srcId="{174F2646-F3AA-48A9-BD5C-F30A92FCBE87}" destId="{7E2B2DA5-CA37-4F6A-87B1-4CE2CCD06253}" srcOrd="0" destOrd="0" presId="urn:microsoft.com/office/officeart/2009/3/layout/StepUpProcess"/>
    <dgm:cxn modelId="{4DFAA9B2-2A2D-4A7D-92CF-3F796521A563}" type="presParOf" srcId="{174F2646-F3AA-48A9-BD5C-F30A92FCBE87}" destId="{A0577867-7D79-4750-BA38-D56A7F188CD7}" srcOrd="1" destOrd="0" presId="urn:microsoft.com/office/officeart/2009/3/layout/StepUpProcess"/>
    <dgm:cxn modelId="{28B2CF3C-27BE-4505-A701-48B00336A520}" type="presParOf" srcId="{174F2646-F3AA-48A9-BD5C-F30A92FCBE87}" destId="{603157AA-588F-492D-8D31-DB93B7AD5801}" srcOrd="2" destOrd="0" presId="urn:microsoft.com/office/officeart/2009/3/layout/StepUpProcess"/>
    <dgm:cxn modelId="{CC0A93E2-8672-4A49-8E28-B5A13CD077BF}" type="presParOf" srcId="{9B2AE469-7FBA-445C-AE3F-848C6638E791}" destId="{7E04405D-22CA-4B56-9409-38BBCB5E0F52}" srcOrd="1" destOrd="0" presId="urn:microsoft.com/office/officeart/2009/3/layout/StepUpProcess"/>
    <dgm:cxn modelId="{619A27E8-D3FA-4053-AA01-EA16F50C0A5F}" type="presParOf" srcId="{7E04405D-22CA-4B56-9409-38BBCB5E0F52}" destId="{788BF415-8764-4319-8274-404600AC4D63}" srcOrd="0" destOrd="0" presId="urn:microsoft.com/office/officeart/2009/3/layout/StepUpProcess"/>
    <dgm:cxn modelId="{92C54DE7-383B-4C0F-BEA4-2AA5D878610C}" type="presParOf" srcId="{9B2AE469-7FBA-445C-AE3F-848C6638E791}" destId="{BEA7607D-7A90-48B8-A834-4A718983A8F1}" srcOrd="2" destOrd="0" presId="urn:microsoft.com/office/officeart/2009/3/layout/StepUpProcess"/>
    <dgm:cxn modelId="{A3B2C744-A373-4F01-BF0C-14DDE92F732C}" type="presParOf" srcId="{BEA7607D-7A90-48B8-A834-4A718983A8F1}" destId="{15458C63-7181-4334-941F-40E0F70E0AEF}" srcOrd="0" destOrd="0" presId="urn:microsoft.com/office/officeart/2009/3/layout/StepUpProcess"/>
    <dgm:cxn modelId="{E6018DFF-D479-412A-AB4D-6351ABEDD6B3}" type="presParOf" srcId="{BEA7607D-7A90-48B8-A834-4A718983A8F1}" destId="{1DA2AA8B-A1C8-4CEF-BECC-282977F40094}" srcOrd="1" destOrd="0" presId="urn:microsoft.com/office/officeart/2009/3/layout/StepUpProcess"/>
    <dgm:cxn modelId="{B79A45A7-3761-435A-A798-CB5CF7BD336B}" type="presParOf" srcId="{BEA7607D-7A90-48B8-A834-4A718983A8F1}" destId="{09CD8788-9261-4D5D-BAFD-E8F3D8B22F26}" srcOrd="2" destOrd="0" presId="urn:microsoft.com/office/officeart/2009/3/layout/StepUpProcess"/>
    <dgm:cxn modelId="{D05DDC94-962A-4720-B31F-80485CA48842}" type="presParOf" srcId="{9B2AE469-7FBA-445C-AE3F-848C6638E791}" destId="{B8C4085D-6994-4226-BDC5-CE58B5096567}" srcOrd="3" destOrd="0" presId="urn:microsoft.com/office/officeart/2009/3/layout/StepUpProcess"/>
    <dgm:cxn modelId="{742694FE-BC2E-46E6-BCDB-1459CCFCA65F}" type="presParOf" srcId="{B8C4085D-6994-4226-BDC5-CE58B5096567}" destId="{4F091686-4E2C-412F-A11C-0BDDF1776BEC}" srcOrd="0" destOrd="0" presId="urn:microsoft.com/office/officeart/2009/3/layout/StepUpProcess"/>
    <dgm:cxn modelId="{C64C8AC7-01E4-4EE1-A214-705D71C3DBAA}" type="presParOf" srcId="{9B2AE469-7FBA-445C-AE3F-848C6638E791}" destId="{9BF11BB5-2321-427E-8F6D-36F09EBE7001}" srcOrd="4" destOrd="0" presId="urn:microsoft.com/office/officeart/2009/3/layout/StepUpProcess"/>
    <dgm:cxn modelId="{16186874-3124-425C-8E5B-95C24DD34553}" type="presParOf" srcId="{9BF11BB5-2321-427E-8F6D-36F09EBE7001}" destId="{94685656-0AA8-4D11-B035-64DE45ED1C30}" srcOrd="0" destOrd="0" presId="urn:microsoft.com/office/officeart/2009/3/layout/StepUpProcess"/>
    <dgm:cxn modelId="{05E21672-A863-42A5-99E8-ACA02F94E3E6}" type="presParOf" srcId="{9BF11BB5-2321-427E-8F6D-36F09EBE7001}" destId="{85D829E1-8705-457C-A5E6-A9AE27B96788}" srcOrd="1" destOrd="0" presId="urn:microsoft.com/office/officeart/2009/3/layout/StepUpProcess"/>
    <dgm:cxn modelId="{75C4B12B-4A85-40F0-9D92-382E5CC759C4}" type="presParOf" srcId="{9BF11BB5-2321-427E-8F6D-36F09EBE7001}" destId="{896CE51D-2363-4CF3-B20B-35AD5C23B04B}" srcOrd="2" destOrd="0" presId="urn:microsoft.com/office/officeart/2009/3/layout/StepUpProcess"/>
    <dgm:cxn modelId="{55DCAD99-5AB7-4F7B-A543-5AF946C93F29}" type="presParOf" srcId="{9B2AE469-7FBA-445C-AE3F-848C6638E791}" destId="{2FEF0D18-3308-4CFC-86F7-8BA694E2E3C2}" srcOrd="5" destOrd="0" presId="urn:microsoft.com/office/officeart/2009/3/layout/StepUpProcess"/>
    <dgm:cxn modelId="{3EECFB7D-59E2-4B95-8294-3D3D8A40FA9B}" type="presParOf" srcId="{2FEF0D18-3308-4CFC-86F7-8BA694E2E3C2}" destId="{DED6B8F8-A93C-42A9-AA06-E32B58AECFD4}" srcOrd="0" destOrd="0" presId="urn:microsoft.com/office/officeart/2009/3/layout/StepUpProcess"/>
    <dgm:cxn modelId="{7F02D4B6-743B-4FDC-8CDD-557A7A9366D9}" type="presParOf" srcId="{9B2AE469-7FBA-445C-AE3F-848C6638E791}" destId="{B5CBD451-C1AB-4677-9C8B-A8E74A0B5965}" srcOrd="6" destOrd="0" presId="urn:microsoft.com/office/officeart/2009/3/layout/StepUpProcess"/>
    <dgm:cxn modelId="{DA5E26E5-372F-49B6-89A6-C2BC2EE18C6E}" type="presParOf" srcId="{B5CBD451-C1AB-4677-9C8B-A8E74A0B5965}" destId="{41D685C6-3B2A-460C-83C3-92F4F28C45B7}" srcOrd="0" destOrd="0" presId="urn:microsoft.com/office/officeart/2009/3/layout/StepUpProcess"/>
    <dgm:cxn modelId="{3460D2D8-C911-47E8-ACBF-96A5AFB9AAE9}" type="presParOf" srcId="{B5CBD451-C1AB-4677-9C8B-A8E74A0B5965}" destId="{26C1F7D8-0671-4B6C-9BF1-F6DA3DA2E64C}"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305E972-1485-46D9-B5FE-E97C57079C94}"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F51C0534-6014-41F0-B133-121C425CF4AA}">
      <dgm:prSet custT="1"/>
      <dgm:spPr>
        <a:noFill/>
        <a:ln w="28575">
          <a:solidFill>
            <a:schemeClr val="accent4">
              <a:lumMod val="50000"/>
            </a:schemeClr>
          </a:solidFill>
        </a:ln>
      </dgm:spPr>
      <dgm:t>
        <a:bodyPr/>
        <a:lstStyle/>
        <a:p>
          <a:pPr algn="l" rtl="0"/>
          <a:r>
            <a:rPr lang="en-US" sz="2400" b="1" dirty="0" smtClean="0">
              <a:solidFill>
                <a:srgbClr val="9900CC"/>
              </a:solidFill>
              <a:latin typeface="Arial" pitchFamily="34" charset="0"/>
              <a:cs typeface="Arial" pitchFamily="34" charset="0"/>
            </a:rPr>
            <a:t>Level 1: Party invitations </a:t>
          </a:r>
        </a:p>
        <a:p>
          <a:pPr marL="0" indent="-457200" algn="l" rtl="0"/>
          <a:r>
            <a:rPr lang="en-US" sz="2400" dirty="0" smtClean="0">
              <a:solidFill>
                <a:srgbClr val="9900CC"/>
              </a:solidFill>
              <a:sym typeface="Symbol"/>
            </a:rPr>
            <a:t>  </a:t>
          </a:r>
          <a:r>
            <a:rPr lang="en-US" sz="2400" dirty="0" smtClean="0">
              <a:solidFill>
                <a:srgbClr val="9900CC"/>
              </a:solidFill>
              <a:latin typeface="+mn-lt"/>
              <a:cs typeface="Arial" pitchFamily="34" charset="0"/>
            </a:rPr>
            <a:t>This task involves sorting e-mails into pre-existing folders in an inbox. </a:t>
          </a:r>
        </a:p>
        <a:p>
          <a:pPr marL="0" indent="-457200" algn="l" rtl="0"/>
          <a:r>
            <a:rPr lang="en-US" sz="2400" dirty="0" smtClean="0">
              <a:solidFill>
                <a:srgbClr val="9900CC"/>
              </a:solidFill>
              <a:sym typeface="Symbol"/>
            </a:rPr>
            <a:t>  </a:t>
          </a:r>
          <a:r>
            <a:rPr lang="en-US" sz="2400" dirty="0" smtClean="0">
              <a:solidFill>
                <a:srgbClr val="9900CC"/>
              </a:solidFill>
              <a:latin typeface="+mn-lt"/>
              <a:cs typeface="Arial" pitchFamily="34" charset="0"/>
            </a:rPr>
            <a:t>An e-mail interface is presented with five e-mails in an inbox. The test taker is asked to place the e-mails, which are responses to a party invitation, into folders to keep track of who can and cannot attend a party. </a:t>
          </a:r>
        </a:p>
        <a:p>
          <a:pPr marL="0" indent="-457200" algn="l" rtl="0"/>
          <a:r>
            <a:rPr lang="en-US" sz="2400" dirty="0" smtClean="0">
              <a:solidFill>
                <a:srgbClr val="9900CC"/>
              </a:solidFill>
              <a:sym typeface="Symbol"/>
            </a:rPr>
            <a:t>  </a:t>
          </a:r>
          <a:r>
            <a:rPr lang="en-US" sz="2400" dirty="0" smtClean="0">
              <a:solidFill>
                <a:srgbClr val="9900CC"/>
              </a:solidFill>
              <a:latin typeface="+mn-lt"/>
              <a:cs typeface="Arial" pitchFamily="34" charset="0"/>
            </a:rPr>
            <a:t>The task is performed in a single environment, and the goal is explicitly stated. Solving the problem requires a relatively small number of steps and does not demand a significant amount of monitoring across a large number of actions.</a:t>
          </a:r>
          <a:endParaRPr lang="en-US" sz="2400" dirty="0">
            <a:solidFill>
              <a:srgbClr val="9900CC"/>
            </a:solidFill>
            <a:latin typeface="+mn-lt"/>
            <a:cs typeface="Arial" pitchFamily="34" charset="0"/>
          </a:endParaRPr>
        </a:p>
      </dgm:t>
    </dgm:pt>
    <dgm:pt modelId="{36A566F4-FD41-4DF2-9C4E-1949E5AC59B6}" type="parTrans" cxnId="{80E6DFFE-7C30-4364-8A55-6DE3E123DA89}">
      <dgm:prSet/>
      <dgm:spPr/>
      <dgm:t>
        <a:bodyPr/>
        <a:lstStyle/>
        <a:p>
          <a:endParaRPr lang="en-US"/>
        </a:p>
      </dgm:t>
    </dgm:pt>
    <dgm:pt modelId="{873B4E92-E4BC-4088-B92A-01698BA7F38E}" type="sibTrans" cxnId="{80E6DFFE-7C30-4364-8A55-6DE3E123DA89}">
      <dgm:prSet/>
      <dgm:spPr/>
      <dgm:t>
        <a:bodyPr/>
        <a:lstStyle/>
        <a:p>
          <a:endParaRPr lang="en-US"/>
        </a:p>
      </dgm:t>
    </dgm:pt>
    <dgm:pt modelId="{C4B612BE-4AA0-4454-9016-74B259081B00}" type="pres">
      <dgm:prSet presAssocID="{1305E972-1485-46D9-B5FE-E97C57079C94}" presName="Name0" presStyleCnt="0">
        <dgm:presLayoutVars>
          <dgm:chPref val="1"/>
          <dgm:dir/>
          <dgm:animOne val="branch"/>
          <dgm:animLvl val="lvl"/>
          <dgm:resizeHandles/>
        </dgm:presLayoutVars>
      </dgm:prSet>
      <dgm:spPr/>
      <dgm:t>
        <a:bodyPr/>
        <a:lstStyle/>
        <a:p>
          <a:endParaRPr lang="en-US"/>
        </a:p>
      </dgm:t>
    </dgm:pt>
    <dgm:pt modelId="{2E2E5B8A-A88B-4736-BB8C-E6223F4EA7D7}" type="pres">
      <dgm:prSet presAssocID="{F51C0534-6014-41F0-B133-121C425CF4AA}" presName="vertOne" presStyleCnt="0"/>
      <dgm:spPr/>
    </dgm:pt>
    <dgm:pt modelId="{E1ED7AE0-D297-41C4-8B83-69D9DA59545B}" type="pres">
      <dgm:prSet presAssocID="{F51C0534-6014-41F0-B133-121C425CF4AA}" presName="txOne" presStyleLbl="node0" presStyleIdx="0" presStyleCnt="1" custLinFactNeighborY="4082">
        <dgm:presLayoutVars>
          <dgm:chPref val="3"/>
        </dgm:presLayoutVars>
      </dgm:prSet>
      <dgm:spPr/>
      <dgm:t>
        <a:bodyPr/>
        <a:lstStyle/>
        <a:p>
          <a:endParaRPr lang="en-US"/>
        </a:p>
      </dgm:t>
    </dgm:pt>
    <dgm:pt modelId="{13161A45-767D-421C-8CF5-F73EA4621404}" type="pres">
      <dgm:prSet presAssocID="{F51C0534-6014-41F0-B133-121C425CF4AA}" presName="horzOne" presStyleCnt="0"/>
      <dgm:spPr/>
    </dgm:pt>
  </dgm:ptLst>
  <dgm:cxnLst>
    <dgm:cxn modelId="{C8EA9B41-6C7A-4787-BBF1-C43643F9B4EC}" type="presOf" srcId="{F51C0534-6014-41F0-B133-121C425CF4AA}" destId="{E1ED7AE0-D297-41C4-8B83-69D9DA59545B}" srcOrd="0" destOrd="0" presId="urn:microsoft.com/office/officeart/2005/8/layout/hierarchy4"/>
    <dgm:cxn modelId="{80E6DFFE-7C30-4364-8A55-6DE3E123DA89}" srcId="{1305E972-1485-46D9-B5FE-E97C57079C94}" destId="{F51C0534-6014-41F0-B133-121C425CF4AA}" srcOrd="0" destOrd="0" parTransId="{36A566F4-FD41-4DF2-9C4E-1949E5AC59B6}" sibTransId="{873B4E92-E4BC-4088-B92A-01698BA7F38E}"/>
    <dgm:cxn modelId="{4CB71B78-9173-48EE-B0D2-27D9A40B0015}" type="presOf" srcId="{1305E972-1485-46D9-B5FE-E97C57079C94}" destId="{C4B612BE-4AA0-4454-9016-74B259081B00}" srcOrd="0" destOrd="0" presId="urn:microsoft.com/office/officeart/2005/8/layout/hierarchy4"/>
    <dgm:cxn modelId="{09ECCC8F-1AE2-4AE5-95D6-2B7FB2A887F3}" type="presParOf" srcId="{C4B612BE-4AA0-4454-9016-74B259081B00}" destId="{2E2E5B8A-A88B-4736-BB8C-E6223F4EA7D7}" srcOrd="0" destOrd="0" presId="urn:microsoft.com/office/officeart/2005/8/layout/hierarchy4"/>
    <dgm:cxn modelId="{77F9F4A3-E262-49FE-998F-871A4AD0E9AC}" type="presParOf" srcId="{2E2E5B8A-A88B-4736-BB8C-E6223F4EA7D7}" destId="{E1ED7AE0-D297-41C4-8B83-69D9DA59545B}" srcOrd="0" destOrd="0" presId="urn:microsoft.com/office/officeart/2005/8/layout/hierarchy4"/>
    <dgm:cxn modelId="{319122F7-E61D-4D93-A992-27433B48FCD4}" type="presParOf" srcId="{2E2E5B8A-A88B-4736-BB8C-E6223F4EA7D7}" destId="{13161A45-767D-421C-8CF5-F73EA462140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05E972-1485-46D9-B5FE-E97C57079C94}"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F51C0534-6014-41F0-B133-121C425CF4AA}">
      <dgm:prSet custT="1"/>
      <dgm:spPr>
        <a:noFill/>
        <a:ln w="28575">
          <a:solidFill>
            <a:schemeClr val="accent4">
              <a:lumMod val="50000"/>
            </a:schemeClr>
          </a:solidFill>
        </a:ln>
      </dgm:spPr>
      <dgm:t>
        <a:bodyPr/>
        <a:lstStyle/>
        <a:p>
          <a:pPr algn="l" rtl="0"/>
          <a:r>
            <a:rPr lang="en-US" sz="2200" b="1" dirty="0" smtClean="0">
              <a:solidFill>
                <a:srgbClr val="9900CC"/>
              </a:solidFill>
              <a:latin typeface="Arial" pitchFamily="34" charset="0"/>
              <a:cs typeface="Arial" pitchFamily="34" charset="0"/>
            </a:rPr>
            <a:t>Level 3: Meeting rooms</a:t>
          </a:r>
        </a:p>
        <a:p>
          <a:pPr algn="l" rtl="0"/>
          <a:r>
            <a:rPr lang="en-US" sz="2200" dirty="0" smtClean="0">
              <a:solidFill>
                <a:srgbClr val="9900CC"/>
              </a:solidFill>
              <a:latin typeface="Adobe Hebrew" pitchFamily="18" charset="-79"/>
              <a:cs typeface="Adobe Hebrew" pitchFamily="18" charset="-79"/>
              <a:sym typeface="Symbol"/>
            </a:rPr>
            <a:t>   </a:t>
          </a:r>
          <a:r>
            <a:rPr lang="en-US" sz="2200" dirty="0" smtClean="0">
              <a:solidFill>
                <a:srgbClr val="9900CC"/>
              </a:solidFill>
              <a:latin typeface="+mn-lt"/>
              <a:cs typeface="Adobe Hebrew" pitchFamily="18" charset="-79"/>
            </a:rPr>
            <a:t>This task involves managing requests to reserve a meeting room on a particular date using a reservation system.</a:t>
          </a:r>
        </a:p>
        <a:p>
          <a:pPr algn="l" rtl="0"/>
          <a:r>
            <a:rPr lang="en-US" sz="2200" dirty="0" smtClean="0">
              <a:solidFill>
                <a:srgbClr val="9900CC"/>
              </a:solidFill>
              <a:latin typeface="+mn-lt"/>
              <a:sym typeface="Symbol"/>
            </a:rPr>
            <a:t> </a:t>
          </a:r>
          <a:r>
            <a:rPr lang="en-US" sz="2200" dirty="0" smtClean="0">
              <a:solidFill>
                <a:srgbClr val="9900CC"/>
              </a:solidFill>
              <a:latin typeface="+mn-lt"/>
              <a:cs typeface="Arial" pitchFamily="34" charset="0"/>
            </a:rPr>
            <a:t> The task presents t</a:t>
          </a:r>
          <a:r>
            <a:rPr lang="en-US" sz="2200" dirty="0" smtClean="0">
              <a:solidFill>
                <a:srgbClr val="9900CC"/>
              </a:solidFill>
              <a:latin typeface="+mn-lt"/>
            </a:rPr>
            <a:t>wo applications: an e-mail interface (with a number of e-mails requesting reservations stored in an inbox) and a web-based reservation tool that allows the user to assign rooms to meetings at certain times.</a:t>
          </a:r>
        </a:p>
        <a:p>
          <a:pPr algn="l" rtl="0"/>
          <a:r>
            <a:rPr lang="en-US" sz="2200" dirty="0" smtClean="0">
              <a:solidFill>
                <a:srgbClr val="9900CC"/>
              </a:solidFill>
              <a:sym typeface="Symbol"/>
            </a:rPr>
            <a:t>   </a:t>
          </a:r>
          <a:r>
            <a:rPr lang="en-US" sz="2200" dirty="0" smtClean="0">
              <a:solidFill>
                <a:srgbClr val="9900CC"/>
              </a:solidFill>
            </a:rPr>
            <a:t>Successfully completing the task involves taking into account multiple constraints (i.e., the number of rooms available and existing reservations). These constraints generate a conflict (one of the demands for a room reservation cannot be satisfied), which has to be resolved by issuing a standard message to decline one of the requests.</a:t>
          </a:r>
          <a:endParaRPr lang="en-US" sz="2200" dirty="0">
            <a:solidFill>
              <a:srgbClr val="9900CC"/>
            </a:solidFill>
            <a:latin typeface="+mn-lt"/>
            <a:cs typeface="Arial" pitchFamily="34" charset="0"/>
          </a:endParaRPr>
        </a:p>
      </dgm:t>
    </dgm:pt>
    <dgm:pt modelId="{36A566F4-FD41-4DF2-9C4E-1949E5AC59B6}" type="parTrans" cxnId="{80E6DFFE-7C30-4364-8A55-6DE3E123DA89}">
      <dgm:prSet/>
      <dgm:spPr/>
      <dgm:t>
        <a:bodyPr/>
        <a:lstStyle/>
        <a:p>
          <a:endParaRPr lang="en-US"/>
        </a:p>
      </dgm:t>
    </dgm:pt>
    <dgm:pt modelId="{873B4E92-E4BC-4088-B92A-01698BA7F38E}" type="sibTrans" cxnId="{80E6DFFE-7C30-4364-8A55-6DE3E123DA89}">
      <dgm:prSet/>
      <dgm:spPr/>
      <dgm:t>
        <a:bodyPr/>
        <a:lstStyle/>
        <a:p>
          <a:endParaRPr lang="en-US"/>
        </a:p>
      </dgm:t>
    </dgm:pt>
    <dgm:pt modelId="{C4B612BE-4AA0-4454-9016-74B259081B00}" type="pres">
      <dgm:prSet presAssocID="{1305E972-1485-46D9-B5FE-E97C57079C94}" presName="Name0" presStyleCnt="0">
        <dgm:presLayoutVars>
          <dgm:chPref val="1"/>
          <dgm:dir/>
          <dgm:animOne val="branch"/>
          <dgm:animLvl val="lvl"/>
          <dgm:resizeHandles/>
        </dgm:presLayoutVars>
      </dgm:prSet>
      <dgm:spPr/>
      <dgm:t>
        <a:bodyPr/>
        <a:lstStyle/>
        <a:p>
          <a:endParaRPr lang="en-US"/>
        </a:p>
      </dgm:t>
    </dgm:pt>
    <dgm:pt modelId="{2E2E5B8A-A88B-4736-BB8C-E6223F4EA7D7}" type="pres">
      <dgm:prSet presAssocID="{F51C0534-6014-41F0-B133-121C425CF4AA}" presName="vertOne" presStyleCnt="0"/>
      <dgm:spPr/>
    </dgm:pt>
    <dgm:pt modelId="{E1ED7AE0-D297-41C4-8B83-69D9DA59545B}" type="pres">
      <dgm:prSet presAssocID="{F51C0534-6014-41F0-B133-121C425CF4AA}" presName="txOne" presStyleLbl="node0" presStyleIdx="0" presStyleCnt="1" custLinFactNeighborY="4082">
        <dgm:presLayoutVars>
          <dgm:chPref val="3"/>
        </dgm:presLayoutVars>
      </dgm:prSet>
      <dgm:spPr/>
      <dgm:t>
        <a:bodyPr/>
        <a:lstStyle/>
        <a:p>
          <a:endParaRPr lang="en-US"/>
        </a:p>
      </dgm:t>
    </dgm:pt>
    <dgm:pt modelId="{13161A45-767D-421C-8CF5-F73EA4621404}" type="pres">
      <dgm:prSet presAssocID="{F51C0534-6014-41F0-B133-121C425CF4AA}" presName="horzOne" presStyleCnt="0"/>
      <dgm:spPr/>
    </dgm:pt>
  </dgm:ptLst>
  <dgm:cxnLst>
    <dgm:cxn modelId="{C03A1D74-957B-4DD6-B8B7-91369D6C42D2}" type="presOf" srcId="{F51C0534-6014-41F0-B133-121C425CF4AA}" destId="{E1ED7AE0-D297-41C4-8B83-69D9DA59545B}" srcOrd="0" destOrd="0" presId="urn:microsoft.com/office/officeart/2005/8/layout/hierarchy4"/>
    <dgm:cxn modelId="{D85BEA22-6F36-4BEF-81C8-A03F8B5A905A}" type="presOf" srcId="{1305E972-1485-46D9-B5FE-E97C57079C94}" destId="{C4B612BE-4AA0-4454-9016-74B259081B00}" srcOrd="0" destOrd="0" presId="urn:microsoft.com/office/officeart/2005/8/layout/hierarchy4"/>
    <dgm:cxn modelId="{80E6DFFE-7C30-4364-8A55-6DE3E123DA89}" srcId="{1305E972-1485-46D9-B5FE-E97C57079C94}" destId="{F51C0534-6014-41F0-B133-121C425CF4AA}" srcOrd="0" destOrd="0" parTransId="{36A566F4-FD41-4DF2-9C4E-1949E5AC59B6}" sibTransId="{873B4E92-E4BC-4088-B92A-01698BA7F38E}"/>
    <dgm:cxn modelId="{A91E9B5B-864A-4507-9699-A2C5B2626171}" type="presParOf" srcId="{C4B612BE-4AA0-4454-9016-74B259081B00}" destId="{2E2E5B8A-A88B-4736-BB8C-E6223F4EA7D7}" srcOrd="0" destOrd="0" presId="urn:microsoft.com/office/officeart/2005/8/layout/hierarchy4"/>
    <dgm:cxn modelId="{9DAD2D9F-55AC-435D-88CB-A7812FCF5C75}" type="presParOf" srcId="{2E2E5B8A-A88B-4736-BB8C-E6223F4EA7D7}" destId="{E1ED7AE0-D297-41C4-8B83-69D9DA59545B}" srcOrd="0" destOrd="0" presId="urn:microsoft.com/office/officeart/2005/8/layout/hierarchy4"/>
    <dgm:cxn modelId="{C97D1487-C624-4BAE-BFFD-23C5EB9E8B94}" type="presParOf" srcId="{2E2E5B8A-A88B-4736-BB8C-E6223F4EA7D7}" destId="{13161A45-767D-421C-8CF5-F73EA4621404}" srcOrd="1" destOrd="0" presId="urn:microsoft.com/office/officeart/2005/8/layout/hierarchy4"/>
  </dgm:cxnLst>
  <dgm:bg/>
  <dgm:whole>
    <a:ln>
      <a:noFill/>
    </a:ln>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2B2DA5-CA37-4F6A-87B1-4CE2CCD06253}">
      <dsp:nvSpPr>
        <dsp:cNvPr id="0" name=""/>
        <dsp:cNvSpPr/>
      </dsp:nvSpPr>
      <dsp:spPr>
        <a:xfrm rot="5400000">
          <a:off x="258844" y="2045622"/>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577867-7D79-4750-BA38-D56A7F188CD7}">
      <dsp:nvSpPr>
        <dsp:cNvPr id="0" name=""/>
        <dsp:cNvSpPr/>
      </dsp:nvSpPr>
      <dsp:spPr>
        <a:xfrm>
          <a:off x="76597" y="2474251"/>
          <a:ext cx="1306509" cy="12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Locate single piece of information in familiar texts.</a:t>
          </a:r>
          <a:endParaRPr lang="en-US" sz="1800" kern="1200" dirty="0"/>
        </a:p>
      </dsp:txBody>
      <dsp:txXfrm>
        <a:off x="76597" y="2474251"/>
        <a:ext cx="1306509" cy="1235396"/>
      </dsp:txXfrm>
    </dsp:sp>
    <dsp:sp modelId="{603157AA-588F-492D-8D31-DB93B7AD5801}">
      <dsp:nvSpPr>
        <dsp:cNvPr id="0" name=""/>
        <dsp:cNvSpPr/>
      </dsp:nvSpPr>
      <dsp:spPr>
        <a:xfrm>
          <a:off x="1075813" y="1950473"/>
          <a:ext cx="220144" cy="22014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458C63-7181-4334-941F-40E0F70E0AEF}">
      <dsp:nvSpPr>
        <dsp:cNvPr id="0" name=""/>
        <dsp:cNvSpPr/>
      </dsp:nvSpPr>
      <dsp:spPr>
        <a:xfrm rot="5400000">
          <a:off x="1757065" y="1692175"/>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A2AA8B-A1C8-4CEF-BECC-282977F40094}">
      <dsp:nvSpPr>
        <dsp:cNvPr id="0" name=""/>
        <dsp:cNvSpPr/>
      </dsp:nvSpPr>
      <dsp:spPr>
        <a:xfrm>
          <a:off x="1606957" y="2123050"/>
          <a:ext cx="1166765" cy="1022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Read relatively short digital, print or mixed texts to locate single text</a:t>
          </a:r>
          <a:r>
            <a:rPr lang="en-US" sz="1600" kern="1200" dirty="0" smtClean="0"/>
            <a:t>. </a:t>
          </a:r>
        </a:p>
      </dsp:txBody>
      <dsp:txXfrm>
        <a:off x="1606957" y="2123050"/>
        <a:ext cx="1166765" cy="1022738"/>
      </dsp:txXfrm>
    </dsp:sp>
    <dsp:sp modelId="{09CD8788-9261-4D5D-BAFD-E8F3D8B22F26}">
      <dsp:nvSpPr>
        <dsp:cNvPr id="0" name=""/>
        <dsp:cNvSpPr/>
      </dsp:nvSpPr>
      <dsp:spPr>
        <a:xfrm>
          <a:off x="2574034" y="1597027"/>
          <a:ext cx="220144" cy="22014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685656-0AA8-4D11-B035-64DE45ED1C30}">
      <dsp:nvSpPr>
        <dsp:cNvPr id="0" name=""/>
        <dsp:cNvSpPr/>
      </dsp:nvSpPr>
      <dsp:spPr>
        <a:xfrm rot="5400000">
          <a:off x="3255286" y="1408367"/>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D829E1-8705-457C-A5E6-A9AE27B96788}">
      <dsp:nvSpPr>
        <dsp:cNvPr id="0" name=""/>
        <dsp:cNvSpPr/>
      </dsp:nvSpPr>
      <dsp:spPr>
        <a:xfrm>
          <a:off x="3082116" y="1864145"/>
          <a:ext cx="1253794" cy="883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Make matches between text and information that may require low level </a:t>
          </a:r>
          <a:r>
            <a:rPr lang="en-US" sz="1800" kern="1200" dirty="0" err="1" smtClean="0"/>
            <a:t>para</a:t>
          </a:r>
          <a:r>
            <a:rPr lang="en-US" sz="1800" kern="1200" dirty="0" smtClean="0"/>
            <a:t>-phrasing and drawing low-level inferences.</a:t>
          </a:r>
          <a:endParaRPr lang="en-US" sz="1800" kern="1200" dirty="0"/>
        </a:p>
      </dsp:txBody>
      <dsp:txXfrm>
        <a:off x="3082116" y="1864145"/>
        <a:ext cx="1253794" cy="883462"/>
      </dsp:txXfrm>
    </dsp:sp>
    <dsp:sp modelId="{896CE51D-2363-4CF3-B20B-35AD5C23B04B}">
      <dsp:nvSpPr>
        <dsp:cNvPr id="0" name=""/>
        <dsp:cNvSpPr/>
      </dsp:nvSpPr>
      <dsp:spPr>
        <a:xfrm>
          <a:off x="4072255" y="1313219"/>
          <a:ext cx="220144" cy="22014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D685C6-3B2A-460C-83C3-92F4F28C45B7}">
      <dsp:nvSpPr>
        <dsp:cNvPr id="0" name=""/>
        <dsp:cNvSpPr/>
      </dsp:nvSpPr>
      <dsp:spPr>
        <a:xfrm rot="5400000">
          <a:off x="4753507" y="1054921"/>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1F7D8-0671-4B6C-9BF1-F6DA3DA2E64C}">
      <dsp:nvSpPr>
        <dsp:cNvPr id="0" name=""/>
        <dsp:cNvSpPr/>
      </dsp:nvSpPr>
      <dsp:spPr>
        <a:xfrm>
          <a:off x="4554558" y="1441061"/>
          <a:ext cx="1305354" cy="1022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Identify, interpret, or evaluate one or more pieces of information and often require varying levels of inference.</a:t>
          </a:r>
          <a:endParaRPr lang="en-US" sz="1800" kern="1200" dirty="0"/>
        </a:p>
      </dsp:txBody>
      <dsp:txXfrm>
        <a:off x="4554558" y="1441061"/>
        <a:ext cx="1305354" cy="1022738"/>
      </dsp:txXfrm>
    </dsp:sp>
    <dsp:sp modelId="{51EA85A2-70CA-40D4-AFD8-3EFF74AE49E9}">
      <dsp:nvSpPr>
        <dsp:cNvPr id="0" name=""/>
        <dsp:cNvSpPr/>
      </dsp:nvSpPr>
      <dsp:spPr>
        <a:xfrm>
          <a:off x="5570476" y="959772"/>
          <a:ext cx="220144" cy="22014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24F0B2-6909-4060-8B9F-40183BA01B52}">
      <dsp:nvSpPr>
        <dsp:cNvPr id="0" name=""/>
        <dsp:cNvSpPr/>
      </dsp:nvSpPr>
      <dsp:spPr>
        <a:xfrm rot="5400000">
          <a:off x="6239670" y="742553"/>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EAC953-BD3A-4A4F-8D9A-C71D8E1C983E}">
      <dsp:nvSpPr>
        <dsp:cNvPr id="0" name=""/>
        <dsp:cNvSpPr/>
      </dsp:nvSpPr>
      <dsp:spPr>
        <a:xfrm>
          <a:off x="6070420" y="1087614"/>
          <a:ext cx="1270071" cy="1022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Perform multiple-step operations to integrate, interpret, or synthesize information from complex texts, and may require complex inferences.</a:t>
          </a:r>
          <a:endParaRPr lang="en-US" sz="1800" kern="1200" dirty="0"/>
        </a:p>
      </dsp:txBody>
      <dsp:txXfrm>
        <a:off x="6070420" y="1087614"/>
        <a:ext cx="1270071" cy="1022738"/>
      </dsp:txXfrm>
    </dsp:sp>
    <dsp:sp modelId="{DA88D1EE-C306-4CD9-BDD3-5FCF4F92A54A}">
      <dsp:nvSpPr>
        <dsp:cNvPr id="0" name=""/>
        <dsp:cNvSpPr/>
      </dsp:nvSpPr>
      <dsp:spPr>
        <a:xfrm>
          <a:off x="7068697" y="606326"/>
          <a:ext cx="220144" cy="22014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AFA94E-471D-4301-A02A-E5996867B7C2}">
      <dsp:nvSpPr>
        <dsp:cNvPr id="0" name=""/>
        <dsp:cNvSpPr/>
      </dsp:nvSpPr>
      <dsp:spPr>
        <a:xfrm rot="5400000">
          <a:off x="7749949" y="348028"/>
          <a:ext cx="776679" cy="129237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337862-1483-4B0D-B802-978446ADDC50}">
      <dsp:nvSpPr>
        <dsp:cNvPr id="0" name=""/>
        <dsp:cNvSpPr/>
      </dsp:nvSpPr>
      <dsp:spPr>
        <a:xfrm>
          <a:off x="7583681" y="809543"/>
          <a:ext cx="1252546" cy="1022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Integrate information across multiple, dense texts; construct syntheses, ideas or points of view;  or evaluate evidence based arguments.</a:t>
          </a:r>
          <a:endParaRPr lang="en-US" sz="1800" kern="1200" dirty="0"/>
        </a:p>
      </dsp:txBody>
      <dsp:txXfrm>
        <a:off x="7583681" y="809543"/>
        <a:ext cx="1252546" cy="10227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F6E3F-0418-4F13-8B67-673509361DA2}">
      <dsp:nvSpPr>
        <dsp:cNvPr id="0" name=""/>
        <dsp:cNvSpPr/>
      </dsp:nvSpPr>
      <dsp:spPr>
        <a:xfrm>
          <a:off x="0" y="0"/>
          <a:ext cx="8449952" cy="4572000"/>
        </a:xfrm>
        <a:prstGeom prst="roundRect">
          <a:avLst>
            <a:gd name="adj" fmla="val 10000"/>
          </a:avLst>
        </a:prstGeom>
        <a:noFill/>
        <a:ln w="28575"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0070C0"/>
              </a:solidFill>
              <a:latin typeface="Arial" pitchFamily="34" charset="0"/>
              <a:cs typeface="Arial" pitchFamily="34" charset="0"/>
            </a:rPr>
            <a:t>Below Level 1: Election results</a:t>
          </a:r>
        </a:p>
        <a:p>
          <a:pPr lvl="0" algn="l" defTabSz="1066800">
            <a:lnSpc>
              <a:spcPct val="90000"/>
            </a:lnSpc>
            <a:spcBef>
              <a:spcPct val="0"/>
            </a:spcBef>
            <a:spcAft>
              <a:spcPct val="35000"/>
            </a:spcAft>
          </a:pPr>
          <a:r>
            <a:rPr lang="en-US" sz="2400" kern="1200" dirty="0" smtClean="0">
              <a:solidFill>
                <a:srgbClr val="0070C0"/>
              </a:solidFill>
              <a:sym typeface="Symbol"/>
            </a:rPr>
            <a:t>  </a:t>
          </a:r>
          <a:r>
            <a:rPr lang="en-US" sz="2400" kern="1200" dirty="0" smtClean="0">
              <a:solidFill>
                <a:srgbClr val="0070C0"/>
              </a:solidFill>
              <a:latin typeface="+mn-lt"/>
              <a:ea typeface="Adobe Kaiti Std R" pitchFamily="18" charset="-128"/>
              <a:cs typeface="Arial" pitchFamily="34" charset="0"/>
            </a:rPr>
            <a:t>The stimulus is a report of the results of a union election. It consists of several brief paragraphs and a simple table identifying the three candidates and the number of votes they received.</a:t>
          </a:r>
          <a:r>
            <a:rPr lang="en-US" sz="2400" kern="1200" dirty="0" smtClean="0">
              <a:solidFill>
                <a:srgbClr val="0070C0"/>
              </a:solidFill>
              <a:latin typeface="Arial" pitchFamily="34" charset="0"/>
              <a:ea typeface="Adobe Kaiti Std R" pitchFamily="18" charset="-128"/>
              <a:cs typeface="Arial" pitchFamily="34" charset="0"/>
            </a:rPr>
            <a:t> </a:t>
          </a:r>
        </a:p>
        <a:p>
          <a:pPr lvl="0" algn="l" defTabSz="1066800">
            <a:lnSpc>
              <a:spcPct val="90000"/>
            </a:lnSpc>
            <a:spcBef>
              <a:spcPct val="0"/>
            </a:spcBef>
            <a:spcAft>
              <a:spcPct val="35000"/>
            </a:spcAft>
          </a:pPr>
          <a:r>
            <a:rPr lang="en-US" sz="2400" kern="1200" dirty="0" smtClean="0">
              <a:solidFill>
                <a:srgbClr val="0070C0"/>
              </a:solidFill>
              <a:sym typeface="Symbol"/>
            </a:rPr>
            <a:t>  </a:t>
          </a:r>
          <a:r>
            <a:rPr lang="en-US" sz="2400" kern="1200" dirty="0" smtClean="0">
              <a:solidFill>
                <a:srgbClr val="0070C0"/>
              </a:solidFill>
            </a:rPr>
            <a:t>The test taker is asked to identify which candidate received the fewest votes. To do this, the test taker must simply compare the number of votes that each candidate received. </a:t>
          </a:r>
        </a:p>
        <a:p>
          <a:pPr lvl="0" algn="l" defTabSz="1066800">
            <a:lnSpc>
              <a:spcPct val="90000"/>
            </a:lnSpc>
            <a:spcBef>
              <a:spcPct val="0"/>
            </a:spcBef>
            <a:spcAft>
              <a:spcPct val="35000"/>
            </a:spcAft>
          </a:pPr>
          <a:r>
            <a:rPr lang="en-US" sz="2400" kern="1200" dirty="0" smtClean="0">
              <a:solidFill>
                <a:srgbClr val="0070C0"/>
              </a:solidFill>
              <a:sym typeface="Symbol"/>
            </a:rPr>
            <a:t>  </a:t>
          </a:r>
          <a:r>
            <a:rPr lang="en-US" sz="2400" kern="1200" dirty="0" smtClean="0">
              <a:solidFill>
                <a:srgbClr val="0070C0"/>
              </a:solidFill>
            </a:rPr>
            <a:t>The word “votes” appears only in the question and in the table. Therefore, the task consists of recognizing this direct relationship between the two to infer the answer.</a:t>
          </a:r>
          <a:endParaRPr lang="en-US" sz="2400" b="0" kern="1200" dirty="0" smtClean="0">
            <a:solidFill>
              <a:srgbClr val="0070C0"/>
            </a:solidFill>
            <a:effectLst/>
            <a:latin typeface="Arial" pitchFamily="34" charset="0"/>
            <a:cs typeface="Arial" pitchFamily="34" charset="0"/>
          </a:endParaRPr>
        </a:p>
      </dsp:txBody>
      <dsp:txXfrm>
        <a:off x="133909" y="133909"/>
        <a:ext cx="8182134" cy="43041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F6E3F-0418-4F13-8B67-673509361DA2}">
      <dsp:nvSpPr>
        <dsp:cNvPr id="0" name=""/>
        <dsp:cNvSpPr/>
      </dsp:nvSpPr>
      <dsp:spPr>
        <a:xfrm>
          <a:off x="4123" y="0"/>
          <a:ext cx="8449952" cy="4953000"/>
        </a:xfrm>
        <a:prstGeom prst="roundRect">
          <a:avLst>
            <a:gd name="adj" fmla="val 10000"/>
          </a:avLst>
        </a:prstGeom>
        <a:noFill/>
        <a:ln w="28575"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0070C0"/>
              </a:solidFill>
              <a:effectLst/>
              <a:latin typeface="Arial" pitchFamily="34" charset="0"/>
              <a:cs typeface="Arial" pitchFamily="34" charset="0"/>
            </a:rPr>
            <a:t>Level 4: Library search</a:t>
          </a:r>
        </a:p>
        <a:p>
          <a:pPr marL="0" lvl="0" indent="0" algn="l" defTabSz="1066800" rtl="0">
            <a:lnSpc>
              <a:spcPct val="90000"/>
            </a:lnSpc>
            <a:spcBef>
              <a:spcPct val="0"/>
            </a:spcBef>
            <a:spcAft>
              <a:spcPct val="35000"/>
            </a:spcAft>
          </a:pPr>
          <a:r>
            <a:rPr lang="en-US" sz="2400" kern="1200" dirty="0" smtClean="0">
              <a:solidFill>
                <a:srgbClr val="0070C0"/>
              </a:solidFill>
              <a:sym typeface="Symbol"/>
            </a:rPr>
            <a:t>  </a:t>
          </a:r>
          <a:r>
            <a:rPr lang="en-US" sz="2400" b="0" kern="1200" dirty="0" smtClean="0">
              <a:solidFill>
                <a:srgbClr val="0070C0"/>
              </a:solidFill>
              <a:latin typeface="+mn-lt"/>
              <a:cs typeface="Arial" pitchFamily="34" charset="0"/>
            </a:rPr>
            <a:t>The stimulus displays the results of a bibliographic search from a simulated library </a:t>
          </a:r>
          <a:r>
            <a:rPr lang="en-US" sz="2400" b="0" kern="1200" baseline="0" dirty="0" smtClean="0">
              <a:solidFill>
                <a:srgbClr val="0070C0"/>
              </a:solidFill>
              <a:latin typeface="+mn-lt"/>
              <a:cs typeface="Arial" pitchFamily="34" charset="0"/>
            </a:rPr>
            <a:t>website</a:t>
          </a:r>
          <a:r>
            <a:rPr lang="en-US" sz="2400" b="0" kern="1200" dirty="0" smtClean="0">
              <a:solidFill>
                <a:srgbClr val="0070C0"/>
              </a:solidFill>
              <a:latin typeface="+mn-lt"/>
              <a:cs typeface="Arial" pitchFamily="34" charset="0"/>
            </a:rPr>
            <a:t>.</a:t>
          </a:r>
          <a:r>
            <a:rPr lang="en-US" sz="2400" b="0" kern="1200" dirty="0" smtClean="0">
              <a:solidFill>
                <a:srgbClr val="0070C0"/>
              </a:solidFill>
              <a:effectLst/>
              <a:latin typeface="+mn-lt"/>
              <a:cs typeface="Arial" pitchFamily="34" charset="0"/>
            </a:rPr>
            <a:t> </a:t>
          </a:r>
        </a:p>
        <a:p>
          <a:pPr marL="0" lvl="0" indent="0" algn="l" defTabSz="1066800" rtl="0">
            <a:lnSpc>
              <a:spcPct val="90000"/>
            </a:lnSpc>
            <a:spcBef>
              <a:spcPct val="0"/>
            </a:spcBef>
            <a:spcAft>
              <a:spcPct val="35000"/>
            </a:spcAft>
          </a:pPr>
          <a:r>
            <a:rPr lang="en-US" sz="2400" kern="1200" dirty="0" smtClean="0">
              <a:solidFill>
                <a:srgbClr val="0070C0"/>
              </a:solidFill>
              <a:sym typeface="Symbol"/>
            </a:rPr>
            <a:t>  </a:t>
          </a:r>
          <a:r>
            <a:rPr lang="en-US" sz="2400" b="0" kern="1200" dirty="0" smtClean="0">
              <a:solidFill>
                <a:srgbClr val="0070C0"/>
              </a:solidFill>
            </a:rPr>
            <a:t>The test taker is asked to identify a book suggesting that the claims made both for and against genetically modified foods are unreliable. To do this, the test taker needs to read the title and description of each book included in the search results. </a:t>
          </a:r>
        </a:p>
        <a:p>
          <a:pPr marL="0" lvl="0" indent="0" algn="l" defTabSz="1066800" rtl="0">
            <a:lnSpc>
              <a:spcPct val="90000"/>
            </a:lnSpc>
            <a:spcBef>
              <a:spcPct val="0"/>
            </a:spcBef>
            <a:spcAft>
              <a:spcPct val="35000"/>
            </a:spcAft>
          </a:pPr>
          <a:r>
            <a:rPr lang="en-US" sz="2400" kern="1200" dirty="0" smtClean="0">
              <a:solidFill>
                <a:srgbClr val="0070C0"/>
              </a:solidFill>
              <a:sym typeface="Symbol"/>
            </a:rPr>
            <a:t>  </a:t>
          </a:r>
          <a:r>
            <a:rPr lang="en-US" sz="2400" b="0" kern="1200" dirty="0" smtClean="0">
              <a:solidFill>
                <a:srgbClr val="0070C0"/>
              </a:solidFill>
            </a:rPr>
            <a:t>Many pieces of distracting information are present. The necessary information must be inferred from the statement that the author “describes how both sides in this hotly contested debate have manufactured propaganda, tried to dupe the public and . . . [text ends].”</a:t>
          </a:r>
        </a:p>
      </dsp:txBody>
      <dsp:txXfrm>
        <a:off x="149191" y="145068"/>
        <a:ext cx="8159816" cy="46628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2B2DA5-CA37-4F6A-87B1-4CE2CCD06253}">
      <dsp:nvSpPr>
        <dsp:cNvPr id="0" name=""/>
        <dsp:cNvSpPr/>
      </dsp:nvSpPr>
      <dsp:spPr>
        <a:xfrm rot="5400000">
          <a:off x="258507" y="2222224"/>
          <a:ext cx="816617" cy="1358832"/>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0577867-7D79-4750-BA38-D56A7F188CD7}">
      <dsp:nvSpPr>
        <dsp:cNvPr id="0" name=""/>
        <dsp:cNvSpPr/>
      </dsp:nvSpPr>
      <dsp:spPr>
        <a:xfrm>
          <a:off x="122205" y="2628216"/>
          <a:ext cx="1226761" cy="1075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Perform basic tasks: counting, arithmetic operations with whole numbers.</a:t>
          </a:r>
          <a:endParaRPr lang="en-US" sz="1800" kern="1200" dirty="0"/>
        </a:p>
      </dsp:txBody>
      <dsp:txXfrm>
        <a:off x="122205" y="2628216"/>
        <a:ext cx="1226761" cy="1075328"/>
      </dsp:txXfrm>
    </dsp:sp>
    <dsp:sp modelId="{603157AA-588F-492D-8D31-DB93B7AD5801}">
      <dsp:nvSpPr>
        <dsp:cNvPr id="0" name=""/>
        <dsp:cNvSpPr/>
      </dsp:nvSpPr>
      <dsp:spPr>
        <a:xfrm>
          <a:off x="1117498" y="2122185"/>
          <a:ext cx="231464" cy="231464"/>
        </a:xfrm>
        <a:prstGeom prst="triangle">
          <a:avLst>
            <a:gd name="adj" fmla="val 10000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458C63-7181-4334-941F-40E0F70E0AEF}">
      <dsp:nvSpPr>
        <dsp:cNvPr id="0" name=""/>
        <dsp:cNvSpPr/>
      </dsp:nvSpPr>
      <dsp:spPr>
        <a:xfrm rot="5400000">
          <a:off x="1838605" y="1740477"/>
          <a:ext cx="816617" cy="1579085"/>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A2AA8B-A1C8-4CEF-BECC-282977F40094}">
      <dsp:nvSpPr>
        <dsp:cNvPr id="0" name=""/>
        <dsp:cNvSpPr/>
      </dsp:nvSpPr>
      <dsp:spPr>
        <a:xfrm>
          <a:off x="1589191" y="2244777"/>
          <a:ext cx="1526913" cy="1075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Perform one-step tasks: count; sort; arithmetic operations; understanding simple percent (ex. 50%).</a:t>
          </a:r>
        </a:p>
      </dsp:txBody>
      <dsp:txXfrm>
        <a:off x="1589191" y="2244777"/>
        <a:ext cx="1526913" cy="1075328"/>
      </dsp:txXfrm>
    </dsp:sp>
    <dsp:sp modelId="{09CD8788-9261-4D5D-BAFD-E8F3D8B22F26}">
      <dsp:nvSpPr>
        <dsp:cNvPr id="0" name=""/>
        <dsp:cNvSpPr/>
      </dsp:nvSpPr>
      <dsp:spPr>
        <a:xfrm>
          <a:off x="2729420" y="1750564"/>
          <a:ext cx="231464" cy="231464"/>
        </a:xfrm>
        <a:prstGeom prst="triangle">
          <a:avLst>
            <a:gd name="adj" fmla="val 10000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4685656-0AA8-4D11-B035-64DE45ED1C30}">
      <dsp:nvSpPr>
        <dsp:cNvPr id="0" name=""/>
        <dsp:cNvSpPr/>
      </dsp:nvSpPr>
      <dsp:spPr>
        <a:xfrm rot="5400000">
          <a:off x="3345499" y="1272306"/>
          <a:ext cx="816617" cy="1358832"/>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5D829E1-8705-457C-A5E6-A9AE27B96788}">
      <dsp:nvSpPr>
        <dsp:cNvPr id="0" name=""/>
        <dsp:cNvSpPr/>
      </dsp:nvSpPr>
      <dsp:spPr>
        <a:xfrm>
          <a:off x="3166662" y="1729804"/>
          <a:ext cx="1807485" cy="1355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Perform 2 or more  calculations, simple measurement; spatial representation; estimation; and interpret simple tables, graphs.</a:t>
          </a:r>
          <a:endParaRPr lang="en-US" sz="1800" kern="1200" dirty="0"/>
        </a:p>
      </dsp:txBody>
      <dsp:txXfrm>
        <a:off x="3166662" y="1729804"/>
        <a:ext cx="1807485" cy="1355343"/>
      </dsp:txXfrm>
    </dsp:sp>
    <dsp:sp modelId="{896CE51D-2363-4CF3-B20B-35AD5C23B04B}">
      <dsp:nvSpPr>
        <dsp:cNvPr id="0" name=""/>
        <dsp:cNvSpPr/>
      </dsp:nvSpPr>
      <dsp:spPr>
        <a:xfrm>
          <a:off x="4276657" y="1238935"/>
          <a:ext cx="231464" cy="231464"/>
        </a:xfrm>
        <a:prstGeom prst="triangle">
          <a:avLst>
            <a:gd name="adj" fmla="val 10000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D685C6-3B2A-460C-83C3-92F4F28C45B7}">
      <dsp:nvSpPr>
        <dsp:cNvPr id="0" name=""/>
        <dsp:cNvSpPr/>
      </dsp:nvSpPr>
      <dsp:spPr>
        <a:xfrm rot="5400000">
          <a:off x="4951780" y="986747"/>
          <a:ext cx="816617" cy="1358832"/>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6C1F7D8-0671-4B6C-9BF1-F6DA3DA2E64C}">
      <dsp:nvSpPr>
        <dsp:cNvPr id="0" name=""/>
        <dsp:cNvSpPr/>
      </dsp:nvSpPr>
      <dsp:spPr>
        <a:xfrm>
          <a:off x="4801442" y="1380367"/>
          <a:ext cx="1448474" cy="1036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Understand  &amp; work with mathematical patterns, proportions, basic statistics expressed in verbal or numerical form. </a:t>
          </a:r>
          <a:endParaRPr lang="en-US" sz="1800" kern="1200" dirty="0"/>
        </a:p>
      </dsp:txBody>
      <dsp:txXfrm>
        <a:off x="4801442" y="1380367"/>
        <a:ext cx="1448474" cy="1036541"/>
      </dsp:txXfrm>
    </dsp:sp>
    <dsp:sp modelId="{51EA85A2-70CA-40D4-AFD8-3EFF74AE49E9}">
      <dsp:nvSpPr>
        <dsp:cNvPr id="0" name=""/>
        <dsp:cNvSpPr/>
      </dsp:nvSpPr>
      <dsp:spPr>
        <a:xfrm>
          <a:off x="5622885" y="886708"/>
          <a:ext cx="231464" cy="231464"/>
        </a:xfrm>
        <a:prstGeom prst="triangle">
          <a:avLst>
            <a:gd name="adj" fmla="val 10000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24F0B2-6909-4060-8B9F-40183BA01B52}">
      <dsp:nvSpPr>
        <dsp:cNvPr id="0" name=""/>
        <dsp:cNvSpPr/>
      </dsp:nvSpPr>
      <dsp:spPr>
        <a:xfrm rot="5400000">
          <a:off x="6349789" y="626886"/>
          <a:ext cx="816617" cy="1227908"/>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0EAC953-BD3A-4A4F-8D9A-C71D8E1C983E}">
      <dsp:nvSpPr>
        <dsp:cNvPr id="0" name=""/>
        <dsp:cNvSpPr/>
      </dsp:nvSpPr>
      <dsp:spPr>
        <a:xfrm>
          <a:off x="6225605" y="909155"/>
          <a:ext cx="1424061" cy="11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Perform analysis, complex reasoning,  statistics and chance; spatial relationships; and </a:t>
          </a:r>
          <a:r>
            <a:rPr lang="en-US" sz="1800" kern="1200" dirty="0" err="1" smtClean="0"/>
            <a:t>communicat-ing</a:t>
          </a:r>
          <a:r>
            <a:rPr lang="en-US" sz="1800" kern="1200" dirty="0" smtClean="0"/>
            <a:t> well-reasoned explanations for answers. </a:t>
          </a:r>
          <a:endParaRPr lang="en-US" sz="1800" kern="1200" dirty="0"/>
        </a:p>
      </dsp:txBody>
      <dsp:txXfrm>
        <a:off x="6225605" y="909155"/>
        <a:ext cx="1424061" cy="1182732"/>
      </dsp:txXfrm>
    </dsp:sp>
    <dsp:sp modelId="{DA88D1EE-C306-4CD9-BDD3-5FCF4F92A54A}">
      <dsp:nvSpPr>
        <dsp:cNvPr id="0" name=""/>
        <dsp:cNvSpPr/>
      </dsp:nvSpPr>
      <dsp:spPr>
        <a:xfrm>
          <a:off x="7088537" y="461385"/>
          <a:ext cx="231464" cy="231464"/>
        </a:xfrm>
        <a:prstGeom prst="triangle">
          <a:avLst>
            <a:gd name="adj" fmla="val 10000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AFA94E-471D-4301-A02A-E5996867B7C2}">
      <dsp:nvSpPr>
        <dsp:cNvPr id="0" name=""/>
        <dsp:cNvSpPr/>
      </dsp:nvSpPr>
      <dsp:spPr>
        <a:xfrm rot="5400000">
          <a:off x="7765739" y="191550"/>
          <a:ext cx="816617" cy="1355340"/>
        </a:xfrm>
        <a:prstGeom prst="corner">
          <a:avLst>
            <a:gd name="adj1" fmla="val 16120"/>
            <a:gd name="adj2" fmla="val 16110"/>
          </a:avLst>
        </a:prstGeom>
        <a:solidFill>
          <a:srgbClr val="00B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7337862-1483-4B0D-B802-978446ADDC50}">
      <dsp:nvSpPr>
        <dsp:cNvPr id="0" name=""/>
        <dsp:cNvSpPr/>
      </dsp:nvSpPr>
      <dsp:spPr>
        <a:xfrm>
          <a:off x="7596974" y="569342"/>
          <a:ext cx="1318425" cy="1075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Understand complex abstract </a:t>
          </a:r>
          <a:r>
            <a:rPr lang="en-US" sz="1800" kern="1200" dirty="0" err="1" smtClean="0"/>
            <a:t>mathema-tical</a:t>
          </a:r>
          <a:r>
            <a:rPr lang="en-US" sz="1800" kern="1200" dirty="0" smtClean="0"/>
            <a:t> and statistical ideas, embedded in complex texts, draw inferences;  arguments or models; justify, reflect on solutions or choices.</a:t>
          </a:r>
          <a:endParaRPr lang="en-US" sz="1800" kern="1200" dirty="0"/>
        </a:p>
      </dsp:txBody>
      <dsp:txXfrm>
        <a:off x="7596974" y="569342"/>
        <a:ext cx="1318425" cy="10753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8A512F-A56E-47FA-9F2B-21C7A15F4F1D}">
      <dsp:nvSpPr>
        <dsp:cNvPr id="0" name=""/>
        <dsp:cNvSpPr/>
      </dsp:nvSpPr>
      <dsp:spPr>
        <a:xfrm>
          <a:off x="0" y="0"/>
          <a:ext cx="8229600" cy="2895600"/>
        </a:xfrm>
        <a:prstGeom prst="roundRect">
          <a:avLst>
            <a:gd name="adj" fmla="val 10000"/>
          </a:avLst>
        </a:prstGeom>
        <a:noFill/>
        <a:ln w="38100" cap="flat" cmpd="sng" algn="ctr">
          <a:solidFill>
            <a:srgbClr val="00462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009242"/>
              </a:solidFill>
              <a:latin typeface="Arial" pitchFamily="34" charset="0"/>
              <a:cs typeface="Arial" pitchFamily="34" charset="0"/>
            </a:rPr>
            <a:t>Below Level 1: Price tag</a:t>
          </a:r>
        </a:p>
        <a:p>
          <a:pPr marL="0" lvl="0" indent="-457200" algn="l" defTabSz="1066800" rtl="0">
            <a:lnSpc>
              <a:spcPct val="90000"/>
            </a:lnSpc>
            <a:spcBef>
              <a:spcPct val="0"/>
            </a:spcBef>
            <a:spcAft>
              <a:spcPts val="840"/>
            </a:spcAft>
          </a:pPr>
          <a:r>
            <a:rPr lang="en-US" sz="2400" kern="1200" dirty="0" smtClean="0">
              <a:solidFill>
                <a:srgbClr val="009242"/>
              </a:solidFill>
              <a:sym typeface="Symbol"/>
            </a:rPr>
            <a:t>  </a:t>
          </a:r>
          <a:r>
            <a:rPr lang="en-US" sz="2400" kern="1200" dirty="0" smtClean="0">
              <a:solidFill>
                <a:srgbClr val="009242"/>
              </a:solidFill>
              <a:latin typeface="+mn-lt"/>
              <a:cs typeface="Arial" pitchFamily="34" charset="0"/>
            </a:rPr>
            <a:t>The stimulus for this item consists of four supermarket price tags. The tags identify the product, the price per pound, the net weight, the date packed, and the total price. </a:t>
          </a:r>
        </a:p>
        <a:p>
          <a:pPr marL="0" lvl="0" indent="-457200" algn="l" defTabSz="1066800" rtl="0">
            <a:lnSpc>
              <a:spcPct val="90000"/>
            </a:lnSpc>
            <a:spcBef>
              <a:spcPct val="0"/>
            </a:spcBef>
            <a:spcAft>
              <a:spcPct val="35000"/>
            </a:spcAft>
          </a:pPr>
          <a:r>
            <a:rPr lang="en-US" sz="2400" kern="1200" dirty="0" smtClean="0">
              <a:solidFill>
                <a:srgbClr val="009242"/>
              </a:solidFill>
              <a:latin typeface="+mn-lt"/>
              <a:sym typeface="Symbol"/>
            </a:rPr>
            <a:t>  </a:t>
          </a:r>
          <a:r>
            <a:rPr lang="en-US" sz="2400" kern="1200" dirty="0" smtClean="0">
              <a:solidFill>
                <a:srgbClr val="009242"/>
              </a:solidFill>
              <a:latin typeface="+mn-lt"/>
              <a:cs typeface="Arial" pitchFamily="34" charset="0"/>
            </a:rPr>
            <a:t>The test taker is asked to indicate the item that was packed first by simply comparing the dates on the price tags.</a:t>
          </a:r>
          <a:endParaRPr lang="en-US" sz="2400" kern="1200" dirty="0">
            <a:solidFill>
              <a:srgbClr val="009242"/>
            </a:solidFill>
            <a:latin typeface="+mn-lt"/>
            <a:cs typeface="Arial" pitchFamily="34" charset="0"/>
          </a:endParaRPr>
        </a:p>
      </dsp:txBody>
      <dsp:txXfrm>
        <a:off x="84809" y="84809"/>
        <a:ext cx="8059982" cy="27259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8A512F-A56E-47FA-9F2B-21C7A15F4F1D}">
      <dsp:nvSpPr>
        <dsp:cNvPr id="0" name=""/>
        <dsp:cNvSpPr/>
      </dsp:nvSpPr>
      <dsp:spPr>
        <a:xfrm>
          <a:off x="4018" y="0"/>
          <a:ext cx="8221563" cy="4724399"/>
        </a:xfrm>
        <a:prstGeom prst="roundRect">
          <a:avLst>
            <a:gd name="adj" fmla="val 10000"/>
          </a:avLst>
        </a:prstGeom>
        <a:noFill/>
        <a:ln w="38100" cap="flat" cmpd="sng" algn="ctr">
          <a:solidFill>
            <a:srgbClr val="00462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solidFill>
                <a:srgbClr val="00863D"/>
              </a:solidFill>
              <a:latin typeface="Arial" pitchFamily="34" charset="0"/>
              <a:cs typeface="Arial" pitchFamily="34" charset="0"/>
            </a:rPr>
            <a:t>Level 4: Education level</a:t>
          </a:r>
        </a:p>
        <a:p>
          <a:pPr lvl="0" algn="l" defTabSz="977900" rtl="0">
            <a:lnSpc>
              <a:spcPct val="90000"/>
            </a:lnSpc>
            <a:spcBef>
              <a:spcPct val="0"/>
            </a:spcBef>
            <a:spcAft>
              <a:spcPct val="35000"/>
            </a:spcAft>
          </a:pPr>
          <a:r>
            <a:rPr lang="en-US" sz="2200" kern="1200" dirty="0" smtClean="0">
              <a:solidFill>
                <a:srgbClr val="00863D"/>
              </a:solidFill>
              <a:sym typeface="Symbol"/>
            </a:rPr>
            <a:t>  </a:t>
          </a:r>
          <a:r>
            <a:rPr lang="en-US" sz="2200" kern="1200" dirty="0" smtClean="0">
              <a:solidFill>
                <a:srgbClr val="00863D"/>
              </a:solidFill>
              <a:latin typeface="+mn-lt"/>
              <a:cs typeface="Arial" pitchFamily="34" charset="0"/>
            </a:rPr>
            <a:t>The stimulus for this item consists of two stacked-column bar graphs presenting the distribution of the Mexican population by years of schooling for men and women separately. </a:t>
          </a:r>
        </a:p>
        <a:p>
          <a:pPr lvl="0" algn="l" defTabSz="977900" rtl="0">
            <a:lnSpc>
              <a:spcPct val="90000"/>
            </a:lnSpc>
            <a:spcBef>
              <a:spcPct val="0"/>
            </a:spcBef>
            <a:spcAft>
              <a:spcPct val="35000"/>
            </a:spcAft>
          </a:pPr>
          <a:r>
            <a:rPr lang="en-US" sz="2200" kern="1200" dirty="0" smtClean="0">
              <a:solidFill>
                <a:srgbClr val="00863D"/>
              </a:solidFill>
              <a:sym typeface="Symbol"/>
            </a:rPr>
            <a:t>  </a:t>
          </a:r>
          <a:r>
            <a:rPr lang="en-US" sz="2200" kern="1200" dirty="0" smtClean="0">
              <a:solidFill>
                <a:srgbClr val="00863D"/>
              </a:solidFill>
              <a:latin typeface="+mn-lt"/>
              <a:cs typeface="Arial" pitchFamily="34" charset="0"/>
            </a:rPr>
            <a:t>The </a:t>
          </a:r>
          <a:r>
            <a:rPr lang="en-US" sz="2200" i="1" kern="1200" dirty="0" smtClean="0">
              <a:solidFill>
                <a:srgbClr val="00863D"/>
              </a:solidFill>
              <a:latin typeface="+mn-lt"/>
              <a:cs typeface="Arial" pitchFamily="34" charset="0"/>
            </a:rPr>
            <a:t>y </a:t>
          </a:r>
          <a:r>
            <a:rPr lang="en-US" sz="2200" kern="1200" dirty="0" smtClean="0">
              <a:solidFill>
                <a:srgbClr val="00863D"/>
              </a:solidFill>
              <a:latin typeface="+mn-lt"/>
              <a:cs typeface="Arial" pitchFamily="34" charset="0"/>
            </a:rPr>
            <a:t>axis of each graph is labeled “percentage” and includes grid lines for 0, 20, 40, 60, 80, and 100%. The </a:t>
          </a:r>
          <a:r>
            <a:rPr lang="en-US" sz="2200" i="1" kern="1200" dirty="0" smtClean="0">
              <a:solidFill>
                <a:srgbClr val="00863D"/>
              </a:solidFill>
              <a:latin typeface="+mn-lt"/>
              <a:cs typeface="Arial" pitchFamily="34" charset="0"/>
            </a:rPr>
            <a:t>x </a:t>
          </a:r>
          <a:r>
            <a:rPr lang="en-US" sz="2200" kern="1200" dirty="0" smtClean="0">
              <a:solidFill>
                <a:srgbClr val="00863D"/>
              </a:solidFill>
              <a:latin typeface="+mn-lt"/>
              <a:cs typeface="Arial" pitchFamily="34" charset="0"/>
            </a:rPr>
            <a:t>axis is labeled “year” and presents data for 1960, 1970, 1990, 2000, and 2005. A legend identifies three categories of schooling: “more than 6 years of schooling,” “up to 6 years of schooling,” and “no schooling.” </a:t>
          </a:r>
        </a:p>
        <a:p>
          <a:pPr lvl="0" algn="l" defTabSz="977900" rtl="0">
            <a:lnSpc>
              <a:spcPct val="90000"/>
            </a:lnSpc>
            <a:spcBef>
              <a:spcPct val="0"/>
            </a:spcBef>
            <a:spcAft>
              <a:spcPct val="35000"/>
            </a:spcAft>
          </a:pPr>
          <a:r>
            <a:rPr lang="en-US" sz="2200" kern="1200" dirty="0" smtClean="0">
              <a:solidFill>
                <a:srgbClr val="00863D"/>
              </a:solidFill>
              <a:latin typeface="+mn-lt"/>
              <a:sym typeface="Symbol"/>
            </a:rPr>
            <a:t>  </a:t>
          </a:r>
          <a:r>
            <a:rPr lang="en-US" sz="2200" kern="1200" dirty="0" smtClean="0">
              <a:solidFill>
                <a:srgbClr val="00863D"/>
              </a:solidFill>
              <a:latin typeface="+mn-lt"/>
              <a:cs typeface="Arial" pitchFamily="34" charset="0"/>
            </a:rPr>
            <a:t>The test taker is asked to indicate what percentage of men in Mexico had more than 6 years of schooling in 1970, choosing from a pull-down menu that has 10 response categories: “0</a:t>
          </a:r>
          <a:r>
            <a:rPr lang="en-US" sz="2200" b="0" kern="1200" dirty="0" smtClean="0">
              <a:solidFill>
                <a:srgbClr val="00863D"/>
              </a:solidFill>
              <a:latin typeface="+mn-lt"/>
            </a:rPr>
            <a:t>–</a:t>
          </a:r>
          <a:r>
            <a:rPr lang="en-US" sz="2200" kern="1200" dirty="0" smtClean="0">
              <a:solidFill>
                <a:srgbClr val="00863D"/>
              </a:solidFill>
              <a:latin typeface="+mn-lt"/>
              <a:cs typeface="Arial" pitchFamily="34" charset="0"/>
            </a:rPr>
            <a:t>10%,” “10</a:t>
          </a:r>
          <a:r>
            <a:rPr lang="en-US" sz="2200" b="0" kern="1200" dirty="0" smtClean="0">
              <a:solidFill>
                <a:srgbClr val="00863D"/>
              </a:solidFill>
              <a:latin typeface="+mn-lt"/>
            </a:rPr>
            <a:t>–</a:t>
          </a:r>
          <a:r>
            <a:rPr lang="en-US" sz="2200" kern="1200" dirty="0" smtClean="0">
              <a:solidFill>
                <a:srgbClr val="00863D"/>
              </a:solidFill>
              <a:latin typeface="+mn-lt"/>
              <a:cs typeface="Arial" pitchFamily="34" charset="0"/>
            </a:rPr>
            <a:t>20%,” and so on.</a:t>
          </a:r>
          <a:endParaRPr lang="en-US" sz="2200" kern="1200" dirty="0">
            <a:solidFill>
              <a:srgbClr val="009242"/>
            </a:solidFill>
            <a:latin typeface="+mn-lt"/>
            <a:cs typeface="Arial" pitchFamily="34" charset="0"/>
          </a:endParaRPr>
        </a:p>
      </dsp:txBody>
      <dsp:txXfrm>
        <a:off x="142391" y="138373"/>
        <a:ext cx="7944817" cy="444765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2B2DA5-CA37-4F6A-87B1-4CE2CCD06253}">
      <dsp:nvSpPr>
        <dsp:cNvPr id="0" name=""/>
        <dsp:cNvSpPr/>
      </dsp:nvSpPr>
      <dsp:spPr>
        <a:xfrm rot="5400000">
          <a:off x="395604" y="1560998"/>
          <a:ext cx="1099369" cy="1829326"/>
        </a:xfrm>
        <a:prstGeom prst="corner">
          <a:avLst>
            <a:gd name="adj1" fmla="val 16120"/>
            <a:gd name="adj2" fmla="val 1611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A0577867-7D79-4750-BA38-D56A7F188CD7}">
      <dsp:nvSpPr>
        <dsp:cNvPr id="0" name=""/>
        <dsp:cNvSpPr/>
      </dsp:nvSpPr>
      <dsp:spPr>
        <a:xfrm>
          <a:off x="253445" y="2160676"/>
          <a:ext cx="1503318" cy="1447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Tasks are well-defined involving use of only one function within a generic interface. </a:t>
          </a:r>
          <a:endParaRPr lang="en-US" sz="1800" kern="1200" dirty="0"/>
        </a:p>
      </dsp:txBody>
      <dsp:txXfrm>
        <a:off x="253445" y="2160676"/>
        <a:ext cx="1503318" cy="1447659"/>
      </dsp:txXfrm>
    </dsp:sp>
    <dsp:sp modelId="{603157AA-588F-492D-8D31-DB93B7AD5801}">
      <dsp:nvSpPr>
        <dsp:cNvPr id="0" name=""/>
        <dsp:cNvSpPr/>
      </dsp:nvSpPr>
      <dsp:spPr>
        <a:xfrm>
          <a:off x="1552010" y="1426322"/>
          <a:ext cx="311608" cy="311608"/>
        </a:xfrm>
        <a:prstGeom prst="triangle">
          <a:avLst>
            <a:gd name="adj" fmla="val 10000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15458C63-7181-4334-941F-40E0F70E0AEF}">
      <dsp:nvSpPr>
        <dsp:cNvPr id="0" name=""/>
        <dsp:cNvSpPr/>
      </dsp:nvSpPr>
      <dsp:spPr>
        <a:xfrm rot="5400000">
          <a:off x="2417394" y="1060704"/>
          <a:ext cx="1099369" cy="1829326"/>
        </a:xfrm>
        <a:prstGeom prst="corner">
          <a:avLst>
            <a:gd name="adj1" fmla="val 16120"/>
            <a:gd name="adj2" fmla="val 1611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1DA2AA8B-A1C8-4CEF-BECC-282977F40094}">
      <dsp:nvSpPr>
        <dsp:cNvPr id="0" name=""/>
        <dsp:cNvSpPr/>
      </dsp:nvSpPr>
      <dsp:spPr>
        <a:xfrm>
          <a:off x="2233881" y="1607282"/>
          <a:ext cx="1651526" cy="1447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Tasks require little or no navigation, and only a few steps to access information for solving the problem. There are few monitoring demands.</a:t>
          </a:r>
        </a:p>
      </dsp:txBody>
      <dsp:txXfrm>
        <a:off x="2233881" y="1607282"/>
        <a:ext cx="1651526" cy="1447659"/>
      </dsp:txXfrm>
    </dsp:sp>
    <dsp:sp modelId="{09CD8788-9261-4D5D-BAFD-E8F3D8B22F26}">
      <dsp:nvSpPr>
        <dsp:cNvPr id="0" name=""/>
        <dsp:cNvSpPr/>
      </dsp:nvSpPr>
      <dsp:spPr>
        <a:xfrm>
          <a:off x="3573801" y="926028"/>
          <a:ext cx="311608" cy="311608"/>
        </a:xfrm>
        <a:prstGeom prst="triangle">
          <a:avLst>
            <a:gd name="adj" fmla="val 10000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94685656-0AA8-4D11-B035-64DE45ED1C30}">
      <dsp:nvSpPr>
        <dsp:cNvPr id="0" name=""/>
        <dsp:cNvSpPr/>
      </dsp:nvSpPr>
      <dsp:spPr>
        <a:xfrm rot="5400000">
          <a:off x="4439185" y="560410"/>
          <a:ext cx="1099369" cy="1829326"/>
        </a:xfrm>
        <a:prstGeom prst="corner">
          <a:avLst>
            <a:gd name="adj1" fmla="val 16120"/>
            <a:gd name="adj2" fmla="val 1611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85D829E1-8705-457C-A5E6-A9AE27B96788}">
      <dsp:nvSpPr>
        <dsp:cNvPr id="0" name=""/>
        <dsp:cNvSpPr/>
      </dsp:nvSpPr>
      <dsp:spPr>
        <a:xfrm>
          <a:off x="4255672" y="1106988"/>
          <a:ext cx="1651526" cy="1447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Tasks require some navigation across pages and applications for  solving the problem. Evaluating the relevance, some integration and inferential reasoning may be needed.</a:t>
          </a:r>
          <a:endParaRPr lang="en-US" sz="1800" kern="1200" dirty="0"/>
        </a:p>
      </dsp:txBody>
      <dsp:txXfrm>
        <a:off x="4255672" y="1106988"/>
        <a:ext cx="1651526" cy="1447659"/>
      </dsp:txXfrm>
    </dsp:sp>
    <dsp:sp modelId="{896CE51D-2363-4CF3-B20B-35AD5C23B04B}">
      <dsp:nvSpPr>
        <dsp:cNvPr id="0" name=""/>
        <dsp:cNvSpPr/>
      </dsp:nvSpPr>
      <dsp:spPr>
        <a:xfrm>
          <a:off x="5595592" y="425734"/>
          <a:ext cx="311608" cy="311608"/>
        </a:xfrm>
        <a:prstGeom prst="triangle">
          <a:avLst>
            <a:gd name="adj" fmla="val 10000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41D685C6-3B2A-460C-83C3-92F4F28C45B7}">
      <dsp:nvSpPr>
        <dsp:cNvPr id="0" name=""/>
        <dsp:cNvSpPr/>
      </dsp:nvSpPr>
      <dsp:spPr>
        <a:xfrm rot="5400000">
          <a:off x="6460975" y="60116"/>
          <a:ext cx="1099369" cy="1829326"/>
        </a:xfrm>
        <a:prstGeom prst="corner">
          <a:avLst>
            <a:gd name="adj1" fmla="val 16120"/>
            <a:gd name="adj2" fmla="val 1611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26C1F7D8-0671-4B6C-9BF1-F6DA3DA2E64C}">
      <dsp:nvSpPr>
        <dsp:cNvPr id="0" name=""/>
        <dsp:cNvSpPr/>
      </dsp:nvSpPr>
      <dsp:spPr>
        <a:xfrm>
          <a:off x="6223926" y="606694"/>
          <a:ext cx="1700873" cy="1447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Task may involve multiple steps and operators, navigation across pages and applications.  There are typically high monitoring demands, and evaluation of  relevance and reliability of information. </a:t>
          </a:r>
          <a:endParaRPr lang="en-US" sz="1800" kern="1200" dirty="0"/>
        </a:p>
      </dsp:txBody>
      <dsp:txXfrm>
        <a:off x="6223926" y="606694"/>
        <a:ext cx="1700873" cy="14476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D7AE0-D297-41C4-8B83-69D9DA59545B}">
      <dsp:nvSpPr>
        <dsp:cNvPr id="0" name=""/>
        <dsp:cNvSpPr/>
      </dsp:nvSpPr>
      <dsp:spPr>
        <a:xfrm>
          <a:off x="4055" y="0"/>
          <a:ext cx="8297688" cy="4267200"/>
        </a:xfrm>
        <a:prstGeom prst="roundRect">
          <a:avLst>
            <a:gd name="adj" fmla="val 10000"/>
          </a:avLst>
        </a:prstGeom>
        <a:noFill/>
        <a:ln w="28575"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9900CC"/>
              </a:solidFill>
              <a:latin typeface="Arial" pitchFamily="34" charset="0"/>
              <a:cs typeface="Arial" pitchFamily="34" charset="0"/>
            </a:rPr>
            <a:t>Level 1: Party invitations </a:t>
          </a:r>
        </a:p>
        <a:p>
          <a:pPr marL="0" lvl="0" indent="-457200" algn="l" defTabSz="1066800" rtl="0">
            <a:lnSpc>
              <a:spcPct val="90000"/>
            </a:lnSpc>
            <a:spcBef>
              <a:spcPct val="0"/>
            </a:spcBef>
            <a:spcAft>
              <a:spcPct val="35000"/>
            </a:spcAft>
          </a:pPr>
          <a:r>
            <a:rPr lang="en-US" sz="2400" kern="1200" dirty="0" smtClean="0">
              <a:solidFill>
                <a:srgbClr val="9900CC"/>
              </a:solidFill>
              <a:sym typeface="Symbol"/>
            </a:rPr>
            <a:t>  </a:t>
          </a:r>
          <a:r>
            <a:rPr lang="en-US" sz="2400" kern="1200" dirty="0" smtClean="0">
              <a:solidFill>
                <a:srgbClr val="9900CC"/>
              </a:solidFill>
              <a:latin typeface="+mn-lt"/>
              <a:cs typeface="Arial" pitchFamily="34" charset="0"/>
            </a:rPr>
            <a:t>This task involves sorting e-mails into pre-existing folders in an inbox. </a:t>
          </a:r>
        </a:p>
        <a:p>
          <a:pPr marL="0" lvl="0" indent="-457200" algn="l" defTabSz="1066800" rtl="0">
            <a:lnSpc>
              <a:spcPct val="90000"/>
            </a:lnSpc>
            <a:spcBef>
              <a:spcPct val="0"/>
            </a:spcBef>
            <a:spcAft>
              <a:spcPct val="35000"/>
            </a:spcAft>
          </a:pPr>
          <a:r>
            <a:rPr lang="en-US" sz="2400" kern="1200" dirty="0" smtClean="0">
              <a:solidFill>
                <a:srgbClr val="9900CC"/>
              </a:solidFill>
              <a:sym typeface="Symbol"/>
            </a:rPr>
            <a:t>  </a:t>
          </a:r>
          <a:r>
            <a:rPr lang="en-US" sz="2400" kern="1200" dirty="0" smtClean="0">
              <a:solidFill>
                <a:srgbClr val="9900CC"/>
              </a:solidFill>
              <a:latin typeface="+mn-lt"/>
              <a:cs typeface="Arial" pitchFamily="34" charset="0"/>
            </a:rPr>
            <a:t>An e-mail interface is presented with five e-mails in an inbox. The test taker is asked to place the e-mails, which are responses to a party invitation, into folders to keep track of who can and cannot attend a party. </a:t>
          </a:r>
        </a:p>
        <a:p>
          <a:pPr marL="0" lvl="0" indent="-457200" algn="l" defTabSz="1066800" rtl="0">
            <a:lnSpc>
              <a:spcPct val="90000"/>
            </a:lnSpc>
            <a:spcBef>
              <a:spcPct val="0"/>
            </a:spcBef>
            <a:spcAft>
              <a:spcPct val="35000"/>
            </a:spcAft>
          </a:pPr>
          <a:r>
            <a:rPr lang="en-US" sz="2400" kern="1200" dirty="0" smtClean="0">
              <a:solidFill>
                <a:srgbClr val="9900CC"/>
              </a:solidFill>
              <a:sym typeface="Symbol"/>
            </a:rPr>
            <a:t>  </a:t>
          </a:r>
          <a:r>
            <a:rPr lang="en-US" sz="2400" kern="1200" dirty="0" smtClean="0">
              <a:solidFill>
                <a:srgbClr val="9900CC"/>
              </a:solidFill>
              <a:latin typeface="+mn-lt"/>
              <a:cs typeface="Arial" pitchFamily="34" charset="0"/>
            </a:rPr>
            <a:t>The task is performed in a single environment, and the goal is explicitly stated. Solving the problem requires a relatively small number of steps and does not demand a significant amount of monitoring across a large number of actions.</a:t>
          </a:r>
          <a:endParaRPr lang="en-US" sz="2400" kern="1200" dirty="0">
            <a:solidFill>
              <a:srgbClr val="9900CC"/>
            </a:solidFill>
            <a:latin typeface="+mn-lt"/>
            <a:cs typeface="Arial" pitchFamily="34" charset="0"/>
          </a:endParaRPr>
        </a:p>
      </dsp:txBody>
      <dsp:txXfrm>
        <a:off x="129037" y="124982"/>
        <a:ext cx="8047724" cy="40172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D7AE0-D297-41C4-8B83-69D9DA59545B}">
      <dsp:nvSpPr>
        <dsp:cNvPr id="0" name=""/>
        <dsp:cNvSpPr/>
      </dsp:nvSpPr>
      <dsp:spPr>
        <a:xfrm>
          <a:off x="4055" y="0"/>
          <a:ext cx="8297688" cy="4572000"/>
        </a:xfrm>
        <a:prstGeom prst="roundRect">
          <a:avLst>
            <a:gd name="adj" fmla="val 10000"/>
          </a:avLst>
        </a:prstGeom>
        <a:noFill/>
        <a:ln w="28575"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solidFill>
                <a:srgbClr val="9900CC"/>
              </a:solidFill>
              <a:latin typeface="Arial" pitchFamily="34" charset="0"/>
              <a:cs typeface="Arial" pitchFamily="34" charset="0"/>
            </a:rPr>
            <a:t>Level 3: Meeting rooms</a:t>
          </a:r>
        </a:p>
        <a:p>
          <a:pPr lvl="0" algn="l" defTabSz="977900" rtl="0">
            <a:lnSpc>
              <a:spcPct val="90000"/>
            </a:lnSpc>
            <a:spcBef>
              <a:spcPct val="0"/>
            </a:spcBef>
            <a:spcAft>
              <a:spcPct val="35000"/>
            </a:spcAft>
          </a:pPr>
          <a:r>
            <a:rPr lang="en-US" sz="2200" kern="1200" dirty="0" smtClean="0">
              <a:solidFill>
                <a:srgbClr val="9900CC"/>
              </a:solidFill>
              <a:latin typeface="Adobe Hebrew" pitchFamily="18" charset="-79"/>
              <a:cs typeface="Adobe Hebrew" pitchFamily="18" charset="-79"/>
              <a:sym typeface="Symbol"/>
            </a:rPr>
            <a:t>   </a:t>
          </a:r>
          <a:r>
            <a:rPr lang="en-US" sz="2200" kern="1200" dirty="0" smtClean="0">
              <a:solidFill>
                <a:srgbClr val="9900CC"/>
              </a:solidFill>
              <a:latin typeface="+mn-lt"/>
              <a:cs typeface="Adobe Hebrew" pitchFamily="18" charset="-79"/>
            </a:rPr>
            <a:t>This task involves managing requests to reserve a meeting room on a particular date using a reservation system.</a:t>
          </a:r>
        </a:p>
        <a:p>
          <a:pPr lvl="0" algn="l" defTabSz="977900" rtl="0">
            <a:lnSpc>
              <a:spcPct val="90000"/>
            </a:lnSpc>
            <a:spcBef>
              <a:spcPct val="0"/>
            </a:spcBef>
            <a:spcAft>
              <a:spcPct val="35000"/>
            </a:spcAft>
          </a:pPr>
          <a:r>
            <a:rPr lang="en-US" sz="2200" kern="1200" dirty="0" smtClean="0">
              <a:solidFill>
                <a:srgbClr val="9900CC"/>
              </a:solidFill>
              <a:latin typeface="+mn-lt"/>
              <a:sym typeface="Symbol"/>
            </a:rPr>
            <a:t> </a:t>
          </a:r>
          <a:r>
            <a:rPr lang="en-US" sz="2200" kern="1200" dirty="0" smtClean="0">
              <a:solidFill>
                <a:srgbClr val="9900CC"/>
              </a:solidFill>
              <a:latin typeface="+mn-lt"/>
              <a:cs typeface="Arial" pitchFamily="34" charset="0"/>
            </a:rPr>
            <a:t> The task presents t</a:t>
          </a:r>
          <a:r>
            <a:rPr lang="en-US" sz="2200" kern="1200" dirty="0" smtClean="0">
              <a:solidFill>
                <a:srgbClr val="9900CC"/>
              </a:solidFill>
              <a:latin typeface="+mn-lt"/>
            </a:rPr>
            <a:t>wo applications: an e-mail interface (with a number of e-mails requesting reservations stored in an inbox) and a web-based reservation tool that allows the user to assign rooms to meetings at certain times.</a:t>
          </a:r>
        </a:p>
        <a:p>
          <a:pPr lvl="0" algn="l" defTabSz="977900" rtl="0">
            <a:lnSpc>
              <a:spcPct val="90000"/>
            </a:lnSpc>
            <a:spcBef>
              <a:spcPct val="0"/>
            </a:spcBef>
            <a:spcAft>
              <a:spcPct val="35000"/>
            </a:spcAft>
          </a:pPr>
          <a:r>
            <a:rPr lang="en-US" sz="2200" kern="1200" dirty="0" smtClean="0">
              <a:solidFill>
                <a:srgbClr val="9900CC"/>
              </a:solidFill>
              <a:sym typeface="Symbol"/>
            </a:rPr>
            <a:t>   </a:t>
          </a:r>
          <a:r>
            <a:rPr lang="en-US" sz="2200" kern="1200" dirty="0" smtClean="0">
              <a:solidFill>
                <a:srgbClr val="9900CC"/>
              </a:solidFill>
            </a:rPr>
            <a:t>Successfully completing the task involves taking into account multiple constraints (i.e., the number of rooms available and existing reservations). These constraints generate a conflict (one of the demands for a room reservation cannot be satisfied), which has to be resolved by issuing a standard message to decline one of the requests.</a:t>
          </a:r>
          <a:endParaRPr lang="en-US" sz="2200" kern="1200" dirty="0">
            <a:solidFill>
              <a:srgbClr val="9900CC"/>
            </a:solidFill>
            <a:latin typeface="+mn-lt"/>
            <a:cs typeface="Arial" pitchFamily="34" charset="0"/>
          </a:endParaRPr>
        </a:p>
      </dsp:txBody>
      <dsp:txXfrm>
        <a:off x="137964" y="133909"/>
        <a:ext cx="8029870" cy="4304182"/>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8" tIns="48329" rIns="96658" bIns="48329" rtlCol="0"/>
          <a:lstStyle>
            <a:lvl1pPr algn="l">
              <a:defRPr sz="12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58" tIns="48329" rIns="96658" bIns="48329" rtlCol="0"/>
          <a:lstStyle>
            <a:lvl1pPr algn="r">
              <a:defRPr sz="1200"/>
            </a:lvl1pPr>
          </a:lstStyle>
          <a:p>
            <a:fld id="{74EED95B-1E30-49A4-8089-C9EC04E48DC0}" type="datetimeFigureOut">
              <a:rPr lang="en-US" smtClean="0"/>
              <a:t>10/21/2013</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8" tIns="48329" rIns="96658" bIns="48329"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58" tIns="48329" rIns="96658" bIns="48329" rtlCol="0" anchor="b"/>
          <a:lstStyle>
            <a:lvl1pPr algn="r">
              <a:defRPr sz="1200"/>
            </a:lvl1pPr>
          </a:lstStyle>
          <a:p>
            <a:fld id="{EE778C61-F0B7-4246-8231-D41EE890DDF9}" type="slidenum">
              <a:rPr lang="en-US" smtClean="0"/>
              <a:t>‹#›</a:t>
            </a:fld>
            <a:endParaRPr lang="en-US"/>
          </a:p>
        </p:txBody>
      </p:sp>
    </p:spTree>
    <p:extLst>
      <p:ext uri="{BB962C8B-B14F-4D97-AF65-F5344CB8AC3E}">
        <p14:creationId xmlns:p14="http://schemas.microsoft.com/office/powerpoint/2010/main" val="1654950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8" tIns="48329" rIns="96658" bIns="48329" rtlCol="0"/>
          <a:lstStyle>
            <a:lvl1pPr algn="l">
              <a:defRPr sz="1200"/>
            </a:lvl1pPr>
          </a:lstStyle>
          <a:p>
            <a:endParaRPr lang="en-US"/>
          </a:p>
        </p:txBody>
      </p:sp>
      <p:sp>
        <p:nvSpPr>
          <p:cNvPr id="3" name="Date Placeholder 2"/>
          <p:cNvSpPr>
            <a:spLocks noGrp="1"/>
          </p:cNvSpPr>
          <p:nvPr>
            <p:ph type="dt" idx="1"/>
          </p:nvPr>
        </p:nvSpPr>
        <p:spPr>
          <a:xfrm>
            <a:off x="4143587" y="1"/>
            <a:ext cx="3169920" cy="480060"/>
          </a:xfrm>
          <a:prstGeom prst="rect">
            <a:avLst/>
          </a:prstGeom>
        </p:spPr>
        <p:txBody>
          <a:bodyPr vert="horz" lIns="96658" tIns="48329" rIns="96658" bIns="48329" rtlCol="0"/>
          <a:lstStyle>
            <a:lvl1pPr algn="r">
              <a:defRPr sz="1200"/>
            </a:lvl1pPr>
          </a:lstStyle>
          <a:p>
            <a:fld id="{06F36CFE-8E41-4829-B736-3EF122D7C5C9}" type="datetimeFigureOut">
              <a:rPr lang="en-US" smtClean="0"/>
              <a:t>10/21/2013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8" tIns="48329" rIns="96658" bIns="48329"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8" tIns="48329" rIns="96658" bIns="4832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8" tIns="48329" rIns="96658" bIns="48329"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8" tIns="48329" rIns="96658" bIns="48329" rtlCol="0" anchor="b"/>
          <a:lstStyle>
            <a:lvl1pPr algn="r">
              <a:defRPr sz="1200"/>
            </a:lvl1pPr>
          </a:lstStyle>
          <a:p>
            <a:fld id="{5CEA59CA-4453-4BC7-B613-75E810024494}" type="slidenum">
              <a:rPr lang="en-US" smtClean="0"/>
              <a:t>‹#›</a:t>
            </a:fld>
            <a:endParaRPr lang="en-US"/>
          </a:p>
        </p:txBody>
      </p:sp>
    </p:spTree>
    <p:extLst>
      <p:ext uri="{BB962C8B-B14F-4D97-AF65-F5344CB8AC3E}">
        <p14:creationId xmlns:p14="http://schemas.microsoft.com/office/powerpoint/2010/main" val="790036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 and welcome.  Today, I’ll be presenting highligh</a:t>
            </a:r>
            <a:r>
              <a:rPr lang="en-US" baseline="0" dirty="0" smtClean="0"/>
              <a:t>t results from the 2012 Program for the International Assessment </a:t>
            </a:r>
            <a:r>
              <a:rPr lang="en-US" b="1" dirty="0"/>
              <a:t>of Adult Competencies (PIAAC).  </a:t>
            </a:r>
            <a:endParaRPr lang="en-US" dirty="0"/>
          </a:p>
        </p:txBody>
      </p:sp>
      <p:sp>
        <p:nvSpPr>
          <p:cNvPr id="4" name="Slide Number Placeholder 3"/>
          <p:cNvSpPr>
            <a:spLocks noGrp="1"/>
          </p:cNvSpPr>
          <p:nvPr>
            <p:ph type="sldNum" sz="quarter" idx="10"/>
          </p:nvPr>
        </p:nvSpPr>
        <p:spPr/>
        <p:txBody>
          <a:bodyPr/>
          <a:lstStyle/>
          <a:p>
            <a:fld id="{80E1DE46-4982-4488-BE17-F9DCE7DBD4D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chemeClr val="accent6">
                  <a:lumMod val="75000"/>
                </a:schemeClr>
              </a:buClr>
              <a:buFont typeface="Arial" pitchFamily="34" charset="0"/>
              <a:buChar char="•"/>
            </a:pPr>
            <a:endParaRPr lang="en-US" dirty="0">
              <a:solidFill>
                <a:schemeClr val="tx1">
                  <a:lumMod val="75000"/>
                  <a:lumOff val="25000"/>
                </a:schemeClr>
              </a:solidFill>
              <a:latin typeface="Levenim MT" pitchFamily="2" charset="-79"/>
              <a:cs typeface="Levenim MT" pitchFamily="2" charset="-79"/>
            </a:endParaRPr>
          </a:p>
        </p:txBody>
      </p:sp>
      <p:sp>
        <p:nvSpPr>
          <p:cNvPr id="4" name="Slide Number Placeholder 3"/>
          <p:cNvSpPr>
            <a:spLocks noGrp="1"/>
          </p:cNvSpPr>
          <p:nvPr>
            <p:ph type="sldNum" sz="quarter" idx="10"/>
          </p:nvPr>
        </p:nvSpPr>
        <p:spPr/>
        <p:txBody>
          <a:bodyPr/>
          <a:lstStyle/>
          <a:p>
            <a:pPr>
              <a:defRPr/>
            </a:pPr>
            <a:fld id="{DF01159C-4930-4CC2-ACE0-28ACEE219977}"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3289" lvl="1"/>
            <a:r>
              <a:rPr lang="en-US" dirty="0" smtClean="0"/>
              <a:t>Scale scores are set based on the likelihood of people providing correct responses on items of increasing difficulty.</a:t>
            </a:r>
          </a:p>
          <a:p>
            <a:endParaRPr lang="en-US" dirty="0" smtClean="0"/>
          </a:p>
          <a:p>
            <a:pPr lvl="1"/>
            <a:endParaRPr lang="en-US" dirty="0" smtClean="0"/>
          </a:p>
          <a:p>
            <a:pPr lvl="1"/>
            <a:r>
              <a:rPr lang="en-US" dirty="0" smtClean="0"/>
              <a:t>Levels are set based on the scale scores cut to reflect the mastery of the tasks required to achieve  that level.</a:t>
            </a:r>
          </a:p>
          <a:p>
            <a:pPr lvl="1"/>
            <a:endParaRPr lang="en-US" dirty="0" smtClean="0"/>
          </a:p>
        </p:txBody>
      </p:sp>
      <p:sp>
        <p:nvSpPr>
          <p:cNvPr id="4" name="Slide Number Placeholder 3"/>
          <p:cNvSpPr>
            <a:spLocks noGrp="1"/>
          </p:cNvSpPr>
          <p:nvPr>
            <p:ph type="sldNum" sz="quarter" idx="10"/>
          </p:nvPr>
        </p:nvSpPr>
        <p:spPr/>
        <p:txBody>
          <a:bodyPr/>
          <a:lstStyle/>
          <a:p>
            <a:fld id="{5CEA59CA-4453-4BC7-B613-75E810024494}" type="slidenum">
              <a:rPr lang="en-US" smtClean="0"/>
              <a:t>5</a:t>
            </a:fld>
            <a:endParaRPr lang="en-US"/>
          </a:p>
        </p:txBody>
      </p:sp>
    </p:spTree>
    <p:extLst>
      <p:ext uri="{BB962C8B-B14F-4D97-AF65-F5344CB8AC3E}">
        <p14:creationId xmlns:p14="http://schemas.microsoft.com/office/powerpoint/2010/main" val="1638232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EA59CA-4453-4BC7-B613-75E810024494}" type="slidenum">
              <a:rPr lang="en-US" smtClean="0"/>
              <a:t>6</a:t>
            </a:fld>
            <a:endParaRPr lang="en-US"/>
          </a:p>
        </p:txBody>
      </p:sp>
    </p:spTree>
    <p:extLst>
      <p:ext uri="{BB962C8B-B14F-4D97-AF65-F5344CB8AC3E}">
        <p14:creationId xmlns:p14="http://schemas.microsoft.com/office/powerpoint/2010/main" val="49490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A5E76C-D328-4DE5-8E36-EFE3710B808B}" type="slidenum">
              <a:rPr lang="en-US" smtClean="0"/>
              <a:t>16</a:t>
            </a:fld>
            <a:endParaRPr lang="en-US"/>
          </a:p>
        </p:txBody>
      </p:sp>
    </p:spTree>
    <p:extLst>
      <p:ext uri="{BB962C8B-B14F-4D97-AF65-F5344CB8AC3E}">
        <p14:creationId xmlns:p14="http://schemas.microsoft.com/office/powerpoint/2010/main" val="3474691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EA59CA-4453-4BC7-B613-75E810024494}" type="slidenum">
              <a:rPr lang="en-US" smtClean="0"/>
              <a:t>27</a:t>
            </a:fld>
            <a:endParaRPr lang="en-US"/>
          </a:p>
        </p:txBody>
      </p:sp>
    </p:spTree>
    <p:extLst>
      <p:ext uri="{BB962C8B-B14F-4D97-AF65-F5344CB8AC3E}">
        <p14:creationId xmlns:p14="http://schemas.microsoft.com/office/powerpoint/2010/main" val="1774427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EA59CA-4453-4BC7-B613-75E810024494}" type="slidenum">
              <a:rPr lang="en-US" smtClean="0"/>
              <a:t>32</a:t>
            </a:fld>
            <a:endParaRPr lang="en-US"/>
          </a:p>
        </p:txBody>
      </p:sp>
    </p:spTree>
    <p:extLst>
      <p:ext uri="{BB962C8B-B14F-4D97-AF65-F5344CB8AC3E}">
        <p14:creationId xmlns:p14="http://schemas.microsoft.com/office/powerpoint/2010/main" val="2458827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EA59CA-4453-4BC7-B613-75E810024494}" type="slidenum">
              <a:rPr lang="en-US" smtClean="0"/>
              <a:t>51</a:t>
            </a:fld>
            <a:endParaRPr lang="en-US"/>
          </a:p>
        </p:txBody>
      </p:sp>
    </p:spTree>
    <p:extLst>
      <p:ext uri="{BB962C8B-B14F-4D97-AF65-F5344CB8AC3E}">
        <p14:creationId xmlns:p14="http://schemas.microsoft.com/office/powerpoint/2010/main" val="3205964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8742CF-CEF4-4F83-B4F3-21FCFA1AEFE0}" type="datetime1">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690742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AE5FA3-FDB7-4A32-95F9-F362E6CCC63B}" type="datetime1">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2680225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ACB877-0B0A-4675-BFD8-3D53ACD6ACF4}" type="datetime1">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323074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787400"/>
            <a:ext cx="7772400" cy="863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41500"/>
            <a:ext cx="7772400" cy="3606800"/>
          </a:xfrm>
        </p:spPr>
        <p:txBody>
          <a:bodyPr/>
          <a:lstStyle/>
          <a:p>
            <a:pPr lvl="0"/>
            <a:r>
              <a:rPr lang="en-US" noProof="0" dirty="0" smtClean="0"/>
              <a:t>Click icon to add table</a:t>
            </a:r>
            <a:endParaRPr lang="en-US" noProof="0" dirty="0"/>
          </a:p>
        </p:txBody>
      </p:sp>
      <p:sp>
        <p:nvSpPr>
          <p:cNvPr id="4" name="Slide Number Placeholder 3"/>
          <p:cNvSpPr>
            <a:spLocks noGrp="1"/>
          </p:cNvSpPr>
          <p:nvPr>
            <p:ph type="sldNum" sz="quarter" idx="10"/>
          </p:nvPr>
        </p:nvSpPr>
        <p:spPr/>
        <p:txBody>
          <a:bodyPr/>
          <a:lstStyle>
            <a:lvl1pPr>
              <a:defRPr smtClean="0">
                <a:solidFill>
                  <a:srgbClr val="FFFFCC"/>
                </a:solidFill>
              </a:defRPr>
            </a:lvl1pPr>
          </a:lstStyle>
          <a:p>
            <a:pPr>
              <a:defRPr/>
            </a:pPr>
            <a:fld id="{695B10B8-7246-406A-B8DD-484D3461E328}" type="slidenum">
              <a:rPr lang="en-US" smtClean="0"/>
              <a:pPr>
                <a:defRPr/>
              </a:pPr>
              <a:t>‹#›</a:t>
            </a:fld>
            <a:endParaRPr lang="en-US" dirty="0"/>
          </a:p>
        </p:txBody>
      </p:sp>
      <p:sp>
        <p:nvSpPr>
          <p:cNvPr id="5" name="Rectangle 6"/>
          <p:cNvSpPr txBox="1">
            <a:spLocks noChangeArrowheads="1"/>
          </p:cNvSpPr>
          <p:nvPr userDrawn="1"/>
        </p:nvSpPr>
        <p:spPr bwMode="auto">
          <a:xfrm>
            <a:off x="6858000" y="63246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j-lt"/>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695B10B8-7246-406A-B8DD-484D3461E328}" type="slidenum">
              <a:rPr kumimoji="0" lang="en-US" sz="1400" b="0" i="0" u="none" strike="noStrike" kern="1200" cap="none" spc="0" normalizeH="0" baseline="0" noProof="0" smtClean="0">
                <a:ln>
                  <a:noFill/>
                </a:ln>
                <a:solidFill>
                  <a:schemeClr val="tx1"/>
                </a:solidFill>
                <a:effectLst/>
                <a:uLnTx/>
                <a:uFillTx/>
                <a:latin typeface="+mj-lt"/>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mj-lt"/>
              <a:ea typeface="+mn-ea"/>
              <a:cs typeface="+mn-cs"/>
            </a:endParaRPr>
          </a:p>
        </p:txBody>
      </p:sp>
    </p:spTree>
    <p:extLst>
      <p:ext uri="{BB962C8B-B14F-4D97-AF65-F5344CB8AC3E}">
        <p14:creationId xmlns:p14="http://schemas.microsoft.com/office/powerpoint/2010/main" val="4234629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15A407-6FBD-45DE-8223-5E45EAF8ADC8}" type="datetime1">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205532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8E9D67-E2BB-4D9D-91A7-D57AFE047132}" type="datetime1">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5007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4FC81C-6E3C-4122-A030-2014D5818172}" type="datetime1">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3494162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CF162D-A0A0-4BF9-81B8-D20C4A9C3318}" type="datetime1">
              <a:rPr lang="en-US" smtClean="0"/>
              <a:t>10/21/2013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75094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31CE7D-EF34-4A3B-A306-D73AFDC26664}" type="datetime1">
              <a:rPr lang="en-US" smtClean="0"/>
              <a:t>10/21/2013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884848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243EF4-2B92-4BAA-93AC-08AE1F4B3266}" type="datetime1">
              <a:rPr lang="en-US" smtClean="0"/>
              <a:t>10/21/2013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3759236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999965-3BF3-461C-A676-F0C865980D26}" type="datetime1">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1184235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1B1E92-612C-45C1-B4B8-846E904036F0}" type="datetime1">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4CD8E9-1693-45D6-9FD5-D63BDA356D9F}" type="slidenum">
              <a:rPr lang="en-US" smtClean="0"/>
              <a:t>‹#›</a:t>
            </a:fld>
            <a:endParaRPr lang="en-US"/>
          </a:p>
        </p:txBody>
      </p:sp>
    </p:spTree>
    <p:extLst>
      <p:ext uri="{BB962C8B-B14F-4D97-AF65-F5344CB8AC3E}">
        <p14:creationId xmlns:p14="http://schemas.microsoft.com/office/powerpoint/2010/main" val="1169212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5DF01-6350-4B9A-85CE-5D563EBB7A57}" type="datetime1">
              <a:rPr lang="en-US" smtClean="0"/>
              <a:t>10/21/2013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4CD8E9-1693-45D6-9FD5-D63BDA356D9F}" type="slidenum">
              <a:rPr lang="en-US" smtClean="0"/>
              <a:t>‹#›</a:t>
            </a:fld>
            <a:endParaRPr lang="en-US"/>
          </a:p>
        </p:txBody>
      </p:sp>
    </p:spTree>
    <p:extLst>
      <p:ext uri="{BB962C8B-B14F-4D97-AF65-F5344CB8AC3E}">
        <p14:creationId xmlns:p14="http://schemas.microsoft.com/office/powerpoint/2010/main" val="2202071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chart" Target="../charts/chart5.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nces.ed.gov/surveys/piaac/" TargetMode="External"/><Relationship Id="rId2" Type="http://schemas.openxmlformats.org/officeDocument/2006/relationships/hyperlink" Target="mailto:Eugene.Owen@ed.gov"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685800" y="1524000"/>
            <a:ext cx="7772400" cy="1470025"/>
          </a:xfrm>
          <a:prstGeom prst="round2DiagRect">
            <a:avLst/>
          </a:prstGeom>
          <a:solidFill>
            <a:schemeClr val="bg1">
              <a:lumMod val="85000"/>
            </a:schemeClr>
          </a:solidFill>
          <a:ln w="28575">
            <a:solidFill>
              <a:srgbClr val="0070C0"/>
            </a:solidFill>
          </a:ln>
          <a:effectLst/>
        </p:spPr>
        <p:txBody>
          <a:bodyPr>
            <a:noAutofit/>
          </a:bodyPr>
          <a:lstStyle/>
          <a:p>
            <a:r>
              <a:rPr lang="en-US" sz="3200" dirty="0" smtClean="0">
                <a:solidFill>
                  <a:srgbClr val="00B050"/>
                </a:solidFill>
                <a:effectLst>
                  <a:outerShdw blurRad="38100" dist="38100" dir="2700000" algn="tl">
                    <a:srgbClr val="C0C0C0"/>
                  </a:outerShdw>
                </a:effectLst>
              </a:rPr>
              <a:t/>
            </a:r>
            <a:br>
              <a:rPr lang="en-US" sz="3200" dirty="0" smtClean="0">
                <a:solidFill>
                  <a:srgbClr val="00B050"/>
                </a:solidFill>
                <a:effectLst>
                  <a:outerShdw blurRad="38100" dist="38100" dir="2700000" algn="tl">
                    <a:srgbClr val="C0C0C0"/>
                  </a:outerShdw>
                </a:effectLst>
              </a:rPr>
            </a:br>
            <a:r>
              <a:rPr lang="en-US" sz="3200" b="1" dirty="0" smtClean="0">
                <a:solidFill>
                  <a:srgbClr val="663300"/>
                </a:solidFill>
              </a:rPr>
              <a:t>Highlights from the Program </a:t>
            </a:r>
            <a:r>
              <a:rPr lang="en-US" sz="3200" b="1" dirty="0">
                <a:solidFill>
                  <a:srgbClr val="663300"/>
                </a:solidFill>
              </a:rPr>
              <a:t>for the International Assessment </a:t>
            </a:r>
            <a:r>
              <a:rPr lang="en-US" sz="3200" b="1" dirty="0" smtClean="0">
                <a:solidFill>
                  <a:srgbClr val="663300"/>
                </a:solidFill>
              </a:rPr>
              <a:t>of Adult </a:t>
            </a:r>
            <a:r>
              <a:rPr lang="en-US" sz="3200" b="1" dirty="0">
                <a:solidFill>
                  <a:srgbClr val="663300"/>
                </a:solidFill>
              </a:rPr>
              <a:t>Competencies (PIAAC</a:t>
            </a:r>
            <a:r>
              <a:rPr lang="en-US" sz="3200" b="1" dirty="0" smtClean="0">
                <a:solidFill>
                  <a:srgbClr val="663300"/>
                </a:solidFill>
              </a:rPr>
              <a:t>), 2012</a:t>
            </a:r>
            <a:r>
              <a:rPr lang="en-US" sz="3200" b="1" dirty="0">
                <a:solidFill>
                  <a:srgbClr val="663300"/>
                </a:solidFill>
              </a:rPr>
              <a:t/>
            </a:r>
            <a:br>
              <a:rPr lang="en-US" sz="3200" b="1" dirty="0">
                <a:solidFill>
                  <a:srgbClr val="663300"/>
                </a:solidFill>
              </a:rPr>
            </a:br>
            <a:endParaRPr lang="en-US" sz="3200" b="1" dirty="0">
              <a:solidFill>
                <a:srgbClr val="663300"/>
              </a:solidFill>
            </a:endParaRPr>
          </a:p>
        </p:txBody>
      </p:sp>
      <p:sp>
        <p:nvSpPr>
          <p:cNvPr id="9" name="Subtitle 8"/>
          <p:cNvSpPr>
            <a:spLocks noGrp="1"/>
          </p:cNvSpPr>
          <p:nvPr>
            <p:ph type="subTitle" idx="1"/>
          </p:nvPr>
        </p:nvSpPr>
        <p:spPr>
          <a:xfrm>
            <a:off x="685800" y="3886200"/>
            <a:ext cx="7772400" cy="2278924"/>
          </a:xfrm>
        </p:spPr>
        <p:txBody>
          <a:bodyPr>
            <a:normAutofit/>
          </a:bodyPr>
          <a:lstStyle/>
          <a:p>
            <a:pPr algn="l"/>
            <a:r>
              <a:rPr lang="en-US" dirty="0" smtClean="0">
                <a:solidFill>
                  <a:schemeClr val="tx1"/>
                </a:solidFill>
                <a:latin typeface="+mj-lt"/>
              </a:rPr>
              <a:t>Jack Buckley</a:t>
            </a:r>
          </a:p>
          <a:p>
            <a:pPr algn="l"/>
            <a:r>
              <a:rPr lang="en-US" sz="2400" dirty="0" smtClean="0">
                <a:solidFill>
                  <a:schemeClr val="tx1"/>
                </a:solidFill>
                <a:latin typeface="+mj-lt"/>
              </a:rPr>
              <a:t>National Center for Education Statistics (NCES)</a:t>
            </a:r>
          </a:p>
          <a:p>
            <a:pPr algn="l"/>
            <a:r>
              <a:rPr lang="en-US" sz="2000" dirty="0" smtClean="0">
                <a:solidFill>
                  <a:schemeClr val="tx1"/>
                </a:solidFill>
                <a:latin typeface="+mj-lt"/>
              </a:rPr>
              <a:t>Washington, DC</a:t>
            </a:r>
          </a:p>
          <a:p>
            <a:pPr algn="l"/>
            <a:r>
              <a:rPr lang="en-US" sz="2000" dirty="0" smtClean="0">
                <a:solidFill>
                  <a:schemeClr val="tx1"/>
                </a:solidFill>
                <a:latin typeface="+mj-lt"/>
              </a:rPr>
              <a:t>October 2013</a:t>
            </a:r>
          </a:p>
          <a:p>
            <a:pPr algn="l"/>
            <a:endParaRPr lang="en-US" sz="2000" dirty="0">
              <a:solidFill>
                <a:schemeClr val="tx1"/>
              </a:solidFill>
              <a:effectLst>
                <a:outerShdw blurRad="38100" dist="38100" dir="2700000" algn="tl">
                  <a:srgbClr val="000000">
                    <a:alpha val="43137"/>
                  </a:srgbClr>
                </a:outerShdw>
              </a:effectLst>
              <a:latin typeface="+mj-lt"/>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C:\Users\jsoroui\AppData\Local\Microsoft\Windows\Temporary Internet Files\Content.Outlook\3WMVN2BV\PIAAClogo_colo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5653949"/>
            <a:ext cx="2381250" cy="102235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CD4CD8E9-1693-45D6-9FD5-D63BDA356D9F}" type="slidenum">
              <a:rPr lang="en-US" smtClean="0"/>
              <a:t>1</a:t>
            </a:fld>
            <a:endParaRPr lang="en-US"/>
          </a:p>
        </p:txBody>
      </p:sp>
    </p:spTree>
    <p:extLst>
      <p:ext uri="{BB962C8B-B14F-4D97-AF65-F5344CB8AC3E}">
        <p14:creationId xmlns:p14="http://schemas.microsoft.com/office/powerpoint/2010/main" val="476506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Numeracy example item</a:t>
            </a:r>
            <a:endParaRPr lang="en-US" sz="2800" b="1" dirty="0">
              <a:solidFill>
                <a:srgbClr val="6633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4794845"/>
              </p:ext>
            </p:extLst>
          </p:nvPr>
        </p:nvGraphicFramePr>
        <p:xfrm>
          <a:off x="457200" y="1905000"/>
          <a:ext cx="8229600" cy="2895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10</a:t>
            </a:fld>
            <a:endParaRPr lang="en-US"/>
          </a:p>
        </p:txBody>
      </p:sp>
    </p:spTree>
    <p:extLst>
      <p:ext uri="{BB962C8B-B14F-4D97-AF65-F5344CB8AC3E}">
        <p14:creationId xmlns:p14="http://schemas.microsoft.com/office/powerpoint/2010/main" val="1940440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Numeracy example item</a:t>
            </a:r>
            <a:endParaRPr lang="en-US" sz="2800" b="1" dirty="0">
              <a:solidFill>
                <a:srgbClr val="6633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2995662"/>
              </p:ext>
            </p:extLst>
          </p:nvPr>
        </p:nvGraphicFramePr>
        <p:xfrm>
          <a:off x="457200" y="1295400"/>
          <a:ext cx="82296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11</a:t>
            </a:fld>
            <a:endParaRPr lang="en-US"/>
          </a:p>
        </p:txBody>
      </p:sp>
    </p:spTree>
    <p:extLst>
      <p:ext uri="{BB962C8B-B14F-4D97-AF65-F5344CB8AC3E}">
        <p14:creationId xmlns:p14="http://schemas.microsoft.com/office/powerpoint/2010/main" val="59712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458200" cy="1020762"/>
          </a:xfrm>
          <a:solidFill>
            <a:schemeClr val="bg1">
              <a:lumMod val="85000"/>
            </a:schemeClr>
          </a:solidFill>
          <a:ln w="19050">
            <a:solidFill>
              <a:srgbClr val="0070C0"/>
            </a:solidFill>
          </a:ln>
        </p:spPr>
        <p:txBody>
          <a:bodyPr>
            <a:normAutofit fontScale="90000"/>
          </a:bodyPr>
          <a:lstStyle/>
          <a:p>
            <a:pPr algn="l"/>
            <a:r>
              <a:rPr lang="en-US" sz="3200" b="1" dirty="0" smtClean="0">
                <a:solidFill>
                  <a:srgbClr val="663300"/>
                </a:solidFill>
              </a:rPr>
              <a:t>Problem solving in technology-rich environments proficiency levels</a:t>
            </a:r>
            <a:endParaRPr lang="en-US" sz="3200" b="1" dirty="0">
              <a:solidFill>
                <a:srgbClr val="663300"/>
              </a:solidFill>
            </a:endParaRPr>
          </a:p>
        </p:txBody>
      </p:sp>
      <p:graphicFrame>
        <p:nvGraphicFramePr>
          <p:cNvPr id="9" name="Diagram 8"/>
          <p:cNvGraphicFramePr/>
          <p:nvPr>
            <p:extLst>
              <p:ext uri="{D42A27DB-BD31-4B8C-83A1-F6EECF244321}">
                <p14:modId xmlns:p14="http://schemas.microsoft.com/office/powerpoint/2010/main" val="3824273411"/>
              </p:ext>
            </p:extLst>
          </p:nvPr>
        </p:nvGraphicFramePr>
        <p:xfrm>
          <a:off x="685800" y="1600200"/>
          <a:ext cx="7924800" cy="4499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1104223" y="2791416"/>
            <a:ext cx="914400" cy="646331"/>
          </a:xfrm>
          <a:prstGeom prst="rect">
            <a:avLst/>
          </a:prstGeom>
          <a:noFill/>
        </p:spPr>
        <p:txBody>
          <a:bodyPr wrap="square" rtlCol="0">
            <a:spAutoFit/>
          </a:bodyPr>
          <a:lstStyle/>
          <a:p>
            <a:r>
              <a:rPr lang="en-US" b="1" dirty="0" smtClean="0"/>
              <a:t>Below Level 1</a:t>
            </a:r>
            <a:endParaRPr lang="en-US" b="1" dirty="0"/>
          </a:p>
        </p:txBody>
      </p:sp>
      <p:sp>
        <p:nvSpPr>
          <p:cNvPr id="11" name="TextBox 10"/>
          <p:cNvSpPr txBox="1"/>
          <p:nvPr/>
        </p:nvSpPr>
        <p:spPr>
          <a:xfrm>
            <a:off x="3091542" y="2589782"/>
            <a:ext cx="836896" cy="369332"/>
          </a:xfrm>
          <a:prstGeom prst="rect">
            <a:avLst/>
          </a:prstGeom>
          <a:noFill/>
        </p:spPr>
        <p:txBody>
          <a:bodyPr wrap="none" rtlCol="0">
            <a:spAutoFit/>
          </a:bodyPr>
          <a:lstStyle/>
          <a:p>
            <a:r>
              <a:rPr lang="en-US" b="1" dirty="0" smtClean="0"/>
              <a:t>Level 1</a:t>
            </a:r>
            <a:endParaRPr lang="en-US" b="1" dirty="0"/>
          </a:p>
        </p:txBody>
      </p:sp>
      <p:sp>
        <p:nvSpPr>
          <p:cNvPr id="12" name="TextBox 11"/>
          <p:cNvSpPr txBox="1"/>
          <p:nvPr/>
        </p:nvSpPr>
        <p:spPr>
          <a:xfrm>
            <a:off x="5127911" y="2025293"/>
            <a:ext cx="836896" cy="369332"/>
          </a:xfrm>
          <a:prstGeom prst="rect">
            <a:avLst/>
          </a:prstGeom>
          <a:noFill/>
        </p:spPr>
        <p:txBody>
          <a:bodyPr wrap="none" rtlCol="0">
            <a:spAutoFit/>
          </a:bodyPr>
          <a:lstStyle/>
          <a:p>
            <a:r>
              <a:rPr lang="en-US" b="1" dirty="0" smtClean="0"/>
              <a:t>Level 2</a:t>
            </a:r>
            <a:endParaRPr lang="en-US" b="1" dirty="0"/>
          </a:p>
        </p:txBody>
      </p:sp>
      <p:sp>
        <p:nvSpPr>
          <p:cNvPr id="14" name="TextBox 13"/>
          <p:cNvSpPr txBox="1"/>
          <p:nvPr/>
        </p:nvSpPr>
        <p:spPr>
          <a:xfrm>
            <a:off x="7206342" y="1655961"/>
            <a:ext cx="836896" cy="369332"/>
          </a:xfrm>
          <a:prstGeom prst="rect">
            <a:avLst/>
          </a:prstGeom>
          <a:noFill/>
        </p:spPr>
        <p:txBody>
          <a:bodyPr wrap="none" rtlCol="0">
            <a:spAutoFit/>
          </a:bodyPr>
          <a:lstStyle/>
          <a:p>
            <a:r>
              <a:rPr lang="en-US" b="1" dirty="0" smtClean="0"/>
              <a:t>Level 3</a:t>
            </a:r>
            <a:endParaRPr lang="en-US" b="1" dirty="0"/>
          </a:p>
        </p:txBody>
      </p:sp>
      <p:pic>
        <p:nvPicPr>
          <p:cNvPr id="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12</a:t>
            </a:fld>
            <a:endParaRPr lang="en-US"/>
          </a:p>
        </p:txBody>
      </p:sp>
    </p:spTree>
    <p:extLst>
      <p:ext uri="{BB962C8B-B14F-4D97-AF65-F5344CB8AC3E}">
        <p14:creationId xmlns:p14="http://schemas.microsoft.com/office/powerpoint/2010/main" val="1827974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Problem Solving in technology-rich </a:t>
            </a:r>
            <a:r>
              <a:rPr lang="en-US" sz="2800" b="1" dirty="0">
                <a:solidFill>
                  <a:srgbClr val="663300"/>
                </a:solidFill>
              </a:rPr>
              <a:t>e</a:t>
            </a:r>
            <a:r>
              <a:rPr lang="en-US" sz="2800" b="1" dirty="0" smtClean="0">
                <a:solidFill>
                  <a:srgbClr val="663300"/>
                </a:solidFill>
              </a:rPr>
              <a:t>nvironments example item</a:t>
            </a:r>
            <a:endParaRPr lang="en-US" sz="2800" b="1" dirty="0">
              <a:solidFill>
                <a:srgbClr val="6633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1036532"/>
              </p:ext>
            </p:extLst>
          </p:nvPr>
        </p:nvGraphicFramePr>
        <p:xfrm>
          <a:off x="457200" y="1600200"/>
          <a:ext cx="83058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13</a:t>
            </a:fld>
            <a:endParaRPr lang="en-US"/>
          </a:p>
        </p:txBody>
      </p:sp>
    </p:spTree>
    <p:extLst>
      <p:ext uri="{BB962C8B-B14F-4D97-AF65-F5344CB8AC3E}">
        <p14:creationId xmlns:p14="http://schemas.microsoft.com/office/powerpoint/2010/main" val="1984681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Problem Solving in technology-rich </a:t>
            </a:r>
            <a:r>
              <a:rPr lang="en-US" sz="2800" b="1" dirty="0">
                <a:solidFill>
                  <a:srgbClr val="663300"/>
                </a:solidFill>
              </a:rPr>
              <a:t>e</a:t>
            </a:r>
            <a:r>
              <a:rPr lang="en-US" sz="2800" b="1" dirty="0" smtClean="0">
                <a:solidFill>
                  <a:srgbClr val="663300"/>
                </a:solidFill>
              </a:rPr>
              <a:t>nvironments example item</a:t>
            </a:r>
            <a:endParaRPr lang="en-US" sz="2800" b="1" dirty="0">
              <a:solidFill>
                <a:srgbClr val="6633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4753138"/>
              </p:ext>
            </p:extLst>
          </p:nvPr>
        </p:nvGraphicFramePr>
        <p:xfrm>
          <a:off x="457200" y="1447800"/>
          <a:ext cx="83058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14</a:t>
            </a:fld>
            <a:endParaRPr lang="en-US"/>
          </a:p>
        </p:txBody>
      </p:sp>
    </p:spTree>
    <p:extLst>
      <p:ext uri="{BB962C8B-B14F-4D97-AF65-F5344CB8AC3E}">
        <p14:creationId xmlns:p14="http://schemas.microsoft.com/office/powerpoint/2010/main" val="1531092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
            <a:ext cx="6665999" cy="6162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CD4CD8E9-1693-45D6-9FD5-D63BDA356D9F}" type="slidenum">
              <a:rPr lang="en-US" smtClean="0"/>
              <a:t>15</a:t>
            </a:fld>
            <a:endParaRPr lang="en-US"/>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a:xfrm>
            <a:off x="1905000" y="2128757"/>
            <a:ext cx="5486400" cy="2209800"/>
          </a:xfrm>
          <a:prstGeom prst="round2DiagRect">
            <a:avLst/>
          </a:prstGeom>
          <a:solidFill>
            <a:schemeClr val="bg1">
              <a:lumMod val="85000"/>
            </a:schemeClr>
          </a:solidFill>
          <a:ln w="28575" cap="flat" cmpd="sng" algn="ctr">
            <a:solidFill>
              <a:srgbClr val="0070C0"/>
            </a:solidFill>
            <a:prstDash val="solid"/>
          </a:ln>
          <a:effectLst/>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6600" b="1" dirty="0" smtClean="0">
                <a:ln w="3175" cap="rnd">
                  <a:noFill/>
                </a:ln>
                <a:solidFill>
                  <a:srgbClr val="663300"/>
                </a:solidFill>
                <a:latin typeface="Miriam" pitchFamily="34" charset="-79"/>
                <a:cs typeface="Miriam" pitchFamily="34" charset="-79"/>
              </a:rPr>
              <a:t>U.S. PIAAC </a:t>
            </a:r>
            <a:br>
              <a:rPr lang="en-US" sz="6600" b="1" dirty="0" smtClean="0">
                <a:ln w="3175" cap="rnd">
                  <a:noFill/>
                </a:ln>
                <a:solidFill>
                  <a:srgbClr val="663300"/>
                </a:solidFill>
                <a:latin typeface="Miriam" pitchFamily="34" charset="-79"/>
                <a:cs typeface="Miriam" pitchFamily="34" charset="-79"/>
              </a:rPr>
            </a:br>
            <a:r>
              <a:rPr lang="en-US" sz="6600" b="1" dirty="0" smtClean="0">
                <a:ln w="3175" cap="rnd">
                  <a:noFill/>
                </a:ln>
                <a:solidFill>
                  <a:srgbClr val="663300"/>
                </a:solidFill>
                <a:latin typeface="Miriam" pitchFamily="34" charset="-79"/>
                <a:cs typeface="Miriam" pitchFamily="34" charset="-79"/>
              </a:rPr>
              <a:t>Findings </a:t>
            </a:r>
            <a:endParaRPr lang="en-US" sz="6600" b="1" dirty="0">
              <a:ln w="3175" cap="rnd">
                <a:noFill/>
              </a:ln>
              <a:solidFill>
                <a:srgbClr val="663300"/>
              </a:solidFill>
              <a:latin typeface="Miriam" pitchFamily="34" charset="-79"/>
              <a:cs typeface="Miriam" pitchFamily="34" charset="-79"/>
            </a:endParaRPr>
          </a:p>
        </p:txBody>
      </p:sp>
    </p:spTree>
    <p:extLst>
      <p:ext uri="{BB962C8B-B14F-4D97-AF65-F5344CB8AC3E}">
        <p14:creationId xmlns:p14="http://schemas.microsoft.com/office/powerpoint/2010/main" val="1459734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580" y="1143000"/>
            <a:ext cx="568086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04800" y="228600"/>
            <a:ext cx="8382000" cy="8382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average literacy score (270) lower than the international </a:t>
            </a:r>
            <a:r>
              <a:rPr lang="en-US" sz="2800" b="1" dirty="0">
                <a:solidFill>
                  <a:srgbClr val="663300"/>
                </a:solidFill>
              </a:rPr>
              <a:t>a</a:t>
            </a:r>
            <a:r>
              <a:rPr lang="en-US" sz="2800" b="1" dirty="0" smtClean="0">
                <a:solidFill>
                  <a:srgbClr val="663300"/>
                </a:solidFill>
              </a:rPr>
              <a:t>verage (273)</a:t>
            </a:r>
            <a:endParaRPr lang="en-US" sz="2800" b="1" dirty="0">
              <a:solidFill>
                <a:srgbClr val="663300"/>
              </a:solidFill>
            </a:endParaRPr>
          </a:p>
        </p:txBody>
      </p:sp>
      <p:sp>
        <p:nvSpPr>
          <p:cNvPr id="3" name="Content Placeholder 2"/>
          <p:cNvSpPr>
            <a:spLocks noGrp="1"/>
          </p:cNvSpPr>
          <p:nvPr>
            <p:ph idx="1"/>
          </p:nvPr>
        </p:nvSpPr>
        <p:spPr>
          <a:xfrm>
            <a:off x="222249" y="1219200"/>
            <a:ext cx="3587751" cy="5105400"/>
          </a:xfrm>
        </p:spPr>
        <p:txBody>
          <a:bodyPr anchor="ctr">
            <a:noAutofit/>
          </a:bodyPr>
          <a:lstStyle/>
          <a:p>
            <a:pPr marL="0" indent="0">
              <a:buNone/>
            </a:pPr>
            <a:r>
              <a:rPr lang="en-US" sz="2000" b="1" dirty="0" smtClean="0"/>
              <a:t>Lower than in 12 countries</a:t>
            </a:r>
            <a:r>
              <a:rPr lang="en-US" sz="2400" dirty="0" smtClean="0"/>
              <a:t>:</a:t>
            </a:r>
          </a:p>
          <a:p>
            <a:pPr marL="0" indent="0">
              <a:buNone/>
            </a:pPr>
            <a:r>
              <a:rPr lang="en-US" sz="1800" dirty="0" smtClean="0"/>
              <a:t>Japan, Finland, Netherlands, Australia, Sweden, Norway, Estonia, Flanders-Belgium, Czech Republic, Slovak Republic, Canada, Republic of Korea</a:t>
            </a:r>
          </a:p>
          <a:p>
            <a:pPr marL="0" indent="0">
              <a:buNone/>
            </a:pPr>
            <a:endParaRPr lang="en-US" sz="2000" b="1" dirty="0" smtClean="0"/>
          </a:p>
          <a:p>
            <a:pPr marL="0" indent="0">
              <a:buNone/>
            </a:pPr>
            <a:r>
              <a:rPr lang="en-US" sz="2000" b="1" dirty="0" smtClean="0"/>
              <a:t>Not significantly different  than in 5 countries</a:t>
            </a:r>
            <a:r>
              <a:rPr lang="en-US" sz="2400" dirty="0" smtClean="0"/>
              <a:t>:</a:t>
            </a:r>
          </a:p>
          <a:p>
            <a:pPr marL="0" indent="0">
              <a:buNone/>
            </a:pPr>
            <a:r>
              <a:rPr lang="en-US" sz="1800" dirty="0" smtClean="0"/>
              <a:t>England and Northern Ireland- U.K., Denmark, Germany, Austria, Cyprus</a:t>
            </a:r>
            <a:endParaRPr lang="en-US" sz="1200" b="1" dirty="0" smtClean="0"/>
          </a:p>
          <a:p>
            <a:pPr marL="0" indent="0">
              <a:buNone/>
            </a:pPr>
            <a:endParaRPr lang="en-US" sz="2000" b="1" dirty="0" smtClean="0"/>
          </a:p>
          <a:p>
            <a:pPr marL="0" indent="0">
              <a:buNone/>
            </a:pPr>
            <a:r>
              <a:rPr lang="en-US" sz="2000" b="1" dirty="0" smtClean="0"/>
              <a:t>Higher than in 5 countries</a:t>
            </a:r>
            <a:r>
              <a:rPr lang="en-US" sz="2400" dirty="0" smtClean="0"/>
              <a:t>:</a:t>
            </a:r>
            <a:endParaRPr lang="en-US" sz="2400" dirty="0"/>
          </a:p>
          <a:p>
            <a:pPr marL="0" indent="0">
              <a:buNone/>
            </a:pPr>
            <a:r>
              <a:rPr lang="en-US" sz="1800" dirty="0" smtClean="0"/>
              <a:t>Poland, Ireland, France, Spain, Italy</a:t>
            </a:r>
          </a:p>
        </p:txBody>
      </p:sp>
      <p:sp>
        <p:nvSpPr>
          <p:cNvPr id="6" name="Slide Number Placeholder 5"/>
          <p:cNvSpPr>
            <a:spLocks noGrp="1"/>
          </p:cNvSpPr>
          <p:nvPr>
            <p:ph type="sldNum" sz="quarter" idx="12"/>
          </p:nvPr>
        </p:nvSpPr>
        <p:spPr/>
        <p:txBody>
          <a:bodyPr/>
          <a:lstStyle/>
          <a:p>
            <a:fld id="{AD4D5E4A-5EAB-48BB-A1F4-D110A795C05D}" type="slidenum">
              <a:rPr lang="en-US" smtClean="0"/>
              <a:t>16</a:t>
            </a:fld>
            <a:endParaRPr lang="en-US"/>
          </a:p>
        </p:txBody>
      </p:sp>
    </p:spTree>
    <p:extLst>
      <p:ext uri="{BB962C8B-B14F-4D97-AF65-F5344CB8AC3E}">
        <p14:creationId xmlns:p14="http://schemas.microsoft.com/office/powerpoint/2010/main" val="3874493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9276" y="1295400"/>
            <a:ext cx="7383126" cy="5537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17</a:t>
            </a:fld>
            <a:endParaRPr lang="en-US"/>
          </a:p>
        </p:txBody>
      </p:sp>
      <p:sp>
        <p:nvSpPr>
          <p:cNvPr id="6" name="TextBox 7"/>
          <p:cNvSpPr txBox="1">
            <a:spLocks noChangeArrowheads="1"/>
          </p:cNvSpPr>
          <p:nvPr/>
        </p:nvSpPr>
        <p:spPr bwMode="auto">
          <a:xfrm>
            <a:off x="179256" y="1623466"/>
            <a:ext cx="187179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200" dirty="0"/>
              <a:t>Below level 1 range:  0-175</a:t>
            </a:r>
          </a:p>
          <a:p>
            <a:r>
              <a:rPr lang="en-US" sz="1200" dirty="0"/>
              <a:t>Level  1 range: </a:t>
            </a:r>
            <a:r>
              <a:rPr lang="en-US" sz="1200" dirty="0" smtClean="0"/>
              <a:t>176-225</a:t>
            </a:r>
            <a:endParaRPr lang="en-US" sz="1200" dirty="0"/>
          </a:p>
          <a:p>
            <a:r>
              <a:rPr lang="en-US" sz="1200" dirty="0"/>
              <a:t>Level 2 range: 226-275</a:t>
            </a:r>
          </a:p>
          <a:p>
            <a:r>
              <a:rPr lang="en-US" sz="1200" dirty="0"/>
              <a:t>Level 3 range: 276-375</a:t>
            </a:r>
          </a:p>
          <a:p>
            <a:r>
              <a:rPr lang="en-US" sz="1200" dirty="0"/>
              <a:t>Level 4/5 range: 376-500</a:t>
            </a:r>
          </a:p>
        </p:txBody>
      </p:sp>
      <p:sp>
        <p:nvSpPr>
          <p:cNvPr id="12" name="TextBox 11"/>
          <p:cNvSpPr txBox="1">
            <a:spLocks noChangeArrowheads="1"/>
          </p:cNvSpPr>
          <p:nvPr/>
        </p:nvSpPr>
        <p:spPr bwMode="auto">
          <a:xfrm>
            <a:off x="6246303" y="742510"/>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400" dirty="0"/>
              <a:t>Median</a:t>
            </a:r>
          </a:p>
        </p:txBody>
      </p:sp>
      <p:cxnSp>
        <p:nvCxnSpPr>
          <p:cNvPr id="13" name="Straight Connector 12"/>
          <p:cNvCxnSpPr/>
          <p:nvPr/>
        </p:nvCxnSpPr>
        <p:spPr>
          <a:xfrm flipV="1">
            <a:off x="5867400" y="1295400"/>
            <a:ext cx="0" cy="516636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228600" y="212285"/>
            <a:ext cx="8382000" cy="838200"/>
          </a:xfrm>
          <a:prstGeom prst="rect">
            <a:avLst/>
          </a:prstGeom>
          <a:solidFill>
            <a:schemeClr val="bg1">
              <a:lumMod val="85000"/>
            </a:schemeClr>
          </a:solidFill>
          <a:ln w="19050">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smtClean="0">
                <a:solidFill>
                  <a:srgbClr val="663300"/>
                </a:solidFill>
              </a:rPr>
              <a:t>Seven countries </a:t>
            </a:r>
            <a:r>
              <a:rPr lang="en-US" sz="2800" b="1" dirty="0">
                <a:solidFill>
                  <a:srgbClr val="663300"/>
                </a:solidFill>
              </a:rPr>
              <a:t>had </a:t>
            </a:r>
            <a:r>
              <a:rPr lang="en-US" sz="2800" b="1" dirty="0" smtClean="0">
                <a:solidFill>
                  <a:srgbClr val="663300"/>
                </a:solidFill>
              </a:rPr>
              <a:t>higher percentages </a:t>
            </a:r>
            <a:r>
              <a:rPr lang="en-US" sz="2800" b="1" dirty="0">
                <a:solidFill>
                  <a:srgbClr val="663300"/>
                </a:solidFill>
              </a:rPr>
              <a:t>of adults reaching the highest proficiency level (4/5) in </a:t>
            </a:r>
            <a:r>
              <a:rPr lang="en-US" sz="2800" b="1" dirty="0" smtClean="0">
                <a:solidFill>
                  <a:srgbClr val="663300"/>
                </a:solidFill>
              </a:rPr>
              <a:t>literacy</a:t>
            </a:r>
            <a:endParaRPr lang="en-US" sz="2800" b="1" dirty="0">
              <a:solidFill>
                <a:srgbClr val="663300"/>
              </a:solidFill>
            </a:endParaRPr>
          </a:p>
        </p:txBody>
      </p:sp>
      <p:sp>
        <p:nvSpPr>
          <p:cNvPr id="14" name="TextBox 13"/>
          <p:cNvSpPr txBox="1">
            <a:spLocks noChangeArrowheads="1"/>
          </p:cNvSpPr>
          <p:nvPr/>
        </p:nvSpPr>
        <p:spPr bwMode="auto">
          <a:xfrm>
            <a:off x="5486566" y="1069346"/>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400" dirty="0"/>
              <a:t>Median</a:t>
            </a:r>
          </a:p>
        </p:txBody>
      </p:sp>
    </p:spTree>
    <p:extLst>
      <p:ext uri="{BB962C8B-B14F-4D97-AF65-F5344CB8AC3E}">
        <p14:creationId xmlns:p14="http://schemas.microsoft.com/office/powerpoint/2010/main" val="34971259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763000" cy="10668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Higher proportion of U.S. adults at the bottom levels of literacy</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18</a:t>
            </a:fld>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47" y="1828800"/>
            <a:ext cx="8970999"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2977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905" y="1076325"/>
            <a:ext cx="5747095" cy="578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04800" y="1066800"/>
            <a:ext cx="3657601" cy="4793524"/>
          </a:xfrm>
        </p:spPr>
        <p:txBody>
          <a:bodyPr>
            <a:noAutofit/>
          </a:bodyPr>
          <a:lstStyle/>
          <a:p>
            <a:pPr marL="0" indent="0">
              <a:buNone/>
            </a:pPr>
            <a:r>
              <a:rPr lang="en-US" sz="2000" b="1" dirty="0" smtClean="0"/>
              <a:t>Lower than in 12 countries:</a:t>
            </a:r>
          </a:p>
          <a:p>
            <a:pPr marL="0" indent="0">
              <a:buNone/>
            </a:pPr>
            <a:r>
              <a:rPr lang="en-US" sz="1800" dirty="0" smtClean="0"/>
              <a:t>Japan, Finland, Netherlands, </a:t>
            </a:r>
            <a:r>
              <a:rPr lang="en-US" sz="1800" dirty="0"/>
              <a:t>Republic of </a:t>
            </a:r>
            <a:r>
              <a:rPr lang="en-US" sz="1800" dirty="0" smtClean="0"/>
              <a:t>Korea, </a:t>
            </a:r>
            <a:r>
              <a:rPr lang="en-US" sz="1800" dirty="0"/>
              <a:t>Estonia, Flanders-Belgium, </a:t>
            </a:r>
            <a:r>
              <a:rPr lang="en-US" sz="1800" dirty="0" smtClean="0"/>
              <a:t>Australia, Sweden, </a:t>
            </a:r>
            <a:r>
              <a:rPr lang="en-US" sz="1800" dirty="0"/>
              <a:t>Poland, </a:t>
            </a:r>
            <a:r>
              <a:rPr lang="en-US" sz="1800" dirty="0" smtClean="0"/>
              <a:t>Czech Republic, </a:t>
            </a:r>
            <a:r>
              <a:rPr lang="en-US" sz="1800" dirty="0"/>
              <a:t>Germany, </a:t>
            </a:r>
            <a:r>
              <a:rPr lang="en-US" sz="1800" dirty="0" smtClean="0"/>
              <a:t>Austria</a:t>
            </a:r>
          </a:p>
          <a:p>
            <a:pPr marL="0" indent="0">
              <a:buNone/>
            </a:pPr>
            <a:endParaRPr lang="en-US" sz="1800" dirty="0"/>
          </a:p>
          <a:p>
            <a:pPr marL="0" indent="0">
              <a:buNone/>
            </a:pPr>
            <a:r>
              <a:rPr lang="en-US" sz="2000" b="1" dirty="0" smtClean="0"/>
              <a:t>Not significantly different than in 8 countries:</a:t>
            </a:r>
          </a:p>
          <a:p>
            <a:pPr marL="0" indent="0">
              <a:buNone/>
            </a:pPr>
            <a:r>
              <a:rPr lang="en-US" sz="1800" dirty="0"/>
              <a:t>Denmark, Slovak Republic, Canada, </a:t>
            </a:r>
            <a:endParaRPr lang="en-US" sz="1800" dirty="0" smtClean="0"/>
          </a:p>
          <a:p>
            <a:pPr marL="0" indent="0">
              <a:buNone/>
            </a:pPr>
            <a:r>
              <a:rPr lang="en-US" sz="1800" dirty="0" smtClean="0"/>
              <a:t>Norway, France, Ireland, Cyprus, </a:t>
            </a:r>
          </a:p>
          <a:p>
            <a:pPr marL="0" indent="0">
              <a:buNone/>
            </a:pPr>
            <a:r>
              <a:rPr lang="en-US" sz="1800" dirty="0" smtClean="0"/>
              <a:t>England </a:t>
            </a:r>
            <a:r>
              <a:rPr lang="en-US" sz="1800" dirty="0"/>
              <a:t>and Northern Ireland- U.K.</a:t>
            </a:r>
            <a:endParaRPr lang="en-US" sz="1800" dirty="0" smtClean="0"/>
          </a:p>
          <a:p>
            <a:pPr marL="0" indent="0">
              <a:buNone/>
            </a:pPr>
            <a:endParaRPr lang="en-US" sz="2000" b="1" dirty="0"/>
          </a:p>
          <a:p>
            <a:pPr marL="0" indent="0">
              <a:buNone/>
            </a:pPr>
            <a:r>
              <a:rPr lang="en-US" sz="2400" b="1" dirty="0" smtClean="0"/>
              <a:t>Higher than in 2 countries:</a:t>
            </a:r>
            <a:endParaRPr lang="en-US" sz="2400" b="1" dirty="0"/>
          </a:p>
          <a:p>
            <a:pPr marL="0" indent="0">
              <a:buNone/>
            </a:pPr>
            <a:r>
              <a:rPr lang="en-US" sz="1800" dirty="0" smtClean="0"/>
              <a:t>Spain, Italy</a:t>
            </a:r>
          </a:p>
        </p:txBody>
      </p:sp>
      <p:sp>
        <p:nvSpPr>
          <p:cNvPr id="6" name="Title 1"/>
          <p:cNvSpPr txBox="1">
            <a:spLocks/>
          </p:cNvSpPr>
          <p:nvPr/>
        </p:nvSpPr>
        <p:spPr>
          <a:xfrm>
            <a:off x="152400" y="228600"/>
            <a:ext cx="8763000" cy="7620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smtClean="0">
                <a:solidFill>
                  <a:srgbClr val="663300"/>
                </a:solidFill>
              </a:rPr>
              <a:t>U.S. 16- to 24-year-olds below international average in literacy, rank lower than 16- to 65-year-olds overall </a:t>
            </a:r>
            <a:endParaRPr lang="en-US" sz="2800" b="1" dirty="0">
              <a:solidFill>
                <a:srgbClr val="663300"/>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210300" y="6472131"/>
            <a:ext cx="2133600" cy="365125"/>
          </a:xfrm>
        </p:spPr>
        <p:txBody>
          <a:bodyPr/>
          <a:lstStyle/>
          <a:p>
            <a:fld id="{CD4CD8E9-1693-45D6-9FD5-D63BDA356D9F}" type="slidenum">
              <a:rPr lang="en-US" smtClean="0"/>
              <a:t>19</a:t>
            </a:fld>
            <a:endParaRPr lang="en-US" dirty="0"/>
          </a:p>
        </p:txBody>
      </p:sp>
    </p:spTree>
    <p:extLst>
      <p:ext uri="{BB962C8B-B14F-4D97-AF65-F5344CB8AC3E}">
        <p14:creationId xmlns:p14="http://schemas.microsoft.com/office/powerpoint/2010/main" val="2381092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6138041"/>
            <a:ext cx="1981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33400" y="152400"/>
            <a:ext cx="8153400" cy="609600"/>
          </a:xfrm>
          <a:solidFill>
            <a:schemeClr val="bg1">
              <a:lumMod val="85000"/>
            </a:schemeClr>
          </a:solidFill>
          <a:ln w="19050">
            <a:solidFill>
              <a:srgbClr val="0070C0"/>
            </a:solidFill>
          </a:ln>
        </p:spPr>
        <p:txBody>
          <a:bodyPr vert="horz" wrap="square" lIns="91440" tIns="45720" rIns="91440" bIns="45720" numCol="1" anchorCtr="0" compatLnSpc="1">
            <a:prstTxWarp prst="textNoShape">
              <a:avLst/>
            </a:prstTxWarp>
            <a:noAutofit/>
          </a:bodyPr>
          <a:lstStyle/>
          <a:p>
            <a:pPr algn="l" eaLnBrk="1" hangingPunct="1"/>
            <a:r>
              <a:rPr lang="en-US" sz="2800" b="1" dirty="0" smtClean="0">
                <a:solidFill>
                  <a:srgbClr val="663300"/>
                </a:solidFill>
              </a:rPr>
              <a:t>What is PIAAC?</a:t>
            </a:r>
          </a:p>
        </p:txBody>
      </p:sp>
      <p:sp>
        <p:nvSpPr>
          <p:cNvPr id="3" name="Content Placeholder 2"/>
          <p:cNvSpPr>
            <a:spLocks noGrp="1"/>
          </p:cNvSpPr>
          <p:nvPr>
            <p:ph idx="1"/>
          </p:nvPr>
        </p:nvSpPr>
        <p:spPr>
          <a:xfrm>
            <a:off x="266700" y="914400"/>
            <a:ext cx="8724900" cy="5257800"/>
          </a:xfrm>
        </p:spPr>
        <p:txBody>
          <a:bodyPr>
            <a:normAutofit fontScale="55000" lnSpcReduction="20000"/>
          </a:bodyPr>
          <a:lstStyle/>
          <a:p>
            <a:pPr marL="342900" lvl="1" indent="-342900">
              <a:lnSpc>
                <a:spcPct val="90000"/>
              </a:lnSpc>
              <a:buSzPct val="100000"/>
              <a:buFont typeface="Wingdings" pitchFamily="2" charset="2"/>
              <a:buChar char="§"/>
            </a:pPr>
            <a:r>
              <a:rPr lang="en-US" sz="4500" dirty="0"/>
              <a:t>I</a:t>
            </a:r>
            <a:r>
              <a:rPr lang="en-US" sz="4500" dirty="0" smtClean="0"/>
              <a:t>nternational large-scale assessment administered in 2011-12 in </a:t>
            </a:r>
            <a:r>
              <a:rPr lang="en-US" sz="4500" b="1" dirty="0" smtClean="0"/>
              <a:t>23</a:t>
            </a:r>
            <a:r>
              <a:rPr lang="en-US" sz="4500" dirty="0" smtClean="0"/>
              <a:t> </a:t>
            </a:r>
            <a:r>
              <a:rPr lang="en-US" altLang="ko-KR" sz="4500" dirty="0" smtClean="0">
                <a:ea typeface="ヒラギノ角ゴ Pro W3" pitchFamily="1" charset="-128"/>
                <a:cs typeface="Levenim MT" pitchFamily="2" charset="-79"/>
              </a:rPr>
              <a:t>countries</a:t>
            </a:r>
          </a:p>
          <a:p>
            <a:pPr marL="342900" lvl="1" indent="-342900">
              <a:lnSpc>
                <a:spcPct val="90000"/>
              </a:lnSpc>
              <a:buSzPct val="100000"/>
              <a:buFont typeface="Wingdings" pitchFamily="2" charset="2"/>
              <a:buChar char="§"/>
            </a:pPr>
            <a:r>
              <a:rPr lang="en-US" sz="4500" dirty="0" smtClean="0"/>
              <a:t>16- to 65-year-olds, non-institutionalized, residing </a:t>
            </a:r>
            <a:r>
              <a:rPr lang="en-US" sz="4500" dirty="0"/>
              <a:t>in the country, irrespective of nationality, </a:t>
            </a:r>
            <a:r>
              <a:rPr lang="en-US" sz="4500" dirty="0" smtClean="0"/>
              <a:t>citizenship, </a:t>
            </a:r>
            <a:r>
              <a:rPr lang="en-US" sz="4500" dirty="0"/>
              <a:t>or language </a:t>
            </a:r>
            <a:r>
              <a:rPr lang="en-US" sz="4500" dirty="0" smtClean="0"/>
              <a:t>status</a:t>
            </a:r>
            <a:endParaRPr lang="en-US" altLang="ko-KR" sz="4500" dirty="0" smtClean="0">
              <a:ea typeface="ヒラギノ角ゴ Pro W3" pitchFamily="1" charset="-128"/>
              <a:cs typeface="Levenim MT" pitchFamily="2" charset="-79"/>
            </a:endParaRPr>
          </a:p>
          <a:p>
            <a:pPr marL="342900" lvl="1" indent="-342900">
              <a:lnSpc>
                <a:spcPct val="90000"/>
              </a:lnSpc>
              <a:buSzPct val="100000"/>
              <a:buFont typeface="Wingdings" pitchFamily="2" charset="2"/>
              <a:buChar char="§"/>
            </a:pPr>
            <a:r>
              <a:rPr lang="en-US" sz="4500" dirty="0" smtClean="0">
                <a:ea typeface="ヒラギノ角ゴ Pro W3" pitchFamily="1" charset="-128"/>
                <a:cs typeface="Levenim MT" pitchFamily="2" charset="-79"/>
              </a:rPr>
              <a:t>Laptop computer or paper-and-pencil:</a:t>
            </a:r>
            <a:endParaRPr lang="en-US" sz="4500" dirty="0">
              <a:ea typeface="ヒラギノ角ゴ Pro W3" pitchFamily="1" charset="-128"/>
              <a:cs typeface="Levenim MT" pitchFamily="2" charset="-79"/>
            </a:endParaRPr>
          </a:p>
          <a:p>
            <a:pPr marL="742950" lvl="2" indent="-342900">
              <a:lnSpc>
                <a:spcPct val="90000"/>
              </a:lnSpc>
              <a:spcAft>
                <a:spcPts val="400"/>
              </a:spcAft>
              <a:buSzPct val="100000"/>
              <a:buFont typeface="Wingdings" pitchFamily="2" charset="2"/>
              <a:buChar char="§"/>
            </a:pPr>
            <a:r>
              <a:rPr lang="en-US" sz="4400" dirty="0">
                <a:ea typeface="ヒラギノ角ゴ Pro W3" pitchFamily="1" charset="-128"/>
                <a:cs typeface="Levenim MT" pitchFamily="2" charset="-79"/>
              </a:rPr>
              <a:t>In the </a:t>
            </a:r>
            <a:r>
              <a:rPr lang="en-US" sz="4400" dirty="0" smtClean="0">
                <a:ea typeface="ヒラギノ角ゴ Pro W3" pitchFamily="1" charset="-128"/>
                <a:cs typeface="Levenim MT" pitchFamily="2" charset="-79"/>
              </a:rPr>
              <a:t>U.S., 80</a:t>
            </a:r>
            <a:r>
              <a:rPr lang="en-US" sz="4400" dirty="0">
                <a:ea typeface="ヒラギノ角ゴ Pro W3" pitchFamily="1" charset="-128"/>
                <a:cs typeface="Levenim MT" pitchFamily="2" charset="-79"/>
              </a:rPr>
              <a:t>% took the computer tests and </a:t>
            </a:r>
            <a:r>
              <a:rPr lang="en-US" sz="4400" dirty="0" smtClean="0">
                <a:ea typeface="ヒラギノ角ゴ Pro W3" pitchFamily="1" charset="-128"/>
                <a:cs typeface="Levenim MT" pitchFamily="2" charset="-79"/>
              </a:rPr>
              <a:t>15% </a:t>
            </a:r>
            <a:r>
              <a:rPr lang="en-US" sz="4400" dirty="0">
                <a:ea typeface="ヒラギノ角ゴ Pro W3" pitchFamily="1" charset="-128"/>
                <a:cs typeface="Levenim MT" pitchFamily="2" charset="-79"/>
              </a:rPr>
              <a:t>took the </a:t>
            </a:r>
            <a:r>
              <a:rPr lang="en-US" sz="4400" dirty="0" smtClean="0">
                <a:ea typeface="ヒラギノ角ゴ Pro W3" pitchFamily="1" charset="-128"/>
                <a:cs typeface="Levenim MT" pitchFamily="2" charset="-79"/>
              </a:rPr>
              <a:t>paper-and-pencil tests. </a:t>
            </a:r>
          </a:p>
          <a:p>
            <a:pPr marL="342900" lvl="1" indent="-342900">
              <a:lnSpc>
                <a:spcPct val="90000"/>
              </a:lnSpc>
              <a:buSzPct val="100000"/>
              <a:buFont typeface="Wingdings" pitchFamily="2" charset="2"/>
              <a:buChar char="§"/>
            </a:pPr>
            <a:r>
              <a:rPr lang="en-US" sz="4500" dirty="0" smtClean="0">
                <a:ea typeface="ヒラギノ角ゴ Pro W3" pitchFamily="1" charset="-128"/>
                <a:cs typeface="Levenim MT" pitchFamily="2" charset="-79"/>
              </a:rPr>
              <a:t>Assessment subjects:</a:t>
            </a:r>
            <a:endParaRPr lang="en-US" sz="4500" dirty="0">
              <a:ea typeface="ヒラギノ角ゴ Pro W3" pitchFamily="1" charset="-128"/>
              <a:cs typeface="Levenim MT" pitchFamily="2" charset="-79"/>
            </a:endParaRPr>
          </a:p>
          <a:p>
            <a:pPr marL="742950" lvl="2" indent="-342900">
              <a:lnSpc>
                <a:spcPct val="90000"/>
              </a:lnSpc>
              <a:spcAft>
                <a:spcPts val="400"/>
              </a:spcAft>
              <a:buSzPct val="100000"/>
              <a:buFont typeface="Wingdings" pitchFamily="2" charset="2"/>
              <a:buChar char="§"/>
            </a:pPr>
            <a:r>
              <a:rPr lang="en-US" sz="4400" dirty="0">
                <a:ea typeface="ヒラギノ角ゴ Pro W3" pitchFamily="1" charset="-128"/>
                <a:cs typeface="Levenim MT" pitchFamily="2" charset="-79"/>
              </a:rPr>
              <a:t>Literacy, Numeracy, and Problem Solving in Technology-Rich Environments </a:t>
            </a:r>
          </a:p>
          <a:p>
            <a:pPr marL="342900" lvl="1" indent="-342900">
              <a:lnSpc>
                <a:spcPct val="90000"/>
              </a:lnSpc>
              <a:buSzPct val="100000"/>
              <a:buFont typeface="Wingdings" pitchFamily="2" charset="2"/>
              <a:buChar char="§"/>
            </a:pPr>
            <a:r>
              <a:rPr lang="en-US" sz="4500" dirty="0">
                <a:ea typeface="ヒラギノ角ゴ Pro W3" pitchFamily="1" charset="-128"/>
                <a:cs typeface="Levenim MT" pitchFamily="2" charset="-79"/>
              </a:rPr>
              <a:t>Conducted in English in the </a:t>
            </a:r>
            <a:r>
              <a:rPr lang="en-US" sz="4500" dirty="0" smtClean="0">
                <a:ea typeface="ヒラギノ角ゴ Pro W3" pitchFamily="1" charset="-128"/>
                <a:cs typeface="Levenim MT" pitchFamily="2" charset="-79"/>
              </a:rPr>
              <a:t>U.S.:</a:t>
            </a:r>
            <a:endParaRPr lang="en-US" sz="4500" dirty="0">
              <a:ea typeface="ヒラギノ角ゴ Pro W3" pitchFamily="1" charset="-128"/>
              <a:cs typeface="Levenim MT" pitchFamily="2" charset="-79"/>
            </a:endParaRPr>
          </a:p>
          <a:p>
            <a:pPr marL="742950" lvl="2" indent="-342900">
              <a:lnSpc>
                <a:spcPct val="90000"/>
              </a:lnSpc>
              <a:buSzPct val="100000"/>
              <a:buFont typeface="Wingdings" pitchFamily="2" charset="2"/>
              <a:buChar char="§"/>
            </a:pPr>
            <a:r>
              <a:rPr lang="en-US" sz="4400" dirty="0"/>
              <a:t>Background survey in English or </a:t>
            </a:r>
            <a:r>
              <a:rPr lang="en-US" sz="4400" dirty="0" smtClean="0"/>
              <a:t>Spanish. About 4% could not complete the </a:t>
            </a:r>
            <a:r>
              <a:rPr lang="en-US" sz="4400" dirty="0"/>
              <a:t>questionnaire because of language </a:t>
            </a:r>
            <a:r>
              <a:rPr lang="en-US" sz="4400" dirty="0" smtClean="0"/>
              <a:t>difficulties </a:t>
            </a:r>
            <a:r>
              <a:rPr lang="en-US" sz="4400" dirty="0"/>
              <a:t>or learning or mental </a:t>
            </a:r>
            <a:r>
              <a:rPr lang="en-US" sz="4400" dirty="0" smtClean="0"/>
              <a:t>disabilities, and 1% could not complete it for other reasons.</a:t>
            </a:r>
            <a:endParaRPr lang="en-US" sz="4400" dirty="0"/>
          </a:p>
        </p:txBody>
      </p:sp>
      <p:sp>
        <p:nvSpPr>
          <p:cNvPr id="4" name="Slide Number Placeholder 3"/>
          <p:cNvSpPr>
            <a:spLocks noGrp="1"/>
          </p:cNvSpPr>
          <p:nvPr>
            <p:ph type="sldNum" sz="quarter" idx="10"/>
          </p:nvPr>
        </p:nvSpPr>
        <p:spPr>
          <a:xfrm>
            <a:off x="6705600" y="6404741"/>
            <a:ext cx="2133600" cy="365125"/>
          </a:xfrm>
        </p:spPr>
        <p:txBody>
          <a:bodyPr/>
          <a:lstStyle/>
          <a:p>
            <a:pPr algn="r">
              <a:defRPr/>
            </a:pPr>
            <a:fld id="{CB2B57F1-B685-442E-AF28-85E8A6C2BA58}" type="slidenum">
              <a:rPr lang="en-US" smtClean="0"/>
              <a:pPr algn="r">
                <a:defRPr/>
              </a:pPr>
              <a:t>2</a:t>
            </a:fld>
            <a:endParaRPr lang="en-US" dirty="0"/>
          </a:p>
        </p:txBody>
      </p:sp>
    </p:spTree>
    <p:extLst>
      <p:ext uri="{BB962C8B-B14F-4D97-AF65-F5344CB8AC3E}">
        <p14:creationId xmlns:p14="http://schemas.microsoft.com/office/powerpoint/2010/main" val="896666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10600" cy="11430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Only oldest U.S. adults outperformed the international average in literacy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20</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7" name="Chart 6"/>
          <p:cNvGraphicFramePr>
            <a:graphicFrameLocks/>
          </p:cNvGraphicFramePr>
          <p:nvPr>
            <p:extLst>
              <p:ext uri="{D42A27DB-BD31-4B8C-83A1-F6EECF244321}">
                <p14:modId xmlns:p14="http://schemas.microsoft.com/office/powerpoint/2010/main" val="3812518083"/>
              </p:ext>
            </p:extLst>
          </p:nvPr>
        </p:nvGraphicFramePr>
        <p:xfrm>
          <a:off x="457200" y="1676400"/>
          <a:ext cx="8458200" cy="45529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721999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10600" cy="11430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Least educated adults below the international average in literacy</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21</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9" name="Chart 8"/>
          <p:cNvGraphicFramePr>
            <a:graphicFrameLocks/>
          </p:cNvGraphicFramePr>
          <p:nvPr>
            <p:extLst>
              <p:ext uri="{D42A27DB-BD31-4B8C-83A1-F6EECF244321}">
                <p14:modId xmlns:p14="http://schemas.microsoft.com/office/powerpoint/2010/main" val="3767655599"/>
              </p:ext>
            </p:extLst>
          </p:nvPr>
        </p:nvGraphicFramePr>
        <p:xfrm>
          <a:off x="76200" y="1676400"/>
          <a:ext cx="89916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62831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9144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Employed adults in the U.S. had lower average literacy scores than their peers internationally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22</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9" name="Chart 8"/>
          <p:cNvGraphicFramePr>
            <a:graphicFrameLocks/>
          </p:cNvGraphicFramePr>
          <p:nvPr>
            <p:extLst>
              <p:ext uri="{D42A27DB-BD31-4B8C-83A1-F6EECF244321}">
                <p14:modId xmlns:p14="http://schemas.microsoft.com/office/powerpoint/2010/main" val="1202409689"/>
              </p:ext>
            </p:extLst>
          </p:nvPr>
        </p:nvGraphicFramePr>
        <p:xfrm>
          <a:off x="381000" y="1524000"/>
          <a:ext cx="8610600" cy="46466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61520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8382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White adults had higher average literacy scores than either Black or </a:t>
            </a:r>
            <a:r>
              <a:rPr lang="en-US" sz="2800" b="1" dirty="0">
                <a:solidFill>
                  <a:srgbClr val="663300"/>
                </a:solidFill>
              </a:rPr>
              <a:t>H</a:t>
            </a:r>
            <a:r>
              <a:rPr lang="en-US" sz="2800" b="1" dirty="0" smtClean="0">
                <a:solidFill>
                  <a:srgbClr val="663300"/>
                </a:solidFill>
              </a:rPr>
              <a:t>ispanic adults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23</a:t>
            </a:fld>
            <a:endParaRPr lang="en-US"/>
          </a:p>
        </p:txBody>
      </p:sp>
      <p:sp>
        <p:nvSpPr>
          <p:cNvPr id="7" name="TextBox 6"/>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a:t>
            </a:r>
            <a:r>
              <a:rPr lang="en-US" sz="1200" dirty="0"/>
              <a:t>A</a:t>
            </a:r>
            <a:r>
              <a:rPr lang="en-US" sz="1200" dirty="0" smtClean="0"/>
              <a:t>verage score is significantly different from White average.</a:t>
            </a:r>
          </a:p>
        </p:txBody>
      </p:sp>
      <p:graphicFrame>
        <p:nvGraphicFramePr>
          <p:cNvPr id="8" name="Chart 7"/>
          <p:cNvGraphicFramePr>
            <a:graphicFrameLocks/>
          </p:cNvGraphicFramePr>
          <p:nvPr>
            <p:extLst>
              <p:ext uri="{D42A27DB-BD31-4B8C-83A1-F6EECF244321}">
                <p14:modId xmlns:p14="http://schemas.microsoft.com/office/powerpoint/2010/main" val="1608340188"/>
              </p:ext>
            </p:extLst>
          </p:nvPr>
        </p:nvGraphicFramePr>
        <p:xfrm>
          <a:off x="914400" y="1524000"/>
          <a:ext cx="7696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042175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335867"/>
            <a:ext cx="5715000" cy="5493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16A06F6-7D2D-48CB-B097-0B7D07333573}" type="slidenum">
              <a:rPr lang="en-US" smtClean="0"/>
              <a:t>24</a:t>
            </a:fld>
            <a:endParaRPr lang="en-US"/>
          </a:p>
        </p:txBody>
      </p:sp>
      <p:sp>
        <p:nvSpPr>
          <p:cNvPr id="8" name="Title 1"/>
          <p:cNvSpPr txBox="1">
            <a:spLocks/>
          </p:cNvSpPr>
          <p:nvPr/>
        </p:nvSpPr>
        <p:spPr>
          <a:xfrm>
            <a:off x="304800" y="228600"/>
            <a:ext cx="8610600" cy="9906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smtClean="0">
                <a:solidFill>
                  <a:srgbClr val="663300"/>
                </a:solidFill>
              </a:rPr>
              <a:t>U.S. gaps in literacy scores larger than international average by parental education and nativity status</a:t>
            </a:r>
            <a:endParaRPr lang="en-US" sz="2800" b="1" dirty="0">
              <a:solidFill>
                <a:srgbClr val="663300"/>
              </a:solidFill>
            </a:endParaRPr>
          </a:p>
        </p:txBody>
      </p:sp>
    </p:spTree>
    <p:extLst>
      <p:ext uri="{BB962C8B-B14F-4D97-AF65-F5344CB8AC3E}">
        <p14:creationId xmlns:p14="http://schemas.microsoft.com/office/powerpoint/2010/main" val="3923901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1371600"/>
            <a:ext cx="8724900"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CD4CD8E9-1693-45D6-9FD5-D63BDA356D9F}" type="slidenum">
              <a:rPr lang="en-US" smtClean="0"/>
              <a:t>25</a:t>
            </a:fld>
            <a:endParaRPr lang="en-US"/>
          </a:p>
        </p:txBody>
      </p:sp>
      <p:sp>
        <p:nvSpPr>
          <p:cNvPr id="7" name="Title 1"/>
          <p:cNvSpPr txBox="1">
            <a:spLocks/>
          </p:cNvSpPr>
          <p:nvPr/>
        </p:nvSpPr>
        <p:spPr>
          <a:xfrm>
            <a:off x="304800" y="228601"/>
            <a:ext cx="8610600" cy="1219199"/>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600" smtClean="0">
                <a:solidFill>
                  <a:srgbClr val="663300"/>
                </a:solidFill>
              </a:rPr>
              <a:t/>
            </a:r>
            <a:br>
              <a:rPr lang="en-US" sz="2600" smtClean="0">
                <a:solidFill>
                  <a:srgbClr val="663300"/>
                </a:solidFill>
              </a:rPr>
            </a:br>
            <a:r>
              <a:rPr lang="en-US" sz="2600" smtClean="0">
                <a:solidFill>
                  <a:srgbClr val="663300"/>
                </a:solidFill>
              </a:rPr>
              <a:t/>
            </a:r>
            <a:br>
              <a:rPr lang="en-US" sz="2600" smtClean="0">
                <a:solidFill>
                  <a:srgbClr val="663300"/>
                </a:solidFill>
              </a:rPr>
            </a:br>
            <a:r>
              <a:rPr lang="en-US" sz="2600" b="1" smtClean="0">
                <a:solidFill>
                  <a:srgbClr val="663300"/>
                </a:solidFill>
              </a:rPr>
              <a:t>In literacy, U.S. gaps larger by educational attainment and skill level of job, but similar to international average by income and employment status </a:t>
            </a:r>
            <a:r>
              <a:rPr lang="en-US" sz="2600" smtClean="0">
                <a:solidFill>
                  <a:srgbClr val="663300"/>
                </a:solidFill>
              </a:rPr>
              <a:t/>
            </a:r>
            <a:br>
              <a:rPr lang="en-US" sz="2600" smtClean="0">
                <a:solidFill>
                  <a:srgbClr val="663300"/>
                </a:solidFill>
              </a:rPr>
            </a:br>
            <a:r>
              <a:rPr lang="en-US" sz="2600" smtClean="0">
                <a:solidFill>
                  <a:srgbClr val="663300"/>
                </a:solidFill>
              </a:rPr>
              <a:t/>
            </a:r>
            <a:br>
              <a:rPr lang="en-US" sz="2600" smtClean="0">
                <a:solidFill>
                  <a:srgbClr val="663300"/>
                </a:solidFill>
              </a:rPr>
            </a:br>
            <a:endParaRPr lang="en-US" sz="2600" dirty="0">
              <a:solidFill>
                <a:srgbClr val="663300"/>
              </a:solidFill>
            </a:endParaRPr>
          </a:p>
        </p:txBody>
      </p:sp>
    </p:spTree>
    <p:extLst>
      <p:ext uri="{BB962C8B-B14F-4D97-AF65-F5344CB8AC3E}">
        <p14:creationId xmlns:p14="http://schemas.microsoft.com/office/powerpoint/2010/main" val="38617177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800945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224631" y="304800"/>
            <a:ext cx="8462169" cy="11430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smtClean="0">
                <a:solidFill>
                  <a:srgbClr val="663300"/>
                </a:solidFill>
              </a:rPr>
              <a:t>U.S. gaps in literacy scores similar to international average by gender, smaller by age, and larger by health status</a:t>
            </a:r>
            <a:endParaRPr lang="en-US" sz="2800" b="1" dirty="0">
              <a:solidFill>
                <a:srgbClr val="663300"/>
              </a:solidFill>
            </a:endParaRPr>
          </a:p>
        </p:txBody>
      </p:sp>
      <p:sp>
        <p:nvSpPr>
          <p:cNvPr id="4" name="Slide Number Placeholder 3"/>
          <p:cNvSpPr>
            <a:spLocks noGrp="1"/>
          </p:cNvSpPr>
          <p:nvPr>
            <p:ph type="sldNum" sz="quarter" idx="12"/>
          </p:nvPr>
        </p:nvSpPr>
        <p:spPr/>
        <p:txBody>
          <a:bodyPr/>
          <a:lstStyle/>
          <a:p>
            <a:fld id="{CD4CD8E9-1693-45D6-9FD5-D63BDA356D9F}" type="slidenum">
              <a:rPr lang="en-US" smtClean="0"/>
              <a:t>26</a:t>
            </a:fld>
            <a:endParaRPr lang="en-US" dirty="0"/>
          </a:p>
        </p:txBody>
      </p:sp>
    </p:spTree>
    <p:extLst>
      <p:ext uri="{BB962C8B-B14F-4D97-AF65-F5344CB8AC3E}">
        <p14:creationId xmlns:p14="http://schemas.microsoft.com/office/powerpoint/2010/main" val="2133486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8382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a:t>
            </a:r>
            <a:r>
              <a:rPr lang="en-US" sz="2800" b="1" dirty="0">
                <a:solidFill>
                  <a:srgbClr val="663300"/>
                </a:solidFill>
              </a:rPr>
              <a:t>. </a:t>
            </a:r>
            <a:r>
              <a:rPr lang="en-US" sz="2800" b="1" dirty="0" smtClean="0">
                <a:solidFill>
                  <a:srgbClr val="663300"/>
                </a:solidFill>
              </a:rPr>
              <a:t>average literacy score in </a:t>
            </a:r>
            <a:r>
              <a:rPr lang="en-US" sz="2800" b="1" dirty="0">
                <a:solidFill>
                  <a:srgbClr val="663300"/>
                </a:solidFill>
              </a:rPr>
              <a:t>2012 </a:t>
            </a:r>
            <a:r>
              <a:rPr lang="en-US" sz="2800" b="1" dirty="0" smtClean="0">
                <a:solidFill>
                  <a:srgbClr val="663300"/>
                </a:solidFill>
              </a:rPr>
              <a:t>not </a:t>
            </a:r>
            <a:r>
              <a:rPr lang="en-US" sz="2800" b="1" dirty="0">
                <a:solidFill>
                  <a:srgbClr val="663300"/>
                </a:solidFill>
              </a:rPr>
              <a:t>significantly different </a:t>
            </a:r>
            <a:r>
              <a:rPr lang="en-US" sz="2800" b="1" dirty="0" smtClean="0">
                <a:solidFill>
                  <a:srgbClr val="663300"/>
                </a:solidFill>
              </a:rPr>
              <a:t>from 2003, </a:t>
            </a:r>
            <a:r>
              <a:rPr lang="en-US" sz="2800" b="1" dirty="0">
                <a:solidFill>
                  <a:srgbClr val="663300"/>
                </a:solidFill>
              </a:rPr>
              <a:t>but lower than </a:t>
            </a:r>
            <a:r>
              <a:rPr lang="en-US" sz="2800" b="1" dirty="0" smtClean="0">
                <a:solidFill>
                  <a:srgbClr val="663300"/>
                </a:solidFill>
              </a:rPr>
              <a:t>in 1994</a:t>
            </a:r>
            <a:endParaRPr lang="en-US" sz="2800" b="1" dirty="0"/>
          </a:p>
        </p:txBody>
      </p:sp>
      <p:sp>
        <p:nvSpPr>
          <p:cNvPr id="3" name="Slide Number Placeholder 2"/>
          <p:cNvSpPr>
            <a:spLocks noGrp="1"/>
          </p:cNvSpPr>
          <p:nvPr>
            <p:ph type="sldNum" sz="quarter" idx="12"/>
          </p:nvPr>
        </p:nvSpPr>
        <p:spPr/>
        <p:txBody>
          <a:bodyPr/>
          <a:lstStyle/>
          <a:p>
            <a:fld id="{CD4CD8E9-1693-45D6-9FD5-D63BDA356D9F}" type="slidenum">
              <a:rPr lang="en-US" smtClean="0"/>
              <a:t>27</a:t>
            </a:fld>
            <a:endParaRPr lang="en-US"/>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Average score is significantly different from PIAAC.</a:t>
            </a:r>
          </a:p>
        </p:txBody>
      </p:sp>
      <p:graphicFrame>
        <p:nvGraphicFramePr>
          <p:cNvPr id="7" name="Chart 6"/>
          <p:cNvGraphicFramePr>
            <a:graphicFrameLocks/>
          </p:cNvGraphicFramePr>
          <p:nvPr>
            <p:extLst>
              <p:ext uri="{D42A27DB-BD31-4B8C-83A1-F6EECF244321}">
                <p14:modId xmlns:p14="http://schemas.microsoft.com/office/powerpoint/2010/main" val="1660923630"/>
              </p:ext>
            </p:extLst>
          </p:nvPr>
        </p:nvGraphicFramePr>
        <p:xfrm>
          <a:off x="762000" y="1600200"/>
          <a:ext cx="7620000" cy="4419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158745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bg1">
              <a:lumMod val="85000"/>
            </a:schemeClr>
          </a:solidFill>
          <a:ln w="28575">
            <a:solidFill>
              <a:srgbClr val="0070C0"/>
            </a:solidFill>
          </a:ln>
        </p:spPr>
        <p:txBody>
          <a:bodyPr/>
          <a:lstStyle/>
          <a:p>
            <a:pPr algn="l"/>
            <a:r>
              <a:rPr lang="en-US" b="1" dirty="0" smtClean="0">
                <a:solidFill>
                  <a:srgbClr val="663300"/>
                </a:solidFill>
              </a:rPr>
              <a:t>Summary of literacy findings:</a:t>
            </a:r>
            <a:endParaRPr lang="en-US" b="1" dirty="0">
              <a:solidFill>
                <a:srgbClr val="663300"/>
              </a:solidFill>
            </a:endParaRPr>
          </a:p>
        </p:txBody>
      </p:sp>
      <p:sp>
        <p:nvSpPr>
          <p:cNvPr id="3" name="Content Placeholder 2"/>
          <p:cNvSpPr>
            <a:spLocks noGrp="1"/>
          </p:cNvSpPr>
          <p:nvPr>
            <p:ph idx="1"/>
          </p:nvPr>
        </p:nvSpPr>
        <p:spPr>
          <a:xfrm>
            <a:off x="304800" y="1600200"/>
            <a:ext cx="8534400" cy="4525963"/>
          </a:xfrm>
        </p:spPr>
        <p:txBody>
          <a:bodyPr>
            <a:normAutofit lnSpcReduction="10000"/>
          </a:bodyPr>
          <a:lstStyle/>
          <a:p>
            <a:pPr>
              <a:buFont typeface="Wingdings" pitchFamily="2" charset="2"/>
              <a:buChar char="§"/>
            </a:pPr>
            <a:r>
              <a:rPr lang="en-US" dirty="0" smtClean="0"/>
              <a:t>Lower overall literacy scores than international average</a:t>
            </a:r>
          </a:p>
          <a:p>
            <a:pPr>
              <a:buFont typeface="Wingdings" pitchFamily="2" charset="2"/>
              <a:buChar char="§"/>
            </a:pPr>
            <a:r>
              <a:rPr lang="en-US" dirty="0" smtClean="0"/>
              <a:t>Higher percentage of low performers than international average</a:t>
            </a:r>
          </a:p>
          <a:p>
            <a:pPr>
              <a:buFont typeface="Wingdings" pitchFamily="2" charset="2"/>
              <a:buChar char="§"/>
            </a:pPr>
            <a:r>
              <a:rPr lang="en-US" dirty="0" smtClean="0"/>
              <a:t>Gaps between less advantaged socio-economic groups and more </a:t>
            </a:r>
            <a:r>
              <a:rPr lang="en-US" dirty="0"/>
              <a:t>advantaged </a:t>
            </a:r>
            <a:r>
              <a:rPr lang="en-US" dirty="0" smtClean="0"/>
              <a:t>peers higher in U.S. than internationally</a:t>
            </a:r>
          </a:p>
          <a:p>
            <a:pPr>
              <a:buFont typeface="Wingdings" pitchFamily="2" charset="2"/>
              <a:buChar char="§"/>
            </a:pPr>
            <a:r>
              <a:rPr lang="en-US" dirty="0" smtClean="0"/>
              <a:t>No change in overall U.S. literacy scores since 2003</a:t>
            </a:r>
          </a:p>
          <a:p>
            <a:endParaRPr lang="en-US" dirty="0" smtClean="0"/>
          </a:p>
          <a:p>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CD4CD8E9-1693-45D6-9FD5-D63BDA356D9F}" type="slidenum">
              <a:rPr lang="en-US" smtClean="0"/>
              <a:t>28</a:t>
            </a:fld>
            <a:endParaRPr lang="en-US"/>
          </a:p>
        </p:txBody>
      </p:sp>
    </p:spTree>
    <p:extLst>
      <p:ext uri="{BB962C8B-B14F-4D97-AF65-F5344CB8AC3E}">
        <p14:creationId xmlns:p14="http://schemas.microsoft.com/office/powerpoint/2010/main" val="1315928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202" y="1162050"/>
            <a:ext cx="5594798" cy="572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8"/>
            <a:ext cx="8229600" cy="944562"/>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average numeracy score (253) lower than the international </a:t>
            </a:r>
            <a:r>
              <a:rPr lang="en-US" sz="2800" b="1" dirty="0">
                <a:solidFill>
                  <a:srgbClr val="663300"/>
                </a:solidFill>
              </a:rPr>
              <a:t>a</a:t>
            </a:r>
            <a:r>
              <a:rPr lang="en-US" sz="2800" b="1" dirty="0" smtClean="0">
                <a:solidFill>
                  <a:srgbClr val="663300"/>
                </a:solidFill>
              </a:rPr>
              <a:t>verage (269)</a:t>
            </a:r>
            <a:endParaRPr lang="en-US" sz="2800" b="1" dirty="0">
              <a:solidFill>
                <a:srgbClr val="663300"/>
              </a:solidFill>
            </a:endParaRPr>
          </a:p>
        </p:txBody>
      </p:sp>
      <p:sp>
        <p:nvSpPr>
          <p:cNvPr id="3" name="Content Placeholder 2"/>
          <p:cNvSpPr>
            <a:spLocks noGrp="1"/>
          </p:cNvSpPr>
          <p:nvPr>
            <p:ph idx="1"/>
          </p:nvPr>
        </p:nvSpPr>
        <p:spPr>
          <a:xfrm>
            <a:off x="304800" y="1371600"/>
            <a:ext cx="4038600" cy="4953000"/>
          </a:xfrm>
        </p:spPr>
        <p:txBody>
          <a:bodyPr>
            <a:noAutofit/>
          </a:bodyPr>
          <a:lstStyle/>
          <a:p>
            <a:pPr marL="0" indent="0">
              <a:buNone/>
            </a:pPr>
            <a:r>
              <a:rPr lang="en-US" sz="2000" b="1" dirty="0" smtClean="0"/>
              <a:t>Lower than in 18 countries:</a:t>
            </a:r>
          </a:p>
          <a:p>
            <a:pPr marL="0" indent="0">
              <a:buNone/>
            </a:pPr>
            <a:r>
              <a:rPr lang="en-US" sz="1800" dirty="0" smtClean="0"/>
              <a:t>Japan, Finland, </a:t>
            </a:r>
            <a:r>
              <a:rPr lang="en-US" sz="1800" dirty="0"/>
              <a:t>Flanders-Belgium, </a:t>
            </a:r>
            <a:r>
              <a:rPr lang="en-US" sz="1800" dirty="0" smtClean="0"/>
              <a:t>Netherlands, Sweden, Norway, Denmark, Slovak Republic, Czech Republic, Austria, Estonia, Germany, Australia, Canada,</a:t>
            </a:r>
          </a:p>
          <a:p>
            <a:pPr marL="0" indent="0">
              <a:buNone/>
            </a:pPr>
            <a:r>
              <a:rPr lang="en-US" sz="1800" dirty="0" smtClean="0"/>
              <a:t>Cyprus, Republic of Korea, </a:t>
            </a:r>
            <a:r>
              <a:rPr lang="en-US" sz="1800" dirty="0"/>
              <a:t>England and Northern Ireland- U.K., </a:t>
            </a:r>
            <a:r>
              <a:rPr lang="en-US" sz="1800" dirty="0" smtClean="0"/>
              <a:t>Poland</a:t>
            </a:r>
          </a:p>
          <a:p>
            <a:pPr marL="0" indent="0">
              <a:buNone/>
            </a:pPr>
            <a:endParaRPr lang="en-US" sz="2400" b="1" dirty="0" smtClean="0"/>
          </a:p>
          <a:p>
            <a:pPr marL="0" indent="0">
              <a:buNone/>
            </a:pPr>
            <a:r>
              <a:rPr lang="en-US" sz="2000" b="1" dirty="0" smtClean="0"/>
              <a:t>Not significantly different </a:t>
            </a:r>
            <a:br>
              <a:rPr lang="en-US" sz="2000" b="1" dirty="0" smtClean="0"/>
            </a:br>
            <a:r>
              <a:rPr lang="en-US" sz="2000" b="1" dirty="0" smtClean="0"/>
              <a:t>than in 2 countries:</a:t>
            </a:r>
          </a:p>
          <a:p>
            <a:pPr marL="0" indent="0">
              <a:buNone/>
            </a:pPr>
            <a:r>
              <a:rPr lang="en-US" sz="1800" dirty="0" smtClean="0"/>
              <a:t>Ireland, France</a:t>
            </a:r>
          </a:p>
          <a:p>
            <a:pPr marL="0" indent="0">
              <a:buNone/>
            </a:pPr>
            <a:endParaRPr lang="en-US" sz="2400" dirty="0" smtClean="0"/>
          </a:p>
          <a:p>
            <a:pPr marL="0" indent="0">
              <a:buNone/>
            </a:pPr>
            <a:r>
              <a:rPr lang="en-US" sz="2000" b="1" dirty="0" smtClean="0"/>
              <a:t>Higher than in 2 countries:</a:t>
            </a:r>
          </a:p>
          <a:p>
            <a:pPr marL="0" indent="0">
              <a:buNone/>
            </a:pPr>
            <a:r>
              <a:rPr lang="en-US" sz="1800" dirty="0" smtClean="0"/>
              <a:t>Italy, Spain</a:t>
            </a:r>
            <a:endParaRPr lang="en-US" sz="1800" dirty="0"/>
          </a:p>
        </p:txBody>
      </p:sp>
      <p:sp>
        <p:nvSpPr>
          <p:cNvPr id="6" name="Slide Number Placeholder 5"/>
          <p:cNvSpPr>
            <a:spLocks noGrp="1"/>
          </p:cNvSpPr>
          <p:nvPr>
            <p:ph type="sldNum" sz="quarter" idx="12"/>
          </p:nvPr>
        </p:nvSpPr>
        <p:spPr>
          <a:xfrm>
            <a:off x="5867400" y="6508641"/>
            <a:ext cx="2133600" cy="365125"/>
          </a:xfrm>
        </p:spPr>
        <p:txBody>
          <a:bodyPr/>
          <a:lstStyle/>
          <a:p>
            <a:fld id="{AD4D5E4A-5EAB-48BB-A1F4-D110A795C05D}" type="slidenum">
              <a:rPr lang="en-US" smtClean="0"/>
              <a:t>29</a:t>
            </a:fld>
            <a:endParaRPr lang="en-US"/>
          </a:p>
        </p:txBody>
      </p:sp>
    </p:spTree>
    <p:extLst>
      <p:ext uri="{BB962C8B-B14F-4D97-AF65-F5344CB8AC3E}">
        <p14:creationId xmlns:p14="http://schemas.microsoft.com/office/powerpoint/2010/main" val="1133202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381000"/>
            <a:ext cx="8229600" cy="6096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General patterns of U.S. results</a:t>
            </a:r>
            <a:endParaRPr lang="en-US" sz="2800" b="1" dirty="0">
              <a:solidFill>
                <a:srgbClr val="663300"/>
              </a:solidFill>
            </a:endParaRPr>
          </a:p>
        </p:txBody>
      </p:sp>
      <p:sp>
        <p:nvSpPr>
          <p:cNvPr id="3" name="Content Placeholder 2"/>
          <p:cNvSpPr>
            <a:spLocks noGrp="1"/>
          </p:cNvSpPr>
          <p:nvPr>
            <p:ph idx="1"/>
          </p:nvPr>
        </p:nvSpPr>
        <p:spPr>
          <a:xfrm>
            <a:off x="304800" y="1219200"/>
            <a:ext cx="8686800" cy="5181600"/>
          </a:xfrm>
        </p:spPr>
        <p:txBody>
          <a:bodyPr>
            <a:noAutofit/>
          </a:bodyPr>
          <a:lstStyle/>
          <a:p>
            <a:pPr>
              <a:buFont typeface="Wingdings" pitchFamily="2" charset="2"/>
              <a:buChar char="§"/>
            </a:pPr>
            <a:r>
              <a:rPr lang="en-US" sz="2800" dirty="0"/>
              <a:t>B</a:t>
            </a:r>
            <a:r>
              <a:rPr lang="en-US" sz="2800" dirty="0" smtClean="0"/>
              <a:t>elow international average in all subject areas</a:t>
            </a:r>
            <a:endParaRPr lang="en-US" sz="2800" dirty="0"/>
          </a:p>
          <a:p>
            <a:pPr>
              <a:buFont typeface="Wingdings" pitchFamily="2" charset="2"/>
              <a:buChar char="§"/>
            </a:pPr>
            <a:r>
              <a:rPr lang="en-US" sz="2800" dirty="0" smtClean="0"/>
              <a:t>Ranked better in literacy than in numeracy or problem solving in technology-rich environments</a:t>
            </a:r>
          </a:p>
          <a:p>
            <a:pPr marL="342900" lvl="1" indent="-342900">
              <a:buFont typeface="Wingdings" pitchFamily="2" charset="2"/>
              <a:buChar char="§"/>
            </a:pPr>
            <a:r>
              <a:rPr lang="en-US" dirty="0" smtClean="0"/>
              <a:t>Higher </a:t>
            </a:r>
            <a:r>
              <a:rPr lang="en-US" dirty="0"/>
              <a:t>percentage </a:t>
            </a:r>
            <a:r>
              <a:rPr lang="en-US" dirty="0" smtClean="0"/>
              <a:t>at low </a:t>
            </a:r>
            <a:r>
              <a:rPr lang="en-US" dirty="0"/>
              <a:t>proficiency levels than international </a:t>
            </a:r>
            <a:r>
              <a:rPr lang="en-US" dirty="0" smtClean="0"/>
              <a:t>average</a:t>
            </a:r>
          </a:p>
          <a:p>
            <a:pPr marL="342900" lvl="1" indent="-342900">
              <a:buFont typeface="Wingdings" pitchFamily="2" charset="2"/>
              <a:buChar char="§"/>
            </a:pPr>
            <a:r>
              <a:rPr lang="en-US" dirty="0" smtClean="0"/>
              <a:t>Percentages of top performers similar to or </a:t>
            </a:r>
            <a:r>
              <a:rPr lang="en-US" dirty="0"/>
              <a:t>slightly </a:t>
            </a:r>
            <a:r>
              <a:rPr lang="en-US" dirty="0" smtClean="0"/>
              <a:t>lower </a:t>
            </a:r>
            <a:r>
              <a:rPr lang="en-US" dirty="0"/>
              <a:t>than international </a:t>
            </a:r>
            <a:r>
              <a:rPr lang="en-US" dirty="0" smtClean="0"/>
              <a:t>average, depending on the subject</a:t>
            </a:r>
            <a:endParaRPr lang="en-US" sz="2800" dirty="0" smtClean="0"/>
          </a:p>
          <a:p>
            <a:pPr>
              <a:buFont typeface="Wingdings" pitchFamily="2" charset="2"/>
              <a:buChar char="§"/>
            </a:pPr>
            <a:r>
              <a:rPr lang="en-US" sz="2800" dirty="0" smtClean="0"/>
              <a:t>Performance gap between young and older population smaller than the average gap internationally</a:t>
            </a:r>
            <a:endParaRPr lang="en-US" sz="2800" dirty="0"/>
          </a:p>
        </p:txBody>
      </p:sp>
      <p:sp>
        <p:nvSpPr>
          <p:cNvPr id="4" name="Slide Number Placeholder 3"/>
          <p:cNvSpPr>
            <a:spLocks noGrp="1"/>
          </p:cNvSpPr>
          <p:nvPr>
            <p:ph type="sldNum" sz="quarter" idx="12"/>
          </p:nvPr>
        </p:nvSpPr>
        <p:spPr/>
        <p:txBody>
          <a:bodyPr/>
          <a:lstStyle/>
          <a:p>
            <a:fld id="{CD4CD8E9-1693-45D6-9FD5-D63BDA356D9F}" type="slidenum">
              <a:rPr lang="en-US" smtClean="0"/>
              <a:t>3</a:t>
            </a:fld>
            <a:endParaRPr lang="en-US"/>
          </a:p>
        </p:txBody>
      </p:sp>
    </p:spTree>
    <p:extLst>
      <p:ext uri="{BB962C8B-B14F-4D97-AF65-F5344CB8AC3E}">
        <p14:creationId xmlns:p14="http://schemas.microsoft.com/office/powerpoint/2010/main" val="3022116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356" y="1219200"/>
            <a:ext cx="7398618"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04800" y="152400"/>
            <a:ext cx="8610600" cy="9144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
            </a:r>
            <a:br>
              <a:rPr lang="en-US" sz="2800" b="1" dirty="0" smtClean="0">
                <a:solidFill>
                  <a:srgbClr val="663300"/>
                </a:solidFill>
              </a:rPr>
            </a:br>
            <a:r>
              <a:rPr lang="en-US" sz="2800" b="1" dirty="0" smtClean="0">
                <a:solidFill>
                  <a:srgbClr val="663300"/>
                </a:solidFill>
              </a:rPr>
              <a:t>Fifteen countries had </a:t>
            </a:r>
            <a:r>
              <a:rPr lang="en-US" sz="2800" b="1" dirty="0">
                <a:solidFill>
                  <a:srgbClr val="663300"/>
                </a:solidFill>
              </a:rPr>
              <a:t>higher percentages of adults reaching the highest proficiency level (4/5) in numeracy </a:t>
            </a:r>
            <a:br>
              <a:rPr lang="en-US" sz="2800" b="1" dirty="0">
                <a:solidFill>
                  <a:srgbClr val="663300"/>
                </a:solidFill>
              </a:rPr>
            </a:br>
            <a:endParaRPr lang="en-US" sz="2800" b="1" dirty="0">
              <a:solidFill>
                <a:srgbClr val="663300"/>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30</a:t>
            </a:fld>
            <a:endParaRPr lang="en-US"/>
          </a:p>
        </p:txBody>
      </p:sp>
      <p:sp>
        <p:nvSpPr>
          <p:cNvPr id="6" name="TextBox 7"/>
          <p:cNvSpPr txBox="1">
            <a:spLocks noChangeArrowheads="1"/>
          </p:cNvSpPr>
          <p:nvPr/>
        </p:nvSpPr>
        <p:spPr bwMode="auto">
          <a:xfrm>
            <a:off x="180050" y="1580716"/>
            <a:ext cx="18716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200" dirty="0"/>
              <a:t>Below level 1 range:  0-175</a:t>
            </a:r>
          </a:p>
          <a:p>
            <a:r>
              <a:rPr lang="en-US" sz="1200" dirty="0"/>
              <a:t>Level  1 range: </a:t>
            </a:r>
            <a:r>
              <a:rPr lang="en-US" sz="1200" dirty="0" smtClean="0"/>
              <a:t>176-225</a:t>
            </a:r>
            <a:endParaRPr lang="en-US" sz="1200" dirty="0"/>
          </a:p>
          <a:p>
            <a:r>
              <a:rPr lang="en-US" sz="1200" dirty="0"/>
              <a:t>Level 2 range: 226-275</a:t>
            </a:r>
          </a:p>
          <a:p>
            <a:r>
              <a:rPr lang="en-US" sz="1200" dirty="0"/>
              <a:t>Level 3 range: 276-375</a:t>
            </a:r>
          </a:p>
          <a:p>
            <a:r>
              <a:rPr lang="en-US" sz="1200" dirty="0"/>
              <a:t>Level 4/5 range: 376-500</a:t>
            </a:r>
          </a:p>
        </p:txBody>
      </p:sp>
      <p:sp>
        <p:nvSpPr>
          <p:cNvPr id="8" name="TextBox 7"/>
          <p:cNvSpPr txBox="1">
            <a:spLocks noChangeArrowheads="1"/>
          </p:cNvSpPr>
          <p:nvPr/>
        </p:nvSpPr>
        <p:spPr bwMode="auto">
          <a:xfrm>
            <a:off x="5341937" y="996950"/>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400" dirty="0"/>
              <a:t>Median</a:t>
            </a:r>
          </a:p>
        </p:txBody>
      </p:sp>
      <p:cxnSp>
        <p:nvCxnSpPr>
          <p:cNvPr id="9" name="Straight Connector 8"/>
          <p:cNvCxnSpPr/>
          <p:nvPr/>
        </p:nvCxnSpPr>
        <p:spPr>
          <a:xfrm flipV="1">
            <a:off x="5715000" y="1219200"/>
            <a:ext cx="0" cy="5166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27932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31</a:t>
            </a:fld>
            <a:endParaRPr lang="en-US"/>
          </a:p>
        </p:txBody>
      </p:sp>
      <p:sp>
        <p:nvSpPr>
          <p:cNvPr id="8" name="Title 1"/>
          <p:cNvSpPr txBox="1">
            <a:spLocks/>
          </p:cNvSpPr>
          <p:nvPr/>
        </p:nvSpPr>
        <p:spPr>
          <a:xfrm>
            <a:off x="304800" y="264128"/>
            <a:ext cx="8610600" cy="1107472"/>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a:solidFill>
                  <a:srgbClr val="663300"/>
                </a:solidFill>
              </a:rPr>
              <a:t>Higher proportion of U.S. adults at </a:t>
            </a:r>
            <a:r>
              <a:rPr lang="en-US" sz="2800" b="1" dirty="0" smtClean="0">
                <a:solidFill>
                  <a:srgbClr val="663300"/>
                </a:solidFill>
              </a:rPr>
              <a:t>the bottom </a:t>
            </a:r>
            <a:r>
              <a:rPr lang="en-US" sz="2800" b="1" dirty="0">
                <a:solidFill>
                  <a:srgbClr val="663300"/>
                </a:solidFill>
              </a:rPr>
              <a:t>levels of </a:t>
            </a:r>
            <a:r>
              <a:rPr lang="en-US" sz="2800" b="1" dirty="0" smtClean="0">
                <a:solidFill>
                  <a:srgbClr val="663300"/>
                </a:solidFill>
              </a:rPr>
              <a:t>numeracy</a:t>
            </a:r>
            <a:endParaRPr lang="en-US" sz="2800" b="1" dirty="0">
              <a:solidFill>
                <a:srgbClr val="6633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905000"/>
            <a:ext cx="8931997" cy="338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2562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355990"/>
            <a:ext cx="5410200" cy="5502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04799" y="1524000"/>
            <a:ext cx="4304129" cy="4525963"/>
          </a:xfrm>
        </p:spPr>
        <p:txBody>
          <a:bodyPr>
            <a:noAutofit/>
          </a:bodyPr>
          <a:lstStyle/>
          <a:p>
            <a:pPr marL="0" indent="0">
              <a:buNone/>
            </a:pPr>
            <a:r>
              <a:rPr lang="en-US" sz="2000" b="1" dirty="0" smtClean="0"/>
              <a:t>Lower than in 21 countries</a:t>
            </a:r>
            <a:r>
              <a:rPr lang="en-US" sz="2400" dirty="0" smtClean="0"/>
              <a:t>:</a:t>
            </a:r>
          </a:p>
          <a:p>
            <a:pPr marL="0" indent="0">
              <a:buNone/>
            </a:pPr>
            <a:r>
              <a:rPr lang="en-US" sz="1800" dirty="0" smtClean="0"/>
              <a:t>Netherlands, Finland, Japan, </a:t>
            </a:r>
          </a:p>
          <a:p>
            <a:pPr marL="0" indent="0">
              <a:buNone/>
            </a:pPr>
            <a:r>
              <a:rPr lang="en-US" sz="1800" dirty="0" smtClean="0"/>
              <a:t>Flanders-Belgium</a:t>
            </a:r>
            <a:r>
              <a:rPr lang="en-US" sz="1800" dirty="0"/>
              <a:t>, </a:t>
            </a:r>
            <a:r>
              <a:rPr lang="en-US" sz="1800" dirty="0" smtClean="0"/>
              <a:t>Republic </a:t>
            </a:r>
            <a:r>
              <a:rPr lang="en-US" sz="1800" dirty="0"/>
              <a:t>of </a:t>
            </a:r>
            <a:r>
              <a:rPr lang="en-US" sz="1800" dirty="0" smtClean="0"/>
              <a:t>Korea, Austria, Estonia</a:t>
            </a:r>
            <a:r>
              <a:rPr lang="en-US" sz="1800" dirty="0"/>
              <a:t>, </a:t>
            </a:r>
            <a:r>
              <a:rPr lang="en-US" sz="1800" dirty="0" smtClean="0"/>
              <a:t>Sweden, </a:t>
            </a:r>
          </a:p>
          <a:p>
            <a:pPr marL="0" indent="0">
              <a:buNone/>
            </a:pPr>
            <a:r>
              <a:rPr lang="en-US" sz="1800" dirty="0" smtClean="0"/>
              <a:t>Czech Republic, Slovak Republic, </a:t>
            </a:r>
          </a:p>
          <a:p>
            <a:pPr marL="0" indent="0">
              <a:buNone/>
            </a:pPr>
            <a:r>
              <a:rPr lang="en-US" sz="1800" dirty="0" smtClean="0"/>
              <a:t>Germany, Denmark, Norway, Australia, Poland, Canada, Cyprus, France, Ireland, </a:t>
            </a:r>
            <a:r>
              <a:rPr lang="en-US" sz="1800" dirty="0"/>
              <a:t>England and Northern Ireland- U.K., </a:t>
            </a:r>
            <a:endParaRPr lang="en-US" sz="1800" dirty="0" smtClean="0"/>
          </a:p>
          <a:p>
            <a:pPr marL="0" indent="0">
              <a:buNone/>
            </a:pPr>
            <a:r>
              <a:rPr lang="en-US" sz="1800" dirty="0" smtClean="0"/>
              <a:t>Spain</a:t>
            </a:r>
          </a:p>
          <a:p>
            <a:pPr marL="0" indent="0">
              <a:buNone/>
            </a:pPr>
            <a:endParaRPr lang="en-US" sz="1800" dirty="0"/>
          </a:p>
          <a:p>
            <a:pPr marL="0" indent="0">
              <a:buNone/>
            </a:pPr>
            <a:r>
              <a:rPr lang="en-US" sz="2000" b="1" dirty="0" smtClean="0"/>
              <a:t>Not </a:t>
            </a:r>
            <a:r>
              <a:rPr lang="en-US" sz="2000" b="1" dirty="0"/>
              <a:t>significantly different </a:t>
            </a:r>
            <a:r>
              <a:rPr lang="en-US" sz="2000" b="1" dirty="0" smtClean="0"/>
              <a:t>than </a:t>
            </a:r>
            <a:r>
              <a:rPr lang="en-US" sz="2000" b="1" dirty="0"/>
              <a:t>in 1 country:</a:t>
            </a:r>
          </a:p>
          <a:p>
            <a:pPr marL="0" indent="0">
              <a:buNone/>
            </a:pPr>
            <a:r>
              <a:rPr lang="en-US" sz="1800" dirty="0" smtClean="0"/>
              <a:t>Italy</a:t>
            </a:r>
            <a:endParaRPr lang="en-US" sz="2000" dirty="0" smtClean="0"/>
          </a:p>
          <a:p>
            <a:pPr marL="0" indent="0">
              <a:buNone/>
            </a:pPr>
            <a:endParaRPr lang="en-US" sz="2000" b="1" dirty="0"/>
          </a:p>
        </p:txBody>
      </p:sp>
      <p:sp>
        <p:nvSpPr>
          <p:cNvPr id="6" name="Title 1"/>
          <p:cNvSpPr txBox="1">
            <a:spLocks/>
          </p:cNvSpPr>
          <p:nvPr/>
        </p:nvSpPr>
        <p:spPr>
          <a:xfrm>
            <a:off x="457200" y="304800"/>
            <a:ext cx="8229600" cy="990600"/>
          </a:xfrm>
          <a:prstGeom prst="rect">
            <a:avLst/>
          </a:prstGeom>
          <a:solidFill>
            <a:schemeClr val="bg1">
              <a:lumMod val="85000"/>
            </a:schemeClr>
          </a:solidFill>
          <a:ln w="19050">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a:solidFill>
                  <a:srgbClr val="663300"/>
                </a:solidFill>
              </a:rPr>
              <a:t>U.S. </a:t>
            </a:r>
            <a:r>
              <a:rPr lang="en-US" sz="2800" b="1" dirty="0" smtClean="0">
                <a:solidFill>
                  <a:srgbClr val="663300"/>
                </a:solidFill>
              </a:rPr>
              <a:t>16- to 24-year-olds </a:t>
            </a:r>
            <a:r>
              <a:rPr lang="en-US" sz="2800" b="1" dirty="0">
                <a:solidFill>
                  <a:srgbClr val="663300"/>
                </a:solidFill>
              </a:rPr>
              <a:t>below international average in </a:t>
            </a:r>
            <a:r>
              <a:rPr lang="en-US" sz="2800" b="1" dirty="0" smtClean="0">
                <a:solidFill>
                  <a:srgbClr val="663300"/>
                </a:solidFill>
              </a:rPr>
              <a:t>numeracy, </a:t>
            </a:r>
            <a:r>
              <a:rPr lang="en-US" sz="2800" b="1" dirty="0">
                <a:solidFill>
                  <a:srgbClr val="663300"/>
                </a:solidFill>
              </a:rPr>
              <a:t>rank lower than </a:t>
            </a:r>
            <a:r>
              <a:rPr lang="en-US" sz="2800" b="1" dirty="0" smtClean="0">
                <a:solidFill>
                  <a:srgbClr val="663300"/>
                </a:solidFill>
              </a:rPr>
              <a:t>16- to 65-year-olds </a:t>
            </a:r>
            <a:r>
              <a:rPr lang="en-US" sz="2800" b="1" dirty="0">
                <a:solidFill>
                  <a:srgbClr val="663300"/>
                </a:solidFill>
              </a:rPr>
              <a:t>overall </a:t>
            </a:r>
          </a:p>
        </p:txBody>
      </p:sp>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324600" y="6492875"/>
            <a:ext cx="2133600" cy="365125"/>
          </a:xfrm>
        </p:spPr>
        <p:txBody>
          <a:bodyPr/>
          <a:lstStyle/>
          <a:p>
            <a:fld id="{CD4CD8E9-1693-45D6-9FD5-D63BDA356D9F}" type="slidenum">
              <a:rPr lang="en-US" smtClean="0"/>
              <a:t>32</a:t>
            </a:fld>
            <a:endParaRPr lang="en-US"/>
          </a:p>
        </p:txBody>
      </p:sp>
    </p:spTree>
    <p:extLst>
      <p:ext uri="{BB962C8B-B14F-4D97-AF65-F5344CB8AC3E}">
        <p14:creationId xmlns:p14="http://schemas.microsoft.com/office/powerpoint/2010/main" val="6072131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304800"/>
            <a:ext cx="8610600" cy="762000"/>
          </a:xfrm>
          <a:solidFill>
            <a:schemeClr val="bg1">
              <a:lumMod val="85000"/>
            </a:schemeClr>
          </a:solidFill>
          <a:ln w="19050">
            <a:solidFill>
              <a:srgbClr val="0070C0"/>
            </a:solidFill>
          </a:ln>
        </p:spPr>
        <p:txBody>
          <a:bodyPr>
            <a:noAutofit/>
          </a:bodyPr>
          <a:lstStyle/>
          <a:p>
            <a:pPr algn="l"/>
            <a:r>
              <a:rPr lang="en-US" sz="2600" b="1" dirty="0" smtClean="0">
                <a:solidFill>
                  <a:srgbClr val="663300"/>
                </a:solidFill>
              </a:rPr>
              <a:t>U.S</a:t>
            </a:r>
            <a:r>
              <a:rPr lang="en-US" sz="2600" b="1" dirty="0">
                <a:solidFill>
                  <a:srgbClr val="663300"/>
                </a:solidFill>
              </a:rPr>
              <a:t>. adults </a:t>
            </a:r>
            <a:r>
              <a:rPr lang="en-US" sz="2600" b="1" dirty="0" smtClean="0">
                <a:solidFill>
                  <a:srgbClr val="663300"/>
                </a:solidFill>
              </a:rPr>
              <a:t>in all age groups below international average in numeracy</a:t>
            </a:r>
            <a:endParaRPr lang="en-US" sz="26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33</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9" name="Chart 8"/>
          <p:cNvGraphicFramePr>
            <a:graphicFrameLocks/>
          </p:cNvGraphicFramePr>
          <p:nvPr>
            <p:extLst>
              <p:ext uri="{D42A27DB-BD31-4B8C-83A1-F6EECF244321}">
                <p14:modId xmlns:p14="http://schemas.microsoft.com/office/powerpoint/2010/main" val="205316301"/>
              </p:ext>
            </p:extLst>
          </p:nvPr>
        </p:nvGraphicFramePr>
        <p:xfrm>
          <a:off x="533400" y="1143000"/>
          <a:ext cx="8382000" cy="49149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835581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10668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a:t>
            </a:r>
            <a:r>
              <a:rPr lang="en-US" sz="2800" b="1" dirty="0">
                <a:solidFill>
                  <a:srgbClr val="663300"/>
                </a:solidFill>
              </a:rPr>
              <a:t>. adults </a:t>
            </a:r>
            <a:r>
              <a:rPr lang="en-US" sz="2800" b="1" dirty="0" smtClean="0">
                <a:solidFill>
                  <a:srgbClr val="663300"/>
                </a:solidFill>
              </a:rPr>
              <a:t>at every </a:t>
            </a:r>
            <a:r>
              <a:rPr lang="en-US" sz="2800" b="1" dirty="0">
                <a:solidFill>
                  <a:srgbClr val="663300"/>
                </a:solidFill>
              </a:rPr>
              <a:t>education </a:t>
            </a:r>
            <a:r>
              <a:rPr lang="en-US" sz="2800" b="1" dirty="0" smtClean="0">
                <a:solidFill>
                  <a:srgbClr val="663300"/>
                </a:solidFill>
              </a:rPr>
              <a:t>level below the international average in numeracy</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34</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7" name="Chart 6"/>
          <p:cNvGraphicFramePr>
            <a:graphicFrameLocks/>
          </p:cNvGraphicFramePr>
          <p:nvPr>
            <p:extLst>
              <p:ext uri="{D42A27DB-BD31-4B8C-83A1-F6EECF244321}">
                <p14:modId xmlns:p14="http://schemas.microsoft.com/office/powerpoint/2010/main" val="692422381"/>
              </p:ext>
            </p:extLst>
          </p:nvPr>
        </p:nvGraphicFramePr>
        <p:xfrm>
          <a:off x="304800" y="1524001"/>
          <a:ext cx="8686800" cy="46703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69192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914400"/>
          </a:xfrm>
          <a:solidFill>
            <a:schemeClr val="bg1">
              <a:lumMod val="85000"/>
            </a:schemeClr>
          </a:solidFill>
          <a:ln w="19050">
            <a:solidFill>
              <a:srgbClr val="0070C0"/>
            </a:solidFill>
          </a:ln>
        </p:spPr>
        <p:txBody>
          <a:bodyPr>
            <a:noAutofit/>
          </a:bodyPr>
          <a:lstStyle/>
          <a:p>
            <a:pPr algn="l"/>
            <a:r>
              <a:rPr lang="en-US" sz="2800" b="1" dirty="0">
                <a:solidFill>
                  <a:srgbClr val="663300"/>
                </a:solidFill>
              </a:rPr>
              <a:t>Employed adults in the U.S. had lower average </a:t>
            </a:r>
            <a:r>
              <a:rPr lang="en-US" sz="2800" b="1" dirty="0" smtClean="0">
                <a:solidFill>
                  <a:srgbClr val="663300"/>
                </a:solidFill>
              </a:rPr>
              <a:t>numeracy </a:t>
            </a:r>
            <a:r>
              <a:rPr lang="en-US" sz="2800" b="1" dirty="0">
                <a:solidFill>
                  <a:srgbClr val="663300"/>
                </a:solidFill>
              </a:rPr>
              <a:t>scores than their peers </a:t>
            </a:r>
            <a:r>
              <a:rPr lang="en-US" sz="2800" b="1" dirty="0" smtClean="0">
                <a:solidFill>
                  <a:srgbClr val="663300"/>
                </a:solidFill>
              </a:rPr>
              <a:t>internationally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35</a:t>
            </a:fld>
            <a:endParaRPr lang="en-US"/>
          </a:p>
        </p:txBody>
      </p:sp>
      <p:sp>
        <p:nvSpPr>
          <p:cNvPr id="8" name="TextBox 7"/>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 is significantly different from PIAAC international average.</a:t>
            </a:r>
          </a:p>
        </p:txBody>
      </p:sp>
      <p:graphicFrame>
        <p:nvGraphicFramePr>
          <p:cNvPr id="7" name="Chart 6"/>
          <p:cNvGraphicFramePr>
            <a:graphicFrameLocks/>
          </p:cNvGraphicFramePr>
          <p:nvPr>
            <p:extLst>
              <p:ext uri="{D42A27DB-BD31-4B8C-83A1-F6EECF244321}">
                <p14:modId xmlns:p14="http://schemas.microsoft.com/office/powerpoint/2010/main" val="3115938116"/>
              </p:ext>
            </p:extLst>
          </p:nvPr>
        </p:nvGraphicFramePr>
        <p:xfrm>
          <a:off x="609600" y="1524000"/>
          <a:ext cx="8305800" cy="46169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27290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10668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White </a:t>
            </a:r>
            <a:r>
              <a:rPr lang="en-US" sz="2800" b="1" dirty="0">
                <a:solidFill>
                  <a:srgbClr val="663300"/>
                </a:solidFill>
              </a:rPr>
              <a:t>adults had higher average </a:t>
            </a:r>
            <a:r>
              <a:rPr lang="en-US" sz="2800" b="1" dirty="0" smtClean="0">
                <a:solidFill>
                  <a:srgbClr val="663300"/>
                </a:solidFill>
              </a:rPr>
              <a:t>numeracy </a:t>
            </a:r>
            <a:r>
              <a:rPr lang="en-US" sz="2800" b="1" dirty="0">
                <a:solidFill>
                  <a:srgbClr val="663300"/>
                </a:solidFill>
              </a:rPr>
              <a:t>scores than either Black or Hispanic </a:t>
            </a:r>
            <a:r>
              <a:rPr lang="en-US" sz="2800" b="1" dirty="0" smtClean="0">
                <a:solidFill>
                  <a:srgbClr val="663300"/>
                </a:solidFill>
              </a:rPr>
              <a:t>adults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36</a:t>
            </a:fld>
            <a:endParaRPr lang="en-US"/>
          </a:p>
        </p:txBody>
      </p:sp>
      <p:sp>
        <p:nvSpPr>
          <p:cNvPr id="6" name="TextBox 5"/>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Average score is significantly different from White average.</a:t>
            </a:r>
          </a:p>
        </p:txBody>
      </p:sp>
      <p:graphicFrame>
        <p:nvGraphicFramePr>
          <p:cNvPr id="8" name="Chart 7"/>
          <p:cNvGraphicFramePr>
            <a:graphicFrameLocks/>
          </p:cNvGraphicFramePr>
          <p:nvPr>
            <p:extLst>
              <p:ext uri="{D42A27DB-BD31-4B8C-83A1-F6EECF244321}">
                <p14:modId xmlns:p14="http://schemas.microsoft.com/office/powerpoint/2010/main" val="1909165622"/>
              </p:ext>
            </p:extLst>
          </p:nvPr>
        </p:nvGraphicFramePr>
        <p:xfrm>
          <a:off x="958520" y="1676400"/>
          <a:ext cx="7728280" cy="44942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7540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143000"/>
          </a:xfrm>
          <a:solidFill>
            <a:schemeClr val="bg1">
              <a:lumMod val="85000"/>
            </a:schemeClr>
          </a:solidFill>
          <a:ln w="12700">
            <a:solidFill>
              <a:srgbClr val="0070C0"/>
            </a:solidFill>
          </a:ln>
        </p:spPr>
        <p:txBody>
          <a:bodyPr>
            <a:noAutofit/>
          </a:bodyPr>
          <a:lstStyle/>
          <a:p>
            <a:pPr algn="l"/>
            <a:r>
              <a:rPr lang="en-US" sz="2800" b="1" dirty="0">
                <a:solidFill>
                  <a:srgbClr val="663300"/>
                </a:solidFill>
              </a:rPr>
              <a:t>U.S. gaps in </a:t>
            </a:r>
            <a:r>
              <a:rPr lang="en-US" sz="2800" b="1" dirty="0" smtClean="0">
                <a:solidFill>
                  <a:srgbClr val="663300"/>
                </a:solidFill>
              </a:rPr>
              <a:t>numeracy scores </a:t>
            </a:r>
            <a:r>
              <a:rPr lang="en-US" sz="2800" b="1" dirty="0">
                <a:solidFill>
                  <a:srgbClr val="663300"/>
                </a:solidFill>
              </a:rPr>
              <a:t>larger than international average by parental </a:t>
            </a:r>
            <a:r>
              <a:rPr lang="en-US" sz="2800" b="1" dirty="0" smtClean="0">
                <a:solidFill>
                  <a:srgbClr val="663300"/>
                </a:solidFill>
              </a:rPr>
              <a:t>education, not different by </a:t>
            </a:r>
            <a:r>
              <a:rPr lang="en-US" sz="2800" b="1" smtClean="0">
                <a:solidFill>
                  <a:srgbClr val="663300"/>
                </a:solidFill>
              </a:rPr>
              <a:t>nativity status</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8574"/>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37</a:t>
            </a:fld>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260" y="1524000"/>
            <a:ext cx="4962525" cy="477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9271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16A06F6-7D2D-48CB-B097-0B7D07333573}" type="slidenum">
              <a:rPr lang="en-US" smtClean="0"/>
              <a:t>38</a:t>
            </a:fld>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456007"/>
            <a:ext cx="8839200" cy="540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152400" y="152400"/>
            <a:ext cx="8839200" cy="12192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smtClean="0">
                <a:solidFill>
                  <a:srgbClr val="663300"/>
                </a:solidFill>
              </a:rPr>
              <a:t>In numeracy, U.S. gaps larger by educational attainment, income, and skill level of job, but similar to international average by employment status</a:t>
            </a:r>
            <a:endParaRPr lang="en-US" sz="2800" dirty="0">
              <a:solidFill>
                <a:srgbClr val="663300"/>
              </a:solidFill>
            </a:endParaRPr>
          </a:p>
        </p:txBody>
      </p:sp>
    </p:spTree>
    <p:extLst>
      <p:ext uri="{BB962C8B-B14F-4D97-AF65-F5344CB8AC3E}">
        <p14:creationId xmlns:p14="http://schemas.microsoft.com/office/powerpoint/2010/main" val="19183990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07809"/>
            <a:ext cx="8686800" cy="5471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CD4CD8E9-1693-45D6-9FD5-D63BDA356D9F}" type="slidenum">
              <a:rPr lang="en-US" smtClean="0"/>
              <a:t>39</a:t>
            </a:fld>
            <a:endParaRPr lang="en-US"/>
          </a:p>
        </p:txBody>
      </p:sp>
      <p:sp>
        <p:nvSpPr>
          <p:cNvPr id="6" name="Title 1"/>
          <p:cNvSpPr txBox="1">
            <a:spLocks/>
          </p:cNvSpPr>
          <p:nvPr/>
        </p:nvSpPr>
        <p:spPr>
          <a:xfrm>
            <a:off x="228600" y="228600"/>
            <a:ext cx="8610600" cy="10668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smtClean="0">
                <a:solidFill>
                  <a:srgbClr val="663300"/>
                </a:solidFill>
              </a:rPr>
              <a:t>In numeracy, U.S. gap similar to international average by gender, smaller by age, and larger by health status</a:t>
            </a:r>
            <a:endParaRPr lang="en-US" sz="2800" b="1" dirty="0">
              <a:solidFill>
                <a:srgbClr val="663300"/>
              </a:solidFill>
            </a:endParaRPr>
          </a:p>
        </p:txBody>
      </p:sp>
    </p:spTree>
    <p:extLst>
      <p:ext uri="{BB962C8B-B14F-4D97-AF65-F5344CB8AC3E}">
        <p14:creationId xmlns:p14="http://schemas.microsoft.com/office/powerpoint/2010/main" val="1511453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115300" cy="584200"/>
          </a:xfrm>
          <a:solidFill>
            <a:schemeClr val="bg1">
              <a:lumMod val="85000"/>
            </a:schemeClr>
          </a:solidFill>
          <a:ln w="19050">
            <a:solidFill>
              <a:srgbClr val="0070C0"/>
            </a:solidFill>
          </a:ln>
        </p:spPr>
        <p:txBody>
          <a:bodyPr>
            <a:normAutofit/>
          </a:bodyPr>
          <a:lstStyle/>
          <a:p>
            <a:pPr algn="l"/>
            <a:r>
              <a:rPr lang="en-US" sz="2800" b="1" dirty="0">
                <a:solidFill>
                  <a:srgbClr val="663300"/>
                </a:solidFill>
              </a:rPr>
              <a:t>Participating </a:t>
            </a:r>
            <a:r>
              <a:rPr lang="en-US" sz="2800" b="1" dirty="0" smtClean="0">
                <a:solidFill>
                  <a:srgbClr val="663300"/>
                </a:solidFill>
              </a:rPr>
              <a:t>countries</a:t>
            </a:r>
            <a:endParaRPr lang="en-US" sz="2800" b="1" dirty="0">
              <a:solidFill>
                <a:srgbClr val="663300"/>
              </a:solidFill>
            </a:endParaRPr>
          </a:p>
        </p:txBody>
      </p:sp>
      <p:sp>
        <p:nvSpPr>
          <p:cNvPr id="4" name="Slide Number Placeholder 3"/>
          <p:cNvSpPr>
            <a:spLocks noGrp="1"/>
          </p:cNvSpPr>
          <p:nvPr>
            <p:ph type="sldNum" sz="quarter" idx="10"/>
          </p:nvPr>
        </p:nvSpPr>
        <p:spPr/>
        <p:txBody>
          <a:bodyPr/>
          <a:lstStyle/>
          <a:p>
            <a:pPr>
              <a:defRPr/>
            </a:pPr>
            <a:fld id="{695B10B8-7246-406A-B8DD-484D3461E328}" type="slidenum">
              <a:rPr lang="en-US" smtClean="0"/>
              <a:pPr>
                <a:defRPr/>
              </a:pPr>
              <a:t>4</a:t>
            </a:fld>
            <a:endParaRPr lang="en-US"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324600"/>
            <a:ext cx="1981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Table Placeholder 7"/>
          <p:cNvGraphicFramePr>
            <a:graphicFrameLocks noGrp="1"/>
          </p:cNvGraphicFramePr>
          <p:nvPr>
            <p:ph type="tbl" idx="1"/>
            <p:extLst>
              <p:ext uri="{D42A27DB-BD31-4B8C-83A1-F6EECF244321}">
                <p14:modId xmlns:p14="http://schemas.microsoft.com/office/powerpoint/2010/main" val="653102000"/>
              </p:ext>
            </p:extLst>
          </p:nvPr>
        </p:nvGraphicFramePr>
        <p:xfrm>
          <a:off x="533400" y="1134813"/>
          <a:ext cx="8229600" cy="5189787"/>
        </p:xfrm>
        <a:graphic>
          <a:graphicData uri="http://schemas.openxmlformats.org/drawingml/2006/table">
            <a:tbl>
              <a:tblPr firstRow="1" bandRow="1">
                <a:tableStyleId>{5C22544A-7EE6-4342-B048-85BDC9FD1C3A}</a:tableStyleId>
              </a:tblPr>
              <a:tblGrid>
                <a:gridCol w="2743200"/>
                <a:gridCol w="2743200"/>
                <a:gridCol w="2743200"/>
              </a:tblGrid>
              <a:tr h="434907">
                <a:tc gridSpan="2">
                  <a:txBody>
                    <a:bodyPr/>
                    <a:lstStyle/>
                    <a:p>
                      <a:pPr algn="ctr"/>
                      <a:r>
                        <a:rPr lang="en-US" dirty="0" smtClean="0"/>
                        <a:t>2012</a:t>
                      </a:r>
                      <a:endParaRPr lang="en-US" dirty="0"/>
                    </a:p>
                  </a:txBody>
                  <a:tcPr/>
                </a:tc>
                <a:tc hMerge="1">
                  <a:txBody>
                    <a:bodyPr/>
                    <a:lstStyle/>
                    <a:p>
                      <a:endParaRPr lang="en-US" dirty="0"/>
                    </a:p>
                  </a:txBody>
                  <a:tcPr/>
                </a:tc>
                <a:tc>
                  <a:txBody>
                    <a:bodyPr/>
                    <a:lstStyle/>
                    <a:p>
                      <a:pPr algn="ctr"/>
                      <a:r>
                        <a:rPr lang="en-US" dirty="0" smtClean="0">
                          <a:solidFill>
                            <a:schemeClr val="bg1">
                              <a:lumMod val="85000"/>
                            </a:schemeClr>
                          </a:solidFill>
                        </a:rPr>
                        <a:t>2015</a:t>
                      </a:r>
                      <a:endParaRPr lang="en-US" dirty="0">
                        <a:solidFill>
                          <a:schemeClr val="bg1">
                            <a:lumMod val="85000"/>
                          </a:schemeClr>
                        </a:solidFill>
                      </a:endParaRPr>
                    </a:p>
                  </a:txBody>
                  <a:tcPr/>
                </a:tc>
              </a:tr>
              <a:tr h="4289493">
                <a:tc>
                  <a:txBody>
                    <a:bodyPr/>
                    <a:lstStyle/>
                    <a:p>
                      <a:pPr eaLnBrk="0" fontAlgn="auto" hangingPunct="0">
                        <a:spcBef>
                          <a:spcPts val="0"/>
                        </a:spcBef>
                        <a:spcAft>
                          <a:spcPts val="0"/>
                        </a:spcAft>
                        <a:defRPr/>
                      </a:pPr>
                      <a:r>
                        <a:rPr lang="en-GB" altLang="zh-CN" sz="2400" dirty="0" smtClean="0">
                          <a:effectLst/>
                        </a:rPr>
                        <a:t>Australia</a:t>
                      </a:r>
                    </a:p>
                    <a:p>
                      <a:pPr eaLnBrk="0" fontAlgn="auto" hangingPunct="0">
                        <a:spcBef>
                          <a:spcPts val="0"/>
                        </a:spcBef>
                        <a:spcAft>
                          <a:spcPts val="0"/>
                        </a:spcAft>
                        <a:defRPr/>
                      </a:pPr>
                      <a:r>
                        <a:rPr lang="en-GB" altLang="zh-CN" sz="2400" dirty="0" smtClean="0">
                          <a:effectLst/>
                        </a:rPr>
                        <a:t>Austria</a:t>
                      </a:r>
                    </a:p>
                    <a:p>
                      <a:pPr eaLnBrk="0" fontAlgn="auto" hangingPunct="0">
                        <a:spcBef>
                          <a:spcPts val="0"/>
                        </a:spcBef>
                        <a:spcAft>
                          <a:spcPts val="0"/>
                        </a:spcAft>
                        <a:defRPr/>
                      </a:pPr>
                      <a:r>
                        <a:rPr lang="en-GB" altLang="zh-CN" sz="2400" dirty="0" smtClean="0">
                          <a:effectLst/>
                        </a:rPr>
                        <a:t>Belgium</a:t>
                      </a:r>
                    </a:p>
                    <a:p>
                      <a:pPr eaLnBrk="0" fontAlgn="auto" hangingPunct="0">
                        <a:spcBef>
                          <a:spcPts val="0"/>
                        </a:spcBef>
                        <a:spcAft>
                          <a:spcPts val="0"/>
                        </a:spcAft>
                        <a:defRPr/>
                      </a:pPr>
                      <a:r>
                        <a:rPr lang="en-GB" altLang="zh-CN" sz="2400" dirty="0" smtClean="0">
                          <a:effectLst/>
                        </a:rPr>
                        <a:t>Canada</a:t>
                      </a:r>
                    </a:p>
                    <a:p>
                      <a:pPr eaLnBrk="0" fontAlgn="auto" hangingPunct="0">
                        <a:spcBef>
                          <a:spcPts val="0"/>
                        </a:spcBef>
                        <a:spcAft>
                          <a:spcPts val="0"/>
                        </a:spcAft>
                        <a:defRPr/>
                      </a:pPr>
                      <a:r>
                        <a:rPr lang="en-GB" altLang="zh-CN" sz="2400" dirty="0" smtClean="0">
                          <a:effectLst/>
                        </a:rPr>
                        <a:t>Cyprus</a:t>
                      </a:r>
                    </a:p>
                    <a:p>
                      <a:pPr eaLnBrk="0" fontAlgn="auto" hangingPunct="0">
                        <a:spcBef>
                          <a:spcPts val="0"/>
                        </a:spcBef>
                        <a:spcAft>
                          <a:spcPts val="0"/>
                        </a:spcAft>
                        <a:defRPr/>
                      </a:pPr>
                      <a:r>
                        <a:rPr lang="en-GB" altLang="zh-CN" sz="2400" dirty="0" smtClean="0">
                          <a:effectLst/>
                        </a:rPr>
                        <a:t>Czech Republic</a:t>
                      </a:r>
                    </a:p>
                    <a:p>
                      <a:pPr eaLnBrk="0" fontAlgn="auto" hangingPunct="0">
                        <a:spcBef>
                          <a:spcPts val="0"/>
                        </a:spcBef>
                        <a:spcAft>
                          <a:spcPts val="0"/>
                        </a:spcAft>
                        <a:defRPr/>
                      </a:pPr>
                      <a:r>
                        <a:rPr lang="en-GB" altLang="zh-CN" sz="2400" dirty="0" smtClean="0">
                          <a:effectLst/>
                        </a:rPr>
                        <a:t>Denmark</a:t>
                      </a:r>
                    </a:p>
                    <a:p>
                      <a:pPr eaLnBrk="0" fontAlgn="auto" hangingPunct="0">
                        <a:spcBef>
                          <a:spcPts val="0"/>
                        </a:spcBef>
                        <a:spcAft>
                          <a:spcPts val="0"/>
                        </a:spcAft>
                        <a:defRPr/>
                      </a:pPr>
                      <a:r>
                        <a:rPr lang="en-GB" altLang="zh-CN" sz="2400" dirty="0" smtClean="0">
                          <a:effectLst/>
                        </a:rPr>
                        <a:t>Estonia</a:t>
                      </a:r>
                    </a:p>
                    <a:p>
                      <a:pPr eaLnBrk="0" fontAlgn="auto" hangingPunct="0">
                        <a:spcBef>
                          <a:spcPts val="0"/>
                        </a:spcBef>
                        <a:spcAft>
                          <a:spcPts val="0"/>
                        </a:spcAft>
                        <a:defRPr/>
                      </a:pPr>
                      <a:r>
                        <a:rPr lang="en-GB" altLang="zh-CN" sz="2400" dirty="0" smtClean="0">
                          <a:effectLst/>
                        </a:rPr>
                        <a:t>Finland</a:t>
                      </a:r>
                    </a:p>
                    <a:p>
                      <a:pPr eaLnBrk="0" fontAlgn="auto" hangingPunct="0">
                        <a:spcBef>
                          <a:spcPts val="0"/>
                        </a:spcBef>
                        <a:spcAft>
                          <a:spcPts val="0"/>
                        </a:spcAft>
                        <a:defRPr/>
                      </a:pPr>
                      <a:r>
                        <a:rPr lang="en-GB" altLang="zh-CN" sz="2400" dirty="0" smtClean="0">
                          <a:effectLst/>
                        </a:rPr>
                        <a:t>France</a:t>
                      </a:r>
                    </a:p>
                    <a:p>
                      <a:pPr eaLnBrk="0" fontAlgn="auto" hangingPunct="0">
                        <a:spcBef>
                          <a:spcPts val="0"/>
                        </a:spcBef>
                        <a:spcAft>
                          <a:spcPts val="0"/>
                        </a:spcAft>
                        <a:defRPr/>
                      </a:pPr>
                      <a:r>
                        <a:rPr lang="en-GB" altLang="zh-CN" sz="2400" dirty="0" smtClean="0">
                          <a:effectLst/>
                        </a:rPr>
                        <a:t>Germany</a:t>
                      </a:r>
                    </a:p>
                    <a:p>
                      <a:pPr eaLnBrk="0" fontAlgn="auto" hangingPunct="0">
                        <a:spcBef>
                          <a:spcPts val="0"/>
                        </a:spcBef>
                        <a:spcAft>
                          <a:spcPts val="0"/>
                        </a:spcAft>
                        <a:defRPr/>
                      </a:pPr>
                      <a:r>
                        <a:rPr lang="en-GB" altLang="zh-CN" sz="2400" dirty="0" smtClean="0">
                          <a:effectLst/>
                        </a:rPr>
                        <a:t>Ireland</a:t>
                      </a:r>
                    </a:p>
                    <a:p>
                      <a:endParaRPr lang="en-US" dirty="0">
                        <a:effectLst/>
                      </a:endParaRPr>
                    </a:p>
                  </a:txBody>
                  <a:tcPr/>
                </a:tc>
                <a:tc>
                  <a:txBody>
                    <a:bodyPr/>
                    <a:lstStyle/>
                    <a:p>
                      <a:pPr eaLnBrk="0" fontAlgn="auto" hangingPunct="0">
                        <a:spcBef>
                          <a:spcPts val="0"/>
                        </a:spcBef>
                        <a:spcAft>
                          <a:spcPts val="0"/>
                        </a:spcAft>
                        <a:defRPr/>
                      </a:pPr>
                      <a:r>
                        <a:rPr lang="en-GB" altLang="zh-CN" sz="2400" dirty="0" smtClean="0">
                          <a:effectLst/>
                        </a:rPr>
                        <a:t>Italy</a:t>
                      </a:r>
                    </a:p>
                    <a:p>
                      <a:pPr eaLnBrk="0" fontAlgn="auto" hangingPunct="0">
                        <a:spcBef>
                          <a:spcPts val="0"/>
                        </a:spcBef>
                        <a:spcAft>
                          <a:spcPts val="0"/>
                        </a:spcAft>
                        <a:defRPr/>
                      </a:pPr>
                      <a:r>
                        <a:rPr lang="en-GB" altLang="zh-CN" sz="2400" dirty="0" smtClean="0">
                          <a:effectLst/>
                        </a:rPr>
                        <a:t>Japan </a:t>
                      </a:r>
                    </a:p>
                    <a:p>
                      <a:pPr eaLnBrk="0" fontAlgn="auto" hangingPunct="0">
                        <a:spcBef>
                          <a:spcPts val="0"/>
                        </a:spcBef>
                        <a:spcAft>
                          <a:spcPts val="0"/>
                        </a:spcAft>
                        <a:defRPr/>
                      </a:pPr>
                      <a:r>
                        <a:rPr lang="en-GB" altLang="zh-CN" sz="2400" dirty="0" smtClean="0">
                          <a:effectLst/>
                        </a:rPr>
                        <a:t>Korea, Rep of</a:t>
                      </a:r>
                    </a:p>
                    <a:p>
                      <a:pPr eaLnBrk="0" fontAlgn="auto" hangingPunct="0">
                        <a:spcBef>
                          <a:spcPts val="0"/>
                        </a:spcBef>
                        <a:spcAft>
                          <a:spcPts val="0"/>
                        </a:spcAft>
                        <a:defRPr/>
                      </a:pPr>
                      <a:r>
                        <a:rPr lang="en-GB" altLang="zh-CN" sz="2400" dirty="0" smtClean="0">
                          <a:effectLst/>
                        </a:rPr>
                        <a:t>Netherlands</a:t>
                      </a:r>
                    </a:p>
                    <a:p>
                      <a:pPr eaLnBrk="0" fontAlgn="auto" hangingPunct="0">
                        <a:spcBef>
                          <a:spcPts val="0"/>
                        </a:spcBef>
                        <a:spcAft>
                          <a:spcPts val="0"/>
                        </a:spcAft>
                        <a:defRPr/>
                      </a:pPr>
                      <a:r>
                        <a:rPr lang="en-GB" altLang="zh-CN" sz="2400" dirty="0" smtClean="0">
                          <a:effectLst/>
                        </a:rPr>
                        <a:t>Norway</a:t>
                      </a:r>
                    </a:p>
                    <a:p>
                      <a:pPr eaLnBrk="0" fontAlgn="auto" hangingPunct="0">
                        <a:spcBef>
                          <a:spcPts val="0"/>
                        </a:spcBef>
                        <a:spcAft>
                          <a:spcPts val="0"/>
                        </a:spcAft>
                        <a:defRPr/>
                      </a:pPr>
                      <a:r>
                        <a:rPr lang="en-GB" altLang="zh-CN" sz="2400" dirty="0" smtClean="0">
                          <a:effectLst/>
                        </a:rPr>
                        <a:t>Poland</a:t>
                      </a:r>
                    </a:p>
                    <a:p>
                      <a:pPr eaLnBrk="0" fontAlgn="auto" hangingPunct="0">
                        <a:spcBef>
                          <a:spcPts val="0"/>
                        </a:spcBef>
                        <a:spcAft>
                          <a:spcPts val="0"/>
                        </a:spcAft>
                        <a:defRPr/>
                      </a:pPr>
                      <a:r>
                        <a:rPr lang="en-GB" altLang="zh-CN" sz="2400" dirty="0" smtClean="0">
                          <a:effectLst/>
                        </a:rPr>
                        <a:t>Slovak Republic</a:t>
                      </a:r>
                    </a:p>
                    <a:p>
                      <a:pPr eaLnBrk="0" fontAlgn="auto" hangingPunct="0">
                        <a:spcBef>
                          <a:spcPts val="0"/>
                        </a:spcBef>
                        <a:spcAft>
                          <a:spcPts val="0"/>
                        </a:spcAft>
                        <a:defRPr/>
                      </a:pPr>
                      <a:r>
                        <a:rPr lang="en-GB" altLang="zh-CN" sz="2400" dirty="0" smtClean="0">
                          <a:effectLst/>
                        </a:rPr>
                        <a:t>Spain</a:t>
                      </a:r>
                    </a:p>
                    <a:p>
                      <a:pPr eaLnBrk="0" fontAlgn="auto" hangingPunct="0">
                        <a:spcBef>
                          <a:spcPts val="0"/>
                        </a:spcBef>
                        <a:spcAft>
                          <a:spcPts val="0"/>
                        </a:spcAft>
                        <a:defRPr/>
                      </a:pPr>
                      <a:r>
                        <a:rPr lang="en-GB" altLang="zh-CN" sz="2400" dirty="0" smtClean="0">
                          <a:effectLst/>
                        </a:rPr>
                        <a:t>Sweden</a:t>
                      </a:r>
                    </a:p>
                    <a:p>
                      <a:pPr eaLnBrk="0" fontAlgn="auto" hangingPunct="0">
                        <a:spcBef>
                          <a:spcPts val="0"/>
                        </a:spcBef>
                        <a:spcAft>
                          <a:spcPts val="0"/>
                        </a:spcAft>
                        <a:defRPr/>
                      </a:pPr>
                      <a:r>
                        <a:rPr lang="en-GB" altLang="zh-CN" sz="2400" dirty="0" smtClean="0">
                          <a:effectLst/>
                        </a:rPr>
                        <a:t>United Kingdom </a:t>
                      </a:r>
                    </a:p>
                    <a:p>
                      <a:pPr eaLnBrk="0" fontAlgn="auto" hangingPunct="0">
                        <a:spcBef>
                          <a:spcPts val="0"/>
                        </a:spcBef>
                        <a:spcAft>
                          <a:spcPts val="0"/>
                        </a:spcAft>
                        <a:defRPr/>
                      </a:pPr>
                      <a:r>
                        <a:rPr lang="en-GB" altLang="zh-CN" sz="2400" b="1" dirty="0" smtClean="0">
                          <a:solidFill>
                            <a:srgbClr val="002060"/>
                          </a:solidFill>
                          <a:effectLst/>
                        </a:rPr>
                        <a:t>United States </a:t>
                      </a:r>
                    </a:p>
                    <a:p>
                      <a:endParaRPr lang="en-US" dirty="0">
                        <a:effectLst/>
                      </a:endParaRPr>
                    </a:p>
                  </a:txBody>
                  <a:tcPr/>
                </a:tc>
                <a:tc>
                  <a:txBody>
                    <a:bodyPr/>
                    <a:lstStyle/>
                    <a:p>
                      <a:pPr eaLnBrk="0" fontAlgn="auto" hangingPunct="0">
                        <a:spcBef>
                          <a:spcPts val="0"/>
                        </a:spcBef>
                        <a:spcAft>
                          <a:spcPts val="0"/>
                        </a:spcAft>
                        <a:defRPr/>
                      </a:pPr>
                      <a:r>
                        <a:rPr lang="en-GB" altLang="zh-CN" sz="2400" dirty="0" smtClean="0">
                          <a:solidFill>
                            <a:srgbClr val="737373"/>
                          </a:solidFill>
                          <a:effectLst/>
                        </a:rPr>
                        <a:t>Chile</a:t>
                      </a:r>
                    </a:p>
                    <a:p>
                      <a:pPr eaLnBrk="0" fontAlgn="auto" hangingPunct="0">
                        <a:spcBef>
                          <a:spcPts val="0"/>
                        </a:spcBef>
                        <a:spcAft>
                          <a:spcPts val="0"/>
                        </a:spcAft>
                        <a:defRPr/>
                      </a:pPr>
                      <a:r>
                        <a:rPr lang="en-GB" altLang="zh-CN" sz="2400" dirty="0" smtClean="0">
                          <a:solidFill>
                            <a:srgbClr val="737373"/>
                          </a:solidFill>
                          <a:effectLst/>
                        </a:rPr>
                        <a:t>Greece </a:t>
                      </a:r>
                    </a:p>
                    <a:p>
                      <a:pPr eaLnBrk="0" fontAlgn="auto" hangingPunct="0">
                        <a:spcBef>
                          <a:spcPts val="0"/>
                        </a:spcBef>
                        <a:spcAft>
                          <a:spcPts val="0"/>
                        </a:spcAft>
                        <a:defRPr/>
                      </a:pPr>
                      <a:r>
                        <a:rPr lang="en-GB" altLang="zh-CN" sz="2400" dirty="0" smtClean="0">
                          <a:solidFill>
                            <a:srgbClr val="737373"/>
                          </a:solidFill>
                          <a:effectLst/>
                        </a:rPr>
                        <a:t>Indonesia</a:t>
                      </a:r>
                    </a:p>
                    <a:p>
                      <a:pPr eaLnBrk="0" fontAlgn="auto" hangingPunct="0">
                        <a:spcBef>
                          <a:spcPts val="0"/>
                        </a:spcBef>
                        <a:spcAft>
                          <a:spcPts val="0"/>
                        </a:spcAft>
                        <a:defRPr/>
                      </a:pPr>
                      <a:r>
                        <a:rPr lang="en-GB" altLang="zh-CN" sz="2400" dirty="0" smtClean="0">
                          <a:solidFill>
                            <a:srgbClr val="737373"/>
                          </a:solidFill>
                          <a:effectLst/>
                        </a:rPr>
                        <a:t>Israel</a:t>
                      </a:r>
                    </a:p>
                    <a:p>
                      <a:pPr eaLnBrk="0" fontAlgn="auto" hangingPunct="0">
                        <a:spcBef>
                          <a:spcPts val="0"/>
                        </a:spcBef>
                        <a:spcAft>
                          <a:spcPts val="0"/>
                        </a:spcAft>
                        <a:defRPr/>
                      </a:pPr>
                      <a:r>
                        <a:rPr lang="en-GB" altLang="zh-CN" sz="2400" dirty="0" smtClean="0">
                          <a:solidFill>
                            <a:srgbClr val="737373"/>
                          </a:solidFill>
                          <a:effectLst/>
                        </a:rPr>
                        <a:t>Lithuania</a:t>
                      </a:r>
                    </a:p>
                    <a:p>
                      <a:pPr eaLnBrk="0" fontAlgn="auto" hangingPunct="0">
                        <a:spcBef>
                          <a:spcPts val="0"/>
                        </a:spcBef>
                        <a:spcAft>
                          <a:spcPts val="0"/>
                        </a:spcAft>
                        <a:defRPr/>
                      </a:pPr>
                      <a:r>
                        <a:rPr lang="en-GB" altLang="zh-CN" sz="2400" dirty="0" smtClean="0">
                          <a:solidFill>
                            <a:srgbClr val="737373"/>
                          </a:solidFill>
                          <a:effectLst/>
                        </a:rPr>
                        <a:t>New Zealand</a:t>
                      </a:r>
                    </a:p>
                    <a:p>
                      <a:pPr eaLnBrk="0" fontAlgn="auto" hangingPunct="0">
                        <a:spcBef>
                          <a:spcPts val="0"/>
                        </a:spcBef>
                        <a:spcAft>
                          <a:spcPts val="0"/>
                        </a:spcAft>
                        <a:defRPr/>
                      </a:pPr>
                      <a:r>
                        <a:rPr lang="en-GB" altLang="zh-CN" sz="2400" dirty="0" smtClean="0">
                          <a:solidFill>
                            <a:srgbClr val="737373"/>
                          </a:solidFill>
                          <a:effectLst/>
                        </a:rPr>
                        <a:t>Singapore</a:t>
                      </a:r>
                    </a:p>
                    <a:p>
                      <a:pPr eaLnBrk="0" fontAlgn="auto" hangingPunct="0">
                        <a:spcBef>
                          <a:spcPts val="0"/>
                        </a:spcBef>
                        <a:spcAft>
                          <a:spcPts val="0"/>
                        </a:spcAft>
                        <a:defRPr/>
                      </a:pPr>
                      <a:r>
                        <a:rPr lang="en-GB" altLang="zh-CN" sz="2400" dirty="0" smtClean="0">
                          <a:solidFill>
                            <a:srgbClr val="737373"/>
                          </a:solidFill>
                          <a:effectLst/>
                        </a:rPr>
                        <a:t>Slovenia</a:t>
                      </a:r>
                    </a:p>
                    <a:p>
                      <a:pPr eaLnBrk="0" fontAlgn="auto" hangingPunct="0">
                        <a:spcBef>
                          <a:spcPts val="0"/>
                        </a:spcBef>
                        <a:spcAft>
                          <a:spcPts val="0"/>
                        </a:spcAft>
                        <a:defRPr/>
                      </a:pPr>
                      <a:r>
                        <a:rPr lang="en-GB" altLang="zh-CN" sz="2400" dirty="0" smtClean="0">
                          <a:solidFill>
                            <a:srgbClr val="737373"/>
                          </a:solidFill>
                          <a:effectLst/>
                        </a:rPr>
                        <a:t>Turkey</a:t>
                      </a:r>
                    </a:p>
                    <a:p>
                      <a:endParaRPr lang="en-US" sz="1600" dirty="0">
                        <a:solidFill>
                          <a:schemeClr val="bg1">
                            <a:lumMod val="50000"/>
                          </a:schemeClr>
                        </a:solidFill>
                        <a:effectLst/>
                      </a:endParaRPr>
                    </a:p>
                  </a:txBody>
                  <a:tcPr/>
                </a:tc>
              </a:tr>
            </a:tbl>
          </a:graphicData>
        </a:graphic>
      </p:graphicFrame>
    </p:spTree>
    <p:extLst>
      <p:ext uri="{BB962C8B-B14F-4D97-AF65-F5344CB8AC3E}">
        <p14:creationId xmlns:p14="http://schemas.microsoft.com/office/powerpoint/2010/main" val="2511716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914400"/>
          </a:xfrm>
          <a:solidFill>
            <a:schemeClr val="bg1">
              <a:lumMod val="85000"/>
            </a:schemeClr>
          </a:solidFill>
          <a:ln w="19050">
            <a:solidFill>
              <a:schemeClr val="accent1"/>
            </a:solidFill>
          </a:ln>
        </p:spPr>
        <p:txBody>
          <a:bodyPr>
            <a:noAutofit/>
          </a:bodyPr>
          <a:lstStyle/>
          <a:p>
            <a:pPr algn="l"/>
            <a:r>
              <a:rPr lang="en-US" sz="2800" b="1" dirty="0" smtClean="0">
                <a:solidFill>
                  <a:srgbClr val="663300"/>
                </a:solidFill>
              </a:rPr>
              <a:t>U.S. </a:t>
            </a:r>
            <a:r>
              <a:rPr lang="en-US" sz="2800" b="1" dirty="0">
                <a:solidFill>
                  <a:srgbClr val="663300"/>
                </a:solidFill>
              </a:rPr>
              <a:t>average numeracy </a:t>
            </a:r>
            <a:r>
              <a:rPr lang="en-US" sz="2800" b="1" dirty="0" smtClean="0">
                <a:solidFill>
                  <a:srgbClr val="663300"/>
                </a:solidFill>
              </a:rPr>
              <a:t>score in 2012 lower than in 2003</a:t>
            </a:r>
            <a:endParaRPr lang="en-US" sz="2800" b="1" dirty="0">
              <a:solidFill>
                <a:srgbClr val="663300"/>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40</a:t>
            </a:fld>
            <a:endParaRPr lang="en-US"/>
          </a:p>
        </p:txBody>
      </p:sp>
      <p:sp>
        <p:nvSpPr>
          <p:cNvPr id="8" name="TextBox 7"/>
          <p:cNvSpPr txBox="1"/>
          <p:nvPr/>
        </p:nvSpPr>
        <p:spPr>
          <a:xfrm>
            <a:off x="2064188" y="6516688"/>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Average score is significantly different from PIAAC.</a:t>
            </a:r>
          </a:p>
        </p:txBody>
      </p:sp>
      <p:graphicFrame>
        <p:nvGraphicFramePr>
          <p:cNvPr id="9" name="Chart 8"/>
          <p:cNvGraphicFramePr>
            <a:graphicFrameLocks/>
          </p:cNvGraphicFramePr>
          <p:nvPr>
            <p:extLst>
              <p:ext uri="{D42A27DB-BD31-4B8C-83A1-F6EECF244321}">
                <p14:modId xmlns:p14="http://schemas.microsoft.com/office/powerpoint/2010/main" val="3150595565"/>
              </p:ext>
            </p:extLst>
          </p:nvPr>
        </p:nvGraphicFramePr>
        <p:xfrm>
          <a:off x="838200" y="1219200"/>
          <a:ext cx="7772400" cy="47228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011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a:ln w="28575">
            <a:solidFill>
              <a:schemeClr val="accent1"/>
            </a:solidFill>
          </a:ln>
        </p:spPr>
        <p:txBody>
          <a:bodyPr>
            <a:normAutofit/>
          </a:bodyPr>
          <a:lstStyle/>
          <a:p>
            <a:pPr algn="l"/>
            <a:r>
              <a:rPr lang="en-US" b="1" dirty="0" smtClean="0">
                <a:solidFill>
                  <a:srgbClr val="663300"/>
                </a:solidFill>
              </a:rPr>
              <a:t>Summary of numeracy findings:</a:t>
            </a:r>
            <a:endParaRPr lang="en-US" b="1" dirty="0">
              <a:solidFill>
                <a:srgbClr val="663300"/>
              </a:solidFill>
            </a:endParaRPr>
          </a:p>
        </p:txBody>
      </p:sp>
      <p:sp>
        <p:nvSpPr>
          <p:cNvPr id="3" name="Content Placeholder 2"/>
          <p:cNvSpPr>
            <a:spLocks noGrp="1"/>
          </p:cNvSpPr>
          <p:nvPr>
            <p:ph idx="1"/>
          </p:nvPr>
        </p:nvSpPr>
        <p:spPr>
          <a:xfrm>
            <a:off x="304800" y="1600200"/>
            <a:ext cx="8534400" cy="4525963"/>
          </a:xfrm>
        </p:spPr>
        <p:txBody>
          <a:bodyPr>
            <a:normAutofit/>
          </a:bodyPr>
          <a:lstStyle/>
          <a:p>
            <a:pPr>
              <a:buFont typeface="Wingdings" pitchFamily="2" charset="2"/>
              <a:buChar char="§"/>
            </a:pPr>
            <a:r>
              <a:rPr lang="en-US" dirty="0"/>
              <a:t>Lower overall </a:t>
            </a:r>
            <a:r>
              <a:rPr lang="en-US" dirty="0" smtClean="0"/>
              <a:t>numeracy </a:t>
            </a:r>
            <a:r>
              <a:rPr lang="en-US" dirty="0"/>
              <a:t>scores </a:t>
            </a:r>
            <a:r>
              <a:rPr lang="en-US" dirty="0" smtClean="0"/>
              <a:t>than international average</a:t>
            </a:r>
            <a:endParaRPr lang="en-US" dirty="0"/>
          </a:p>
          <a:p>
            <a:pPr>
              <a:buFont typeface="Wingdings" pitchFamily="2" charset="2"/>
              <a:buChar char="§"/>
            </a:pPr>
            <a:r>
              <a:rPr lang="en-US" dirty="0"/>
              <a:t>Higher percentages </a:t>
            </a:r>
            <a:r>
              <a:rPr lang="en-US" dirty="0" smtClean="0"/>
              <a:t>of low performers than international average</a:t>
            </a:r>
            <a:endParaRPr lang="en-US" dirty="0"/>
          </a:p>
          <a:p>
            <a:pPr>
              <a:buFont typeface="Wingdings" pitchFamily="2" charset="2"/>
              <a:buChar char="§"/>
            </a:pPr>
            <a:r>
              <a:rPr lang="en-US" dirty="0"/>
              <a:t>R</a:t>
            </a:r>
            <a:r>
              <a:rPr lang="en-US" dirty="0" smtClean="0"/>
              <a:t>egardless of educational level or gender, U.S. adults lower than international average</a:t>
            </a:r>
          </a:p>
          <a:p>
            <a:pPr>
              <a:buFont typeface="Wingdings" pitchFamily="2" charset="2"/>
              <a:buChar char="§"/>
            </a:pPr>
            <a:r>
              <a:rPr lang="en-US" dirty="0" smtClean="0"/>
              <a:t>Lower U.S. numeracy scores than in 2003</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CD4CD8E9-1693-45D6-9FD5-D63BDA356D9F}" type="slidenum">
              <a:rPr lang="en-US" smtClean="0"/>
              <a:t>41</a:t>
            </a:fld>
            <a:endParaRPr lang="en-US"/>
          </a:p>
        </p:txBody>
      </p:sp>
    </p:spTree>
    <p:extLst>
      <p:ext uri="{BB962C8B-B14F-4D97-AF65-F5344CB8AC3E}">
        <p14:creationId xmlns:p14="http://schemas.microsoft.com/office/powerpoint/2010/main" val="10455558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4137" y="1676400"/>
            <a:ext cx="5031764"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28600" y="274638"/>
            <a:ext cx="8686800" cy="1401762"/>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average problem solving in technology-rich environments score (277) lower than the international average (283)</a:t>
            </a:r>
            <a:endParaRPr lang="en-US" sz="2800" b="1" dirty="0">
              <a:solidFill>
                <a:srgbClr val="663300"/>
              </a:solidFill>
            </a:endParaRPr>
          </a:p>
        </p:txBody>
      </p:sp>
      <p:sp>
        <p:nvSpPr>
          <p:cNvPr id="3" name="Content Placeholder 2"/>
          <p:cNvSpPr>
            <a:spLocks noGrp="1"/>
          </p:cNvSpPr>
          <p:nvPr>
            <p:ph idx="1"/>
          </p:nvPr>
        </p:nvSpPr>
        <p:spPr>
          <a:xfrm>
            <a:off x="304800" y="1722437"/>
            <a:ext cx="4457388" cy="4525963"/>
          </a:xfrm>
        </p:spPr>
        <p:txBody>
          <a:bodyPr>
            <a:noAutofit/>
          </a:bodyPr>
          <a:lstStyle/>
          <a:p>
            <a:pPr marL="0" indent="0">
              <a:buNone/>
            </a:pPr>
            <a:r>
              <a:rPr lang="en-US" sz="2000" b="1" dirty="0" smtClean="0"/>
              <a:t>Lower than in 14 countries</a:t>
            </a:r>
            <a:r>
              <a:rPr lang="en-US" sz="2400" dirty="0" smtClean="0"/>
              <a:t>:</a:t>
            </a:r>
          </a:p>
          <a:p>
            <a:pPr marL="0" indent="0">
              <a:buNone/>
            </a:pPr>
            <a:r>
              <a:rPr lang="en-US" sz="1800" dirty="0" smtClean="0"/>
              <a:t>Japan, Finland, Australia, Sweden, Norway, Netherlands, Austria, Denmark, Czech Republic, Republic of Korea, </a:t>
            </a:r>
          </a:p>
          <a:p>
            <a:pPr marL="0" indent="0">
              <a:buNone/>
            </a:pPr>
            <a:r>
              <a:rPr lang="en-US" sz="1800" dirty="0" smtClean="0"/>
              <a:t>Germany, Canada, Slovak </a:t>
            </a:r>
            <a:r>
              <a:rPr lang="en-US" sz="1800" dirty="0"/>
              <a:t>Republic, </a:t>
            </a:r>
            <a:endParaRPr lang="en-US" sz="1800" dirty="0" smtClean="0"/>
          </a:p>
          <a:p>
            <a:pPr marL="0" indent="0">
              <a:buNone/>
            </a:pPr>
            <a:r>
              <a:rPr lang="en-US" sz="1800" dirty="0" smtClean="0"/>
              <a:t>Flanders-Belgium</a:t>
            </a:r>
          </a:p>
          <a:p>
            <a:pPr marL="0" indent="0">
              <a:buNone/>
            </a:pPr>
            <a:endParaRPr lang="en-US" sz="2400" b="1" dirty="0" smtClean="0"/>
          </a:p>
          <a:p>
            <a:pPr marL="0" indent="0">
              <a:buNone/>
            </a:pPr>
            <a:endParaRPr lang="en-US" sz="2000" b="1" dirty="0" smtClean="0"/>
          </a:p>
          <a:p>
            <a:pPr marL="0" indent="0">
              <a:buNone/>
            </a:pPr>
            <a:r>
              <a:rPr lang="en-US" sz="2000" b="1" dirty="0" smtClean="0"/>
              <a:t>Not significantly different than in 4 countries:</a:t>
            </a:r>
          </a:p>
          <a:p>
            <a:pPr marL="0" indent="0">
              <a:buNone/>
            </a:pPr>
            <a:r>
              <a:rPr lang="en-US" sz="1800" dirty="0"/>
              <a:t>England and </a:t>
            </a:r>
            <a:r>
              <a:rPr lang="en-US" sz="1800" dirty="0" smtClean="0"/>
              <a:t>Northern Ireland- U.K</a:t>
            </a:r>
            <a:r>
              <a:rPr lang="en-US" sz="1800" dirty="0"/>
              <a:t>., </a:t>
            </a:r>
            <a:endParaRPr lang="en-US" sz="1800" dirty="0" smtClean="0"/>
          </a:p>
          <a:p>
            <a:pPr marL="0" indent="0">
              <a:buNone/>
            </a:pPr>
            <a:r>
              <a:rPr lang="en-US" sz="1800" dirty="0" smtClean="0"/>
              <a:t>Estonia, Ireland, Poland</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a:xfrm>
            <a:off x="5943600" y="6334125"/>
            <a:ext cx="2133600" cy="365125"/>
          </a:xfrm>
        </p:spPr>
        <p:txBody>
          <a:bodyPr/>
          <a:lstStyle/>
          <a:p>
            <a:fld id="{AD4D5E4A-5EAB-48BB-A1F4-D110A795C05D}" type="slidenum">
              <a:rPr lang="en-US" smtClean="0"/>
              <a:t>42</a:t>
            </a:fld>
            <a:endParaRPr lang="en-US"/>
          </a:p>
        </p:txBody>
      </p:sp>
    </p:spTree>
    <p:extLst>
      <p:ext uri="{BB962C8B-B14F-4D97-AF65-F5344CB8AC3E}">
        <p14:creationId xmlns:p14="http://schemas.microsoft.com/office/powerpoint/2010/main" val="40670787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18399"/>
            <a:ext cx="7385050" cy="5249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66700" y="228600"/>
            <a:ext cx="8724900" cy="1143000"/>
          </a:xfrm>
          <a:solidFill>
            <a:schemeClr val="bg1">
              <a:lumMod val="85000"/>
            </a:schemeClr>
          </a:solidFill>
          <a:ln w="19050">
            <a:solidFill>
              <a:schemeClr val="accent1"/>
            </a:solidFill>
          </a:ln>
        </p:spPr>
        <p:txBody>
          <a:bodyPr>
            <a:noAutofit/>
          </a:bodyPr>
          <a:lstStyle/>
          <a:p>
            <a:pPr algn="l"/>
            <a:r>
              <a:rPr lang="en-US" sz="2800" b="1" dirty="0" smtClean="0">
                <a:solidFill>
                  <a:srgbClr val="663300"/>
                </a:solidFill>
              </a:rPr>
              <a:t>Eight countries had higher percentages </a:t>
            </a:r>
            <a:r>
              <a:rPr lang="en-US" sz="2800" b="1" dirty="0">
                <a:solidFill>
                  <a:srgbClr val="663300"/>
                </a:solidFill>
              </a:rPr>
              <a:t>reaching the highest proficiency level (3) in problem solving in technology-rich </a:t>
            </a:r>
            <a:r>
              <a:rPr lang="en-US" sz="2800" b="1" dirty="0" smtClean="0">
                <a:solidFill>
                  <a:srgbClr val="663300"/>
                </a:solidFill>
              </a:rPr>
              <a:t>environments </a:t>
            </a:r>
            <a:endParaRPr lang="en-US" sz="2800" b="1" dirty="0">
              <a:solidFill>
                <a:srgbClr val="663300"/>
              </a:solidFill>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a:xfrm>
            <a:off x="6649308" y="6444693"/>
            <a:ext cx="2133600" cy="365125"/>
          </a:xfrm>
        </p:spPr>
        <p:txBody>
          <a:bodyPr/>
          <a:lstStyle/>
          <a:p>
            <a:fld id="{AD4D5E4A-5EAB-48BB-A1F4-D110A795C05D}" type="slidenum">
              <a:rPr lang="en-US" smtClean="0"/>
              <a:t>43</a:t>
            </a:fld>
            <a:endParaRPr lang="en-US"/>
          </a:p>
        </p:txBody>
      </p:sp>
      <p:sp>
        <p:nvSpPr>
          <p:cNvPr id="6" name="TextBox 7"/>
          <p:cNvSpPr txBox="1">
            <a:spLocks noChangeArrowheads="1"/>
          </p:cNvSpPr>
          <p:nvPr/>
        </p:nvSpPr>
        <p:spPr bwMode="auto">
          <a:xfrm>
            <a:off x="76200" y="1749425"/>
            <a:ext cx="187179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200" dirty="0"/>
              <a:t>Below level 1 range:  </a:t>
            </a:r>
            <a:r>
              <a:rPr lang="en-US" sz="1200" dirty="0" smtClean="0"/>
              <a:t>0-240</a:t>
            </a:r>
            <a:endParaRPr lang="en-US" sz="1200" dirty="0"/>
          </a:p>
          <a:p>
            <a:r>
              <a:rPr lang="en-US" sz="1200" dirty="0"/>
              <a:t>Level  1 range: </a:t>
            </a:r>
            <a:r>
              <a:rPr lang="en-US" sz="1200" dirty="0" smtClean="0"/>
              <a:t>241-290</a:t>
            </a:r>
            <a:endParaRPr lang="en-US" sz="1200" dirty="0"/>
          </a:p>
          <a:p>
            <a:r>
              <a:rPr lang="en-US" sz="1200" dirty="0"/>
              <a:t>Level 2 range: </a:t>
            </a:r>
            <a:r>
              <a:rPr lang="en-US" sz="1200" dirty="0" smtClean="0"/>
              <a:t>291-340</a:t>
            </a:r>
            <a:endParaRPr lang="en-US" sz="1200" dirty="0"/>
          </a:p>
          <a:p>
            <a:r>
              <a:rPr lang="en-US" sz="1200" dirty="0"/>
              <a:t>Level 3 range: </a:t>
            </a:r>
            <a:r>
              <a:rPr lang="en-US" sz="1200" dirty="0" smtClean="0"/>
              <a:t>341-500</a:t>
            </a:r>
            <a:endParaRPr lang="en-US" sz="1200" dirty="0"/>
          </a:p>
        </p:txBody>
      </p:sp>
      <p:sp>
        <p:nvSpPr>
          <p:cNvPr id="7" name="TextBox 6"/>
          <p:cNvSpPr txBox="1">
            <a:spLocks noChangeArrowheads="1"/>
          </p:cNvSpPr>
          <p:nvPr/>
        </p:nvSpPr>
        <p:spPr bwMode="auto">
          <a:xfrm>
            <a:off x="5562600" y="1317446"/>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en-US" sz="1400" dirty="0"/>
              <a:t>Median</a:t>
            </a:r>
          </a:p>
        </p:txBody>
      </p:sp>
      <p:cxnSp>
        <p:nvCxnSpPr>
          <p:cNvPr id="8" name="Straight Connector 7"/>
          <p:cNvCxnSpPr/>
          <p:nvPr/>
        </p:nvCxnSpPr>
        <p:spPr>
          <a:xfrm flipV="1">
            <a:off x="5867400" y="1524000"/>
            <a:ext cx="1" cy="489204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28300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D4D5E4A-5EAB-48BB-A1F4-D110A795C05D}" type="slidenum">
              <a:rPr lang="en-US" smtClean="0"/>
              <a:t>44</a:t>
            </a:fld>
            <a:endParaRPr lang="en-US"/>
          </a:p>
        </p:txBody>
      </p:sp>
      <p:sp>
        <p:nvSpPr>
          <p:cNvPr id="8" name="Title 1"/>
          <p:cNvSpPr txBox="1">
            <a:spLocks/>
          </p:cNvSpPr>
          <p:nvPr/>
        </p:nvSpPr>
        <p:spPr>
          <a:xfrm>
            <a:off x="304800" y="274637"/>
            <a:ext cx="8610600" cy="1020763"/>
          </a:xfrm>
          <a:prstGeom prst="rect">
            <a:avLst/>
          </a:prstGeom>
          <a:solidFill>
            <a:schemeClr val="bg1">
              <a:lumMod val="85000"/>
            </a:schemeClr>
          </a:solidFill>
          <a:ln w="19050">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a:solidFill>
                  <a:srgbClr val="663300"/>
                </a:solidFill>
              </a:rPr>
              <a:t>Higher proportion of U.S. adults at </a:t>
            </a:r>
            <a:r>
              <a:rPr lang="en-US" sz="2800" b="1" dirty="0" smtClean="0">
                <a:solidFill>
                  <a:srgbClr val="663300"/>
                </a:solidFill>
              </a:rPr>
              <a:t>the bottom </a:t>
            </a:r>
            <a:r>
              <a:rPr lang="en-US" sz="2800" b="1" dirty="0">
                <a:solidFill>
                  <a:srgbClr val="663300"/>
                </a:solidFill>
              </a:rPr>
              <a:t>levels of </a:t>
            </a:r>
            <a:r>
              <a:rPr lang="en-US" sz="2800" b="1" dirty="0" smtClean="0">
                <a:solidFill>
                  <a:srgbClr val="663300"/>
                </a:solidFill>
              </a:rPr>
              <a:t>problem solving in technology-rich environments</a:t>
            </a:r>
            <a:endParaRPr lang="en-US" sz="2800" b="1" dirty="0">
              <a:solidFill>
                <a:srgbClr val="663300"/>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732" y="2057400"/>
            <a:ext cx="8885092" cy="377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 y="2157413"/>
            <a:ext cx="9048750"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62440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116178"/>
            <a:ext cx="5638800" cy="57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04799" y="1722437"/>
            <a:ext cx="4343401" cy="4525963"/>
          </a:xfrm>
        </p:spPr>
        <p:txBody>
          <a:bodyPr>
            <a:noAutofit/>
          </a:bodyPr>
          <a:lstStyle/>
          <a:p>
            <a:pPr marL="0" indent="0">
              <a:buNone/>
            </a:pPr>
            <a:r>
              <a:rPr lang="en-US" sz="2000" b="1" dirty="0" smtClean="0"/>
              <a:t>Lower than in 14 countries:</a:t>
            </a:r>
          </a:p>
          <a:p>
            <a:pPr marL="0" indent="0">
              <a:buNone/>
            </a:pPr>
            <a:r>
              <a:rPr lang="en-US" sz="1800" dirty="0"/>
              <a:t>Republic of Korea, Finland</a:t>
            </a:r>
            <a:r>
              <a:rPr lang="en-US" sz="1800" dirty="0" smtClean="0"/>
              <a:t>,</a:t>
            </a:r>
            <a:r>
              <a:rPr lang="en-US" sz="1800" dirty="0"/>
              <a:t> Sweden,</a:t>
            </a:r>
            <a:r>
              <a:rPr lang="en-US" sz="1800" dirty="0" smtClean="0"/>
              <a:t> Netherlands, Japan, </a:t>
            </a:r>
            <a:r>
              <a:rPr lang="en-US" sz="1800" dirty="0"/>
              <a:t>Flanders-Belgium, </a:t>
            </a:r>
            <a:endParaRPr lang="en-US" sz="1800" dirty="0" smtClean="0"/>
          </a:p>
          <a:p>
            <a:pPr marL="0" indent="0">
              <a:buNone/>
            </a:pPr>
            <a:r>
              <a:rPr lang="en-US" sz="1800" dirty="0" smtClean="0"/>
              <a:t>Czech </a:t>
            </a:r>
            <a:r>
              <a:rPr lang="en-US" sz="1800" dirty="0"/>
              <a:t>Republic, Norway, Australia</a:t>
            </a:r>
            <a:r>
              <a:rPr lang="en-US" sz="1800" dirty="0" smtClean="0"/>
              <a:t>,</a:t>
            </a:r>
          </a:p>
          <a:p>
            <a:pPr marL="0" indent="0">
              <a:buNone/>
            </a:pPr>
            <a:r>
              <a:rPr lang="en-US" sz="1800" dirty="0" smtClean="0"/>
              <a:t>Germany</a:t>
            </a:r>
            <a:r>
              <a:rPr lang="en-US" sz="1800" dirty="0"/>
              <a:t>, </a:t>
            </a:r>
            <a:r>
              <a:rPr lang="en-US" sz="1800" dirty="0" smtClean="0"/>
              <a:t>Austria, Canada, Denmark, </a:t>
            </a:r>
          </a:p>
          <a:p>
            <a:pPr marL="0" indent="0">
              <a:buNone/>
            </a:pPr>
            <a:r>
              <a:rPr lang="en-US" sz="1800" dirty="0" smtClean="0"/>
              <a:t>Estonia</a:t>
            </a:r>
          </a:p>
          <a:p>
            <a:pPr marL="0" indent="0">
              <a:buNone/>
            </a:pPr>
            <a:endParaRPr lang="en-US" sz="1800" dirty="0"/>
          </a:p>
          <a:p>
            <a:pPr marL="0" indent="0">
              <a:buNone/>
            </a:pPr>
            <a:endParaRPr lang="en-US" sz="2000" b="1" dirty="0" smtClean="0"/>
          </a:p>
          <a:p>
            <a:pPr marL="0" indent="0">
              <a:buNone/>
            </a:pPr>
            <a:r>
              <a:rPr lang="en-US" sz="2000" b="1" dirty="0" smtClean="0"/>
              <a:t>Not significantly different than in 4 countries:</a:t>
            </a:r>
          </a:p>
          <a:p>
            <a:pPr marL="0" indent="0">
              <a:buNone/>
            </a:pPr>
            <a:r>
              <a:rPr lang="en-US" sz="1800" dirty="0"/>
              <a:t>England and Northern Ireland- U.K., </a:t>
            </a:r>
            <a:endParaRPr lang="en-US" sz="1800" dirty="0" smtClean="0"/>
          </a:p>
          <a:p>
            <a:pPr marL="0" indent="0">
              <a:buNone/>
            </a:pPr>
            <a:r>
              <a:rPr lang="en-US" sz="1800" dirty="0" smtClean="0"/>
              <a:t>Slovak Republic, Poland, Ireland</a:t>
            </a:r>
          </a:p>
          <a:p>
            <a:pPr marL="0" indent="0">
              <a:buNone/>
            </a:pPr>
            <a:endParaRPr lang="en-US" sz="2000" b="1" dirty="0"/>
          </a:p>
        </p:txBody>
      </p:sp>
      <p:sp>
        <p:nvSpPr>
          <p:cNvPr id="6" name="Title 1"/>
          <p:cNvSpPr txBox="1">
            <a:spLocks/>
          </p:cNvSpPr>
          <p:nvPr/>
        </p:nvSpPr>
        <p:spPr>
          <a:xfrm>
            <a:off x="228600" y="228600"/>
            <a:ext cx="8458200" cy="838200"/>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dirty="0" smtClean="0">
                <a:solidFill>
                  <a:srgbClr val="663300"/>
                </a:solidFill>
              </a:rPr>
              <a:t>U.S</a:t>
            </a:r>
            <a:r>
              <a:rPr lang="en-US" sz="2800" b="1" dirty="0">
                <a:solidFill>
                  <a:srgbClr val="663300"/>
                </a:solidFill>
              </a:rPr>
              <a:t>. </a:t>
            </a:r>
            <a:r>
              <a:rPr lang="en-US" sz="2800" b="1" dirty="0" smtClean="0">
                <a:solidFill>
                  <a:srgbClr val="663300"/>
                </a:solidFill>
              </a:rPr>
              <a:t>16- to 24-year-olds </a:t>
            </a:r>
            <a:r>
              <a:rPr lang="en-US" sz="2800" b="1" dirty="0">
                <a:solidFill>
                  <a:srgbClr val="663300"/>
                </a:solidFill>
              </a:rPr>
              <a:t>below international average </a:t>
            </a:r>
            <a:r>
              <a:rPr lang="en-US" sz="2800" b="1" dirty="0" smtClean="0">
                <a:solidFill>
                  <a:srgbClr val="663300"/>
                </a:solidFill>
              </a:rPr>
              <a:t>in problem </a:t>
            </a:r>
            <a:r>
              <a:rPr lang="en-US" sz="2800" b="1" dirty="0">
                <a:solidFill>
                  <a:srgbClr val="663300"/>
                </a:solidFill>
              </a:rPr>
              <a:t>solving in technology-rich </a:t>
            </a:r>
            <a:r>
              <a:rPr lang="en-US" sz="2800" b="1" dirty="0" smtClean="0">
                <a:solidFill>
                  <a:srgbClr val="663300"/>
                </a:solidFill>
              </a:rPr>
              <a:t>environments</a:t>
            </a:r>
            <a:endParaRPr lang="en-US" sz="2800" dirty="0">
              <a:solidFill>
                <a:srgbClr val="663300"/>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019800" y="6454254"/>
            <a:ext cx="2133600" cy="365125"/>
          </a:xfrm>
        </p:spPr>
        <p:txBody>
          <a:bodyPr/>
          <a:lstStyle/>
          <a:p>
            <a:fld id="{CD4CD8E9-1693-45D6-9FD5-D63BDA356D9F}" type="slidenum">
              <a:rPr lang="en-US" smtClean="0"/>
              <a:t>45</a:t>
            </a:fld>
            <a:endParaRPr lang="en-US" dirty="0"/>
          </a:p>
        </p:txBody>
      </p:sp>
    </p:spTree>
    <p:extLst>
      <p:ext uri="{BB962C8B-B14F-4D97-AF65-F5344CB8AC3E}">
        <p14:creationId xmlns:p14="http://schemas.microsoft.com/office/powerpoint/2010/main" val="18627914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8610600" cy="1447800"/>
          </a:xfrm>
          <a:solidFill>
            <a:schemeClr val="bg1">
              <a:lumMod val="85000"/>
            </a:schemeClr>
          </a:solidFill>
          <a:ln w="19050">
            <a:solidFill>
              <a:srgbClr val="0070C0"/>
            </a:solidFill>
          </a:ln>
        </p:spPr>
        <p:txBody>
          <a:bodyPr>
            <a:noAutofit/>
          </a:bodyPr>
          <a:lstStyle/>
          <a:p>
            <a:pPr algn="l"/>
            <a:r>
              <a:rPr lang="en-US" sz="2800" b="1" dirty="0">
                <a:solidFill>
                  <a:srgbClr val="663300"/>
                </a:solidFill>
              </a:rPr>
              <a:t>Only oldest U.S. adults </a:t>
            </a:r>
            <a:r>
              <a:rPr lang="en-US" sz="2800" b="1" dirty="0" smtClean="0">
                <a:solidFill>
                  <a:srgbClr val="663300"/>
                </a:solidFill>
              </a:rPr>
              <a:t>outperformed </a:t>
            </a:r>
            <a:r>
              <a:rPr lang="en-US" sz="2800" b="1" dirty="0">
                <a:solidFill>
                  <a:srgbClr val="663300"/>
                </a:solidFill>
              </a:rPr>
              <a:t>the international average in </a:t>
            </a:r>
            <a:r>
              <a:rPr lang="en-US" sz="2800" b="1" dirty="0" smtClean="0">
                <a:solidFill>
                  <a:srgbClr val="663300"/>
                </a:solidFill>
              </a:rPr>
              <a:t>problem solving in technology-rich environments</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46</a:t>
            </a:fld>
            <a:endParaRPr lang="en-US"/>
          </a:p>
        </p:txBody>
      </p:sp>
      <p:sp>
        <p:nvSpPr>
          <p:cNvPr id="7" name="TextBox 6"/>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scores are significantly different from PIAAC international average.</a:t>
            </a:r>
          </a:p>
        </p:txBody>
      </p:sp>
      <p:graphicFrame>
        <p:nvGraphicFramePr>
          <p:cNvPr id="8" name="Chart 7"/>
          <p:cNvGraphicFramePr>
            <a:graphicFrameLocks/>
          </p:cNvGraphicFramePr>
          <p:nvPr>
            <p:extLst>
              <p:ext uri="{D42A27DB-BD31-4B8C-83A1-F6EECF244321}">
                <p14:modId xmlns:p14="http://schemas.microsoft.com/office/powerpoint/2010/main" val="3948020183"/>
              </p:ext>
            </p:extLst>
          </p:nvPr>
        </p:nvGraphicFramePr>
        <p:xfrm>
          <a:off x="533400" y="1828800"/>
          <a:ext cx="8305800" cy="46878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02958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10600" cy="1295400"/>
          </a:xfrm>
          <a:solidFill>
            <a:schemeClr val="bg1">
              <a:lumMod val="85000"/>
            </a:schemeClr>
          </a:solidFill>
          <a:ln w="19050">
            <a:solidFill>
              <a:srgbClr val="0070C0"/>
            </a:solidFill>
          </a:ln>
        </p:spPr>
        <p:txBody>
          <a:bodyPr>
            <a:noAutofit/>
          </a:bodyPr>
          <a:lstStyle/>
          <a:p>
            <a:pPr algn="l"/>
            <a:r>
              <a:rPr lang="en-US" sz="2800" b="1" dirty="0">
                <a:solidFill>
                  <a:srgbClr val="663300"/>
                </a:solidFill>
              </a:rPr>
              <a:t>Least educated adults below </a:t>
            </a:r>
            <a:r>
              <a:rPr lang="en-US" sz="2800" b="1" dirty="0" smtClean="0">
                <a:solidFill>
                  <a:srgbClr val="663300"/>
                </a:solidFill>
              </a:rPr>
              <a:t>the international </a:t>
            </a:r>
            <a:r>
              <a:rPr lang="en-US" sz="2800" b="1" dirty="0">
                <a:solidFill>
                  <a:srgbClr val="663300"/>
                </a:solidFill>
              </a:rPr>
              <a:t>average in </a:t>
            </a:r>
            <a:r>
              <a:rPr lang="en-US" sz="2800" b="1" dirty="0" smtClean="0">
                <a:solidFill>
                  <a:srgbClr val="663300"/>
                </a:solidFill>
              </a:rPr>
              <a:t>problem solving in technology-rich environments</a:t>
            </a:r>
            <a:endParaRPr lang="en-US" sz="28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47</a:t>
            </a:fld>
            <a:endParaRPr lang="en-US"/>
          </a:p>
        </p:txBody>
      </p:sp>
      <p:sp>
        <p:nvSpPr>
          <p:cNvPr id="7" name="TextBox 6"/>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scores are significantly different from PIAAC international average.</a:t>
            </a:r>
          </a:p>
        </p:txBody>
      </p:sp>
      <p:graphicFrame>
        <p:nvGraphicFramePr>
          <p:cNvPr id="8" name="Chart 7"/>
          <p:cNvGraphicFramePr>
            <a:graphicFrameLocks/>
          </p:cNvGraphicFramePr>
          <p:nvPr>
            <p:extLst>
              <p:ext uri="{D42A27DB-BD31-4B8C-83A1-F6EECF244321}">
                <p14:modId xmlns:p14="http://schemas.microsoft.com/office/powerpoint/2010/main" val="1718857953"/>
              </p:ext>
            </p:extLst>
          </p:nvPr>
        </p:nvGraphicFramePr>
        <p:xfrm>
          <a:off x="304800" y="1905000"/>
          <a:ext cx="8610600" cy="46285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70470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1371600"/>
          </a:xfrm>
          <a:solidFill>
            <a:schemeClr val="bg1">
              <a:lumMod val="85000"/>
            </a:schemeClr>
          </a:solidFill>
          <a:ln w="19050">
            <a:solidFill>
              <a:srgbClr val="0070C0"/>
            </a:solidFill>
          </a:ln>
        </p:spPr>
        <p:txBody>
          <a:bodyPr>
            <a:normAutofit/>
          </a:bodyPr>
          <a:lstStyle/>
          <a:p>
            <a:pPr algn="l"/>
            <a:r>
              <a:rPr lang="en-US" sz="2800" b="1" dirty="0">
                <a:solidFill>
                  <a:srgbClr val="663300"/>
                </a:solidFill>
              </a:rPr>
              <a:t>Employed adults in the U.S. had lower average </a:t>
            </a:r>
            <a:r>
              <a:rPr lang="en-US" sz="2800" b="1" dirty="0" smtClean="0">
                <a:solidFill>
                  <a:srgbClr val="663300"/>
                </a:solidFill>
              </a:rPr>
              <a:t>problem solving in technology-rich environments </a:t>
            </a:r>
            <a:r>
              <a:rPr lang="en-US" sz="2800" b="1" dirty="0">
                <a:solidFill>
                  <a:srgbClr val="663300"/>
                </a:solidFill>
              </a:rPr>
              <a:t>scores than their peers </a:t>
            </a:r>
            <a:r>
              <a:rPr lang="en-US" sz="2800" b="1" dirty="0" smtClean="0">
                <a:solidFill>
                  <a:srgbClr val="663300"/>
                </a:solidFill>
              </a:rPr>
              <a:t>internationally </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48</a:t>
            </a:fld>
            <a:endParaRPr lang="en-US"/>
          </a:p>
        </p:txBody>
      </p:sp>
      <p:sp>
        <p:nvSpPr>
          <p:cNvPr id="6" name="TextBox 5"/>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U.S. average scores are significantly different from PIAAC international average.</a:t>
            </a:r>
          </a:p>
        </p:txBody>
      </p:sp>
      <p:graphicFrame>
        <p:nvGraphicFramePr>
          <p:cNvPr id="8" name="Chart 7"/>
          <p:cNvGraphicFramePr>
            <a:graphicFrameLocks/>
          </p:cNvGraphicFramePr>
          <p:nvPr>
            <p:extLst>
              <p:ext uri="{D42A27DB-BD31-4B8C-83A1-F6EECF244321}">
                <p14:modId xmlns:p14="http://schemas.microsoft.com/office/powerpoint/2010/main" val="1566803022"/>
              </p:ext>
            </p:extLst>
          </p:nvPr>
        </p:nvGraphicFramePr>
        <p:xfrm>
          <a:off x="381000" y="1924050"/>
          <a:ext cx="8305800" cy="44805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68461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1295400"/>
          </a:xfrm>
          <a:solidFill>
            <a:schemeClr val="bg1">
              <a:lumMod val="85000"/>
            </a:schemeClr>
          </a:solidFill>
          <a:ln w="19050">
            <a:solidFill>
              <a:srgbClr val="0070C0"/>
            </a:solidFill>
          </a:ln>
        </p:spPr>
        <p:txBody>
          <a:bodyPr>
            <a:noAutofit/>
          </a:bodyPr>
          <a:lstStyle/>
          <a:p>
            <a:pPr algn="l"/>
            <a:r>
              <a:rPr lang="en-US" sz="2800" b="1" dirty="0" smtClean="0">
                <a:solidFill>
                  <a:srgbClr val="663300"/>
                </a:solidFill>
              </a:rPr>
              <a:t>U.S. White </a:t>
            </a:r>
            <a:r>
              <a:rPr lang="en-US" sz="2800" b="1" dirty="0">
                <a:solidFill>
                  <a:srgbClr val="663300"/>
                </a:solidFill>
              </a:rPr>
              <a:t>adults had higher average problem solving in technology-rich environments</a:t>
            </a:r>
            <a:r>
              <a:rPr lang="en-US" sz="2800" b="1" dirty="0" smtClean="0">
                <a:solidFill>
                  <a:srgbClr val="663300"/>
                </a:solidFill>
              </a:rPr>
              <a:t> </a:t>
            </a:r>
            <a:r>
              <a:rPr lang="en-US" sz="2800" b="1" dirty="0">
                <a:solidFill>
                  <a:srgbClr val="663300"/>
                </a:solidFill>
              </a:rPr>
              <a:t>scores than either Black or Hispanic </a:t>
            </a:r>
            <a:r>
              <a:rPr lang="en-US" sz="2800" b="1" dirty="0" smtClean="0">
                <a:solidFill>
                  <a:srgbClr val="663300"/>
                </a:solidFill>
              </a:rPr>
              <a:t>adults</a:t>
            </a:r>
            <a:endParaRPr lang="en-US" sz="2800" b="1" dirty="0">
              <a:solidFill>
                <a:srgbClr val="6633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70613"/>
            <a:ext cx="205105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AD4D5E4A-5EAB-48BB-A1F4-D110A795C05D}" type="slidenum">
              <a:rPr lang="en-US" smtClean="0"/>
              <a:t>49</a:t>
            </a:fld>
            <a:endParaRPr lang="en-US"/>
          </a:p>
        </p:txBody>
      </p:sp>
      <p:sp>
        <p:nvSpPr>
          <p:cNvPr id="7" name="TextBox 6"/>
          <p:cNvSpPr txBox="1"/>
          <p:nvPr/>
        </p:nvSpPr>
        <p:spPr>
          <a:xfrm>
            <a:off x="2064188" y="6395056"/>
            <a:ext cx="5791200" cy="276999"/>
          </a:xfrm>
          <a:prstGeom prst="rect">
            <a:avLst/>
          </a:prstGeom>
          <a:noFill/>
        </p:spPr>
        <p:txBody>
          <a:bodyPr wrap="square" rtlCol="0">
            <a:spAutoFit/>
          </a:bodyPr>
          <a:lstStyle/>
          <a:p>
            <a:r>
              <a:rPr lang="en-US" sz="1200" dirty="0" smtClean="0"/>
              <a:t>*</a:t>
            </a:r>
            <a:r>
              <a:rPr lang="en-US" sz="1200" i="1" dirty="0" smtClean="0"/>
              <a:t>p </a:t>
            </a:r>
            <a:r>
              <a:rPr lang="en-US" sz="1200" dirty="0" smtClean="0"/>
              <a:t>&lt; .05. Average scores are significantly different from White average.</a:t>
            </a:r>
          </a:p>
        </p:txBody>
      </p:sp>
      <p:graphicFrame>
        <p:nvGraphicFramePr>
          <p:cNvPr id="8" name="Chart 7"/>
          <p:cNvGraphicFramePr>
            <a:graphicFrameLocks/>
          </p:cNvGraphicFramePr>
          <p:nvPr>
            <p:extLst>
              <p:ext uri="{D42A27DB-BD31-4B8C-83A1-F6EECF244321}">
                <p14:modId xmlns:p14="http://schemas.microsoft.com/office/powerpoint/2010/main" val="4051037720"/>
              </p:ext>
            </p:extLst>
          </p:nvPr>
        </p:nvGraphicFramePr>
        <p:xfrm>
          <a:off x="1016000" y="1828800"/>
          <a:ext cx="7823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15618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a:solidFill>
            <a:schemeClr val="bg1">
              <a:lumMod val="85000"/>
            </a:schemeClr>
          </a:solidFill>
          <a:ln w="19050">
            <a:solidFill>
              <a:srgbClr val="0070C0"/>
            </a:solidFill>
          </a:ln>
        </p:spPr>
        <p:txBody>
          <a:bodyPr>
            <a:noAutofit/>
          </a:bodyPr>
          <a:lstStyle/>
          <a:p>
            <a:pPr algn="l"/>
            <a:r>
              <a:rPr lang="en-US" sz="2800" b="1" dirty="0">
                <a:solidFill>
                  <a:srgbClr val="663300"/>
                </a:solidFill>
              </a:rPr>
              <a:t>What </a:t>
            </a:r>
            <a:r>
              <a:rPr lang="en-US" sz="2800" b="1" dirty="0" smtClean="0">
                <a:solidFill>
                  <a:srgbClr val="663300"/>
                </a:solidFill>
              </a:rPr>
              <a:t>PIAAC reports</a:t>
            </a:r>
            <a:endParaRPr lang="en-US" sz="2800" b="1" dirty="0">
              <a:solidFill>
                <a:srgbClr val="663300"/>
              </a:solidFill>
            </a:endParaRPr>
          </a:p>
        </p:txBody>
      </p:sp>
      <p:sp>
        <p:nvSpPr>
          <p:cNvPr id="3" name="Content Placeholder 2"/>
          <p:cNvSpPr>
            <a:spLocks noGrp="1"/>
          </p:cNvSpPr>
          <p:nvPr>
            <p:ph idx="1"/>
          </p:nvPr>
        </p:nvSpPr>
        <p:spPr>
          <a:xfrm>
            <a:off x="533400" y="1219200"/>
            <a:ext cx="8229600" cy="4525963"/>
          </a:xfrm>
        </p:spPr>
        <p:txBody>
          <a:bodyPr>
            <a:normAutofit/>
          </a:bodyPr>
          <a:lstStyle/>
          <a:p>
            <a:pPr marL="0" indent="0">
              <a:buNone/>
            </a:pPr>
            <a:r>
              <a:rPr lang="en-US" b="1" dirty="0" smtClean="0"/>
              <a:t>Average Scores</a:t>
            </a:r>
            <a:r>
              <a:rPr lang="en-US" dirty="0" smtClean="0"/>
              <a:t>: </a:t>
            </a:r>
            <a:r>
              <a:rPr lang="en-US" sz="2800" dirty="0" smtClean="0"/>
              <a:t>Reported on a scale of 0-500 for all domains.</a:t>
            </a:r>
          </a:p>
          <a:p>
            <a:pPr lvl="1"/>
            <a:endParaRPr lang="en-US" dirty="0"/>
          </a:p>
          <a:p>
            <a:pPr marL="0" indent="0">
              <a:lnSpc>
                <a:spcPct val="110000"/>
              </a:lnSpc>
              <a:buNone/>
            </a:pPr>
            <a:r>
              <a:rPr lang="en-US" b="1" dirty="0" smtClean="0"/>
              <a:t>Proficiency Levels</a:t>
            </a:r>
            <a:r>
              <a:rPr lang="en-US" dirty="0" smtClean="0"/>
              <a:t>: </a:t>
            </a:r>
            <a:r>
              <a:rPr lang="en-US" sz="2800" dirty="0" smtClean="0"/>
              <a:t>Reported as the percentages </a:t>
            </a:r>
            <a:r>
              <a:rPr lang="en-US" sz="2800" dirty="0"/>
              <a:t>of </a:t>
            </a:r>
            <a:r>
              <a:rPr lang="en-US" sz="2800" dirty="0" smtClean="0"/>
              <a:t>adults scoring at six performance levels in literacy and </a:t>
            </a:r>
          </a:p>
          <a:p>
            <a:pPr marL="0" indent="0">
              <a:lnSpc>
                <a:spcPct val="110000"/>
              </a:lnSpc>
              <a:buNone/>
            </a:pPr>
            <a:r>
              <a:rPr lang="en-US" sz="2800" dirty="0" smtClean="0"/>
              <a:t>numeracy and at four performance levels in problem solving in technology-rich environments.</a:t>
            </a:r>
            <a:endParaRPr lang="en-US" dirty="0" smtClean="0"/>
          </a:p>
          <a:p>
            <a:pPr marL="0" indent="0">
              <a:buNone/>
            </a:pPr>
            <a:endParaRPr lang="en-US" dirty="0" smtClean="0"/>
          </a:p>
          <a:p>
            <a:pPr marL="0" indent="0">
              <a:buNone/>
            </a:pPr>
            <a:endParaRPr lang="en-US" dirty="0" smtClean="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CD4CD8E9-1693-45D6-9FD5-D63BDA356D9F}" type="slidenum">
              <a:rPr lang="en-US" smtClean="0"/>
              <a:t>5</a:t>
            </a:fld>
            <a:endParaRPr lang="en-US"/>
          </a:p>
        </p:txBody>
      </p:sp>
    </p:spTree>
    <p:extLst>
      <p:ext uri="{BB962C8B-B14F-4D97-AF65-F5344CB8AC3E}">
        <p14:creationId xmlns:p14="http://schemas.microsoft.com/office/powerpoint/2010/main" val="5899687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D4CD8E9-1693-45D6-9FD5-D63BDA356D9F}" type="slidenum">
              <a:rPr lang="en-US" smtClean="0"/>
              <a:t>50</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238" y="1676400"/>
            <a:ext cx="80701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152400" y="152400"/>
            <a:ext cx="8763000" cy="1600200"/>
          </a:xfrm>
          <a:solidFill>
            <a:schemeClr val="bg1">
              <a:lumMod val="85000"/>
            </a:schemeClr>
          </a:solidFill>
          <a:ln w="19050">
            <a:solidFill>
              <a:srgbClr val="0070C0"/>
            </a:solidFill>
          </a:ln>
        </p:spPr>
        <p:txBody>
          <a:bodyPr>
            <a:noAutofit/>
          </a:bodyPr>
          <a:lstStyle/>
          <a:p>
            <a:pPr algn="l"/>
            <a:r>
              <a:rPr lang="en-US" sz="2600" dirty="0" smtClean="0">
                <a:solidFill>
                  <a:srgbClr val="663300"/>
                </a:solidFill>
              </a:rPr>
              <a:t/>
            </a:r>
            <a:br>
              <a:rPr lang="en-US" sz="2600" dirty="0" smtClean="0">
                <a:solidFill>
                  <a:srgbClr val="663300"/>
                </a:solidFill>
              </a:rPr>
            </a:br>
            <a:r>
              <a:rPr lang="en-US" sz="2800" b="1" dirty="0">
                <a:solidFill>
                  <a:srgbClr val="663300"/>
                </a:solidFill>
              </a:rPr>
              <a:t>I</a:t>
            </a:r>
            <a:r>
              <a:rPr lang="en-US" sz="2800" b="1" dirty="0" smtClean="0">
                <a:solidFill>
                  <a:srgbClr val="663300"/>
                </a:solidFill>
              </a:rPr>
              <a:t>n problem solving in technology-rich environments, U.S. gaps similar to international average by educational attainment, income, employment status, and skill level of job</a:t>
            </a:r>
            <a:r>
              <a:rPr lang="en-US" sz="2600" dirty="0">
                <a:solidFill>
                  <a:srgbClr val="663300"/>
                </a:solidFill>
              </a:rPr>
              <a:t/>
            </a:r>
            <a:br>
              <a:rPr lang="en-US" sz="2600" dirty="0">
                <a:solidFill>
                  <a:srgbClr val="663300"/>
                </a:solidFill>
              </a:rPr>
            </a:br>
            <a:endParaRPr lang="en-US" sz="2600" dirty="0">
              <a:solidFill>
                <a:srgbClr val="663300"/>
              </a:solidFill>
            </a:endParaRPr>
          </a:p>
        </p:txBody>
      </p:sp>
    </p:spTree>
    <p:extLst>
      <p:ext uri="{BB962C8B-B14F-4D97-AF65-F5344CB8AC3E}">
        <p14:creationId xmlns:p14="http://schemas.microsoft.com/office/powerpoint/2010/main" val="10755311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8382000" cy="5143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16A06F6-7D2D-48CB-B097-0B7D07333573}" type="slidenum">
              <a:rPr lang="en-US" smtClean="0"/>
              <a:t>51</a:t>
            </a:fld>
            <a:endParaRPr lang="en-US"/>
          </a:p>
        </p:txBody>
      </p:sp>
      <p:sp>
        <p:nvSpPr>
          <p:cNvPr id="5" name="Title 4"/>
          <p:cNvSpPr>
            <a:spLocks noGrp="1"/>
          </p:cNvSpPr>
          <p:nvPr>
            <p:ph type="title"/>
          </p:nvPr>
        </p:nvSpPr>
        <p:spPr/>
        <p:txBody>
          <a:bodyPr/>
          <a:lstStyle/>
          <a:p>
            <a:endParaRPr lang="en-US"/>
          </a:p>
        </p:txBody>
      </p:sp>
      <p:sp>
        <p:nvSpPr>
          <p:cNvPr id="7" name="Title 1"/>
          <p:cNvSpPr txBox="1">
            <a:spLocks/>
          </p:cNvSpPr>
          <p:nvPr/>
        </p:nvSpPr>
        <p:spPr>
          <a:xfrm>
            <a:off x="266700" y="228601"/>
            <a:ext cx="8420100" cy="1219199"/>
          </a:xfrm>
          <a:prstGeom prst="rect">
            <a:avLst/>
          </a:prstGeom>
          <a:solidFill>
            <a:schemeClr val="bg1">
              <a:lumMod val="85000"/>
            </a:schemeClr>
          </a:solidFill>
          <a:ln w="1905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b="1" smtClean="0">
                <a:solidFill>
                  <a:srgbClr val="663300"/>
                </a:solidFill>
              </a:rPr>
              <a:t>In problem solving in technology-rich environments, U.S. gaps similar to international average by gender and health status, but smaller by age</a:t>
            </a:r>
            <a:endParaRPr lang="en-US" sz="2800" b="1" dirty="0">
              <a:solidFill>
                <a:srgbClr val="663300"/>
              </a:solidFill>
            </a:endParaRPr>
          </a:p>
        </p:txBody>
      </p:sp>
    </p:spTree>
    <p:extLst>
      <p:ext uri="{BB962C8B-B14F-4D97-AF65-F5344CB8AC3E}">
        <p14:creationId xmlns:p14="http://schemas.microsoft.com/office/powerpoint/2010/main" val="26337739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a:solidFill>
            <a:schemeClr val="bg1">
              <a:lumMod val="85000"/>
            </a:schemeClr>
          </a:solidFill>
          <a:ln w="19050">
            <a:solidFill>
              <a:schemeClr val="accent1"/>
            </a:solidFill>
          </a:ln>
        </p:spPr>
        <p:txBody>
          <a:bodyPr>
            <a:normAutofit fontScale="90000"/>
          </a:bodyPr>
          <a:lstStyle/>
          <a:p>
            <a:pPr algn="l"/>
            <a:r>
              <a:rPr lang="en-US" b="1" dirty="0" smtClean="0">
                <a:solidFill>
                  <a:srgbClr val="663300"/>
                </a:solidFill>
              </a:rPr>
              <a:t>Summary of problem solving in technology-rich environments findings:</a:t>
            </a:r>
            <a:endParaRPr lang="en-US" b="1" dirty="0">
              <a:solidFill>
                <a:srgbClr val="663300"/>
              </a:solidFill>
            </a:endParaRPr>
          </a:p>
        </p:txBody>
      </p:sp>
      <p:sp>
        <p:nvSpPr>
          <p:cNvPr id="3" name="Content Placeholder 2"/>
          <p:cNvSpPr>
            <a:spLocks noGrp="1"/>
          </p:cNvSpPr>
          <p:nvPr>
            <p:ph idx="1"/>
          </p:nvPr>
        </p:nvSpPr>
        <p:spPr/>
        <p:txBody>
          <a:bodyPr>
            <a:normAutofit/>
          </a:bodyPr>
          <a:lstStyle/>
          <a:p>
            <a:pPr>
              <a:buFont typeface="Wingdings" pitchFamily="2" charset="2"/>
              <a:buChar char="§"/>
            </a:pPr>
            <a:r>
              <a:rPr lang="en-US" dirty="0"/>
              <a:t>Lower overall </a:t>
            </a:r>
            <a:r>
              <a:rPr lang="en-US" dirty="0" smtClean="0"/>
              <a:t>problem solving in technology-rich environments </a:t>
            </a:r>
            <a:r>
              <a:rPr lang="en-US" dirty="0"/>
              <a:t>scores than </a:t>
            </a:r>
            <a:r>
              <a:rPr lang="en-US" dirty="0" smtClean="0"/>
              <a:t>international average</a:t>
            </a:r>
            <a:endParaRPr lang="en-US" dirty="0"/>
          </a:p>
          <a:p>
            <a:pPr>
              <a:buFont typeface="Wingdings" pitchFamily="2" charset="2"/>
              <a:buChar char="§"/>
            </a:pPr>
            <a:r>
              <a:rPr lang="en-US" dirty="0"/>
              <a:t>Higher percentages </a:t>
            </a:r>
            <a:r>
              <a:rPr lang="en-US" dirty="0" smtClean="0"/>
              <a:t>of low performers than international average</a:t>
            </a:r>
            <a:endParaRPr lang="en-US" dirty="0"/>
          </a:p>
          <a:p>
            <a:pPr>
              <a:buFont typeface="Wingdings" pitchFamily="2" charset="2"/>
              <a:buChar char="§"/>
            </a:pPr>
            <a:r>
              <a:rPr lang="en-US" dirty="0" smtClean="0"/>
              <a:t>Gaps between youngest </a:t>
            </a:r>
            <a:r>
              <a:rPr lang="en-US" dirty="0"/>
              <a:t>and oldest age groups </a:t>
            </a:r>
            <a:r>
              <a:rPr lang="en-US" dirty="0" smtClean="0"/>
              <a:t>smaller </a:t>
            </a:r>
            <a:r>
              <a:rPr lang="en-US" dirty="0"/>
              <a:t>in </a:t>
            </a:r>
            <a:r>
              <a:rPr lang="en-US" dirty="0" smtClean="0"/>
              <a:t>U.S</a:t>
            </a:r>
            <a:r>
              <a:rPr lang="en-US" dirty="0"/>
              <a:t>. than </a:t>
            </a:r>
            <a:r>
              <a:rPr lang="en-US" dirty="0" smtClean="0"/>
              <a:t>internationally </a:t>
            </a:r>
            <a:endParaRPr lang="en-US" dirty="0"/>
          </a:p>
          <a:p>
            <a:endParaRPr lang="en-US" dirty="0"/>
          </a:p>
          <a:p>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CD4CD8E9-1693-45D6-9FD5-D63BDA356D9F}" type="slidenum">
              <a:rPr lang="en-US" smtClean="0"/>
              <a:t>52</a:t>
            </a:fld>
            <a:endParaRPr lang="en-US"/>
          </a:p>
        </p:txBody>
      </p:sp>
    </p:spTree>
    <p:extLst>
      <p:ext uri="{BB962C8B-B14F-4D97-AF65-F5344CB8AC3E}">
        <p14:creationId xmlns:p14="http://schemas.microsoft.com/office/powerpoint/2010/main" val="4608413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663300"/>
                </a:solidFill>
              </a:rPr>
              <a:t>U.S. PIAAC Findings Summary:</a:t>
            </a:r>
            <a:endParaRPr lang="en-US" dirty="0"/>
          </a:p>
        </p:txBody>
      </p:sp>
      <p:sp>
        <p:nvSpPr>
          <p:cNvPr id="3" name="Slide Number Placeholder 2"/>
          <p:cNvSpPr>
            <a:spLocks noGrp="1"/>
          </p:cNvSpPr>
          <p:nvPr>
            <p:ph type="sldNum" sz="quarter" idx="12"/>
          </p:nvPr>
        </p:nvSpPr>
        <p:spPr/>
        <p:txBody>
          <a:bodyPr/>
          <a:lstStyle/>
          <a:p>
            <a:fld id="{CD4CD8E9-1693-45D6-9FD5-D63BDA356D9F}" type="slidenum">
              <a:rPr lang="en-US" smtClean="0"/>
              <a:t>53</a:t>
            </a:fld>
            <a:endParaRPr lang="en-US"/>
          </a:p>
        </p:txBody>
      </p:sp>
      <p:sp>
        <p:nvSpPr>
          <p:cNvPr id="4" name="Title 1"/>
          <p:cNvSpPr txBox="1">
            <a:spLocks/>
          </p:cNvSpPr>
          <p:nvPr/>
        </p:nvSpPr>
        <p:spPr>
          <a:xfrm>
            <a:off x="457200" y="274638"/>
            <a:ext cx="8458200" cy="1143000"/>
          </a:xfrm>
          <a:prstGeom prst="round2DiagRect">
            <a:avLst/>
          </a:prstGeom>
          <a:solidFill>
            <a:schemeClr val="bg1">
              <a:lumMod val="85000"/>
            </a:schemeClr>
          </a:solidFill>
          <a:ln w="28575">
            <a:solidFill>
              <a:schemeClr val="accent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mtClean="0">
                <a:solidFill>
                  <a:srgbClr val="663300"/>
                </a:solidFill>
              </a:rPr>
              <a:t>U.S. PIAAC Findings Summary:</a:t>
            </a:r>
            <a:endParaRPr lang="en-US" b="1" dirty="0">
              <a:solidFill>
                <a:srgbClr val="663300"/>
              </a:solidFill>
            </a:endParaRPr>
          </a:p>
        </p:txBody>
      </p:sp>
      <p:sp>
        <p:nvSpPr>
          <p:cNvPr id="5" name="Rectangle 4"/>
          <p:cNvSpPr/>
          <p:nvPr/>
        </p:nvSpPr>
        <p:spPr>
          <a:xfrm>
            <a:off x="152400" y="1417638"/>
            <a:ext cx="8839200" cy="4832092"/>
          </a:xfrm>
          <a:prstGeom prst="rect">
            <a:avLst/>
          </a:prstGeom>
        </p:spPr>
        <p:txBody>
          <a:bodyPr wrap="square">
            <a:spAutoFit/>
          </a:bodyPr>
          <a:lstStyle/>
          <a:p>
            <a:pPr marL="457200" indent="-457200">
              <a:buFont typeface="Wingdings" pitchFamily="2" charset="2"/>
              <a:buChar char="§"/>
            </a:pPr>
            <a:r>
              <a:rPr lang="en-US" sz="2800" dirty="0"/>
              <a:t>Lower overall scores than international average in all subjects</a:t>
            </a:r>
          </a:p>
          <a:p>
            <a:pPr marL="457200" indent="-457200">
              <a:buFont typeface="Wingdings" pitchFamily="2" charset="2"/>
              <a:buChar char="§"/>
            </a:pPr>
            <a:r>
              <a:rPr lang="en-US" sz="2800" dirty="0"/>
              <a:t>Higher percentages of low performers than internationally</a:t>
            </a:r>
          </a:p>
          <a:p>
            <a:pPr marL="457200" indent="-457200">
              <a:buFont typeface="Wingdings" pitchFamily="2" charset="2"/>
              <a:buChar char="§"/>
            </a:pPr>
            <a:r>
              <a:rPr lang="en-US" sz="2800" dirty="0"/>
              <a:t>Larger gaps between less advantaged and more advantaged peers in literacy and numeracy, but not in problem solving in technology-rich environments</a:t>
            </a:r>
          </a:p>
          <a:p>
            <a:pPr marL="457200" indent="-457200">
              <a:buFont typeface="Wingdings" pitchFamily="2" charset="2"/>
              <a:buChar char="§"/>
            </a:pPr>
            <a:r>
              <a:rPr lang="en-US" sz="2800" dirty="0"/>
              <a:t>Relatively lower performance of young adults and those with high school education or less </a:t>
            </a:r>
          </a:p>
          <a:p>
            <a:pPr marL="457200" indent="-457200">
              <a:buFont typeface="Wingdings" pitchFamily="2" charset="2"/>
              <a:buChar char="§"/>
            </a:pPr>
            <a:r>
              <a:rPr lang="en-US" sz="2800" dirty="0"/>
              <a:t>Relatively higher performance of older adults in literacy and problem solving in technology-rich environments </a:t>
            </a:r>
          </a:p>
        </p:txBody>
      </p:sp>
    </p:spTree>
    <p:extLst>
      <p:ext uri="{BB962C8B-B14F-4D97-AF65-F5344CB8AC3E}">
        <p14:creationId xmlns:p14="http://schemas.microsoft.com/office/powerpoint/2010/main" val="32728444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CD4CD8E9-1693-45D6-9FD5-D63BDA356D9F}" type="slidenum">
              <a:rPr lang="en-US" smtClean="0"/>
              <a:t>54</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0" y="500063"/>
            <a:ext cx="7427913" cy="585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4406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For more information </a:t>
            </a:r>
            <a:endParaRPr lang="en-US" sz="3600" dirty="0"/>
          </a:p>
        </p:txBody>
      </p:sp>
      <p:sp>
        <p:nvSpPr>
          <p:cNvPr id="3" name="Content Placeholder 2"/>
          <p:cNvSpPr>
            <a:spLocks noGrp="1"/>
          </p:cNvSpPr>
          <p:nvPr>
            <p:ph idx="1"/>
          </p:nvPr>
        </p:nvSpPr>
        <p:spPr>
          <a:xfrm>
            <a:off x="228600" y="3048000"/>
            <a:ext cx="8229600" cy="5410200"/>
          </a:xfrm>
        </p:spPr>
        <p:txBody>
          <a:bodyPr numCol="1">
            <a:normAutofit/>
          </a:bodyPr>
          <a:lstStyle/>
          <a:p>
            <a:pPr marL="0" indent="0">
              <a:buNone/>
            </a:pPr>
            <a:endParaRPr lang="en-US" dirty="0" smtClean="0"/>
          </a:p>
          <a:p>
            <a:pPr marL="0" indent="0" algn="ctr">
              <a:buNone/>
            </a:pPr>
            <a:r>
              <a:rPr lang="en-US" sz="2000" dirty="0" smtClean="0"/>
              <a:t>Contact:</a:t>
            </a:r>
          </a:p>
          <a:p>
            <a:pPr marL="0" indent="0" algn="ctr">
              <a:buNone/>
            </a:pPr>
            <a:r>
              <a:rPr lang="en-US" sz="2000" b="1" dirty="0" smtClean="0"/>
              <a:t>Eugene Owen</a:t>
            </a:r>
          </a:p>
          <a:p>
            <a:pPr marL="0" indent="0" algn="ctr">
              <a:buNone/>
            </a:pPr>
            <a:r>
              <a:rPr lang="en-US" sz="2000" dirty="0" smtClean="0"/>
              <a:t>NCES</a:t>
            </a:r>
          </a:p>
          <a:p>
            <a:pPr marL="0" indent="0" algn="ctr">
              <a:buNone/>
            </a:pPr>
            <a:r>
              <a:rPr lang="en-US" sz="2000" dirty="0" smtClean="0"/>
              <a:t>202-502-7422</a:t>
            </a:r>
          </a:p>
          <a:p>
            <a:pPr marL="0" indent="0" algn="ctr">
              <a:buNone/>
            </a:pPr>
            <a:r>
              <a:rPr lang="en-US" sz="2000" dirty="0" smtClean="0">
                <a:hlinkClick r:id="rId2"/>
              </a:rPr>
              <a:t>Eugene.Owen@ed.gov</a:t>
            </a: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sz="2000" dirty="0" smtClean="0"/>
          </a:p>
          <a:p>
            <a:pPr marL="0" indent="0" algn="ctr">
              <a:buNone/>
            </a:pPr>
            <a:endParaRPr lang="en-US" dirty="0" smtClean="0"/>
          </a:p>
          <a:p>
            <a:pPr marL="0" indent="0" algn="ctr">
              <a:buNone/>
            </a:pPr>
            <a:endParaRPr lang="en-US" dirty="0"/>
          </a:p>
        </p:txBody>
      </p:sp>
      <p:sp>
        <p:nvSpPr>
          <p:cNvPr id="5" name="Content Placeholder 2"/>
          <p:cNvSpPr txBox="1">
            <a:spLocks/>
          </p:cNvSpPr>
          <p:nvPr/>
        </p:nvSpPr>
        <p:spPr>
          <a:xfrm>
            <a:off x="533400" y="1219200"/>
            <a:ext cx="8229600" cy="5410200"/>
          </a:xfrm>
          <a:prstGeom prst="rect">
            <a:avLst/>
          </a:prstGeom>
        </p:spPr>
        <p:txBody>
          <a:bodyPr vert="horz" lIns="91440" tIns="45720" rIns="91440" bIns="45720" numCol="1"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rgbClr val="00B0F0"/>
                </a:solidFill>
                <a:effectLst>
                  <a:outerShdw blurRad="38100" dist="38100" dir="2700000" algn="tl">
                    <a:srgbClr val="000000">
                      <a:alpha val="43137"/>
                    </a:srgbClr>
                  </a:outerShdw>
                </a:effectLst>
              </a:rPr>
              <a:t>PIAAC</a:t>
            </a:r>
          </a:p>
          <a:p>
            <a:pPr marL="0" indent="0" algn="ctr">
              <a:buFont typeface="Arial" pitchFamily="34" charset="0"/>
              <a:buNone/>
            </a:pPr>
            <a:r>
              <a:rPr lang="en-US" sz="2400" dirty="0" smtClean="0"/>
              <a:t>PIAAC at NCES:</a:t>
            </a:r>
          </a:p>
          <a:p>
            <a:pPr marL="0" indent="0" algn="ctr">
              <a:buNone/>
            </a:pPr>
            <a:r>
              <a:rPr lang="en-US" sz="2400" dirty="0" smtClean="0">
                <a:hlinkClick r:id="rId3"/>
              </a:rPr>
              <a:t>http://nces.ed.gov/surveys/piaac/</a:t>
            </a:r>
            <a:endParaRPr lang="en-US" sz="2400" dirty="0" smtClean="0"/>
          </a:p>
          <a:p>
            <a:pPr marL="0" indent="0" algn="ctr">
              <a:buNone/>
            </a:pPr>
            <a:endParaRPr lang="en-US" sz="2400" dirty="0" smtClean="0"/>
          </a:p>
          <a:p>
            <a:pPr marL="0" indent="0" algn="ctr">
              <a:buNone/>
            </a:pPr>
            <a:r>
              <a:rPr lang="en-US" dirty="0" smtClean="0"/>
              <a:t>‎ </a:t>
            </a:r>
          </a:p>
          <a:p>
            <a:pPr marL="0" indent="0" algn="ctr">
              <a:buNone/>
            </a:pPr>
            <a:endParaRPr lang="en-US" dirty="0"/>
          </a:p>
          <a:p>
            <a:pPr marL="0" indent="0" algn="ctr">
              <a:buFont typeface="Arial" pitchFamily="34" charset="0"/>
              <a:buNone/>
            </a:pPr>
            <a:endParaRPr lang="en-US" dirty="0" smtClean="0"/>
          </a:p>
          <a:p>
            <a:pPr marL="0" indent="0">
              <a:buFont typeface="Arial" pitchFamily="34" charset="0"/>
              <a:buNone/>
            </a:pPr>
            <a:endParaRPr lang="en-US" dirty="0" smtClean="0"/>
          </a:p>
        </p:txBody>
      </p:sp>
      <p:sp>
        <p:nvSpPr>
          <p:cNvPr id="6" name="Slide Number Placeholder 5"/>
          <p:cNvSpPr>
            <a:spLocks noGrp="1"/>
          </p:cNvSpPr>
          <p:nvPr>
            <p:ph type="sldNum" sz="quarter" idx="12"/>
          </p:nvPr>
        </p:nvSpPr>
        <p:spPr/>
        <p:txBody>
          <a:bodyPr/>
          <a:lstStyle/>
          <a:p>
            <a:fld id="{AD4D5E4A-5EAB-48BB-A1F4-D110A795C05D}" type="slidenum">
              <a:rPr lang="en-US" smtClean="0"/>
              <a:pPr/>
              <a:t>55</a:t>
            </a:fld>
            <a:endParaRPr lang="en-US"/>
          </a:p>
        </p:txBody>
      </p:sp>
      <p:pic>
        <p:nvPicPr>
          <p:cNvPr id="7" name="Picture 2" descr="C:\Users\jsoroui\AppData\Local\Microsoft\Windows\Temporary Internet Files\Content.Outlook\3WMVN2BV\PIAAClogo_col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5653949"/>
            <a:ext cx="2381250" cy="10223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0253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Literacy proficiency </a:t>
            </a:r>
            <a:r>
              <a:rPr lang="en-US" sz="2800" b="1" dirty="0">
                <a:solidFill>
                  <a:srgbClr val="663300"/>
                </a:solidFill>
              </a:rPr>
              <a:t>l</a:t>
            </a:r>
            <a:r>
              <a:rPr lang="en-US" sz="2800" b="1" dirty="0" smtClean="0">
                <a:solidFill>
                  <a:srgbClr val="663300"/>
                </a:solidFill>
              </a:rPr>
              <a:t>evels</a:t>
            </a:r>
            <a:endParaRPr lang="en-US" sz="2800" b="1" dirty="0">
              <a:solidFill>
                <a:srgbClr val="663300"/>
              </a:solidFill>
            </a:endParaRPr>
          </a:p>
        </p:txBody>
      </p:sp>
      <p:graphicFrame>
        <p:nvGraphicFramePr>
          <p:cNvPr id="9" name="Diagram 8"/>
          <p:cNvGraphicFramePr/>
          <p:nvPr>
            <p:extLst>
              <p:ext uri="{D42A27DB-BD31-4B8C-83A1-F6EECF244321}">
                <p14:modId xmlns:p14="http://schemas.microsoft.com/office/powerpoint/2010/main" val="85339558"/>
              </p:ext>
            </p:extLst>
          </p:nvPr>
        </p:nvGraphicFramePr>
        <p:xfrm>
          <a:off x="236087" y="1244600"/>
          <a:ext cx="8839199" cy="49205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213756" y="2860745"/>
            <a:ext cx="993530" cy="646331"/>
          </a:xfrm>
          <a:prstGeom prst="rect">
            <a:avLst/>
          </a:prstGeom>
          <a:noFill/>
        </p:spPr>
        <p:txBody>
          <a:bodyPr wrap="square" rtlCol="0">
            <a:spAutoFit/>
          </a:bodyPr>
          <a:lstStyle/>
          <a:p>
            <a:r>
              <a:rPr lang="en-US" b="1" dirty="0" smtClean="0"/>
              <a:t>Below Level 1</a:t>
            </a:r>
            <a:endParaRPr lang="en-US" b="1" dirty="0"/>
          </a:p>
        </p:txBody>
      </p:sp>
      <p:sp>
        <p:nvSpPr>
          <p:cNvPr id="11" name="TextBox 10"/>
          <p:cNvSpPr txBox="1"/>
          <p:nvPr/>
        </p:nvSpPr>
        <p:spPr>
          <a:xfrm>
            <a:off x="1842227" y="2710938"/>
            <a:ext cx="909319" cy="369332"/>
          </a:xfrm>
          <a:prstGeom prst="rect">
            <a:avLst/>
          </a:prstGeom>
          <a:noFill/>
        </p:spPr>
        <p:txBody>
          <a:bodyPr wrap="square" rtlCol="0">
            <a:spAutoFit/>
          </a:bodyPr>
          <a:lstStyle/>
          <a:p>
            <a:r>
              <a:rPr lang="en-US" b="1" dirty="0" smtClean="0"/>
              <a:t>Level 1</a:t>
            </a:r>
            <a:endParaRPr lang="en-US" b="1" dirty="0"/>
          </a:p>
        </p:txBody>
      </p:sp>
      <p:sp>
        <p:nvSpPr>
          <p:cNvPr id="12" name="TextBox 11"/>
          <p:cNvSpPr txBox="1"/>
          <p:nvPr/>
        </p:nvSpPr>
        <p:spPr>
          <a:xfrm>
            <a:off x="3266836" y="2420571"/>
            <a:ext cx="909319" cy="369332"/>
          </a:xfrm>
          <a:prstGeom prst="rect">
            <a:avLst/>
          </a:prstGeom>
          <a:noFill/>
        </p:spPr>
        <p:txBody>
          <a:bodyPr wrap="square" rtlCol="0">
            <a:spAutoFit/>
          </a:bodyPr>
          <a:lstStyle/>
          <a:p>
            <a:r>
              <a:rPr lang="en-US" b="1" dirty="0" smtClean="0"/>
              <a:t>Level 2</a:t>
            </a:r>
            <a:endParaRPr lang="en-US" b="1" dirty="0"/>
          </a:p>
        </p:txBody>
      </p:sp>
      <p:sp>
        <p:nvSpPr>
          <p:cNvPr id="14" name="TextBox 13"/>
          <p:cNvSpPr txBox="1"/>
          <p:nvPr/>
        </p:nvSpPr>
        <p:spPr>
          <a:xfrm>
            <a:off x="4714637" y="2054148"/>
            <a:ext cx="909319" cy="369332"/>
          </a:xfrm>
          <a:prstGeom prst="rect">
            <a:avLst/>
          </a:prstGeom>
          <a:noFill/>
        </p:spPr>
        <p:txBody>
          <a:bodyPr wrap="square" rtlCol="0">
            <a:spAutoFit/>
          </a:bodyPr>
          <a:lstStyle/>
          <a:p>
            <a:r>
              <a:rPr lang="en-US" b="1" dirty="0" smtClean="0"/>
              <a:t>Level 3</a:t>
            </a:r>
            <a:endParaRPr lang="en-US" b="1" dirty="0"/>
          </a:p>
        </p:txBody>
      </p:sp>
      <p:sp>
        <p:nvSpPr>
          <p:cNvPr id="15" name="TextBox 14"/>
          <p:cNvSpPr txBox="1"/>
          <p:nvPr/>
        </p:nvSpPr>
        <p:spPr>
          <a:xfrm>
            <a:off x="6233556" y="1684816"/>
            <a:ext cx="909319" cy="369332"/>
          </a:xfrm>
          <a:prstGeom prst="rect">
            <a:avLst/>
          </a:prstGeom>
          <a:noFill/>
        </p:spPr>
        <p:txBody>
          <a:bodyPr wrap="square" rtlCol="0">
            <a:spAutoFit/>
          </a:bodyPr>
          <a:lstStyle/>
          <a:p>
            <a:r>
              <a:rPr lang="en-US" b="1" dirty="0" smtClean="0"/>
              <a:t>Level 4</a:t>
            </a:r>
            <a:endParaRPr lang="en-US" b="1" dirty="0"/>
          </a:p>
        </p:txBody>
      </p:sp>
      <p:sp>
        <p:nvSpPr>
          <p:cNvPr id="16" name="TextBox 15"/>
          <p:cNvSpPr txBox="1"/>
          <p:nvPr/>
        </p:nvSpPr>
        <p:spPr>
          <a:xfrm>
            <a:off x="7762637" y="1315484"/>
            <a:ext cx="909319" cy="369332"/>
          </a:xfrm>
          <a:prstGeom prst="rect">
            <a:avLst/>
          </a:prstGeom>
          <a:noFill/>
        </p:spPr>
        <p:txBody>
          <a:bodyPr wrap="square" rtlCol="0">
            <a:spAutoFit/>
          </a:bodyPr>
          <a:lstStyle/>
          <a:p>
            <a:r>
              <a:rPr lang="en-US" b="1" dirty="0" smtClean="0"/>
              <a:t>Level 5</a:t>
            </a:r>
            <a:endParaRPr lang="en-US" b="1" dirty="0"/>
          </a:p>
        </p:txBody>
      </p:sp>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6</a:t>
            </a:fld>
            <a:endParaRPr lang="en-US"/>
          </a:p>
        </p:txBody>
      </p:sp>
    </p:spTree>
    <p:extLst>
      <p:ext uri="{BB962C8B-B14F-4D97-AF65-F5344CB8AC3E}">
        <p14:creationId xmlns:p14="http://schemas.microsoft.com/office/powerpoint/2010/main" val="2474227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Literacy example item</a:t>
            </a:r>
            <a:endParaRPr lang="en-US" sz="2800" b="1" dirty="0">
              <a:solidFill>
                <a:srgbClr val="6633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2493053"/>
              </p:ext>
            </p:extLst>
          </p:nvPr>
        </p:nvGraphicFramePr>
        <p:xfrm>
          <a:off x="304800" y="1524000"/>
          <a:ext cx="8458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7</a:t>
            </a:fld>
            <a:endParaRPr lang="en-US"/>
          </a:p>
        </p:txBody>
      </p:sp>
    </p:spTree>
    <p:extLst>
      <p:ext uri="{BB962C8B-B14F-4D97-AF65-F5344CB8AC3E}">
        <p14:creationId xmlns:p14="http://schemas.microsoft.com/office/powerpoint/2010/main" val="1709425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Literacy example item</a:t>
            </a:r>
            <a:endParaRPr lang="en-US" sz="2800" b="1" dirty="0">
              <a:solidFill>
                <a:srgbClr val="6633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67003632"/>
              </p:ext>
            </p:extLst>
          </p:nvPr>
        </p:nvGraphicFramePr>
        <p:xfrm>
          <a:off x="304800" y="1143000"/>
          <a:ext cx="8458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8</a:t>
            </a:fld>
            <a:endParaRPr lang="en-US"/>
          </a:p>
        </p:txBody>
      </p:sp>
    </p:spTree>
    <p:extLst>
      <p:ext uri="{BB962C8B-B14F-4D97-AF65-F5344CB8AC3E}">
        <p14:creationId xmlns:p14="http://schemas.microsoft.com/office/powerpoint/2010/main" val="1005078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04800"/>
            <a:ext cx="8305800" cy="685800"/>
          </a:xfrm>
          <a:solidFill>
            <a:schemeClr val="bg1">
              <a:lumMod val="85000"/>
            </a:schemeClr>
          </a:solidFill>
          <a:ln w="19050">
            <a:solidFill>
              <a:srgbClr val="0070C0"/>
            </a:solidFill>
          </a:ln>
        </p:spPr>
        <p:txBody>
          <a:bodyPr>
            <a:normAutofit/>
          </a:bodyPr>
          <a:lstStyle/>
          <a:p>
            <a:pPr algn="l"/>
            <a:r>
              <a:rPr lang="en-US" sz="2800" b="1" dirty="0" smtClean="0">
                <a:solidFill>
                  <a:srgbClr val="663300"/>
                </a:solidFill>
              </a:rPr>
              <a:t>Numeracy proficiency levels</a:t>
            </a:r>
            <a:endParaRPr lang="en-US" sz="2800" b="1" dirty="0">
              <a:solidFill>
                <a:srgbClr val="663300"/>
              </a:solidFill>
            </a:endParaRPr>
          </a:p>
        </p:txBody>
      </p:sp>
      <p:graphicFrame>
        <p:nvGraphicFramePr>
          <p:cNvPr id="9" name="Diagram 8"/>
          <p:cNvGraphicFramePr/>
          <p:nvPr>
            <p:extLst>
              <p:ext uri="{D42A27DB-BD31-4B8C-83A1-F6EECF244321}">
                <p14:modId xmlns:p14="http://schemas.microsoft.com/office/powerpoint/2010/main" val="728121451"/>
              </p:ext>
            </p:extLst>
          </p:nvPr>
        </p:nvGraphicFramePr>
        <p:xfrm>
          <a:off x="152400" y="1182606"/>
          <a:ext cx="8915400" cy="4982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457200" y="3105612"/>
            <a:ext cx="914400" cy="646331"/>
          </a:xfrm>
          <a:prstGeom prst="rect">
            <a:avLst/>
          </a:prstGeom>
          <a:noFill/>
        </p:spPr>
        <p:txBody>
          <a:bodyPr wrap="square" rtlCol="0">
            <a:spAutoFit/>
          </a:bodyPr>
          <a:lstStyle/>
          <a:p>
            <a:r>
              <a:rPr lang="en-US" b="1" dirty="0" smtClean="0"/>
              <a:t>Below Level 1</a:t>
            </a:r>
            <a:endParaRPr lang="en-US" b="1" dirty="0"/>
          </a:p>
        </p:txBody>
      </p:sp>
      <p:sp>
        <p:nvSpPr>
          <p:cNvPr id="11" name="TextBox 10"/>
          <p:cNvSpPr txBox="1"/>
          <p:nvPr/>
        </p:nvSpPr>
        <p:spPr>
          <a:xfrm>
            <a:off x="2051281" y="2757446"/>
            <a:ext cx="836896" cy="369332"/>
          </a:xfrm>
          <a:prstGeom prst="rect">
            <a:avLst/>
          </a:prstGeom>
          <a:noFill/>
        </p:spPr>
        <p:txBody>
          <a:bodyPr wrap="none" rtlCol="0">
            <a:spAutoFit/>
          </a:bodyPr>
          <a:lstStyle/>
          <a:p>
            <a:r>
              <a:rPr lang="en-US" b="1" dirty="0" smtClean="0"/>
              <a:t>Level 1</a:t>
            </a:r>
            <a:endParaRPr lang="en-US" b="1" dirty="0"/>
          </a:p>
        </p:txBody>
      </p:sp>
      <p:sp>
        <p:nvSpPr>
          <p:cNvPr id="12" name="TextBox 11"/>
          <p:cNvSpPr txBox="1"/>
          <p:nvPr/>
        </p:nvSpPr>
        <p:spPr>
          <a:xfrm>
            <a:off x="3502726" y="2302387"/>
            <a:ext cx="836896" cy="369332"/>
          </a:xfrm>
          <a:prstGeom prst="rect">
            <a:avLst/>
          </a:prstGeom>
          <a:noFill/>
        </p:spPr>
        <p:txBody>
          <a:bodyPr wrap="none" rtlCol="0">
            <a:spAutoFit/>
          </a:bodyPr>
          <a:lstStyle/>
          <a:p>
            <a:r>
              <a:rPr lang="en-US" b="1" dirty="0" smtClean="0"/>
              <a:t>Level 2</a:t>
            </a:r>
            <a:endParaRPr lang="en-US" b="1" dirty="0"/>
          </a:p>
        </p:txBody>
      </p:sp>
      <p:sp>
        <p:nvSpPr>
          <p:cNvPr id="14" name="TextBox 13"/>
          <p:cNvSpPr txBox="1"/>
          <p:nvPr/>
        </p:nvSpPr>
        <p:spPr>
          <a:xfrm>
            <a:off x="4944563" y="1901157"/>
            <a:ext cx="836896" cy="369332"/>
          </a:xfrm>
          <a:prstGeom prst="rect">
            <a:avLst/>
          </a:prstGeom>
          <a:noFill/>
        </p:spPr>
        <p:txBody>
          <a:bodyPr wrap="none" rtlCol="0">
            <a:spAutoFit/>
          </a:bodyPr>
          <a:lstStyle/>
          <a:p>
            <a:r>
              <a:rPr lang="en-US" b="1" dirty="0" smtClean="0"/>
              <a:t>Level 3</a:t>
            </a:r>
            <a:endParaRPr lang="en-US" b="1" dirty="0"/>
          </a:p>
        </p:txBody>
      </p:sp>
      <p:sp>
        <p:nvSpPr>
          <p:cNvPr id="15" name="TextBox 14"/>
          <p:cNvSpPr txBox="1"/>
          <p:nvPr/>
        </p:nvSpPr>
        <p:spPr>
          <a:xfrm>
            <a:off x="6397984" y="1512332"/>
            <a:ext cx="836896" cy="369332"/>
          </a:xfrm>
          <a:prstGeom prst="rect">
            <a:avLst/>
          </a:prstGeom>
          <a:noFill/>
        </p:spPr>
        <p:txBody>
          <a:bodyPr wrap="none" rtlCol="0">
            <a:spAutoFit/>
          </a:bodyPr>
          <a:lstStyle/>
          <a:p>
            <a:r>
              <a:rPr lang="en-US" b="1" dirty="0" smtClean="0"/>
              <a:t>Level 4</a:t>
            </a:r>
            <a:endParaRPr lang="en-US" b="1" dirty="0"/>
          </a:p>
        </p:txBody>
      </p:sp>
      <p:sp>
        <p:nvSpPr>
          <p:cNvPr id="16" name="TextBox 15"/>
          <p:cNvSpPr txBox="1"/>
          <p:nvPr/>
        </p:nvSpPr>
        <p:spPr>
          <a:xfrm>
            <a:off x="7880582" y="1143000"/>
            <a:ext cx="836896" cy="369332"/>
          </a:xfrm>
          <a:prstGeom prst="rect">
            <a:avLst/>
          </a:prstGeom>
          <a:noFill/>
        </p:spPr>
        <p:txBody>
          <a:bodyPr wrap="none" rtlCol="0">
            <a:spAutoFit/>
          </a:bodyPr>
          <a:lstStyle/>
          <a:p>
            <a:r>
              <a:rPr lang="en-US" b="1" dirty="0" smtClean="0"/>
              <a:t>Level 5</a:t>
            </a:r>
            <a:endParaRPr lang="en-US" b="1" dirty="0"/>
          </a:p>
        </p:txBody>
      </p:sp>
      <p:pic>
        <p:nvPicPr>
          <p:cNvPr id="1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165124"/>
            <a:ext cx="2051281" cy="69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D4CD8E9-1693-45D6-9FD5-D63BDA356D9F}" type="slidenum">
              <a:rPr lang="en-US" smtClean="0"/>
              <a:t>9</a:t>
            </a:fld>
            <a:endParaRPr lang="en-US"/>
          </a:p>
        </p:txBody>
      </p:sp>
    </p:spTree>
    <p:extLst>
      <p:ext uri="{BB962C8B-B14F-4D97-AF65-F5344CB8AC3E}">
        <p14:creationId xmlns:p14="http://schemas.microsoft.com/office/powerpoint/2010/main" val="2785014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7752</TotalTime>
  <Words>2998</Words>
  <Application>Microsoft Office PowerPoint</Application>
  <PresentationFormat>On-screen Show (4:3)</PresentationFormat>
  <Paragraphs>401</Paragraphs>
  <Slides>55</Slides>
  <Notes>8</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 Highlights from the Program for the International Assessment of Adult Competencies (PIAAC), 2012 </vt:lpstr>
      <vt:lpstr>What is PIAAC?</vt:lpstr>
      <vt:lpstr>General patterns of U.S. results</vt:lpstr>
      <vt:lpstr>Participating countries</vt:lpstr>
      <vt:lpstr>What PIAAC reports</vt:lpstr>
      <vt:lpstr>Literacy proficiency levels</vt:lpstr>
      <vt:lpstr>Literacy example item</vt:lpstr>
      <vt:lpstr>Literacy example item</vt:lpstr>
      <vt:lpstr>Numeracy proficiency levels</vt:lpstr>
      <vt:lpstr>Numeracy example item</vt:lpstr>
      <vt:lpstr>Numeracy example item</vt:lpstr>
      <vt:lpstr>Problem solving in technology-rich environments proficiency levels</vt:lpstr>
      <vt:lpstr>Problem Solving in technology-rich environments example item</vt:lpstr>
      <vt:lpstr>Problem Solving in technology-rich environments example item</vt:lpstr>
      <vt:lpstr>PowerPoint Presentation</vt:lpstr>
      <vt:lpstr>U.S. average literacy score (270) lower than the international average (273)</vt:lpstr>
      <vt:lpstr>PowerPoint Presentation</vt:lpstr>
      <vt:lpstr>Higher proportion of U.S. adults at the bottom levels of literacy</vt:lpstr>
      <vt:lpstr>PowerPoint Presentation</vt:lpstr>
      <vt:lpstr>Only oldest U.S. adults outperformed the international average in literacy </vt:lpstr>
      <vt:lpstr>Least educated adults below the international average in literacy</vt:lpstr>
      <vt:lpstr>Employed adults in the U.S. had lower average literacy scores than their peers internationally </vt:lpstr>
      <vt:lpstr>U.S. White adults had higher average literacy scores than either Black or Hispanic adults </vt:lpstr>
      <vt:lpstr>PowerPoint Presentation</vt:lpstr>
      <vt:lpstr>PowerPoint Presentation</vt:lpstr>
      <vt:lpstr>PowerPoint Presentation</vt:lpstr>
      <vt:lpstr>U.S. average literacy score in 2012 not significantly different from 2003, but lower than in 1994</vt:lpstr>
      <vt:lpstr>Summary of literacy findings:</vt:lpstr>
      <vt:lpstr>U.S. average numeracy score (253) lower than the international average (269)</vt:lpstr>
      <vt:lpstr> Fifteen countries had higher percentages of adults reaching the highest proficiency level (4/5) in numeracy  </vt:lpstr>
      <vt:lpstr>PowerPoint Presentation</vt:lpstr>
      <vt:lpstr>PowerPoint Presentation</vt:lpstr>
      <vt:lpstr>U.S. adults in all age groups below international average in numeracy</vt:lpstr>
      <vt:lpstr>U.S. adults at every education level below the international average in numeracy</vt:lpstr>
      <vt:lpstr>Employed adults in the U.S. had lower average numeracy scores than their peers internationally </vt:lpstr>
      <vt:lpstr>U.S. White adults had higher average numeracy scores than either Black or Hispanic adults </vt:lpstr>
      <vt:lpstr>U.S. gaps in numeracy scores larger than international average by parental education, not different by nativity status</vt:lpstr>
      <vt:lpstr>PowerPoint Presentation</vt:lpstr>
      <vt:lpstr>PowerPoint Presentation</vt:lpstr>
      <vt:lpstr>U.S. average numeracy score in 2012 lower than in 2003</vt:lpstr>
      <vt:lpstr>Summary of numeracy findings:</vt:lpstr>
      <vt:lpstr>U.S. average problem solving in technology-rich environments score (277) lower than the international average (283)</vt:lpstr>
      <vt:lpstr>Eight countries had higher percentages reaching the highest proficiency level (3) in problem solving in technology-rich environments </vt:lpstr>
      <vt:lpstr>PowerPoint Presentation</vt:lpstr>
      <vt:lpstr>PowerPoint Presentation</vt:lpstr>
      <vt:lpstr>Only oldest U.S. adults outperformed the international average in problem solving in technology-rich environments</vt:lpstr>
      <vt:lpstr>Least educated adults below the international average in problem solving in technology-rich environments</vt:lpstr>
      <vt:lpstr>Employed adults in the U.S. had lower average problem solving in technology-rich environments scores than their peers internationally </vt:lpstr>
      <vt:lpstr>U.S. White adults had higher average problem solving in technology-rich environments scores than either Black or Hispanic adults</vt:lpstr>
      <vt:lpstr> In problem solving in technology-rich environments, U.S. gaps similar to international average by educational attainment, income, employment status, and skill level of job </vt:lpstr>
      <vt:lpstr>PowerPoint Presentation</vt:lpstr>
      <vt:lpstr>Summary of problem solving in technology-rich environments findings:</vt:lpstr>
      <vt:lpstr>U.S. PIAAC Findings Summary:</vt:lpstr>
      <vt:lpstr>PowerPoint Presentation</vt:lpstr>
      <vt:lpstr>For more information </vt:lpstr>
    </vt:vector>
  </TitlesOfParts>
  <Company>American Institutes for Research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Highlights from the Program for the International Assessment for Adult Competencies (PIAAC), 2012</dc:title>
  <dc:creator>Emily Pawlowski</dc:creator>
  <cp:lastModifiedBy>Landeros, Katherine</cp:lastModifiedBy>
  <cp:revision>431</cp:revision>
  <cp:lastPrinted>2013-10-21T14:16:19Z</cp:lastPrinted>
  <dcterms:created xsi:type="dcterms:W3CDTF">2013-09-05T20:14:06Z</dcterms:created>
  <dcterms:modified xsi:type="dcterms:W3CDTF">2013-10-21T14:17:10Z</dcterms:modified>
</cp:coreProperties>
</file>