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1.xml" ContentType="application/vnd.openxmlformats-officedocument.drawingml.chart+xml"/>
  <Override PartName="/ppt/notesSlides/notesSlide12.xml" ContentType="application/vnd.openxmlformats-officedocument.presentationml.notesSlide+xml"/>
  <Override PartName="/ppt/charts/chart2.xml" ContentType="application/vnd.openxmlformats-officedocument.drawingml.char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3.xml" ContentType="application/vnd.openxmlformats-officedocument.drawingml.chart+xml"/>
  <Override PartName="/ppt/drawings/drawing1.xml" ContentType="application/vnd.openxmlformats-officedocument.drawingml.chartshapes+xml"/>
  <Override PartName="/ppt/notesSlides/notesSlide15.xml" ContentType="application/vnd.openxmlformats-officedocument.presentationml.notesSlide+xml"/>
  <Override PartName="/ppt/charts/chart4.xml" ContentType="application/vnd.openxmlformats-officedocument.drawingml.chart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charts/chart5.xml" ContentType="application/vnd.openxmlformats-officedocument.drawingml.chart+xml"/>
  <Override PartName="/ppt/drawings/drawing2.xml" ContentType="application/vnd.openxmlformats-officedocument.drawingml.chartshapes+xml"/>
  <Override PartName="/ppt/notesSlides/notesSlide26.xml" ContentType="application/vnd.openxmlformats-officedocument.presentationml.notesSlide+xml"/>
  <Override PartName="/ppt/charts/chart6.xml" ContentType="application/vnd.openxmlformats-officedocument.drawingml.chart+xml"/>
  <Override PartName="/ppt/drawings/drawing3.xml" ContentType="application/vnd.openxmlformats-officedocument.drawingml.chartshapes+xml"/>
  <Override PartName="/ppt/charts/chart7.xml" ContentType="application/vnd.openxmlformats-officedocument.drawingml.chart+xml"/>
  <Override PartName="/ppt/notesSlides/notesSlide27.xml" ContentType="application/vnd.openxmlformats-officedocument.presentationml.notesSlide+xml"/>
  <Override PartName="/ppt/charts/chart8.xml" ContentType="application/vnd.openxmlformats-officedocument.drawingml.chart+xml"/>
  <Override PartName="/ppt/drawings/drawing4.xml" ContentType="application/vnd.openxmlformats-officedocument.drawingml.chartshapes+xml"/>
  <Override PartName="/ppt/charts/chart9.xml" ContentType="application/vnd.openxmlformats-officedocument.drawingml.chart+xml"/>
  <Override PartName="/ppt/notesSlides/notesSlide28.xml" ContentType="application/vnd.openxmlformats-officedocument.presentationml.notesSlide+xml"/>
  <Override PartName="/ppt/charts/chart10.xml" ContentType="application/vnd.openxmlformats-officedocument.drawingml.chart+xml"/>
  <Override PartName="/ppt/drawings/drawing5.xml" ContentType="application/vnd.openxmlformats-officedocument.drawingml.chartshapes+xml"/>
  <Override PartName="/ppt/charts/chart11.xml" ContentType="application/vnd.openxmlformats-officedocument.drawingml.chart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charts/chart12.xml" ContentType="application/vnd.openxmlformats-officedocument.drawingml.chart+xml"/>
  <Override PartName="/ppt/notesSlides/notesSlide39.xml" ContentType="application/vnd.openxmlformats-officedocument.presentationml.notesSlide+xml"/>
  <Override PartName="/ppt/charts/chart13.xml" ContentType="application/vnd.openxmlformats-officedocument.drawingml.chart+xml"/>
  <Override PartName="/ppt/notesSlides/notesSlide40.xml" ContentType="application/vnd.openxmlformats-officedocument.presentationml.notesSlide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charts/chart16.xml" ContentType="application/vnd.openxmlformats-officedocument.drawingml.chart+xml"/>
  <Override PartName="/ppt/drawings/drawing6.xml" ContentType="application/vnd.openxmlformats-officedocument.drawingml.chartshapes+xml"/>
  <Override PartName="/ppt/notesSlides/notesSlide43.xml" ContentType="application/vnd.openxmlformats-officedocument.presentationml.notesSlide+xml"/>
  <Override PartName="/ppt/charts/chart17.xml" ContentType="application/vnd.openxmlformats-officedocument.drawingml.chart+xml"/>
  <Override PartName="/ppt/notesSlides/notesSlide44.xml" ContentType="application/vnd.openxmlformats-officedocument.presentationml.notesSlide+xml"/>
  <Override PartName="/ppt/charts/chart18.xml" ContentType="application/vnd.openxmlformats-officedocument.drawingml.chart+xml"/>
  <Override PartName="/ppt/drawings/drawing7.xml" ContentType="application/vnd.openxmlformats-officedocument.drawingml.chartshapes+xml"/>
  <Override PartName="/ppt/notesSlides/notesSlide45.xml" ContentType="application/vnd.openxmlformats-officedocument.presentationml.notesSlide+xml"/>
  <Override PartName="/ppt/charts/chart19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  <p:sldMasterId id="2147483684" r:id="rId2"/>
    <p:sldMasterId id="2147483696" r:id="rId3"/>
    <p:sldMasterId id="2147483708" r:id="rId4"/>
    <p:sldMasterId id="2147483720" r:id="rId5"/>
    <p:sldMasterId id="2147483732" r:id="rId6"/>
  </p:sldMasterIdLst>
  <p:notesMasterIdLst>
    <p:notesMasterId r:id="rId75"/>
  </p:notesMasterIdLst>
  <p:handoutMasterIdLst>
    <p:handoutMasterId r:id="rId76"/>
  </p:handoutMasterIdLst>
  <p:sldIdLst>
    <p:sldId id="256" r:id="rId7"/>
    <p:sldId id="335" r:id="rId8"/>
    <p:sldId id="286" r:id="rId9"/>
    <p:sldId id="336" r:id="rId10"/>
    <p:sldId id="261" r:id="rId11"/>
    <p:sldId id="459" r:id="rId12"/>
    <p:sldId id="381" r:id="rId13"/>
    <p:sldId id="339" r:id="rId14"/>
    <p:sldId id="377" r:id="rId15"/>
    <p:sldId id="405" r:id="rId16"/>
    <p:sldId id="451" r:id="rId17"/>
    <p:sldId id="505" r:id="rId18"/>
    <p:sldId id="481" r:id="rId19"/>
    <p:sldId id="482" r:id="rId20"/>
    <p:sldId id="483" r:id="rId21"/>
    <p:sldId id="484" r:id="rId22"/>
    <p:sldId id="418" r:id="rId23"/>
    <p:sldId id="445" r:id="rId24"/>
    <p:sldId id="421" r:id="rId25"/>
    <p:sldId id="422" r:id="rId26"/>
    <p:sldId id="504" r:id="rId27"/>
    <p:sldId id="297" r:id="rId28"/>
    <p:sldId id="412" r:id="rId29"/>
    <p:sldId id="492" r:id="rId30"/>
    <p:sldId id="493" r:id="rId31"/>
    <p:sldId id="494" r:id="rId32"/>
    <p:sldId id="495" r:id="rId33"/>
    <p:sldId id="469" r:id="rId34"/>
    <p:sldId id="477" r:id="rId35"/>
    <p:sldId id="478" r:id="rId36"/>
    <p:sldId id="479" r:id="rId37"/>
    <p:sldId id="470" r:id="rId38"/>
    <p:sldId id="473" r:id="rId39"/>
    <p:sldId id="474" r:id="rId40"/>
    <p:sldId id="475" r:id="rId41"/>
    <p:sldId id="368" r:id="rId42"/>
    <p:sldId id="371" r:id="rId43"/>
    <p:sldId id="374" r:id="rId44"/>
    <p:sldId id="380" r:id="rId45"/>
    <p:sldId id="292" r:id="rId46"/>
    <p:sldId id="403" r:id="rId47"/>
    <p:sldId id="341" r:id="rId48"/>
    <p:sldId id="502" r:id="rId49"/>
    <p:sldId id="298" r:id="rId50"/>
    <p:sldId id="414" r:id="rId51"/>
    <p:sldId id="496" r:id="rId52"/>
    <p:sldId id="497" r:id="rId53"/>
    <p:sldId id="498" r:id="rId54"/>
    <p:sldId id="499" r:id="rId55"/>
    <p:sldId id="467" r:id="rId56"/>
    <p:sldId id="485" r:id="rId57"/>
    <p:sldId id="486" r:id="rId58"/>
    <p:sldId id="487" r:id="rId59"/>
    <p:sldId id="468" r:id="rId60"/>
    <p:sldId id="489" r:id="rId61"/>
    <p:sldId id="490" r:id="rId62"/>
    <p:sldId id="491" r:id="rId63"/>
    <p:sldId id="432" r:id="rId64"/>
    <p:sldId id="444" r:id="rId65"/>
    <p:sldId id="433" r:id="rId66"/>
    <p:sldId id="434" r:id="rId67"/>
    <p:sldId id="435" r:id="rId68"/>
    <p:sldId id="436" r:id="rId69"/>
    <p:sldId id="464" r:id="rId70"/>
    <p:sldId id="438" r:id="rId71"/>
    <p:sldId id="501" r:id="rId72"/>
    <p:sldId id="500" r:id="rId73"/>
    <p:sldId id="472" r:id="rId7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8C0F6"/>
    <a:srgbClr val="FFFF00"/>
    <a:srgbClr val="FFFF99"/>
    <a:srgbClr val="10248A"/>
    <a:srgbClr val="F8B5AE"/>
    <a:srgbClr val="F8B5D8"/>
    <a:srgbClr val="285130"/>
    <a:srgbClr val="50A260"/>
    <a:srgbClr val="98002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489" autoAdjust="0"/>
    <p:restoredTop sz="97312" autoAdjust="0"/>
  </p:normalViewPr>
  <p:slideViewPr>
    <p:cSldViewPr snapToGrid="0">
      <p:cViewPr>
        <p:scale>
          <a:sx n="80" d="100"/>
          <a:sy n="80" d="100"/>
        </p:scale>
        <p:origin x="-546" y="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4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slide" Target="slides/slide36.xml"/><Relationship Id="rId47" Type="http://schemas.openxmlformats.org/officeDocument/2006/relationships/slide" Target="slides/slide41.xml"/><Relationship Id="rId50" Type="http://schemas.openxmlformats.org/officeDocument/2006/relationships/slide" Target="slides/slide44.xml"/><Relationship Id="rId55" Type="http://schemas.openxmlformats.org/officeDocument/2006/relationships/slide" Target="slides/slide49.xml"/><Relationship Id="rId63" Type="http://schemas.openxmlformats.org/officeDocument/2006/relationships/slide" Target="slides/slide57.xml"/><Relationship Id="rId68" Type="http://schemas.openxmlformats.org/officeDocument/2006/relationships/slide" Target="slides/slide62.xml"/><Relationship Id="rId76" Type="http://schemas.openxmlformats.org/officeDocument/2006/relationships/handoutMaster" Target="handoutMasters/handoutMaster1.xml"/><Relationship Id="rId7" Type="http://schemas.openxmlformats.org/officeDocument/2006/relationships/slide" Target="slides/slide1.xml"/><Relationship Id="rId71" Type="http://schemas.openxmlformats.org/officeDocument/2006/relationships/slide" Target="slides/slide6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9" Type="http://schemas.openxmlformats.org/officeDocument/2006/relationships/slide" Target="slides/slide2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45" Type="http://schemas.openxmlformats.org/officeDocument/2006/relationships/slide" Target="slides/slide39.xml"/><Relationship Id="rId53" Type="http://schemas.openxmlformats.org/officeDocument/2006/relationships/slide" Target="slides/slide47.xml"/><Relationship Id="rId58" Type="http://schemas.openxmlformats.org/officeDocument/2006/relationships/slide" Target="slides/slide52.xml"/><Relationship Id="rId66" Type="http://schemas.openxmlformats.org/officeDocument/2006/relationships/slide" Target="slides/slide60.xml"/><Relationship Id="rId74" Type="http://schemas.openxmlformats.org/officeDocument/2006/relationships/slide" Target="slides/slide68.xml"/><Relationship Id="rId79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55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openxmlformats.org/officeDocument/2006/relationships/slide" Target="slides/slide38.xml"/><Relationship Id="rId52" Type="http://schemas.openxmlformats.org/officeDocument/2006/relationships/slide" Target="slides/slide46.xml"/><Relationship Id="rId60" Type="http://schemas.openxmlformats.org/officeDocument/2006/relationships/slide" Target="slides/slide54.xml"/><Relationship Id="rId65" Type="http://schemas.openxmlformats.org/officeDocument/2006/relationships/slide" Target="slides/slide59.xml"/><Relationship Id="rId73" Type="http://schemas.openxmlformats.org/officeDocument/2006/relationships/slide" Target="slides/slide67.xml"/><Relationship Id="rId78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slide" Target="slides/slide37.xml"/><Relationship Id="rId48" Type="http://schemas.openxmlformats.org/officeDocument/2006/relationships/slide" Target="slides/slide42.xml"/><Relationship Id="rId56" Type="http://schemas.openxmlformats.org/officeDocument/2006/relationships/slide" Target="slides/slide50.xml"/><Relationship Id="rId64" Type="http://schemas.openxmlformats.org/officeDocument/2006/relationships/slide" Target="slides/slide58.xml"/><Relationship Id="rId69" Type="http://schemas.openxmlformats.org/officeDocument/2006/relationships/slide" Target="slides/slide63.xml"/><Relationship Id="rId77" Type="http://schemas.openxmlformats.org/officeDocument/2006/relationships/presProps" Target="presProps.xml"/><Relationship Id="rId8" Type="http://schemas.openxmlformats.org/officeDocument/2006/relationships/slide" Target="slides/slide2.xml"/><Relationship Id="rId51" Type="http://schemas.openxmlformats.org/officeDocument/2006/relationships/slide" Target="slides/slide45.xml"/><Relationship Id="rId72" Type="http://schemas.openxmlformats.org/officeDocument/2006/relationships/slide" Target="slides/slide66.xml"/><Relationship Id="rId80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slide" Target="slides/slide40.xml"/><Relationship Id="rId59" Type="http://schemas.openxmlformats.org/officeDocument/2006/relationships/slide" Target="slides/slide53.xml"/><Relationship Id="rId67" Type="http://schemas.openxmlformats.org/officeDocument/2006/relationships/slide" Target="slides/slide61.xml"/><Relationship Id="rId20" Type="http://schemas.openxmlformats.org/officeDocument/2006/relationships/slide" Target="slides/slide14.xml"/><Relationship Id="rId41" Type="http://schemas.openxmlformats.org/officeDocument/2006/relationships/slide" Target="slides/slide35.xml"/><Relationship Id="rId54" Type="http://schemas.openxmlformats.org/officeDocument/2006/relationships/slide" Target="slides/slide48.xml"/><Relationship Id="rId62" Type="http://schemas.openxmlformats.org/officeDocument/2006/relationships/slide" Target="slides/slide56.xml"/><Relationship Id="rId70" Type="http://schemas.openxmlformats.org/officeDocument/2006/relationships/slide" Target="slides/slide64.xml"/><Relationship Id="rId75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49" Type="http://schemas.openxmlformats.org/officeDocument/2006/relationships/slide" Target="slides/slide43.xml"/><Relationship Id="rId57" Type="http://schemas.openxmlformats.org/officeDocument/2006/relationships/slide" Target="slides/slide5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dballard\Desktop\PIRLS-TIMSS%20PPT\Change%20in%20average%20scores_11-26-12.xlsx" TargetMode="External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package" Target="../embeddings/Microsoft_Excel_Worksheet5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dballard\Desktop\PIRLS-TIMSS%20PPT\Change%20in%20average%20scores_11-26-12.xlsx" TargetMode="External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oleObject" Target="file:///\\dc2fs\work\5.2_main\TIMSS\TIMSS%202011\Release%20materials\Presentation%20graphics\Change%20in%20average%20scores_11-5-12.xlsx" TargetMode="External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dballard\Desktop\PIRLS-TIMSS%20PPT\Change%20in%20average%20scores_11-26-12.xlsx" TargetMode="External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dballard\Desktop\PIRLS-TIMSS%20PPT\Change%20in%20average%20scores_11-26-12.xlsx" TargetMode="External"/></Relationships>
</file>

<file path=ppt/charts/_rels/chart1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6.xml"/><Relationship Id="rId1" Type="http://schemas.openxmlformats.org/officeDocument/2006/relationships/package" Target="../embeddings/Microsoft_Excel_Worksheet7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_rels/chart1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7.xml"/><Relationship Id="rId1" Type="http://schemas.openxmlformats.org/officeDocument/2006/relationships/package" Target="../embeddings/Microsoft_Excel_Worksheet9.xlsx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\\dc2fs\work\5.2_main\TIMSS\TIMSS%202011\Release%20materials\Presentation%20graphics\Change%20in%20average%20scores_11-5-12.xlsx" TargetMode="Externa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oleObject" Target="file:///C:\Users\dballard\Desktop\PIRLS-TIMSS%20PPT\Change%20in%20average%20scores_11-26-12.xlsx" TargetMode="Externa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oleObject" Target="file:///C:\Users\dballard\Desktop\PIRLS-TIMSS%20PPT\Change%20in%20average%20scores_11-26-12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\\dc2fs\work\5.2_main\TIMSS\TIMSS%202011\Release%20materials\Presentation%20graphics\Change%20in%20average%20scores_11-5-12.xlsx" TargetMode="External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Microsoft_Excel_Worksheet3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0730694339226988"/>
          <c:y val="1.3448763153063266E-2"/>
          <c:w val="0.77649209176223466"/>
          <c:h val="0.87583053789967669"/>
        </c:manualLayout>
      </c:layout>
      <c:barChart>
        <c:barDir val="bar"/>
        <c:grouping val="clustered"/>
        <c:varyColors val="0"/>
        <c:ser>
          <c:idx val="0"/>
          <c:order val="0"/>
          <c:tx>
            <c:v>2007-2011</c:v>
          </c:tx>
          <c:spPr>
            <a:solidFill>
              <a:srgbClr val="98002D"/>
            </a:solidFill>
            <a:ln>
              <a:solidFill>
                <a:srgbClr val="98002D"/>
              </a:solidFill>
            </a:ln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1200"/>
                      <a:t>7*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z="1200"/>
                      <a:t>9*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z="1200"/>
                      <a:t>16*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/>
                      <a:t>8*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/>
                      <a:t>18*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en-US"/>
                      <a:t>12*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/>
              <c:tx>
                <c:rich>
                  <a:bodyPr/>
                  <a:lstStyle/>
                  <a:p>
                    <a:r>
                      <a:rPr lang="en-US"/>
                      <a:t>9*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/>
              <c:tx>
                <c:rich>
                  <a:bodyPr/>
                  <a:lstStyle/>
                  <a:p>
                    <a:r>
                      <a:rPr lang="en-US"/>
                      <a:t>6*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/>
              <c:tx>
                <c:rich>
                  <a:bodyPr/>
                  <a:lstStyle/>
                  <a:p>
                    <a:r>
                      <a:rPr lang="en-US"/>
                      <a:t>9*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/>
              <c:tx>
                <c:rich>
                  <a:bodyPr/>
                  <a:lstStyle/>
                  <a:p>
                    <a:r>
                      <a:rPr lang="en-US"/>
                      <a:t>17*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/>
              <c:tx>
                <c:rich>
                  <a:bodyPr/>
                  <a:lstStyle/>
                  <a:p>
                    <a:r>
                      <a:rPr lang="en-US"/>
                      <a:t>35*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/>
              <c:tx>
                <c:rich>
                  <a:bodyPr/>
                  <a:lstStyle/>
                  <a:p>
                    <a:r>
                      <a:rPr lang="en-US"/>
                      <a:t>36*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2"/>
              <c:layout/>
              <c:tx>
                <c:rich>
                  <a:bodyPr/>
                  <a:lstStyle/>
                  <a:p>
                    <a:r>
                      <a:rPr lang="en-US"/>
                      <a:t>24*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/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'G4 Reading Sep'!$D$4:$D$16</c:f>
              <c:strCache>
                <c:ptCount val="13"/>
                <c:pt idx="0">
                  <c:v>Hong Kong-CHN</c:v>
                </c:pt>
                <c:pt idx="1">
                  <c:v>Singapore</c:v>
                </c:pt>
                <c:pt idx="2">
                  <c:v>UNITED STATES</c:v>
                </c:pt>
                <c:pt idx="3">
                  <c:v>Denmark</c:v>
                </c:pt>
                <c:pt idx="4">
                  <c:v>Chinese Taipei-CHN</c:v>
                </c:pt>
                <c:pt idx="5">
                  <c:v>England-GBR</c:v>
                </c:pt>
                <c:pt idx="6">
                  <c:v>Slovenia</c:v>
                </c:pt>
                <c:pt idx="7">
                  <c:v>Poland</c:v>
                </c:pt>
                <c:pt idx="8">
                  <c:v>Norway</c:v>
                </c:pt>
                <c:pt idx="9">
                  <c:v>Georgia</c:v>
                </c:pt>
                <c:pt idx="10">
                  <c:v>Trinidad and Tobago</c:v>
                </c:pt>
                <c:pt idx="11">
                  <c:v>Iran, Islamic Rep. of</c:v>
                </c:pt>
                <c:pt idx="12">
                  <c:v>Indonesia</c:v>
                </c:pt>
              </c:strCache>
            </c:strRef>
          </c:cat>
          <c:val>
            <c:numRef>
              <c:f>'G4 Reading Sep'!$E$4:$E$16</c:f>
              <c:numCache>
                <c:formatCode>General</c:formatCode>
                <c:ptCount val="13"/>
                <c:pt idx="0">
                  <c:v>7</c:v>
                </c:pt>
                <c:pt idx="1">
                  <c:v>9</c:v>
                </c:pt>
                <c:pt idx="2">
                  <c:v>16</c:v>
                </c:pt>
                <c:pt idx="3">
                  <c:v>8</c:v>
                </c:pt>
                <c:pt idx="4">
                  <c:v>18</c:v>
                </c:pt>
                <c:pt idx="5">
                  <c:v>12</c:v>
                </c:pt>
                <c:pt idx="6">
                  <c:v>9</c:v>
                </c:pt>
                <c:pt idx="7">
                  <c:v>6</c:v>
                </c:pt>
                <c:pt idx="8">
                  <c:v>9</c:v>
                </c:pt>
                <c:pt idx="9">
                  <c:v>17</c:v>
                </c:pt>
                <c:pt idx="10">
                  <c:v>35</c:v>
                </c:pt>
                <c:pt idx="11">
                  <c:v>36</c:v>
                </c:pt>
                <c:pt idx="12">
                  <c:v>24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0"/>
        <c:axId val="55012352"/>
        <c:axId val="55080064"/>
      </c:barChart>
      <c:catAx>
        <c:axId val="55012352"/>
        <c:scaling>
          <c:orientation val="maxMin"/>
        </c:scaling>
        <c:delete val="0"/>
        <c:axPos val="l"/>
        <c:majorGridlines/>
        <c:numFmt formatCode="General" sourceLinked="1"/>
        <c:majorTickMark val="in"/>
        <c:minorTickMark val="none"/>
        <c:tickLblPos val="low"/>
        <c:crossAx val="55080064"/>
        <c:crosses val="autoZero"/>
        <c:auto val="1"/>
        <c:lblAlgn val="ctr"/>
        <c:lblOffset val="100"/>
        <c:noMultiLvlLbl val="0"/>
      </c:catAx>
      <c:valAx>
        <c:axId val="55080064"/>
        <c:scaling>
          <c:orientation val="minMax"/>
          <c:max val="40"/>
          <c:min val="-20"/>
        </c:scaling>
        <c:delete val="0"/>
        <c:axPos val="b"/>
        <c:numFmt formatCode="General" sourceLinked="1"/>
        <c:majorTickMark val="out"/>
        <c:minorTickMark val="none"/>
        <c:tickLblPos val="nextTo"/>
        <c:crossAx val="55012352"/>
        <c:crosses val="max"/>
        <c:crossBetween val="between"/>
        <c:majorUnit val="10"/>
      </c:valAx>
      <c:spPr>
        <a:ln>
          <a:solidFill>
            <a:srgbClr val="E9F6EC"/>
          </a:solidFill>
        </a:ln>
      </c:spPr>
    </c:plotArea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37"/>
    </mc:Choice>
    <mc:Fallback>
      <c:style val="37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0947164213169053"/>
          <c:y val="0.11192125984252001"/>
          <c:w val="0.87174139690872565"/>
          <c:h val="0.7397741688538939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United States</c:v>
                </c:pt>
              </c:strCache>
            </c:strRef>
          </c:tx>
          <c:spPr>
            <a:solidFill>
              <a:srgbClr val="96B3F4"/>
            </a:solidFill>
            <a:ln>
              <a:noFill/>
            </a:ln>
          </c:spPr>
          <c:invertIfNegative val="0"/>
          <c:dLbls>
            <c:txPr>
              <a:bodyPr/>
              <a:lstStyle/>
              <a:p>
                <a:pPr>
                  <a:defRPr sz="12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Sheet1!$A$2:$A$5</c:f>
              <c:strCache>
                <c:ptCount val="4"/>
                <c:pt idx="0">
                  <c:v>Low</c:v>
                </c:pt>
                <c:pt idx="1">
                  <c:v>Intermediate</c:v>
                </c:pt>
                <c:pt idx="2">
                  <c:v>High</c:v>
                </c:pt>
                <c:pt idx="3">
                  <c:v>Advanced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92</c:v>
                </c:pt>
                <c:pt idx="1">
                  <c:v>68</c:v>
                </c:pt>
                <c:pt idx="2">
                  <c:v>30</c:v>
                </c:pt>
                <c:pt idx="3">
                  <c:v>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International median</c:v>
                </c:pt>
              </c:strCache>
            </c:strRef>
          </c:tx>
          <c:spPr>
            <a:solidFill>
              <a:srgbClr val="10248A"/>
            </a:solidFill>
            <a:ln>
              <a:noFill/>
            </a:ln>
          </c:spPr>
          <c:invertIfNegative val="0"/>
          <c:dLbls>
            <c:txPr>
              <a:bodyPr/>
              <a:lstStyle/>
              <a:p>
                <a:pPr>
                  <a:defRPr sz="12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Sheet1!$A$2:$A$5</c:f>
              <c:strCache>
                <c:ptCount val="4"/>
                <c:pt idx="0">
                  <c:v>Low</c:v>
                </c:pt>
                <c:pt idx="1">
                  <c:v>Intermediate</c:v>
                </c:pt>
                <c:pt idx="2">
                  <c:v>High</c:v>
                </c:pt>
                <c:pt idx="3">
                  <c:v>Advanced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75</c:v>
                </c:pt>
                <c:pt idx="1">
                  <c:v>46</c:v>
                </c:pt>
                <c:pt idx="2">
                  <c:v>17</c:v>
                </c:pt>
                <c:pt idx="3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4777600"/>
        <c:axId val="84783872"/>
      </c:barChart>
      <c:catAx>
        <c:axId val="84777600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1200"/>
                </a:pPr>
                <a:r>
                  <a:rPr lang="en-US" sz="1200" b="0" dirty="0" smtClean="0">
                    <a:latin typeface="Arial" pitchFamily="34" charset="0"/>
                    <a:cs typeface="Arial" pitchFamily="34" charset="0"/>
                  </a:rPr>
                  <a:t>Benchmark</a:t>
                </a:r>
                <a:endParaRPr lang="en-US" sz="1200" b="0" dirty="0">
                  <a:latin typeface="Arial" pitchFamily="34" charset="0"/>
                  <a:cs typeface="Arial" pitchFamily="34" charset="0"/>
                </a:endParaRPr>
              </a:p>
            </c:rich>
          </c:tx>
          <c:layout/>
          <c:overlay val="0"/>
        </c:title>
        <c:majorTickMark val="out"/>
        <c:minorTickMark val="none"/>
        <c:tickLblPos val="nextTo"/>
        <c:txPr>
          <a:bodyPr/>
          <a:lstStyle/>
          <a:p>
            <a:pPr>
              <a:defRPr sz="1000">
                <a:latin typeface="Arial" pitchFamily="34" charset="0"/>
                <a:cs typeface="Arial" pitchFamily="34" charset="0"/>
              </a:defRPr>
            </a:pPr>
            <a:endParaRPr lang="en-US"/>
          </a:p>
        </c:txPr>
        <c:crossAx val="84783872"/>
        <c:crosses val="autoZero"/>
        <c:auto val="1"/>
        <c:lblAlgn val="ctr"/>
        <c:lblOffset val="100"/>
        <c:noMultiLvlLbl val="0"/>
      </c:catAx>
      <c:valAx>
        <c:axId val="8478387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000">
                <a:latin typeface="Arial" pitchFamily="34" charset="0"/>
                <a:cs typeface="Arial" pitchFamily="34" charset="0"/>
              </a:defRPr>
            </a:pPr>
            <a:endParaRPr lang="en-US"/>
          </a:p>
        </c:txPr>
        <c:crossAx val="84777600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egendEntry>
        <c:idx val="0"/>
        <c:txPr>
          <a:bodyPr/>
          <a:lstStyle/>
          <a:p>
            <a:pPr>
              <a:defRPr sz="1600" cap="all" baseline="0">
                <a:latin typeface="Arial" pitchFamily="34" charset="0"/>
                <a:cs typeface="Arial" pitchFamily="34" charset="0"/>
              </a:defRPr>
            </a:pPr>
            <a:endParaRPr lang="en-US"/>
          </a:p>
        </c:txPr>
      </c:legendEntry>
      <c:layout>
        <c:manualLayout>
          <c:xMode val="edge"/>
          <c:yMode val="edge"/>
          <c:x val="0.54150398429925606"/>
          <c:y val="0.2046131733533309"/>
          <c:w val="0.42530911217619533"/>
          <c:h val="0.14393832020997374"/>
        </c:manualLayout>
      </c:layout>
      <c:overlay val="1"/>
      <c:txPr>
        <a:bodyPr/>
        <a:lstStyle/>
        <a:p>
          <a:pPr>
            <a:defRPr sz="1600">
              <a:latin typeface="Arial" pitchFamily="34" charset="0"/>
              <a:cs typeface="Arial" pitchFamily="34" charset="0"/>
            </a:defRPr>
          </a:pPr>
          <a:endParaRPr lang="en-US"/>
        </a:p>
      </c:txPr>
    </c:legend>
    <c:plotVisOnly val="1"/>
    <c:dispBlanksAs val="gap"/>
    <c:showDLblsOverMax val="0"/>
  </c:chart>
  <c:spPr>
    <a:noFill/>
    <a:ln w="19050">
      <a:noFill/>
    </a:ln>
  </c:spPr>
  <c:txPr>
    <a:bodyPr/>
    <a:lstStyle/>
    <a:p>
      <a:pPr>
        <a:defRPr sz="1800"/>
      </a:pPr>
      <a:endParaRPr lang="en-US"/>
    </a:p>
  </c:txPr>
  <c:externalData r:id="rId1">
    <c:autoUpdate val="0"/>
  </c:externalData>
  <c:userShapes r:id="rId2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3869875640544941"/>
          <c:y val="3.7151702786377798E-2"/>
          <c:w val="0.73133264591925795"/>
          <c:h val="0.815840381063479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96B3F4"/>
            </a:solidFill>
          </c:spPr>
          <c:invertIfNegative val="0"/>
          <c:dPt>
            <c:idx val="8"/>
            <c:invertIfNegative val="0"/>
            <c:bubble3D val="0"/>
            <c:spPr>
              <a:solidFill>
                <a:srgbClr val="96B3F4"/>
              </a:solidFill>
              <a:ln>
                <a:noFill/>
              </a:ln>
            </c:spPr>
          </c:dPt>
          <c:dPt>
            <c:idx val="14"/>
            <c:invertIfNegative val="0"/>
            <c:bubble3D val="0"/>
            <c:spPr>
              <a:solidFill>
                <a:srgbClr val="10248A"/>
              </a:solidFill>
            </c:spPr>
          </c:dPt>
          <c:dPt>
            <c:idx val="15"/>
            <c:invertIfNegative val="0"/>
            <c:bubble3D val="0"/>
            <c:spPr>
              <a:solidFill>
                <a:srgbClr val="10248A"/>
              </a:solidFill>
            </c:spPr>
          </c:dPt>
          <c:dPt>
            <c:idx val="16"/>
            <c:invertIfNegative val="0"/>
            <c:bubble3D val="0"/>
            <c:spPr>
              <a:solidFill>
                <a:srgbClr val="10248A"/>
              </a:solidFill>
            </c:spPr>
          </c:dPt>
          <c:dPt>
            <c:idx val="17"/>
            <c:invertIfNegative val="0"/>
            <c:bubble3D val="0"/>
            <c:spPr>
              <a:solidFill>
                <a:srgbClr val="10248A"/>
              </a:solidFill>
            </c:spPr>
          </c:dPt>
          <c:dPt>
            <c:idx val="18"/>
            <c:invertIfNegative val="0"/>
            <c:bubble3D val="0"/>
            <c:spPr>
              <a:solidFill>
                <a:srgbClr val="10248A"/>
              </a:solidFill>
            </c:spPr>
          </c:dPt>
          <c:dPt>
            <c:idx val="19"/>
            <c:invertIfNegative val="0"/>
            <c:bubble3D val="0"/>
            <c:spPr>
              <a:solidFill>
                <a:srgbClr val="10248A"/>
              </a:solidFill>
            </c:spPr>
          </c:dPt>
          <c:dPt>
            <c:idx val="20"/>
            <c:invertIfNegative val="0"/>
            <c:bubble3D val="0"/>
            <c:spPr>
              <a:solidFill>
                <a:srgbClr val="10248A"/>
              </a:solidFill>
            </c:spPr>
          </c:dPt>
          <c:dPt>
            <c:idx val="21"/>
            <c:invertIfNegative val="0"/>
            <c:bubble3D val="0"/>
            <c:spPr>
              <a:solidFill>
                <a:srgbClr val="10248A"/>
              </a:solidFill>
            </c:spPr>
          </c:dPt>
          <c:dPt>
            <c:idx val="22"/>
            <c:invertIfNegative val="0"/>
            <c:bubble3D val="0"/>
            <c:spPr>
              <a:solidFill>
                <a:srgbClr val="10248A"/>
              </a:solidFill>
            </c:spPr>
          </c:dPt>
          <c:dPt>
            <c:idx val="23"/>
            <c:invertIfNegative val="0"/>
            <c:bubble3D val="0"/>
            <c:spPr>
              <a:solidFill>
                <a:srgbClr val="10248A"/>
              </a:solidFill>
            </c:spPr>
          </c:dPt>
          <c:dPt>
            <c:idx val="24"/>
            <c:invertIfNegative val="0"/>
            <c:bubble3D val="0"/>
            <c:spPr>
              <a:solidFill>
                <a:srgbClr val="10248A"/>
              </a:solidFill>
            </c:spPr>
          </c:dPt>
          <c:dLbls>
            <c:txPr>
              <a:bodyPr/>
              <a:lstStyle/>
              <a:p>
                <a:pPr>
                  <a:defRPr sz="10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Sheet1!$A$2:$A$26</c:f>
              <c:strCache>
                <c:ptCount val="25"/>
                <c:pt idx="0">
                  <c:v>California-USA</c:v>
                </c:pt>
                <c:pt idx="1">
                  <c:v>Dubai-UAE</c:v>
                </c:pt>
                <c:pt idx="2">
                  <c:v>New Zealand</c:v>
                </c:pt>
                <c:pt idx="3">
                  <c:v>Lithuania</c:v>
                </c:pt>
                <c:pt idx="4">
                  <c:v>Romania</c:v>
                </c:pt>
                <c:pt idx="5">
                  <c:v>Quebec-CAN </c:v>
                </c:pt>
                <c:pt idx="6">
                  <c:v>UNITED STATES</c:v>
                </c:pt>
                <c:pt idx="7">
                  <c:v>Indiana-USA</c:v>
                </c:pt>
                <c:pt idx="8">
                  <c:v>Turkey</c:v>
                </c:pt>
                <c:pt idx="9">
                  <c:v>Hungary</c:v>
                </c:pt>
                <c:pt idx="10">
                  <c:v>Colorado-USA</c:v>
                </c:pt>
                <c:pt idx="11">
                  <c:v>Florida-USA</c:v>
                </c:pt>
                <c:pt idx="12">
                  <c:v>England-GBR</c:v>
                </c:pt>
                <c:pt idx="13">
                  <c:v>Australia</c:v>
                </c:pt>
                <c:pt idx="14">
                  <c:v>Connecticut-USA</c:v>
                </c:pt>
                <c:pt idx="15">
                  <c:v>Israel</c:v>
                </c:pt>
                <c:pt idx="16">
                  <c:v>Minnesota-USA</c:v>
                </c:pt>
                <c:pt idx="17">
                  <c:v>North Carolina-USA</c:v>
                </c:pt>
                <c:pt idx="18">
                  <c:v>Russian Federation</c:v>
                </c:pt>
                <c:pt idx="19">
                  <c:v>Massachusetts-USA</c:v>
                </c:pt>
                <c:pt idx="20">
                  <c:v>Japan</c:v>
                </c:pt>
                <c:pt idx="21">
                  <c:v>Hong Kong-CHN</c:v>
                </c:pt>
                <c:pt idx="22">
                  <c:v>Korea, Rep. of</c:v>
                </c:pt>
                <c:pt idx="23">
                  <c:v>Singapore</c:v>
                </c:pt>
                <c:pt idx="24">
                  <c:v>Chinese Taipei-CHN</c:v>
                </c:pt>
              </c:strCache>
            </c:strRef>
          </c:cat>
          <c:val>
            <c:numRef>
              <c:f>Sheet1!$B$2:$B$26</c:f>
              <c:numCache>
                <c:formatCode>0</c:formatCode>
                <c:ptCount val="25"/>
                <c:pt idx="0">
                  <c:v>4.8172699999999997</c:v>
                </c:pt>
                <c:pt idx="1">
                  <c:v>4.8315799999999998</c:v>
                </c:pt>
                <c:pt idx="2">
                  <c:v>4.9310200000000028</c:v>
                </c:pt>
                <c:pt idx="3">
                  <c:v>5.0272699999999997</c:v>
                </c:pt>
                <c:pt idx="4">
                  <c:v>5.0956200000000003</c:v>
                </c:pt>
                <c:pt idx="5">
                  <c:v>5.6288499999999972</c:v>
                </c:pt>
                <c:pt idx="6">
                  <c:v>6.5455899999999971</c:v>
                </c:pt>
                <c:pt idx="7">
                  <c:v>6.9824799999999998</c:v>
                </c:pt>
                <c:pt idx="8">
                  <c:v>7.0969899999999972</c:v>
                </c:pt>
                <c:pt idx="9">
                  <c:v>7.6945799999999958</c:v>
                </c:pt>
                <c:pt idx="10">
                  <c:v>7.69984</c:v>
                </c:pt>
                <c:pt idx="11">
                  <c:v>7.91812</c:v>
                </c:pt>
                <c:pt idx="12">
                  <c:v>8.0378499999999988</c:v>
                </c:pt>
                <c:pt idx="13">
                  <c:v>8.6782499999999985</c:v>
                </c:pt>
                <c:pt idx="14">
                  <c:v>10.169700000000002</c:v>
                </c:pt>
                <c:pt idx="15">
                  <c:v>12.465500000000006</c:v>
                </c:pt>
                <c:pt idx="16">
                  <c:v>13.07305</c:v>
                </c:pt>
                <c:pt idx="17">
                  <c:v>13.750160000000001</c:v>
                </c:pt>
                <c:pt idx="18">
                  <c:v>14.222329999999999</c:v>
                </c:pt>
                <c:pt idx="19">
                  <c:v>19.263349999999978</c:v>
                </c:pt>
                <c:pt idx="20">
                  <c:v>26.923009999999984</c:v>
                </c:pt>
                <c:pt idx="21">
                  <c:v>34.409879999999994</c:v>
                </c:pt>
                <c:pt idx="22">
                  <c:v>47.079230000000003</c:v>
                </c:pt>
                <c:pt idx="23">
                  <c:v>47.635990000000021</c:v>
                </c:pt>
                <c:pt idx="24">
                  <c:v>49.363940000000007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4264960"/>
        <c:axId val="54266496"/>
      </c:barChart>
      <c:catAx>
        <c:axId val="54264960"/>
        <c:scaling>
          <c:orientation val="minMax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>
              <a:defRPr sz="1000"/>
            </a:pPr>
            <a:endParaRPr lang="en-US"/>
          </a:p>
        </c:txPr>
        <c:crossAx val="54266496"/>
        <c:crosses val="autoZero"/>
        <c:auto val="1"/>
        <c:lblAlgn val="ctr"/>
        <c:lblOffset val="100"/>
        <c:noMultiLvlLbl val="0"/>
      </c:catAx>
      <c:valAx>
        <c:axId val="54266496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 sz="1200" b="0" dirty="0" smtClean="0"/>
                  <a:t>Percentage reaching</a:t>
                </a:r>
                <a:r>
                  <a:rPr lang="en-US" sz="1200" b="0" baseline="0" dirty="0" smtClean="0"/>
                  <a:t> </a:t>
                </a:r>
                <a:r>
                  <a:rPr lang="en-US" sz="1200" b="0" i="1" baseline="0" dirty="0" smtClean="0"/>
                  <a:t>Advanced</a:t>
                </a:r>
                <a:r>
                  <a:rPr lang="en-US" sz="1200" b="0" baseline="0" dirty="0" smtClean="0"/>
                  <a:t> benchmark</a:t>
                </a:r>
                <a:endParaRPr lang="en-US" sz="1200" b="0" dirty="0"/>
              </a:p>
            </c:rich>
          </c:tx>
          <c:layout/>
          <c:overlay val="0"/>
        </c:title>
        <c:numFmt formatCode="0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en-US"/>
          </a:p>
        </c:txPr>
        <c:crossAx val="5426496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0730694339226988"/>
          <c:y val="2.0146520146520148E-2"/>
          <c:w val="0.76095297703599174"/>
          <c:h val="0.80922557826888952"/>
        </c:manualLayout>
      </c:layout>
      <c:barChart>
        <c:barDir val="bar"/>
        <c:grouping val="clustered"/>
        <c:varyColors val="0"/>
        <c:ser>
          <c:idx val="0"/>
          <c:order val="0"/>
          <c:tx>
            <c:v>2007-2011</c:v>
          </c:tx>
          <c:spPr>
            <a:solidFill>
              <a:srgbClr val="71C482"/>
            </a:solidFill>
            <a:ln>
              <a:solidFill>
                <a:srgbClr val="71C482"/>
              </a:solidFill>
            </a:ln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1200"/>
                      <a:t>11*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z="1200"/>
                      <a:t>21*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z="1200"/>
                      <a:t>9*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sz="1200"/>
                      <a:t>8*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en-US" sz="1200"/>
                      <a:t>11*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/>
              <c:tx>
                <c:rich>
                  <a:bodyPr/>
                  <a:lstStyle/>
                  <a:p>
                    <a:r>
                      <a:rPr lang="en-US" sz="1200"/>
                      <a:t>17*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/>
              <c:tx>
                <c:rich>
                  <a:bodyPr/>
                  <a:lstStyle/>
                  <a:p>
                    <a:r>
                      <a:rPr lang="en-US" sz="1200"/>
                      <a:t>37*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/>
              <c:tx>
                <c:rich>
                  <a:bodyPr/>
                  <a:lstStyle/>
                  <a:p>
                    <a:r>
                      <a:rPr lang="en-US" sz="1200"/>
                      <a:t>17*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/>
              <c:tx>
                <c:rich>
                  <a:bodyPr/>
                  <a:lstStyle/>
                  <a:p>
                    <a:r>
                      <a:rPr lang="en-US" sz="1200"/>
                      <a:t>27*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/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'G4 Sci Sep'!$D$4:$D$13</c:f>
              <c:strCache>
                <c:ptCount val="10"/>
                <c:pt idx="0">
                  <c:v>Japan</c:v>
                </c:pt>
                <c:pt idx="1">
                  <c:v>UNITED STATES</c:v>
                </c:pt>
                <c:pt idx="2">
                  <c:v>Czech Republic</c:v>
                </c:pt>
                <c:pt idx="3">
                  <c:v>Sweden</c:v>
                </c:pt>
                <c:pt idx="4">
                  <c:v>Netherlands</c:v>
                </c:pt>
                <c:pt idx="5">
                  <c:v>Denmark</c:v>
                </c:pt>
                <c:pt idx="6">
                  <c:v>Norway</c:v>
                </c:pt>
                <c:pt idx="7">
                  <c:v>Georgia</c:v>
                </c:pt>
                <c:pt idx="8">
                  <c:v>Iran, Islamic Rep. of</c:v>
                </c:pt>
                <c:pt idx="9">
                  <c:v>Tunisia</c:v>
                </c:pt>
              </c:strCache>
            </c:strRef>
          </c:cat>
          <c:val>
            <c:numRef>
              <c:f>'G4 Sci Sep'!$E$4:$E$13</c:f>
              <c:numCache>
                <c:formatCode>General</c:formatCode>
                <c:ptCount val="10"/>
                <c:pt idx="0">
                  <c:v>11</c:v>
                </c:pt>
                <c:pt idx="1">
                  <c:v>5</c:v>
                </c:pt>
                <c:pt idx="2">
                  <c:v>21</c:v>
                </c:pt>
                <c:pt idx="3">
                  <c:v>9</c:v>
                </c:pt>
                <c:pt idx="4">
                  <c:v>8</c:v>
                </c:pt>
                <c:pt idx="5">
                  <c:v>11</c:v>
                </c:pt>
                <c:pt idx="6">
                  <c:v>17</c:v>
                </c:pt>
                <c:pt idx="7">
                  <c:v>37</c:v>
                </c:pt>
                <c:pt idx="8">
                  <c:v>17</c:v>
                </c:pt>
                <c:pt idx="9">
                  <c:v>27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0"/>
        <c:axId val="85885696"/>
        <c:axId val="85888384"/>
      </c:barChart>
      <c:catAx>
        <c:axId val="85885696"/>
        <c:scaling>
          <c:orientation val="maxMin"/>
        </c:scaling>
        <c:delete val="0"/>
        <c:axPos val="l"/>
        <c:majorGridlines/>
        <c:majorTickMark val="in"/>
        <c:minorTickMark val="none"/>
        <c:tickLblPos val="low"/>
        <c:txPr>
          <a:bodyPr/>
          <a:lstStyle/>
          <a:p>
            <a:pPr>
              <a:defRPr>
                <a:latin typeface="Arial" pitchFamily="34" charset="0"/>
                <a:cs typeface="Arial" pitchFamily="34" charset="0"/>
              </a:defRPr>
            </a:pPr>
            <a:endParaRPr lang="en-US"/>
          </a:p>
        </c:txPr>
        <c:crossAx val="85888384"/>
        <c:crosses val="autoZero"/>
        <c:auto val="1"/>
        <c:lblAlgn val="ctr"/>
        <c:lblOffset val="100"/>
        <c:noMultiLvlLbl val="0"/>
      </c:catAx>
      <c:valAx>
        <c:axId val="85888384"/>
        <c:scaling>
          <c:orientation val="minMax"/>
          <c:max val="40"/>
          <c:min val="-20"/>
        </c:scaling>
        <c:delete val="0"/>
        <c:axPos val="b"/>
        <c:title>
          <c:tx>
            <c:rich>
              <a:bodyPr/>
              <a:lstStyle/>
              <a:p>
                <a:pPr>
                  <a:defRPr sz="1100" b="0">
                    <a:latin typeface="Arial" pitchFamily="34" charset="0"/>
                    <a:cs typeface="Arial" pitchFamily="34" charset="0"/>
                  </a:defRPr>
                </a:pPr>
                <a:r>
                  <a:rPr lang="en-US" sz="1100" b="0">
                    <a:latin typeface="Arial" pitchFamily="34" charset="0"/>
                    <a:cs typeface="Arial" pitchFamily="34" charset="0"/>
                  </a:rPr>
                  <a:t>Change in average score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Arial" pitchFamily="34" charset="0"/>
                <a:cs typeface="Arial" pitchFamily="34" charset="0"/>
              </a:defRPr>
            </a:pPr>
            <a:endParaRPr lang="en-US"/>
          </a:p>
        </c:txPr>
        <c:crossAx val="85885696"/>
        <c:crosses val="max"/>
        <c:crossBetween val="between"/>
        <c:majorUnit val="10"/>
      </c:valAx>
      <c:spPr>
        <a:ln>
          <a:solidFill>
            <a:srgbClr val="E9F6EC"/>
          </a:solidFill>
        </a:ln>
      </c:spPr>
    </c:plotArea>
    <c:plotVisOnly val="1"/>
    <c:dispBlanksAs val="gap"/>
    <c:showDLblsOverMax val="0"/>
  </c:chart>
  <c:spPr>
    <a:noFill/>
    <a:ln>
      <a:noFill/>
    </a:ln>
  </c:sp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0730694339226974"/>
          <c:y val="2.0146520146520148E-2"/>
          <c:w val="0.76095297703599174"/>
          <c:h val="0.7203707352821056"/>
        </c:manualLayout>
      </c:layout>
      <c:barChart>
        <c:barDir val="bar"/>
        <c:grouping val="clustered"/>
        <c:varyColors val="0"/>
        <c:ser>
          <c:idx val="0"/>
          <c:order val="0"/>
          <c:tx>
            <c:v>2007-2011</c:v>
          </c:tx>
          <c:spPr>
            <a:solidFill>
              <a:srgbClr val="71C482"/>
            </a:solidFill>
            <a:ln>
              <a:solidFill>
                <a:srgbClr val="71C482"/>
              </a:solidFill>
            </a:ln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/>
                      <a:t>-</a:t>
                    </a:r>
                    <a:r>
                      <a:rPr lang="en-US" smtClean="0"/>
                      <a:t>19*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tx>
                <c:rich>
                  <a:bodyPr/>
                  <a:lstStyle/>
                  <a:p>
                    <a:r>
                      <a:rPr lang="en-US"/>
                      <a:t>-</a:t>
                    </a:r>
                    <a:r>
                      <a:rPr lang="en-US" smtClean="0"/>
                      <a:t>13*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tx>
                <c:rich>
                  <a:bodyPr/>
                  <a:lstStyle/>
                  <a:p>
                    <a:r>
                      <a:rPr lang="en-US"/>
                      <a:t>-</a:t>
                    </a:r>
                    <a:r>
                      <a:rPr lang="en-US" smtClean="0"/>
                      <a:t>11*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tx>
                <c:rich>
                  <a:bodyPr/>
                  <a:lstStyle/>
                  <a:p>
                    <a:r>
                      <a:rPr lang="en-US"/>
                      <a:t>-</a:t>
                    </a:r>
                    <a:r>
                      <a:rPr lang="en-US" smtClean="0"/>
                      <a:t>12*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tx>
                <c:rich>
                  <a:bodyPr/>
                  <a:lstStyle/>
                  <a:p>
                    <a:r>
                      <a:rPr lang="en-US"/>
                      <a:t>-</a:t>
                    </a:r>
                    <a:r>
                      <a:rPr lang="en-US" smtClean="0"/>
                      <a:t>7*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/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'G4 Sci Sep'!$D$39:$D$43</c:f>
              <c:strCache>
                <c:ptCount val="5"/>
                <c:pt idx="0">
                  <c:v>Hong Kong-CHN</c:v>
                </c:pt>
                <c:pt idx="1">
                  <c:v>England-GBR</c:v>
                </c:pt>
                <c:pt idx="2">
                  <c:v>Italy</c:v>
                </c:pt>
                <c:pt idx="3">
                  <c:v>Australia</c:v>
                </c:pt>
                <c:pt idx="4">
                  <c:v>New Zealand</c:v>
                </c:pt>
              </c:strCache>
            </c:strRef>
          </c:cat>
          <c:val>
            <c:numRef>
              <c:f>'G4 Sci Sep'!$H$39:$H$43</c:f>
              <c:numCache>
                <c:formatCode>General</c:formatCode>
                <c:ptCount val="5"/>
                <c:pt idx="0">
                  <c:v>-19</c:v>
                </c:pt>
                <c:pt idx="1">
                  <c:v>-13</c:v>
                </c:pt>
                <c:pt idx="2">
                  <c:v>-11</c:v>
                </c:pt>
                <c:pt idx="3">
                  <c:v>-12</c:v>
                </c:pt>
                <c:pt idx="4">
                  <c:v>-7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0"/>
        <c:axId val="85789312"/>
        <c:axId val="85816064"/>
      </c:barChart>
      <c:catAx>
        <c:axId val="85789312"/>
        <c:scaling>
          <c:orientation val="maxMin"/>
        </c:scaling>
        <c:delete val="0"/>
        <c:axPos val="l"/>
        <c:majorGridlines/>
        <c:majorTickMark val="in"/>
        <c:minorTickMark val="none"/>
        <c:tickLblPos val="low"/>
        <c:crossAx val="85816064"/>
        <c:crosses val="autoZero"/>
        <c:auto val="1"/>
        <c:lblAlgn val="ctr"/>
        <c:lblOffset val="100"/>
        <c:noMultiLvlLbl val="0"/>
      </c:catAx>
      <c:valAx>
        <c:axId val="85816064"/>
        <c:scaling>
          <c:orientation val="minMax"/>
          <c:max val="30"/>
          <c:min val="-30"/>
        </c:scaling>
        <c:delete val="0"/>
        <c:axPos val="b"/>
        <c:title>
          <c:tx>
            <c:rich>
              <a:bodyPr/>
              <a:lstStyle/>
              <a:p>
                <a:pPr>
                  <a:defRPr sz="1200" b="0"/>
                </a:pPr>
                <a:r>
                  <a:rPr lang="en-US" sz="1200" b="0"/>
                  <a:t>Change in average score</a:t>
                </a:r>
              </a:p>
            </c:rich>
          </c:tx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en-US"/>
          </a:p>
        </c:txPr>
        <c:crossAx val="85789312"/>
        <c:crosses val="max"/>
        <c:crossBetween val="between"/>
        <c:majorUnit val="10"/>
      </c:valAx>
      <c:spPr>
        <a:ln>
          <a:solidFill>
            <a:srgbClr val="E9F6EC"/>
          </a:solidFill>
        </a:ln>
      </c:spPr>
    </c:plotArea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0730694339226977"/>
          <c:y val="2.0146520146520148E-2"/>
          <c:w val="0.76095297703599174"/>
          <c:h val="0.78639100169322984"/>
        </c:manualLayout>
      </c:layout>
      <c:barChart>
        <c:barDir val="bar"/>
        <c:grouping val="clustered"/>
        <c:varyColors val="0"/>
        <c:ser>
          <c:idx val="0"/>
          <c:order val="0"/>
          <c:tx>
            <c:v>2007-2011</c:v>
          </c:tx>
          <c:spPr>
            <a:solidFill>
              <a:srgbClr val="71C482"/>
            </a:solidFill>
            <a:ln>
              <a:solidFill>
                <a:srgbClr val="71C482"/>
              </a:solidFill>
            </a:ln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 sz="1200"/>
                      <a:t>23*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tx>
                <c:rich>
                  <a:bodyPr/>
                  <a:lstStyle/>
                  <a:p>
                    <a:r>
                      <a:rPr lang="en-US" sz="1200"/>
                      <a:t>7*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tx>
                <c:rich>
                  <a:bodyPr/>
                  <a:lstStyle/>
                  <a:p>
                    <a:r>
                      <a:rPr lang="en-US" sz="1200"/>
                      <a:t>15*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tx>
                <c:rich>
                  <a:bodyPr/>
                  <a:lstStyle/>
                  <a:p>
                    <a:r>
                      <a:rPr lang="en-US" sz="1200"/>
                      <a:t>13*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tx>
                <c:rich>
                  <a:bodyPr/>
                  <a:lstStyle/>
                  <a:p>
                    <a:r>
                      <a:rPr lang="en-US" sz="1200"/>
                      <a:t>5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tx>
                <c:rich>
                  <a:bodyPr/>
                  <a:lstStyle/>
                  <a:p>
                    <a:r>
                      <a:rPr lang="en-US" sz="1200"/>
                      <a:t>13*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tx>
                <c:rich>
                  <a:bodyPr/>
                  <a:lstStyle/>
                  <a:p>
                    <a:r>
                      <a:rPr lang="en-US" sz="1200"/>
                      <a:t>16*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tx>
                <c:rich>
                  <a:bodyPr/>
                  <a:lstStyle/>
                  <a:p>
                    <a:r>
                      <a:rPr lang="en-US" sz="1200"/>
                      <a:t>8*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tx>
                <c:rich>
                  <a:bodyPr/>
                  <a:lstStyle/>
                  <a:p>
                    <a:r>
                      <a:rPr lang="en-US" sz="1200"/>
                      <a:t>15*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tx>
                <c:rich>
                  <a:bodyPr/>
                  <a:lstStyle/>
                  <a:p>
                    <a:r>
                      <a:rPr lang="en-US" sz="1200"/>
                      <a:t>16*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/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'G8 Sci Sep'!$D$4:$D$13</c:f>
              <c:strCache>
                <c:ptCount val="10"/>
                <c:pt idx="0">
                  <c:v>Singapore</c:v>
                </c:pt>
                <c:pt idx="1">
                  <c:v>Korea, Rep. of</c:v>
                </c:pt>
                <c:pt idx="2">
                  <c:v>Minnesota-USA</c:v>
                </c:pt>
                <c:pt idx="3">
                  <c:v>Russian Federation</c:v>
                </c:pt>
                <c:pt idx="4">
                  <c:v>UNITED STATES</c:v>
                </c:pt>
                <c:pt idx="5">
                  <c:v>Quebec-CAN</c:v>
                </c:pt>
                <c:pt idx="6">
                  <c:v>Ukraine</c:v>
                </c:pt>
                <c:pt idx="7">
                  <c:v>Norway</c:v>
                </c:pt>
                <c:pt idx="8">
                  <c:v>Iran, Islamic Rep. of</c:v>
                </c:pt>
                <c:pt idx="9">
                  <c:v>Palestinian Nat'l Auth</c:v>
                </c:pt>
              </c:strCache>
            </c:strRef>
          </c:cat>
          <c:val>
            <c:numRef>
              <c:f>'G8 Sci Sep'!$E$4:$E$13</c:f>
              <c:numCache>
                <c:formatCode>General</c:formatCode>
                <c:ptCount val="10"/>
                <c:pt idx="0">
                  <c:v>23</c:v>
                </c:pt>
                <c:pt idx="1">
                  <c:v>7</c:v>
                </c:pt>
                <c:pt idx="2">
                  <c:v>15</c:v>
                </c:pt>
                <c:pt idx="3">
                  <c:v>13</c:v>
                </c:pt>
                <c:pt idx="4">
                  <c:v>5</c:v>
                </c:pt>
                <c:pt idx="5">
                  <c:v>13</c:v>
                </c:pt>
                <c:pt idx="6">
                  <c:v>16</c:v>
                </c:pt>
                <c:pt idx="7">
                  <c:v>8</c:v>
                </c:pt>
                <c:pt idx="8">
                  <c:v>15</c:v>
                </c:pt>
                <c:pt idx="9">
                  <c:v>16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0"/>
        <c:axId val="85838080"/>
        <c:axId val="87073920"/>
      </c:barChart>
      <c:catAx>
        <c:axId val="85838080"/>
        <c:scaling>
          <c:orientation val="maxMin"/>
        </c:scaling>
        <c:delete val="0"/>
        <c:axPos val="l"/>
        <c:majorGridlines/>
        <c:numFmt formatCode="General" sourceLinked="1"/>
        <c:majorTickMark val="in"/>
        <c:minorTickMark val="none"/>
        <c:tickLblPos val="low"/>
        <c:crossAx val="87073920"/>
        <c:crosses val="autoZero"/>
        <c:auto val="1"/>
        <c:lblAlgn val="ctr"/>
        <c:lblOffset val="100"/>
        <c:noMultiLvlLbl val="0"/>
      </c:catAx>
      <c:valAx>
        <c:axId val="87073920"/>
        <c:scaling>
          <c:orientation val="minMax"/>
          <c:max val="40"/>
          <c:min val="-20"/>
        </c:scaling>
        <c:delete val="0"/>
        <c:axPos val="b"/>
        <c:title>
          <c:tx>
            <c:rich>
              <a:bodyPr/>
              <a:lstStyle/>
              <a:p>
                <a:pPr>
                  <a:defRPr b="0"/>
                </a:pPr>
                <a:r>
                  <a:rPr lang="en-US" b="0"/>
                  <a:t>Change in average score</a:t>
                </a:r>
              </a:p>
            </c:rich>
          </c:tx>
          <c:overlay val="0"/>
        </c:title>
        <c:numFmt formatCode="General" sourceLinked="1"/>
        <c:majorTickMark val="out"/>
        <c:minorTickMark val="none"/>
        <c:tickLblPos val="nextTo"/>
        <c:crossAx val="85838080"/>
        <c:crosses val="max"/>
        <c:crossBetween val="between"/>
        <c:majorUnit val="10"/>
      </c:valAx>
      <c:spPr>
        <a:ln>
          <a:solidFill>
            <a:srgbClr val="E9F6EC"/>
          </a:solidFill>
        </a:ln>
      </c:spPr>
    </c:plotArea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0730694339226963"/>
          <c:y val="2.0146520146520148E-2"/>
          <c:w val="0.76095297703599174"/>
          <c:h val="0.77110038355243971"/>
        </c:manualLayout>
      </c:layout>
      <c:barChart>
        <c:barDir val="bar"/>
        <c:grouping val="clustered"/>
        <c:varyColors val="0"/>
        <c:ser>
          <c:idx val="0"/>
          <c:order val="0"/>
          <c:tx>
            <c:v>2007-2011</c:v>
          </c:tx>
          <c:spPr>
            <a:solidFill>
              <a:srgbClr val="71C482"/>
            </a:solidFill>
            <a:ln>
              <a:solidFill>
                <a:srgbClr val="71C482"/>
              </a:solidFill>
            </a:ln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/>
                      <a:t>-17*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tx>
                <c:rich>
                  <a:bodyPr/>
                  <a:lstStyle/>
                  <a:p>
                    <a:r>
                      <a:rPr lang="en-US"/>
                      <a:t>-15*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tx>
                <c:rich>
                  <a:bodyPr/>
                  <a:lstStyle/>
                  <a:p>
                    <a:r>
                      <a:rPr lang="en-US"/>
                      <a:t>-20*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tx>
                <c:rich>
                  <a:bodyPr/>
                  <a:lstStyle/>
                  <a:p>
                    <a:r>
                      <a:rPr lang="en-US"/>
                      <a:t>-33*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tx>
                <c:rich>
                  <a:bodyPr/>
                  <a:lstStyle/>
                  <a:p>
                    <a:r>
                      <a:rPr lang="en-US"/>
                      <a:t>-44*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tx>
                <c:rich>
                  <a:bodyPr/>
                  <a:lstStyle/>
                  <a:p>
                    <a:r>
                      <a:rPr lang="en-US"/>
                      <a:t>-26*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tx>
                <c:rich>
                  <a:bodyPr/>
                  <a:lstStyle/>
                  <a:p>
                    <a:r>
                      <a:rPr lang="en-US"/>
                      <a:t>-21*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/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'G8 Sci Sep'!$D$20:$D$26</c:f>
              <c:strCache>
                <c:ptCount val="7"/>
                <c:pt idx="0">
                  <c:v>Hungary</c:v>
                </c:pt>
                <c:pt idx="1">
                  <c:v>Bahrain</c:v>
                </c:pt>
                <c:pt idx="2">
                  <c:v>Thailand</c:v>
                </c:pt>
                <c:pt idx="3">
                  <c:v>Jordan</c:v>
                </c:pt>
                <c:pt idx="4">
                  <c:v>Malaysia</c:v>
                </c:pt>
                <c:pt idx="5">
                  <c:v>Syrian Arab Republic</c:v>
                </c:pt>
                <c:pt idx="6">
                  <c:v>Indonesia</c:v>
                </c:pt>
              </c:strCache>
            </c:strRef>
          </c:cat>
          <c:val>
            <c:numRef>
              <c:f>'G8 Sci Sep'!$E$20:$E$26</c:f>
              <c:numCache>
                <c:formatCode>General</c:formatCode>
                <c:ptCount val="7"/>
                <c:pt idx="0">
                  <c:v>-17</c:v>
                </c:pt>
                <c:pt idx="1">
                  <c:v>-15</c:v>
                </c:pt>
                <c:pt idx="2">
                  <c:v>-20</c:v>
                </c:pt>
                <c:pt idx="3">
                  <c:v>-33</c:v>
                </c:pt>
                <c:pt idx="4">
                  <c:v>-44</c:v>
                </c:pt>
                <c:pt idx="5">
                  <c:v>-26</c:v>
                </c:pt>
                <c:pt idx="6">
                  <c:v>-21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0"/>
        <c:axId val="86974848"/>
        <c:axId val="87030016"/>
      </c:barChart>
      <c:catAx>
        <c:axId val="86974848"/>
        <c:scaling>
          <c:orientation val="maxMin"/>
        </c:scaling>
        <c:delete val="0"/>
        <c:axPos val="l"/>
        <c:majorGridlines/>
        <c:numFmt formatCode="General" sourceLinked="1"/>
        <c:majorTickMark val="in"/>
        <c:minorTickMark val="none"/>
        <c:tickLblPos val="low"/>
        <c:crossAx val="87030016"/>
        <c:crosses val="autoZero"/>
        <c:auto val="1"/>
        <c:lblAlgn val="ctr"/>
        <c:lblOffset val="100"/>
        <c:noMultiLvlLbl val="0"/>
      </c:catAx>
      <c:valAx>
        <c:axId val="87030016"/>
        <c:scaling>
          <c:orientation val="minMax"/>
          <c:max val="10"/>
          <c:min val="-50"/>
        </c:scaling>
        <c:delete val="0"/>
        <c:axPos val="b"/>
        <c:title>
          <c:tx>
            <c:rich>
              <a:bodyPr/>
              <a:lstStyle/>
              <a:p>
                <a:pPr>
                  <a:defRPr b="0"/>
                </a:pPr>
                <a:r>
                  <a:rPr lang="en-US" b="0"/>
                  <a:t>Change in average score</a:t>
                </a:r>
              </a:p>
            </c:rich>
          </c:tx>
          <c:overlay val="0"/>
        </c:title>
        <c:numFmt formatCode="General" sourceLinked="1"/>
        <c:majorTickMark val="out"/>
        <c:minorTickMark val="none"/>
        <c:tickLblPos val="nextTo"/>
        <c:crossAx val="86974848"/>
        <c:crosses val="max"/>
        <c:crossBetween val="between"/>
        <c:majorUnit val="10"/>
      </c:valAx>
      <c:spPr>
        <a:ln>
          <a:solidFill>
            <a:srgbClr val="E9F6EC"/>
          </a:solidFill>
        </a:ln>
      </c:spPr>
    </c:plotArea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37"/>
    </mc:Choice>
    <mc:Fallback>
      <c:style val="37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0947164213169047"/>
          <c:y val="0.13043977836103821"/>
          <c:w val="0.87174139690872521"/>
          <c:h val="0.6982551399825022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United States</c:v>
                </c:pt>
              </c:strCache>
            </c:strRef>
          </c:tx>
          <c:spPr>
            <a:solidFill>
              <a:srgbClr val="93CA9E"/>
            </a:solidFill>
            <a:ln>
              <a:noFill/>
            </a:ln>
          </c:spPr>
          <c:invertIfNegative val="0"/>
          <c:dLbls>
            <c:txPr>
              <a:bodyPr/>
              <a:lstStyle/>
              <a:p>
                <a:pPr>
                  <a:defRPr sz="12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Sheet1!$A$2:$A$5</c:f>
              <c:strCache>
                <c:ptCount val="4"/>
                <c:pt idx="0">
                  <c:v>Low</c:v>
                </c:pt>
                <c:pt idx="1">
                  <c:v>Intermediate</c:v>
                </c:pt>
                <c:pt idx="2">
                  <c:v>High</c:v>
                </c:pt>
                <c:pt idx="3">
                  <c:v>Advanced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96</c:v>
                </c:pt>
                <c:pt idx="1">
                  <c:v>81</c:v>
                </c:pt>
                <c:pt idx="2">
                  <c:v>49</c:v>
                </c:pt>
                <c:pt idx="3">
                  <c:v>15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International median</c:v>
                </c:pt>
              </c:strCache>
            </c:strRef>
          </c:tx>
          <c:spPr>
            <a:solidFill>
              <a:srgbClr val="285130"/>
            </a:solidFill>
            <a:ln>
              <a:noFill/>
            </a:ln>
          </c:spPr>
          <c:invertIfNegative val="0"/>
          <c:dLbls>
            <c:txPr>
              <a:bodyPr/>
              <a:lstStyle/>
              <a:p>
                <a:pPr>
                  <a:defRPr sz="12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Sheet1!$A$2:$A$5</c:f>
              <c:strCache>
                <c:ptCount val="4"/>
                <c:pt idx="0">
                  <c:v>Low</c:v>
                </c:pt>
                <c:pt idx="1">
                  <c:v>Intermediate</c:v>
                </c:pt>
                <c:pt idx="2">
                  <c:v>High</c:v>
                </c:pt>
                <c:pt idx="3">
                  <c:v>Advanced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92</c:v>
                </c:pt>
                <c:pt idx="1">
                  <c:v>72</c:v>
                </c:pt>
                <c:pt idx="2">
                  <c:v>32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8109440"/>
        <c:axId val="88111360"/>
      </c:barChart>
      <c:catAx>
        <c:axId val="88109440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1200"/>
                </a:pPr>
                <a:r>
                  <a:rPr lang="en-US" sz="1200" b="0" dirty="0" smtClean="0">
                    <a:latin typeface="Arial" pitchFamily="34" charset="0"/>
                    <a:cs typeface="Arial" pitchFamily="34" charset="0"/>
                  </a:rPr>
                  <a:t>Benchmark</a:t>
                </a:r>
                <a:endParaRPr lang="en-US" sz="1200" b="0" dirty="0">
                  <a:latin typeface="Arial" pitchFamily="34" charset="0"/>
                  <a:cs typeface="Arial" pitchFamily="34" charset="0"/>
                </a:endParaRPr>
              </a:p>
            </c:rich>
          </c:tx>
          <c:layout>
            <c:manualLayout>
              <c:xMode val="edge"/>
              <c:yMode val="edge"/>
              <c:x val="0.46660133515919205"/>
              <c:y val="0.91083639545056849"/>
            </c:manualLayout>
          </c:layout>
          <c:overlay val="0"/>
        </c:title>
        <c:majorTickMark val="out"/>
        <c:minorTickMark val="none"/>
        <c:tickLblPos val="nextTo"/>
        <c:txPr>
          <a:bodyPr/>
          <a:lstStyle/>
          <a:p>
            <a:pPr>
              <a:defRPr sz="1000">
                <a:latin typeface="Arial" pitchFamily="34" charset="0"/>
                <a:cs typeface="Arial" pitchFamily="34" charset="0"/>
              </a:defRPr>
            </a:pPr>
            <a:endParaRPr lang="en-US"/>
          </a:p>
        </c:txPr>
        <c:crossAx val="88111360"/>
        <c:crosses val="autoZero"/>
        <c:auto val="1"/>
        <c:lblAlgn val="ctr"/>
        <c:lblOffset val="100"/>
        <c:noMultiLvlLbl val="0"/>
      </c:catAx>
      <c:valAx>
        <c:axId val="88111360"/>
        <c:scaling>
          <c:orientation val="minMax"/>
          <c:max val="100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000">
                <a:latin typeface="Arial" pitchFamily="34" charset="0"/>
                <a:cs typeface="Arial" pitchFamily="34" charset="0"/>
              </a:defRPr>
            </a:pPr>
            <a:endParaRPr lang="en-US"/>
          </a:p>
        </c:txPr>
        <c:crossAx val="88109440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egendEntry>
        <c:idx val="0"/>
        <c:txPr>
          <a:bodyPr/>
          <a:lstStyle/>
          <a:p>
            <a:pPr>
              <a:defRPr sz="1600" cap="all" baseline="0">
                <a:latin typeface="Arial" pitchFamily="34" charset="0"/>
                <a:cs typeface="Arial" pitchFamily="34" charset="0"/>
              </a:defRPr>
            </a:pPr>
            <a:endParaRPr lang="en-US"/>
          </a:p>
        </c:txPr>
      </c:legendEntry>
      <c:layout>
        <c:manualLayout>
          <c:xMode val="edge"/>
          <c:yMode val="edge"/>
          <c:x val="0.53244608010955152"/>
          <c:y val="4.5354039078448746E-2"/>
          <c:w val="0.42530911217619533"/>
          <c:h val="0.14393832020997374"/>
        </c:manualLayout>
      </c:layout>
      <c:overlay val="1"/>
      <c:txPr>
        <a:bodyPr/>
        <a:lstStyle/>
        <a:p>
          <a:pPr>
            <a:defRPr sz="1600">
              <a:latin typeface="Arial" pitchFamily="34" charset="0"/>
              <a:cs typeface="Arial" pitchFamily="34" charset="0"/>
            </a:defRPr>
          </a:pPr>
          <a:endParaRPr lang="en-US"/>
        </a:p>
      </c:txPr>
    </c:legend>
    <c:plotVisOnly val="1"/>
    <c:dispBlanksAs val="gap"/>
    <c:showDLblsOverMax val="0"/>
  </c:chart>
  <c:spPr>
    <a:noFill/>
    <a:ln w="19050">
      <a:noFill/>
    </a:ln>
  </c:spPr>
  <c:txPr>
    <a:bodyPr/>
    <a:lstStyle/>
    <a:p>
      <a:pPr>
        <a:defRPr sz="1800"/>
      </a:pPr>
      <a:endParaRPr lang="en-US"/>
    </a:p>
  </c:txPr>
  <c:externalData r:id="rId1">
    <c:autoUpdate val="0"/>
  </c:externalData>
  <c:userShapes r:id="rId2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3869875640544941"/>
          <c:y val="3.7151702786377833E-2"/>
          <c:w val="0.73133264591925728"/>
          <c:h val="0.806616029470305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285130"/>
            </a:solidFill>
          </c:spPr>
          <c:invertIfNegative val="0"/>
          <c:dPt>
            <c:idx val="3"/>
            <c:invertIfNegative val="0"/>
            <c:bubble3D val="0"/>
            <c:spPr>
              <a:solidFill>
                <a:srgbClr val="93CA9E"/>
              </a:solidFill>
            </c:spPr>
          </c:dPt>
          <c:dPt>
            <c:idx val="4"/>
            <c:invertIfNegative val="0"/>
            <c:bubble3D val="0"/>
            <c:spPr>
              <a:solidFill>
                <a:srgbClr val="93CA9E"/>
              </a:solidFill>
            </c:spPr>
          </c:dPt>
          <c:dPt>
            <c:idx val="5"/>
            <c:invertIfNegative val="0"/>
            <c:bubble3D val="0"/>
            <c:spPr>
              <a:solidFill>
                <a:srgbClr val="93CA9E"/>
              </a:solidFill>
            </c:spPr>
          </c:dPt>
          <c:dPt>
            <c:idx val="6"/>
            <c:invertIfNegative val="0"/>
            <c:bubble3D val="0"/>
            <c:spPr>
              <a:solidFill>
                <a:srgbClr val="93CA9E"/>
              </a:solidFill>
            </c:spPr>
          </c:dPt>
          <c:dPt>
            <c:idx val="7"/>
            <c:invertIfNegative val="0"/>
            <c:bubble3D val="0"/>
            <c:spPr>
              <a:solidFill>
                <a:srgbClr val="93CA9E"/>
              </a:solidFill>
            </c:spPr>
          </c:dPt>
          <c:dPt>
            <c:idx val="8"/>
            <c:invertIfNegative val="0"/>
            <c:bubble3D val="0"/>
            <c:spPr>
              <a:solidFill>
                <a:srgbClr val="93CA9E"/>
              </a:solidFill>
              <a:ln>
                <a:noFill/>
              </a:ln>
            </c:spPr>
          </c:dPt>
          <c:dPt>
            <c:idx val="9"/>
            <c:invertIfNegative val="0"/>
            <c:bubble3D val="0"/>
            <c:spPr>
              <a:solidFill>
                <a:srgbClr val="93CA9E"/>
              </a:solidFill>
            </c:spPr>
          </c:dPt>
          <c:dLbls>
            <c:txPr>
              <a:bodyPr/>
              <a:lstStyle/>
              <a:p>
                <a:pPr>
                  <a:defRPr sz="10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Sheet1!$A$2:$A$11</c:f>
              <c:strCache>
                <c:ptCount val="10"/>
                <c:pt idx="0">
                  <c:v>Singapore </c:v>
                </c:pt>
                <c:pt idx="1">
                  <c:v>Korea, Rep. of </c:v>
                </c:pt>
                <c:pt idx="2">
                  <c:v>Finland </c:v>
                </c:pt>
                <c:pt idx="3">
                  <c:v>Russian Federation </c:v>
                </c:pt>
                <c:pt idx="4">
                  <c:v>Chinese Taipei-CHN</c:v>
                </c:pt>
                <c:pt idx="5">
                  <c:v>UNITED STATES</c:v>
                </c:pt>
                <c:pt idx="6">
                  <c:v>Japan </c:v>
                </c:pt>
                <c:pt idx="7">
                  <c:v>Florida-USA</c:v>
                </c:pt>
                <c:pt idx="8">
                  <c:v>Hungary </c:v>
                </c:pt>
                <c:pt idx="9">
                  <c:v>North Carolina-USA</c:v>
                </c:pt>
              </c:strCache>
            </c:strRef>
          </c:cat>
          <c:val>
            <c:numRef>
              <c:f>Sheet1!$B$2:$B$11</c:f>
              <c:numCache>
                <c:formatCode>0</c:formatCode>
                <c:ptCount val="10"/>
                <c:pt idx="0">
                  <c:v>33.200140000000012</c:v>
                </c:pt>
                <c:pt idx="1">
                  <c:v>28.54147</c:v>
                </c:pt>
                <c:pt idx="2">
                  <c:v>20.209810000000001</c:v>
                </c:pt>
                <c:pt idx="3">
                  <c:v>15.817</c:v>
                </c:pt>
                <c:pt idx="4">
                  <c:v>15.220859999999998</c:v>
                </c:pt>
                <c:pt idx="5">
                  <c:v>14.741879999999998</c:v>
                </c:pt>
                <c:pt idx="6">
                  <c:v>14.295360000000001</c:v>
                </c:pt>
                <c:pt idx="7">
                  <c:v>14.193290000000001</c:v>
                </c:pt>
                <c:pt idx="8">
                  <c:v>13.210790000000001</c:v>
                </c:pt>
                <c:pt idx="9">
                  <c:v>12.45767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8445696"/>
        <c:axId val="88447232"/>
      </c:barChart>
      <c:catAx>
        <c:axId val="88445696"/>
        <c:scaling>
          <c:orientation val="maxMin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>
              <a:defRPr sz="1000"/>
            </a:pPr>
            <a:endParaRPr lang="en-US"/>
          </a:p>
        </c:txPr>
        <c:crossAx val="88447232"/>
        <c:crosses val="autoZero"/>
        <c:auto val="1"/>
        <c:lblAlgn val="ctr"/>
        <c:lblOffset val="100"/>
        <c:noMultiLvlLbl val="0"/>
      </c:catAx>
      <c:valAx>
        <c:axId val="88447232"/>
        <c:scaling>
          <c:orientation val="minMax"/>
          <c:max val="60"/>
        </c:scaling>
        <c:delete val="0"/>
        <c:axPos val="b"/>
        <c:title>
          <c:tx>
            <c:rich>
              <a:bodyPr/>
              <a:lstStyle/>
              <a:p>
                <a:pPr>
                  <a:defRPr sz="1200" b="0"/>
                </a:pPr>
                <a:r>
                  <a:rPr lang="en-US" sz="1200" b="0" dirty="0" smtClean="0"/>
                  <a:t>Percentage reaching</a:t>
                </a:r>
                <a:r>
                  <a:rPr lang="en-US" sz="1200" b="0" baseline="0" dirty="0" smtClean="0"/>
                  <a:t> </a:t>
                </a:r>
                <a:r>
                  <a:rPr lang="en-US" sz="1200" b="0" i="1" baseline="0" dirty="0" smtClean="0"/>
                  <a:t>Advanced</a:t>
                </a:r>
                <a:r>
                  <a:rPr lang="en-US" sz="1200" b="0" baseline="0" dirty="0" smtClean="0"/>
                  <a:t> benchmark</a:t>
                </a:r>
                <a:endParaRPr lang="en-US" sz="1200" b="0" dirty="0"/>
              </a:p>
            </c:rich>
          </c:tx>
          <c:overlay val="0"/>
        </c:title>
        <c:numFmt formatCode="0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en-US"/>
          </a:p>
        </c:txPr>
        <c:crossAx val="88445696"/>
        <c:crosses val="max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37"/>
    </mc:Choice>
    <mc:Fallback>
      <c:style val="37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0947164213169053"/>
          <c:y val="0.11192125984252001"/>
          <c:w val="0.87174139690872565"/>
          <c:h val="0.722560695538057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United States</c:v>
                </c:pt>
              </c:strCache>
            </c:strRef>
          </c:tx>
          <c:spPr>
            <a:solidFill>
              <a:srgbClr val="93CA9E"/>
            </a:solidFill>
            <a:ln>
              <a:noFill/>
            </a:ln>
          </c:spPr>
          <c:invertIfNegative val="0"/>
          <c:dLbls>
            <c:txPr>
              <a:bodyPr/>
              <a:lstStyle/>
              <a:p>
                <a:pPr>
                  <a:defRPr sz="12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Sheet1!$A$2:$A$5</c:f>
              <c:strCache>
                <c:ptCount val="4"/>
                <c:pt idx="0">
                  <c:v>Low</c:v>
                </c:pt>
                <c:pt idx="1">
                  <c:v>Intermediate</c:v>
                </c:pt>
                <c:pt idx="2">
                  <c:v>High</c:v>
                </c:pt>
                <c:pt idx="3">
                  <c:v>Advanced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93</c:v>
                </c:pt>
                <c:pt idx="1">
                  <c:v>73</c:v>
                </c:pt>
                <c:pt idx="2">
                  <c:v>40</c:v>
                </c:pt>
                <c:pt idx="3">
                  <c:v>10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International median</c:v>
                </c:pt>
              </c:strCache>
            </c:strRef>
          </c:tx>
          <c:spPr>
            <a:solidFill>
              <a:srgbClr val="285130"/>
            </a:solidFill>
            <a:ln>
              <a:noFill/>
            </a:ln>
          </c:spPr>
          <c:invertIfNegative val="0"/>
          <c:dLbls>
            <c:txPr>
              <a:bodyPr/>
              <a:lstStyle/>
              <a:p>
                <a:pPr>
                  <a:defRPr sz="12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Sheet1!$A$2:$A$5</c:f>
              <c:strCache>
                <c:ptCount val="4"/>
                <c:pt idx="0">
                  <c:v>Low</c:v>
                </c:pt>
                <c:pt idx="1">
                  <c:v>Intermediate</c:v>
                </c:pt>
                <c:pt idx="2">
                  <c:v>High</c:v>
                </c:pt>
                <c:pt idx="3">
                  <c:v>Advanced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79</c:v>
                </c:pt>
                <c:pt idx="1">
                  <c:v>52</c:v>
                </c:pt>
                <c:pt idx="2">
                  <c:v>21</c:v>
                </c:pt>
                <c:pt idx="3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8245376"/>
        <c:axId val="88247296"/>
      </c:barChart>
      <c:catAx>
        <c:axId val="88245376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1200"/>
                </a:pPr>
                <a:r>
                  <a:rPr lang="en-US" sz="1200" b="0" dirty="0" smtClean="0">
                    <a:latin typeface="Arial" pitchFamily="34" charset="0"/>
                    <a:cs typeface="Arial" pitchFamily="34" charset="0"/>
                  </a:rPr>
                  <a:t>Benchmark</a:t>
                </a:r>
                <a:endParaRPr lang="en-US" sz="1200" b="0" dirty="0">
                  <a:latin typeface="Arial" pitchFamily="34" charset="0"/>
                  <a:cs typeface="Arial" pitchFamily="34" charset="0"/>
                </a:endParaRPr>
              </a:p>
            </c:rich>
          </c:tx>
          <c:overlay val="0"/>
        </c:title>
        <c:majorTickMark val="out"/>
        <c:minorTickMark val="none"/>
        <c:tickLblPos val="nextTo"/>
        <c:txPr>
          <a:bodyPr/>
          <a:lstStyle/>
          <a:p>
            <a:pPr>
              <a:defRPr sz="1000">
                <a:latin typeface="Arial" pitchFamily="34" charset="0"/>
                <a:cs typeface="Arial" pitchFamily="34" charset="0"/>
              </a:defRPr>
            </a:pPr>
            <a:endParaRPr lang="en-US"/>
          </a:p>
        </c:txPr>
        <c:crossAx val="88247296"/>
        <c:crosses val="autoZero"/>
        <c:auto val="1"/>
        <c:lblAlgn val="ctr"/>
        <c:lblOffset val="100"/>
        <c:noMultiLvlLbl val="0"/>
      </c:catAx>
      <c:valAx>
        <c:axId val="8824729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000">
                <a:latin typeface="Arial" pitchFamily="34" charset="0"/>
                <a:cs typeface="Arial" pitchFamily="34" charset="0"/>
              </a:defRPr>
            </a:pPr>
            <a:endParaRPr lang="en-US"/>
          </a:p>
        </c:txPr>
        <c:crossAx val="88245376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egendEntry>
        <c:idx val="0"/>
        <c:txPr>
          <a:bodyPr/>
          <a:lstStyle/>
          <a:p>
            <a:pPr>
              <a:defRPr sz="1600" cap="all" baseline="0">
                <a:latin typeface="Arial" pitchFamily="34" charset="0"/>
                <a:cs typeface="Arial" pitchFamily="34" charset="0"/>
              </a:defRPr>
            </a:pPr>
            <a:endParaRPr lang="en-US"/>
          </a:p>
        </c:txPr>
      </c:legendEntry>
      <c:layout>
        <c:manualLayout>
          <c:xMode val="edge"/>
          <c:yMode val="edge"/>
          <c:x val="0.54150398429925606"/>
          <c:y val="0.2046131733533309"/>
          <c:w val="0.42530911217619533"/>
          <c:h val="0.14393832020997374"/>
        </c:manualLayout>
      </c:layout>
      <c:overlay val="1"/>
      <c:txPr>
        <a:bodyPr/>
        <a:lstStyle/>
        <a:p>
          <a:pPr>
            <a:defRPr sz="1600">
              <a:latin typeface="Arial" pitchFamily="34" charset="0"/>
              <a:cs typeface="Arial" pitchFamily="34" charset="0"/>
            </a:defRPr>
          </a:pPr>
          <a:endParaRPr lang="en-US"/>
        </a:p>
      </c:txPr>
    </c:legend>
    <c:plotVisOnly val="1"/>
    <c:dispBlanksAs val="gap"/>
    <c:showDLblsOverMax val="0"/>
  </c:chart>
  <c:spPr>
    <a:noFill/>
    <a:ln w="19050">
      <a:noFill/>
    </a:ln>
  </c:spPr>
  <c:txPr>
    <a:bodyPr/>
    <a:lstStyle/>
    <a:p>
      <a:pPr>
        <a:defRPr sz="1800"/>
      </a:pPr>
      <a:endParaRPr lang="en-US"/>
    </a:p>
  </c:txPr>
  <c:externalData r:id="rId1">
    <c:autoUpdate val="0"/>
  </c:externalData>
  <c:userShapes r:id="rId2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3869875640544941"/>
          <c:y val="3.7151702786377798E-2"/>
          <c:w val="0.73133264591925795"/>
          <c:h val="0.83777821692682608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285130"/>
            </a:solidFill>
          </c:spPr>
          <c:invertIfNegative val="0"/>
          <c:dPt>
            <c:idx val="8"/>
            <c:invertIfNegative val="0"/>
            <c:bubble3D val="0"/>
            <c:spPr>
              <a:solidFill>
                <a:srgbClr val="285130"/>
              </a:solidFill>
              <a:ln>
                <a:noFill/>
              </a:ln>
            </c:spPr>
          </c:dPt>
          <c:dPt>
            <c:idx val="11"/>
            <c:invertIfNegative val="0"/>
            <c:bubble3D val="0"/>
            <c:spPr>
              <a:solidFill>
                <a:srgbClr val="93CA9E"/>
              </a:solidFill>
            </c:spPr>
          </c:dPt>
          <c:dPt>
            <c:idx val="13"/>
            <c:invertIfNegative val="0"/>
            <c:bubble3D val="0"/>
            <c:spPr>
              <a:solidFill>
                <a:srgbClr val="93CA9E"/>
              </a:solidFill>
            </c:spPr>
          </c:dPt>
          <c:dPt>
            <c:idx val="14"/>
            <c:invertIfNegative val="0"/>
            <c:bubble3D val="0"/>
            <c:spPr>
              <a:solidFill>
                <a:srgbClr val="93CA9E"/>
              </a:solidFill>
            </c:spPr>
          </c:dPt>
          <c:dPt>
            <c:idx val="15"/>
            <c:invertIfNegative val="0"/>
            <c:bubble3D val="0"/>
            <c:spPr>
              <a:solidFill>
                <a:srgbClr val="93CA9E"/>
              </a:solidFill>
            </c:spPr>
          </c:dPt>
          <c:dPt>
            <c:idx val="16"/>
            <c:invertIfNegative val="0"/>
            <c:bubble3D val="0"/>
            <c:spPr>
              <a:solidFill>
                <a:srgbClr val="93CA9E"/>
              </a:solidFill>
            </c:spPr>
          </c:dPt>
          <c:dPt>
            <c:idx val="17"/>
            <c:invertIfNegative val="0"/>
            <c:bubble3D val="0"/>
            <c:spPr>
              <a:solidFill>
                <a:srgbClr val="93CA9E"/>
              </a:solidFill>
            </c:spPr>
          </c:dPt>
          <c:dPt>
            <c:idx val="18"/>
            <c:invertIfNegative val="0"/>
            <c:bubble3D val="0"/>
            <c:spPr>
              <a:solidFill>
                <a:srgbClr val="93CA9E"/>
              </a:solidFill>
            </c:spPr>
          </c:dPt>
          <c:dPt>
            <c:idx val="19"/>
            <c:invertIfNegative val="0"/>
            <c:bubble3D val="0"/>
            <c:spPr>
              <a:solidFill>
                <a:srgbClr val="93CA9E"/>
              </a:solidFill>
            </c:spPr>
          </c:dPt>
          <c:dPt>
            <c:idx val="20"/>
            <c:invertIfNegative val="0"/>
            <c:bubble3D val="0"/>
            <c:spPr>
              <a:solidFill>
                <a:srgbClr val="93CA9E"/>
              </a:solidFill>
            </c:spPr>
          </c:dPt>
          <c:dPt>
            <c:idx val="21"/>
            <c:invertIfNegative val="0"/>
            <c:bubble3D val="0"/>
            <c:spPr>
              <a:solidFill>
                <a:srgbClr val="93CA9E"/>
              </a:solidFill>
            </c:spPr>
          </c:dPt>
          <c:dPt>
            <c:idx val="22"/>
            <c:invertIfNegative val="0"/>
            <c:bubble3D val="0"/>
            <c:spPr>
              <a:solidFill>
                <a:srgbClr val="93CA9E"/>
              </a:solidFill>
            </c:spPr>
          </c:dPt>
          <c:dPt>
            <c:idx val="23"/>
            <c:invertIfNegative val="0"/>
            <c:bubble3D val="0"/>
            <c:spPr>
              <a:solidFill>
                <a:schemeClr val="bg1"/>
              </a:solidFill>
              <a:ln>
                <a:solidFill>
                  <a:srgbClr val="285130"/>
                </a:solidFill>
              </a:ln>
            </c:spPr>
          </c:dPt>
          <c:dPt>
            <c:idx val="24"/>
            <c:invertIfNegative val="0"/>
            <c:bubble3D val="0"/>
            <c:spPr>
              <a:solidFill>
                <a:schemeClr val="bg1"/>
              </a:solidFill>
              <a:ln>
                <a:solidFill>
                  <a:srgbClr val="285130"/>
                </a:solidFill>
              </a:ln>
            </c:spPr>
          </c:dPt>
          <c:dPt>
            <c:idx val="25"/>
            <c:invertIfNegative val="0"/>
            <c:bubble3D val="0"/>
            <c:spPr>
              <a:solidFill>
                <a:schemeClr val="bg1"/>
              </a:solidFill>
              <a:ln>
                <a:solidFill>
                  <a:srgbClr val="285130"/>
                </a:solidFill>
              </a:ln>
            </c:spPr>
          </c:dPt>
          <c:dLbls>
            <c:txPr>
              <a:bodyPr/>
              <a:lstStyle/>
              <a:p>
                <a:pPr>
                  <a:defRPr sz="10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Sheet1!$A$2:$A$24</c:f>
              <c:strCache>
                <c:ptCount val="23"/>
                <c:pt idx="0">
                  <c:v>Singapore </c:v>
                </c:pt>
                <c:pt idx="1">
                  <c:v>Massachusetts-USA</c:v>
                </c:pt>
                <c:pt idx="2">
                  <c:v>Chinese Taipei-CHN</c:v>
                </c:pt>
                <c:pt idx="3">
                  <c:v>Korea, Rep. of </c:v>
                </c:pt>
                <c:pt idx="4">
                  <c:v>Japan </c:v>
                </c:pt>
                <c:pt idx="5">
                  <c:v>Minnesota-USA</c:v>
                </c:pt>
                <c:pt idx="6">
                  <c:v>Colorado-USA</c:v>
                </c:pt>
                <c:pt idx="7">
                  <c:v>Connecticut-USA</c:v>
                </c:pt>
                <c:pt idx="8">
                  <c:v>Russian Federation </c:v>
                </c:pt>
                <c:pt idx="9">
                  <c:v>England-GBR</c:v>
                </c:pt>
                <c:pt idx="10">
                  <c:v>Slovenia </c:v>
                </c:pt>
                <c:pt idx="11">
                  <c:v>Florida-USA</c:v>
                </c:pt>
                <c:pt idx="12">
                  <c:v>Finland </c:v>
                </c:pt>
                <c:pt idx="13">
                  <c:v>North Carolina-USA</c:v>
                </c:pt>
                <c:pt idx="14">
                  <c:v>Alberta-CAN</c:v>
                </c:pt>
                <c:pt idx="15">
                  <c:v>Israel </c:v>
                </c:pt>
                <c:pt idx="16">
                  <c:v>Australia </c:v>
                </c:pt>
                <c:pt idx="17">
                  <c:v>Indiana-USA</c:v>
                </c:pt>
                <c:pt idx="18">
                  <c:v>UNITED STATES</c:v>
                </c:pt>
                <c:pt idx="19">
                  <c:v>Hong Kong-GBR</c:v>
                </c:pt>
                <c:pt idx="20">
                  <c:v>New Zealand </c:v>
                </c:pt>
                <c:pt idx="21">
                  <c:v>Hungary </c:v>
                </c:pt>
                <c:pt idx="22">
                  <c:v>Turkey </c:v>
                </c:pt>
              </c:strCache>
            </c:strRef>
          </c:cat>
          <c:val>
            <c:numRef>
              <c:f>Sheet1!$B$2:$B$24</c:f>
              <c:numCache>
                <c:formatCode>0</c:formatCode>
                <c:ptCount val="23"/>
                <c:pt idx="0">
                  <c:v>40.072970000000012</c:v>
                </c:pt>
                <c:pt idx="1">
                  <c:v>24.448369999999983</c:v>
                </c:pt>
                <c:pt idx="2">
                  <c:v>24.0029</c:v>
                </c:pt>
                <c:pt idx="3">
                  <c:v>20.318000000000001</c:v>
                </c:pt>
                <c:pt idx="4">
                  <c:v>18.370860000000011</c:v>
                </c:pt>
                <c:pt idx="5">
                  <c:v>16.132809999999999</c:v>
                </c:pt>
                <c:pt idx="6">
                  <c:v>14.45777</c:v>
                </c:pt>
                <c:pt idx="7">
                  <c:v>14.06901</c:v>
                </c:pt>
                <c:pt idx="8">
                  <c:v>13.75262</c:v>
                </c:pt>
                <c:pt idx="9">
                  <c:v>13.532250000000001</c:v>
                </c:pt>
                <c:pt idx="10">
                  <c:v>13.482580000000006</c:v>
                </c:pt>
                <c:pt idx="11">
                  <c:v>13.318520000000001</c:v>
                </c:pt>
                <c:pt idx="12">
                  <c:v>12.842790000000004</c:v>
                </c:pt>
                <c:pt idx="13">
                  <c:v>12.411850000000001</c:v>
                </c:pt>
                <c:pt idx="14">
                  <c:v>11.590210000000001</c:v>
                </c:pt>
                <c:pt idx="15">
                  <c:v>11.035820000000001</c:v>
                </c:pt>
                <c:pt idx="16">
                  <c:v>10.639050000000001</c:v>
                </c:pt>
                <c:pt idx="17">
                  <c:v>10.421050000000001</c:v>
                </c:pt>
                <c:pt idx="18">
                  <c:v>10.00719</c:v>
                </c:pt>
                <c:pt idx="19">
                  <c:v>9.1099200000000007</c:v>
                </c:pt>
                <c:pt idx="20">
                  <c:v>9.0434400000000004</c:v>
                </c:pt>
                <c:pt idx="21">
                  <c:v>8.8125800000000059</c:v>
                </c:pt>
                <c:pt idx="22">
                  <c:v>7.9680299999999997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7823488"/>
        <c:axId val="87825024"/>
      </c:barChart>
      <c:catAx>
        <c:axId val="87823488"/>
        <c:scaling>
          <c:orientation val="maxMin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>
              <a:defRPr sz="1000"/>
            </a:pPr>
            <a:endParaRPr lang="en-US"/>
          </a:p>
        </c:txPr>
        <c:crossAx val="87825024"/>
        <c:crosses val="autoZero"/>
        <c:auto val="1"/>
        <c:lblAlgn val="ctr"/>
        <c:lblOffset val="100"/>
        <c:noMultiLvlLbl val="0"/>
      </c:catAx>
      <c:valAx>
        <c:axId val="87825024"/>
        <c:scaling>
          <c:orientation val="minMax"/>
          <c:max val="60"/>
        </c:scaling>
        <c:delete val="0"/>
        <c:axPos val="b"/>
        <c:title>
          <c:tx>
            <c:rich>
              <a:bodyPr/>
              <a:lstStyle/>
              <a:p>
                <a:pPr>
                  <a:defRPr sz="1200" b="0"/>
                </a:pPr>
                <a:r>
                  <a:rPr lang="en-US" sz="1200" b="0" dirty="0" smtClean="0"/>
                  <a:t>Percentage reaching </a:t>
                </a:r>
                <a:r>
                  <a:rPr lang="en-US" sz="1200" b="0" i="1" dirty="0" smtClean="0"/>
                  <a:t>Advanced</a:t>
                </a:r>
                <a:r>
                  <a:rPr lang="en-US" sz="1200" b="0" dirty="0" smtClean="0"/>
                  <a:t> benchmark</a:t>
                </a:r>
                <a:endParaRPr lang="en-US" sz="1200" b="0" dirty="0"/>
              </a:p>
            </c:rich>
          </c:tx>
          <c:overlay val="0"/>
        </c:title>
        <c:numFmt formatCode="0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en-US"/>
          </a:p>
        </c:txPr>
        <c:crossAx val="87823488"/>
        <c:crosses val="max"/>
        <c:crossBetween val="between"/>
        <c:majorUnit val="10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8430435695538072"/>
          <c:y val="9.1585907530789684E-4"/>
          <c:w val="0.7839555905511818"/>
          <c:h val="0.85193958394089664"/>
        </c:manualLayout>
      </c:layout>
      <c:barChart>
        <c:barDir val="bar"/>
        <c:grouping val="clustered"/>
        <c:varyColors val="0"/>
        <c:ser>
          <c:idx val="0"/>
          <c:order val="0"/>
          <c:tx>
            <c:v>2007-2011</c:v>
          </c:tx>
          <c:spPr>
            <a:solidFill>
              <a:srgbClr val="98002D"/>
            </a:solidFill>
            <a:ln>
              <a:solidFill>
                <a:srgbClr val="98002D"/>
              </a:solidFill>
            </a:ln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/>
                      <a:t>-</a:t>
                    </a:r>
                    <a:r>
                      <a:rPr lang="en-US" smtClean="0"/>
                      <a:t>12*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/>
                      <a:t>-</a:t>
                    </a:r>
                    <a:r>
                      <a:rPr lang="en-US" smtClean="0"/>
                      <a:t>8*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/>
                      <a:t>-</a:t>
                    </a:r>
                    <a:r>
                      <a:rPr lang="en-US" smtClean="0"/>
                      <a:t>10*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/>
                      <a:t>-</a:t>
                    </a:r>
                    <a:r>
                      <a:rPr lang="en-US" smtClean="0"/>
                      <a:t>7*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/>
                      <a:t>-</a:t>
                    </a:r>
                    <a:r>
                      <a:rPr lang="en-US" smtClean="0"/>
                      <a:t>12*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en-US"/>
                      <a:t>-</a:t>
                    </a:r>
                    <a:r>
                      <a:rPr lang="en-US" smtClean="0"/>
                      <a:t>15*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/>
              <c:tx>
                <c:rich>
                  <a:bodyPr/>
                  <a:lstStyle/>
                  <a:p>
                    <a:r>
                      <a:rPr lang="en-US"/>
                      <a:t>-</a:t>
                    </a:r>
                    <a:r>
                      <a:rPr lang="en-US" smtClean="0"/>
                      <a:t>9*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/>
              <c:tx>
                <c:rich>
                  <a:bodyPr/>
                  <a:lstStyle/>
                  <a:p>
                    <a:r>
                      <a:rPr lang="en-US"/>
                      <a:t>-</a:t>
                    </a:r>
                    <a:r>
                      <a:rPr lang="en-US" smtClean="0"/>
                      <a:t>9*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/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'G4 Reading Sep'!$D$48:$D$55</c:f>
              <c:strCache>
                <c:ptCount val="8"/>
                <c:pt idx="0">
                  <c:v>Alberta-CAN</c:v>
                </c:pt>
                <c:pt idx="1">
                  <c:v>Sweden</c:v>
                </c:pt>
                <c:pt idx="2">
                  <c:v>Italy</c:v>
                </c:pt>
                <c:pt idx="3">
                  <c:v>Germany</c:v>
                </c:pt>
                <c:pt idx="4">
                  <c:v>Hungary</c:v>
                </c:pt>
                <c:pt idx="5">
                  <c:v>Bulgaria</c:v>
                </c:pt>
                <c:pt idx="6">
                  <c:v>Austria</c:v>
                </c:pt>
                <c:pt idx="7">
                  <c:v>Lithuania</c:v>
                </c:pt>
              </c:strCache>
            </c:strRef>
          </c:cat>
          <c:val>
            <c:numRef>
              <c:f>'G4 Reading Sep'!$H$48:$H$55</c:f>
              <c:numCache>
                <c:formatCode>General</c:formatCode>
                <c:ptCount val="8"/>
                <c:pt idx="0">
                  <c:v>-12</c:v>
                </c:pt>
                <c:pt idx="1">
                  <c:v>-8</c:v>
                </c:pt>
                <c:pt idx="2">
                  <c:v>-10</c:v>
                </c:pt>
                <c:pt idx="3">
                  <c:v>-7</c:v>
                </c:pt>
                <c:pt idx="4">
                  <c:v>-12</c:v>
                </c:pt>
                <c:pt idx="5">
                  <c:v>-15</c:v>
                </c:pt>
                <c:pt idx="6">
                  <c:v>-9</c:v>
                </c:pt>
                <c:pt idx="7">
                  <c:v>-9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0"/>
        <c:axId val="58858880"/>
        <c:axId val="58890496"/>
      </c:barChart>
      <c:catAx>
        <c:axId val="58858880"/>
        <c:scaling>
          <c:orientation val="maxMin"/>
        </c:scaling>
        <c:delete val="0"/>
        <c:axPos val="l"/>
        <c:majorGridlines/>
        <c:numFmt formatCode="General" sourceLinked="1"/>
        <c:majorTickMark val="in"/>
        <c:minorTickMark val="none"/>
        <c:tickLblPos val="low"/>
        <c:crossAx val="58890496"/>
        <c:crosses val="autoZero"/>
        <c:auto val="1"/>
        <c:lblAlgn val="ctr"/>
        <c:lblOffset val="100"/>
        <c:noMultiLvlLbl val="0"/>
      </c:catAx>
      <c:valAx>
        <c:axId val="58890496"/>
        <c:scaling>
          <c:orientation val="minMax"/>
          <c:max val="30"/>
          <c:min val="-30"/>
        </c:scaling>
        <c:delete val="0"/>
        <c:axPos val="b"/>
        <c:title>
          <c:tx>
            <c:rich>
              <a:bodyPr/>
              <a:lstStyle/>
              <a:p>
                <a:pPr>
                  <a:defRPr sz="1200" b="0"/>
                </a:pPr>
                <a:r>
                  <a:rPr lang="en-US" sz="1200" b="0"/>
                  <a:t>Change in average score</a:t>
                </a:r>
              </a:p>
            </c:rich>
          </c:tx>
          <c:layout>
            <c:manualLayout>
              <c:xMode val="edge"/>
              <c:yMode val="edge"/>
              <c:x val="0.48554876640419947"/>
              <c:y val="0.94283513171964628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en-US"/>
          </a:p>
        </c:txPr>
        <c:crossAx val="58858880"/>
        <c:crosses val="max"/>
        <c:crossBetween val="between"/>
        <c:majorUnit val="10"/>
      </c:valAx>
      <c:spPr>
        <a:ln>
          <a:solidFill>
            <a:srgbClr val="E9F6EC"/>
          </a:solidFill>
        </a:ln>
      </c:spPr>
    </c:plotArea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37"/>
    </mc:Choice>
    <mc:Fallback>
      <c:style val="37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0947164213169047"/>
          <c:y val="0.13043977836103821"/>
          <c:w val="0.87174139690872521"/>
          <c:h val="0.6774216972878434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United States</c:v>
                </c:pt>
              </c:strCache>
            </c:strRef>
          </c:tx>
          <c:spPr>
            <a:solidFill>
              <a:srgbClr val="C87B7B"/>
            </a:solidFill>
            <a:ln>
              <a:noFill/>
            </a:ln>
          </c:spPr>
          <c:invertIfNegative val="0"/>
          <c:dLbls>
            <c:txPr>
              <a:bodyPr/>
              <a:lstStyle/>
              <a:p>
                <a:pPr>
                  <a:defRPr sz="14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Sheet1!$A$2:$A$5</c:f>
              <c:strCache>
                <c:ptCount val="4"/>
                <c:pt idx="0">
                  <c:v>Low</c:v>
                </c:pt>
                <c:pt idx="1">
                  <c:v>Intermediate</c:v>
                </c:pt>
                <c:pt idx="2">
                  <c:v>High</c:v>
                </c:pt>
                <c:pt idx="3">
                  <c:v>Advanced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98</c:v>
                </c:pt>
                <c:pt idx="1">
                  <c:v>86</c:v>
                </c:pt>
                <c:pt idx="2">
                  <c:v>56</c:v>
                </c:pt>
                <c:pt idx="3">
                  <c:v>17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International median</c:v>
                </c:pt>
              </c:strCache>
            </c:strRef>
          </c:tx>
          <c:spPr>
            <a:solidFill>
              <a:srgbClr val="98002D"/>
            </a:solidFill>
            <a:ln>
              <a:noFill/>
            </a:ln>
          </c:spPr>
          <c:invertIfNegative val="0"/>
          <c:dLbls>
            <c:txPr>
              <a:bodyPr/>
              <a:lstStyle/>
              <a:p>
                <a:pPr>
                  <a:defRPr sz="14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Sheet1!$A$2:$A$5</c:f>
              <c:strCache>
                <c:ptCount val="4"/>
                <c:pt idx="0">
                  <c:v>Low</c:v>
                </c:pt>
                <c:pt idx="1">
                  <c:v>Intermediate</c:v>
                </c:pt>
                <c:pt idx="2">
                  <c:v>High</c:v>
                </c:pt>
                <c:pt idx="3">
                  <c:v>Advanced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95</c:v>
                </c:pt>
                <c:pt idx="1">
                  <c:v>80</c:v>
                </c:pt>
                <c:pt idx="2">
                  <c:v>44</c:v>
                </c:pt>
                <c:pt idx="3">
                  <c:v>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1531648"/>
        <c:axId val="61533568"/>
      </c:barChart>
      <c:catAx>
        <c:axId val="61531648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1200"/>
                </a:pPr>
                <a:r>
                  <a:rPr lang="en-US" sz="1200" b="0" dirty="0" smtClean="0">
                    <a:latin typeface="Arial" pitchFamily="34" charset="0"/>
                    <a:cs typeface="Arial" pitchFamily="34" charset="0"/>
                  </a:rPr>
                  <a:t>Benchmark</a:t>
                </a:r>
                <a:endParaRPr lang="en-US" sz="1200" b="0" dirty="0">
                  <a:latin typeface="Arial" pitchFamily="34" charset="0"/>
                  <a:cs typeface="Arial" pitchFamily="34" charset="0"/>
                </a:endParaRPr>
              </a:p>
            </c:rich>
          </c:tx>
          <c:layout>
            <c:manualLayout>
              <c:xMode val="edge"/>
              <c:yMode val="edge"/>
              <c:x val="0.46660133515919205"/>
              <c:y val="0.91083639545056849"/>
            </c:manualLayout>
          </c:layout>
          <c:overlay val="0"/>
        </c:title>
        <c:majorTickMark val="out"/>
        <c:minorTickMark val="none"/>
        <c:tickLblPos val="nextTo"/>
        <c:txPr>
          <a:bodyPr/>
          <a:lstStyle/>
          <a:p>
            <a:pPr>
              <a:defRPr sz="1000">
                <a:latin typeface="Arial" pitchFamily="34" charset="0"/>
                <a:cs typeface="Arial" pitchFamily="34" charset="0"/>
              </a:defRPr>
            </a:pPr>
            <a:endParaRPr lang="en-US"/>
          </a:p>
        </c:txPr>
        <c:crossAx val="61533568"/>
        <c:crosses val="autoZero"/>
        <c:auto val="1"/>
        <c:lblAlgn val="ctr"/>
        <c:lblOffset val="100"/>
        <c:noMultiLvlLbl val="0"/>
      </c:catAx>
      <c:valAx>
        <c:axId val="61533568"/>
        <c:scaling>
          <c:orientation val="minMax"/>
          <c:max val="100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>
                <a:latin typeface="Arial" pitchFamily="34" charset="0"/>
                <a:cs typeface="Arial" pitchFamily="34" charset="0"/>
              </a:defRPr>
            </a:pPr>
            <a:endParaRPr lang="en-US"/>
          </a:p>
        </c:txPr>
        <c:crossAx val="61531648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egendEntry>
        <c:idx val="0"/>
        <c:txPr>
          <a:bodyPr/>
          <a:lstStyle/>
          <a:p>
            <a:pPr>
              <a:defRPr sz="1600" cap="all" baseline="0">
                <a:latin typeface="Arial" pitchFamily="34" charset="0"/>
                <a:cs typeface="Arial" pitchFamily="34" charset="0"/>
              </a:defRPr>
            </a:pPr>
            <a:endParaRPr lang="en-US"/>
          </a:p>
        </c:txPr>
      </c:legendEntry>
      <c:layout>
        <c:manualLayout>
          <c:xMode val="edge"/>
          <c:yMode val="edge"/>
          <c:x val="0.53244608010955152"/>
          <c:y val="4.5354039078448746E-2"/>
          <c:w val="0.42530911217619533"/>
          <c:h val="0.14393832020997374"/>
        </c:manualLayout>
      </c:layout>
      <c:overlay val="1"/>
      <c:txPr>
        <a:bodyPr/>
        <a:lstStyle/>
        <a:p>
          <a:pPr>
            <a:defRPr sz="1600">
              <a:latin typeface="Arial" pitchFamily="34" charset="0"/>
              <a:cs typeface="Arial" pitchFamily="34" charset="0"/>
            </a:defRPr>
          </a:pPr>
          <a:endParaRPr lang="en-US"/>
        </a:p>
      </c:txPr>
    </c:legend>
    <c:plotVisOnly val="1"/>
    <c:dispBlanksAs val="gap"/>
    <c:showDLblsOverMax val="0"/>
  </c:chart>
  <c:spPr>
    <a:noFill/>
    <a:ln w="19050">
      <a:noFill/>
    </a:ln>
  </c:spPr>
  <c:txPr>
    <a:bodyPr/>
    <a:lstStyle/>
    <a:p>
      <a:pPr>
        <a:defRPr sz="1800"/>
      </a:pPr>
      <a:endParaRPr lang="en-US"/>
    </a:p>
  </c:tx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3869875640544941"/>
          <c:y val="3.7151702786377826E-2"/>
          <c:w val="0.7313326459192574"/>
          <c:h val="0.81455579504330833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98002D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rgbClr val="98002D"/>
              </a:solidFill>
              <a:ln>
                <a:solidFill>
                  <a:srgbClr val="98002D"/>
                </a:solidFill>
              </a:ln>
            </c:spPr>
          </c:dPt>
          <c:dPt>
            <c:idx val="1"/>
            <c:invertIfNegative val="0"/>
            <c:bubble3D val="0"/>
            <c:spPr>
              <a:solidFill>
                <a:srgbClr val="98002D"/>
              </a:solidFill>
              <a:ln>
                <a:solidFill>
                  <a:srgbClr val="98002D"/>
                </a:solidFill>
              </a:ln>
            </c:spPr>
          </c:dPt>
          <c:dPt>
            <c:idx val="2"/>
            <c:invertIfNegative val="0"/>
            <c:bubble3D val="0"/>
            <c:spPr>
              <a:solidFill>
                <a:srgbClr val="C87B7B"/>
              </a:solidFill>
            </c:spPr>
          </c:dPt>
          <c:dPt>
            <c:idx val="3"/>
            <c:invertIfNegative val="0"/>
            <c:bubble3D val="0"/>
            <c:spPr>
              <a:solidFill>
                <a:srgbClr val="C87B7B"/>
              </a:solidFill>
            </c:spPr>
          </c:dPt>
          <c:dPt>
            <c:idx val="4"/>
            <c:invertIfNegative val="0"/>
            <c:bubble3D val="0"/>
            <c:spPr>
              <a:solidFill>
                <a:srgbClr val="C87B7B"/>
              </a:solidFill>
            </c:spPr>
          </c:dPt>
          <c:dPt>
            <c:idx val="5"/>
            <c:invertIfNegative val="0"/>
            <c:bubble3D val="0"/>
            <c:spPr>
              <a:solidFill>
                <a:srgbClr val="C87B7B"/>
              </a:solidFill>
            </c:spPr>
          </c:dPt>
          <c:dPt>
            <c:idx val="6"/>
            <c:invertIfNegative val="0"/>
            <c:bubble3D val="0"/>
            <c:spPr>
              <a:solidFill>
                <a:srgbClr val="C87B7B"/>
              </a:solidFill>
            </c:spPr>
          </c:dPt>
          <c:dPt>
            <c:idx val="7"/>
            <c:invertIfNegative val="0"/>
            <c:bubble3D val="0"/>
            <c:spPr>
              <a:solidFill>
                <a:srgbClr val="C87B7B"/>
              </a:solidFill>
            </c:spPr>
          </c:dPt>
          <c:dPt>
            <c:idx val="8"/>
            <c:invertIfNegative val="0"/>
            <c:bubble3D val="0"/>
            <c:spPr>
              <a:solidFill>
                <a:srgbClr val="C87B7B"/>
              </a:solidFill>
              <a:ln>
                <a:noFill/>
              </a:ln>
            </c:spPr>
          </c:dPt>
          <c:dPt>
            <c:idx val="9"/>
            <c:invertIfNegative val="0"/>
            <c:bubble3D val="0"/>
            <c:spPr>
              <a:solidFill>
                <a:srgbClr val="C87B7B"/>
              </a:solidFill>
            </c:spPr>
          </c:dPt>
          <c:dLbls>
            <c:txPr>
              <a:bodyPr/>
              <a:lstStyle/>
              <a:p>
                <a:pPr>
                  <a:defRPr sz="12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Sheet1!$A$2:$A$11</c:f>
              <c:strCache>
                <c:ptCount val="10"/>
                <c:pt idx="0">
                  <c:v>Singapore </c:v>
                </c:pt>
                <c:pt idx="1">
                  <c:v>Florida-USA</c:v>
                </c:pt>
                <c:pt idx="2">
                  <c:v>Russian Federation </c:v>
                </c:pt>
                <c:pt idx="3">
                  <c:v>Northern Ireland-GBR</c:v>
                </c:pt>
                <c:pt idx="4">
                  <c:v>Finland </c:v>
                </c:pt>
                <c:pt idx="5">
                  <c:v>England-GBR</c:v>
                </c:pt>
                <c:pt idx="6">
                  <c:v>Hong Kong-CHN</c:v>
                </c:pt>
                <c:pt idx="7">
                  <c:v>UNITED STATES </c:v>
                </c:pt>
                <c:pt idx="8">
                  <c:v>Ireland </c:v>
                </c:pt>
                <c:pt idx="9">
                  <c:v>Ontario-CAN</c:v>
                </c:pt>
              </c:strCache>
            </c:strRef>
          </c:cat>
          <c:val>
            <c:numRef>
              <c:f>Sheet1!$B$2:$B$11</c:f>
              <c:numCache>
                <c:formatCode>0</c:formatCode>
                <c:ptCount val="10"/>
                <c:pt idx="0">
                  <c:v>24.423279999999981</c:v>
                </c:pt>
                <c:pt idx="1">
                  <c:v>21.825500000000002</c:v>
                </c:pt>
                <c:pt idx="2">
                  <c:v>19.338730000000002</c:v>
                </c:pt>
                <c:pt idx="3">
                  <c:v>18.57837</c:v>
                </c:pt>
                <c:pt idx="4">
                  <c:v>18.37921</c:v>
                </c:pt>
                <c:pt idx="5">
                  <c:v>18.310800000000011</c:v>
                </c:pt>
                <c:pt idx="6">
                  <c:v>17.647110000000001</c:v>
                </c:pt>
                <c:pt idx="7">
                  <c:v>17.338280000000001</c:v>
                </c:pt>
                <c:pt idx="8">
                  <c:v>15.816980000000004</c:v>
                </c:pt>
                <c:pt idx="9">
                  <c:v>15.214949999999998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2358528"/>
        <c:axId val="72360320"/>
      </c:barChart>
      <c:catAx>
        <c:axId val="72358528"/>
        <c:scaling>
          <c:orientation val="maxMin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>
              <a:defRPr sz="1000"/>
            </a:pPr>
            <a:endParaRPr lang="en-US"/>
          </a:p>
        </c:txPr>
        <c:crossAx val="72360320"/>
        <c:crosses val="autoZero"/>
        <c:auto val="1"/>
        <c:lblAlgn val="ctr"/>
        <c:lblOffset val="100"/>
        <c:noMultiLvlLbl val="0"/>
      </c:catAx>
      <c:valAx>
        <c:axId val="72360320"/>
        <c:scaling>
          <c:orientation val="minMax"/>
          <c:max val="60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 sz="1200" b="0" dirty="0" smtClean="0">
                    <a:effectLst/>
                  </a:rPr>
                  <a:t>Percentage reaching</a:t>
                </a:r>
                <a:r>
                  <a:rPr lang="en-US" sz="1200" b="0" i="1" dirty="0" smtClean="0">
                    <a:effectLst/>
                  </a:rPr>
                  <a:t> Advanced </a:t>
                </a:r>
                <a:r>
                  <a:rPr lang="en-US" sz="1200" b="0" dirty="0" smtClean="0">
                    <a:effectLst/>
                  </a:rPr>
                  <a:t>benchmark</a:t>
                </a:r>
                <a:endParaRPr lang="en-US" sz="1200" b="0" dirty="0">
                  <a:effectLst/>
                </a:endParaRPr>
              </a:p>
            </c:rich>
          </c:tx>
          <c:layout/>
          <c:overlay val="0"/>
        </c:title>
        <c:numFmt formatCode="0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en-US"/>
          </a:p>
        </c:txPr>
        <c:crossAx val="72358528"/>
        <c:crosses val="max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0730694339226977"/>
          <c:y val="2.0146520146520148E-2"/>
          <c:w val="0.76095297703599174"/>
          <c:h val="0.84418502323163702"/>
        </c:manualLayout>
      </c:layout>
      <c:barChart>
        <c:barDir val="bar"/>
        <c:grouping val="clustered"/>
        <c:varyColors val="0"/>
        <c:ser>
          <c:idx val="0"/>
          <c:order val="0"/>
          <c:tx>
            <c:v>2007-2011</c:v>
          </c:tx>
          <c:spPr>
            <a:solidFill>
              <a:srgbClr val="004DA0"/>
            </a:solidFill>
            <a:ln>
              <a:solidFill>
                <a:srgbClr val="004DA0"/>
              </a:solidFill>
            </a:ln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1200"/>
                      <a:t>1</a:t>
                    </a:r>
                    <a:r>
                      <a:rPr lang="en-US"/>
                      <a:t>5*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z="1200"/>
                      <a:t>1</a:t>
                    </a:r>
                    <a:r>
                      <a:rPr lang="en-US"/>
                      <a:t>7*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z="1200"/>
                      <a:t>1</a:t>
                    </a:r>
                    <a:r>
                      <a:rPr lang="en-US"/>
                      <a:t>2*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z="1200"/>
                      <a:t>1</a:t>
                    </a:r>
                    <a:r>
                      <a:rPr lang="en-US"/>
                      <a:t>4*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sz="1200"/>
                      <a:t>1</a:t>
                    </a:r>
                    <a:r>
                      <a:rPr lang="en-US"/>
                      <a:t>4*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en-US" sz="1200"/>
                      <a:t>1</a:t>
                    </a:r>
                    <a:r>
                      <a:rPr lang="en-US"/>
                      <a:t>1*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/>
              <c:tx>
                <c:rich>
                  <a:bodyPr/>
                  <a:lstStyle/>
                  <a:p>
                    <a:r>
                      <a:rPr lang="en-US" sz="1200"/>
                      <a:t>2</a:t>
                    </a:r>
                    <a:r>
                      <a:rPr lang="en-US"/>
                      <a:t>4*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/>
              <c:tx>
                <c:rich>
                  <a:bodyPr/>
                  <a:lstStyle/>
                  <a:p>
                    <a:r>
                      <a:rPr lang="en-US" sz="1200"/>
                      <a:t>2</a:t>
                    </a:r>
                    <a:r>
                      <a:rPr lang="en-US"/>
                      <a:t>2*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/>
              <c:tx>
                <c:rich>
                  <a:bodyPr/>
                  <a:lstStyle/>
                  <a:p>
                    <a:r>
                      <a:rPr lang="en-US" sz="1200"/>
                      <a:t>2</a:t>
                    </a:r>
                    <a:r>
                      <a:rPr lang="en-US"/>
                      <a:t>4*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/>
              <c:tx>
                <c:rich>
                  <a:bodyPr/>
                  <a:lstStyle/>
                  <a:p>
                    <a:r>
                      <a:rPr lang="en-US" sz="1200"/>
                      <a:t>1</a:t>
                    </a:r>
                    <a:r>
                      <a:rPr lang="en-US"/>
                      <a:t>2*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/>
              <c:tx>
                <c:rich>
                  <a:bodyPr/>
                  <a:lstStyle/>
                  <a:p>
                    <a:r>
                      <a:rPr lang="en-US" sz="1200"/>
                      <a:t>2</a:t>
                    </a:r>
                    <a:r>
                      <a:rPr lang="en-US"/>
                      <a:t>8*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/>
              <c:tx>
                <c:rich>
                  <a:bodyPr/>
                  <a:lstStyle/>
                  <a:p>
                    <a:r>
                      <a:rPr lang="en-US" sz="1200"/>
                      <a:t>3</a:t>
                    </a:r>
                    <a:r>
                      <a:rPr lang="en-US"/>
                      <a:t>2*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/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'G4 Math Sep'!$D$5:$D$16</c:f>
              <c:strCache>
                <c:ptCount val="12"/>
                <c:pt idx="0">
                  <c:v>Chinese Taipei-CHN</c:v>
                </c:pt>
                <c:pt idx="1">
                  <c:v>Japan</c:v>
                </c:pt>
                <c:pt idx="2">
                  <c:v>UNITED STATES</c:v>
                </c:pt>
                <c:pt idx="3">
                  <c:v>Denmark</c:v>
                </c:pt>
                <c:pt idx="4">
                  <c:v>Quebec-CAN</c:v>
                </c:pt>
                <c:pt idx="5">
                  <c:v>Slovenia</c:v>
                </c:pt>
                <c:pt idx="6">
                  <c:v>Czech Republic</c:v>
                </c:pt>
                <c:pt idx="7">
                  <c:v>Norway</c:v>
                </c:pt>
                <c:pt idx="8">
                  <c:v>Dubai-UAE</c:v>
                </c:pt>
                <c:pt idx="9">
                  <c:v>Georgia</c:v>
                </c:pt>
                <c:pt idx="10">
                  <c:v>Iran, Islamic Rep. of</c:v>
                </c:pt>
                <c:pt idx="11">
                  <c:v>Tunisia</c:v>
                </c:pt>
              </c:strCache>
            </c:strRef>
          </c:cat>
          <c:val>
            <c:numRef>
              <c:f>'G4 Math Sep'!$E$5:$E$16</c:f>
              <c:numCache>
                <c:formatCode>General</c:formatCode>
                <c:ptCount val="12"/>
                <c:pt idx="0">
                  <c:v>15</c:v>
                </c:pt>
                <c:pt idx="1">
                  <c:v>17</c:v>
                </c:pt>
                <c:pt idx="2">
                  <c:v>12</c:v>
                </c:pt>
                <c:pt idx="3">
                  <c:v>14</c:v>
                </c:pt>
                <c:pt idx="4">
                  <c:v>14</c:v>
                </c:pt>
                <c:pt idx="5">
                  <c:v>11</c:v>
                </c:pt>
                <c:pt idx="6">
                  <c:v>24</c:v>
                </c:pt>
                <c:pt idx="7">
                  <c:v>22</c:v>
                </c:pt>
                <c:pt idx="8">
                  <c:v>24</c:v>
                </c:pt>
                <c:pt idx="9">
                  <c:v>12</c:v>
                </c:pt>
                <c:pt idx="10">
                  <c:v>28</c:v>
                </c:pt>
                <c:pt idx="11">
                  <c:v>32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0"/>
        <c:axId val="81422208"/>
        <c:axId val="81470208"/>
      </c:barChart>
      <c:catAx>
        <c:axId val="81422208"/>
        <c:scaling>
          <c:orientation val="maxMin"/>
        </c:scaling>
        <c:delete val="0"/>
        <c:axPos val="l"/>
        <c:majorGridlines/>
        <c:numFmt formatCode="General" sourceLinked="1"/>
        <c:majorTickMark val="in"/>
        <c:minorTickMark val="none"/>
        <c:tickLblPos val="low"/>
        <c:crossAx val="81470208"/>
        <c:crosses val="autoZero"/>
        <c:auto val="1"/>
        <c:lblAlgn val="ctr"/>
        <c:lblOffset val="100"/>
        <c:noMultiLvlLbl val="0"/>
      </c:catAx>
      <c:valAx>
        <c:axId val="81470208"/>
        <c:scaling>
          <c:orientation val="minMax"/>
          <c:max val="40"/>
          <c:min val="-20"/>
        </c:scaling>
        <c:delete val="0"/>
        <c:axPos val="b"/>
        <c:numFmt formatCode="General" sourceLinked="1"/>
        <c:majorTickMark val="out"/>
        <c:minorTickMark val="none"/>
        <c:tickLblPos val="nextTo"/>
        <c:crossAx val="81422208"/>
        <c:crosses val="max"/>
        <c:crossBetween val="between"/>
        <c:majorUnit val="10"/>
      </c:valAx>
      <c:spPr>
        <a:noFill/>
        <a:ln>
          <a:solidFill>
            <a:srgbClr val="E9F6EC"/>
          </a:solidFill>
        </a:ln>
      </c:spPr>
    </c:plotArea>
    <c:plotVisOnly val="1"/>
    <c:dispBlanksAs val="gap"/>
    <c:showDLblsOverMax val="0"/>
  </c:chart>
  <c:spPr>
    <a:noFill/>
  </c:spPr>
  <c:externalData r:id="rId1">
    <c:autoUpdate val="0"/>
  </c:externalData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0730694339226988"/>
          <c:y val="2.0146520146520148E-2"/>
          <c:w val="0.76095297703599174"/>
          <c:h val="0.84646389152949164"/>
        </c:manualLayout>
      </c:layout>
      <c:barChart>
        <c:barDir val="bar"/>
        <c:grouping val="clustered"/>
        <c:varyColors val="0"/>
        <c:ser>
          <c:idx val="0"/>
          <c:order val="0"/>
          <c:tx>
            <c:v>2007-2011</c:v>
          </c:tx>
          <c:spPr>
            <a:solidFill>
              <a:srgbClr val="004DA0"/>
            </a:solidFill>
            <a:ln>
              <a:solidFill>
                <a:srgbClr val="004DA0"/>
              </a:solidFill>
            </a:ln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1200"/>
                      <a:t>1</a:t>
                    </a:r>
                    <a:r>
                      <a:rPr lang="en-US"/>
                      <a:t>6*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z="1200"/>
                      <a:t>1</a:t>
                    </a:r>
                    <a:r>
                      <a:rPr lang="en-US"/>
                      <a:t>8*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z="1200"/>
                      <a:t>1</a:t>
                    </a:r>
                    <a:r>
                      <a:rPr lang="en-US"/>
                      <a:t>1*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z="1200"/>
                      <a:t>2</a:t>
                    </a:r>
                    <a:r>
                      <a:rPr lang="en-US"/>
                      <a:t>7*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en-US" sz="1200"/>
                      <a:t>1</a:t>
                    </a:r>
                    <a:r>
                      <a:rPr lang="en-US"/>
                      <a:t>9*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/>
              <c:tx>
                <c:rich>
                  <a:bodyPr/>
                  <a:lstStyle/>
                  <a:p>
                    <a:r>
                      <a:rPr lang="en-US" sz="1200"/>
                      <a:t>1</a:t>
                    </a:r>
                    <a:r>
                      <a:rPr lang="en-US"/>
                      <a:t>7*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/>
              <c:tx>
                <c:rich>
                  <a:bodyPr/>
                  <a:lstStyle/>
                  <a:p>
                    <a:r>
                      <a:rPr lang="en-US" sz="1200"/>
                      <a:t>1</a:t>
                    </a:r>
                    <a:r>
                      <a:rPr lang="en-US"/>
                      <a:t>7*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/>
              <c:tx>
                <c:rich>
                  <a:bodyPr/>
                  <a:lstStyle/>
                  <a:p>
                    <a:r>
                      <a:rPr lang="en-US" sz="1200"/>
                      <a:t>2</a:t>
                    </a:r>
                    <a:r>
                      <a:rPr lang="en-US"/>
                      <a:t>2*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/>
              <c:tx>
                <c:rich>
                  <a:bodyPr/>
                  <a:lstStyle/>
                  <a:p>
                    <a:r>
                      <a:rPr lang="en-US" sz="1200"/>
                      <a:t>1</a:t>
                    </a:r>
                    <a:r>
                      <a:rPr lang="en-US"/>
                      <a:t>1*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/>
              <c:tx>
                <c:rich>
                  <a:bodyPr/>
                  <a:lstStyle/>
                  <a:p>
                    <a:r>
                      <a:rPr lang="en-US" sz="1200"/>
                      <a:t>3</a:t>
                    </a:r>
                    <a:r>
                      <a:rPr lang="en-US"/>
                      <a:t>7*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/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'G8 Math Sep'!$D$6:$D$16</c:f>
              <c:strCache>
                <c:ptCount val="11"/>
                <c:pt idx="0">
                  <c:v>Korea, Rep. of</c:v>
                </c:pt>
                <c:pt idx="1">
                  <c:v>Singapore</c:v>
                </c:pt>
                <c:pt idx="2">
                  <c:v>Chinese Taipei-CHN</c:v>
                </c:pt>
                <c:pt idx="3">
                  <c:v>Russian Federation</c:v>
                </c:pt>
                <c:pt idx="4">
                  <c:v>UNITED STATES</c:v>
                </c:pt>
                <c:pt idx="5">
                  <c:v>Italy</c:v>
                </c:pt>
                <c:pt idx="6">
                  <c:v>Ukraine</c:v>
                </c:pt>
                <c:pt idx="7">
                  <c:v>Dubai-UAE</c:v>
                </c:pt>
                <c:pt idx="8">
                  <c:v>Georgia</c:v>
                </c:pt>
                <c:pt idx="9">
                  <c:v>Bahrain</c:v>
                </c:pt>
                <c:pt idx="10">
                  <c:v>Palestinian Nat'l Auth</c:v>
                </c:pt>
              </c:strCache>
            </c:strRef>
          </c:cat>
          <c:val>
            <c:numRef>
              <c:f>'G8 Math Sep'!$E$6:$E$16</c:f>
              <c:numCache>
                <c:formatCode>General</c:formatCode>
                <c:ptCount val="11"/>
                <c:pt idx="0">
                  <c:v>16</c:v>
                </c:pt>
                <c:pt idx="1">
                  <c:v>18</c:v>
                </c:pt>
                <c:pt idx="2">
                  <c:v>11</c:v>
                </c:pt>
                <c:pt idx="3">
                  <c:v>27</c:v>
                </c:pt>
                <c:pt idx="4">
                  <c:v>1</c:v>
                </c:pt>
                <c:pt idx="5">
                  <c:v>19</c:v>
                </c:pt>
                <c:pt idx="6">
                  <c:v>17</c:v>
                </c:pt>
                <c:pt idx="7">
                  <c:v>17</c:v>
                </c:pt>
                <c:pt idx="8">
                  <c:v>22</c:v>
                </c:pt>
                <c:pt idx="9">
                  <c:v>11</c:v>
                </c:pt>
                <c:pt idx="10">
                  <c:v>37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0"/>
        <c:axId val="81492608"/>
        <c:axId val="81524224"/>
      </c:barChart>
      <c:catAx>
        <c:axId val="81492608"/>
        <c:scaling>
          <c:orientation val="maxMin"/>
        </c:scaling>
        <c:delete val="0"/>
        <c:axPos val="l"/>
        <c:majorGridlines/>
        <c:numFmt formatCode="General" sourceLinked="1"/>
        <c:majorTickMark val="in"/>
        <c:minorTickMark val="none"/>
        <c:tickLblPos val="low"/>
        <c:crossAx val="81524224"/>
        <c:crosses val="autoZero"/>
        <c:auto val="1"/>
        <c:lblAlgn val="ctr"/>
        <c:lblOffset val="100"/>
        <c:noMultiLvlLbl val="0"/>
      </c:catAx>
      <c:valAx>
        <c:axId val="81524224"/>
        <c:scaling>
          <c:orientation val="minMax"/>
          <c:max val="40"/>
          <c:min val="-20"/>
        </c:scaling>
        <c:delete val="0"/>
        <c:axPos val="b"/>
        <c:numFmt formatCode="General" sourceLinked="1"/>
        <c:majorTickMark val="out"/>
        <c:minorTickMark val="none"/>
        <c:tickLblPos val="nextTo"/>
        <c:crossAx val="81492608"/>
        <c:crosses val="max"/>
        <c:crossBetween val="between"/>
        <c:majorUnit val="10"/>
      </c:valAx>
      <c:spPr>
        <a:ln>
          <a:solidFill>
            <a:srgbClr val="E9F6EC"/>
          </a:solidFill>
        </a:ln>
      </c:spPr>
    </c:plotArea>
    <c:plotVisOnly val="1"/>
    <c:dispBlanksAs val="gap"/>
    <c:showDLblsOverMax val="0"/>
  </c:chart>
  <c:externalData r:id="rId1">
    <c:autoUpdate val="0"/>
  </c:externalData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0730694339226982"/>
          <c:y val="2.0146520146520148E-2"/>
          <c:w val="0.76095297703599174"/>
          <c:h val="0.75426434033534806"/>
        </c:manualLayout>
      </c:layout>
      <c:barChart>
        <c:barDir val="bar"/>
        <c:grouping val="clustered"/>
        <c:varyColors val="0"/>
        <c:ser>
          <c:idx val="0"/>
          <c:order val="0"/>
          <c:tx>
            <c:v>2007-2011</c:v>
          </c:tx>
          <c:spPr>
            <a:solidFill>
              <a:srgbClr val="004DA0"/>
            </a:solidFill>
            <a:ln>
              <a:solidFill>
                <a:srgbClr val="004DA0"/>
              </a:solidFill>
            </a:ln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/>
                      <a:t>-</a:t>
                    </a:r>
                    <a:r>
                      <a:rPr lang="en-US" smtClean="0"/>
                      <a:t>12*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/>
                      <a:t>-</a:t>
                    </a:r>
                    <a:r>
                      <a:rPr lang="en-US" smtClean="0"/>
                      <a:t>7*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/>
                      <a:t>-</a:t>
                    </a:r>
                    <a:r>
                      <a:rPr lang="en-US" smtClean="0"/>
                      <a:t>34*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/>
                      <a:t>-</a:t>
                    </a:r>
                    <a:r>
                      <a:rPr lang="en-US" smtClean="0"/>
                      <a:t>14*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/>
                      <a:t>-</a:t>
                    </a:r>
                    <a:r>
                      <a:rPr lang="en-US" smtClean="0"/>
                      <a:t>21*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en-US"/>
                      <a:t>-</a:t>
                    </a:r>
                    <a:r>
                      <a:rPr lang="en-US" smtClean="0"/>
                      <a:t>15*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/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'G8 Math Sep'!$D$47:$D$52</c:f>
              <c:strCache>
                <c:ptCount val="6"/>
                <c:pt idx="0">
                  <c:v>Hungary</c:v>
                </c:pt>
                <c:pt idx="1">
                  <c:v>Sweden</c:v>
                </c:pt>
                <c:pt idx="2">
                  <c:v>Malaysia</c:v>
                </c:pt>
                <c:pt idx="3">
                  <c:v>Thailand</c:v>
                </c:pt>
                <c:pt idx="4">
                  <c:v>Jordan</c:v>
                </c:pt>
                <c:pt idx="5">
                  <c:v>Syrian Arab Republic</c:v>
                </c:pt>
              </c:strCache>
            </c:strRef>
          </c:cat>
          <c:val>
            <c:numRef>
              <c:f>'G8 Math Sep'!$H$47:$H$52</c:f>
              <c:numCache>
                <c:formatCode>General</c:formatCode>
                <c:ptCount val="6"/>
                <c:pt idx="0">
                  <c:v>-12</c:v>
                </c:pt>
                <c:pt idx="1">
                  <c:v>-7</c:v>
                </c:pt>
                <c:pt idx="2">
                  <c:v>-34</c:v>
                </c:pt>
                <c:pt idx="3">
                  <c:v>-14</c:v>
                </c:pt>
                <c:pt idx="4">
                  <c:v>-21</c:v>
                </c:pt>
                <c:pt idx="5">
                  <c:v>-15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0"/>
        <c:axId val="83836928"/>
        <c:axId val="83839616"/>
      </c:barChart>
      <c:catAx>
        <c:axId val="83836928"/>
        <c:scaling>
          <c:orientation val="maxMin"/>
        </c:scaling>
        <c:delete val="0"/>
        <c:axPos val="l"/>
        <c:majorGridlines/>
        <c:numFmt formatCode="General" sourceLinked="1"/>
        <c:majorTickMark val="in"/>
        <c:minorTickMark val="none"/>
        <c:tickLblPos val="low"/>
        <c:crossAx val="83839616"/>
        <c:crosses val="autoZero"/>
        <c:auto val="1"/>
        <c:lblAlgn val="ctr"/>
        <c:lblOffset val="100"/>
        <c:noMultiLvlLbl val="0"/>
      </c:catAx>
      <c:valAx>
        <c:axId val="83839616"/>
        <c:scaling>
          <c:orientation val="minMax"/>
          <c:max val="20"/>
          <c:min val="-40"/>
        </c:scaling>
        <c:delete val="0"/>
        <c:axPos val="b"/>
        <c:title>
          <c:tx>
            <c:rich>
              <a:bodyPr/>
              <a:lstStyle/>
              <a:p>
                <a:pPr>
                  <a:defRPr sz="1200" b="0"/>
                </a:pPr>
                <a:r>
                  <a:rPr lang="en-US" sz="1200" b="0" dirty="0" smtClean="0"/>
                  <a:t>Change in average score</a:t>
                </a:r>
                <a:endParaRPr lang="en-US" sz="1200" b="0" dirty="0"/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en-US"/>
          </a:p>
        </c:txPr>
        <c:crossAx val="83836928"/>
        <c:crosses val="max"/>
        <c:crossBetween val="between"/>
        <c:majorUnit val="10"/>
      </c:valAx>
      <c:spPr>
        <a:ln>
          <a:solidFill>
            <a:srgbClr val="E9F6EC"/>
          </a:solidFill>
        </a:ln>
      </c:spPr>
    </c:plotArea>
    <c:plotVisOnly val="1"/>
    <c:dispBlanksAs val="gap"/>
    <c:showDLblsOverMax val="0"/>
  </c:chart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37"/>
    </mc:Choice>
    <mc:Fallback>
      <c:style val="37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0947164213169047"/>
          <c:y val="0.12422626859142614"/>
          <c:w val="0.87174139690872521"/>
          <c:h val="0.7362666776027996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United States</c:v>
                </c:pt>
              </c:strCache>
            </c:strRef>
          </c:tx>
          <c:spPr>
            <a:solidFill>
              <a:srgbClr val="96B3F4"/>
            </a:solidFill>
            <a:ln>
              <a:noFill/>
            </a:ln>
          </c:spPr>
          <c:invertIfNegative val="0"/>
          <c:dLbls>
            <c:txPr>
              <a:bodyPr/>
              <a:lstStyle/>
              <a:p>
                <a:pPr>
                  <a:defRPr sz="12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Sheet1!$A$2:$A$5</c:f>
              <c:strCache>
                <c:ptCount val="4"/>
                <c:pt idx="0">
                  <c:v>Low</c:v>
                </c:pt>
                <c:pt idx="1">
                  <c:v>Intermediate</c:v>
                </c:pt>
                <c:pt idx="2">
                  <c:v>High</c:v>
                </c:pt>
                <c:pt idx="3">
                  <c:v>Advanced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96</c:v>
                </c:pt>
                <c:pt idx="1">
                  <c:v>81</c:v>
                </c:pt>
                <c:pt idx="2">
                  <c:v>47</c:v>
                </c:pt>
                <c:pt idx="3">
                  <c:v>13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International median</c:v>
                </c:pt>
              </c:strCache>
            </c:strRef>
          </c:tx>
          <c:spPr>
            <a:solidFill>
              <a:srgbClr val="10248A"/>
            </a:solidFill>
            <a:ln>
              <a:noFill/>
            </a:ln>
          </c:spPr>
          <c:invertIfNegative val="0"/>
          <c:dLbls>
            <c:txPr>
              <a:bodyPr/>
              <a:lstStyle/>
              <a:p>
                <a:pPr>
                  <a:defRPr sz="12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Sheet1!$A$2:$A$5</c:f>
              <c:strCache>
                <c:ptCount val="4"/>
                <c:pt idx="0">
                  <c:v>Low</c:v>
                </c:pt>
                <c:pt idx="1">
                  <c:v>Intermediate</c:v>
                </c:pt>
                <c:pt idx="2">
                  <c:v>High</c:v>
                </c:pt>
                <c:pt idx="3">
                  <c:v>Advanced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90</c:v>
                </c:pt>
                <c:pt idx="1">
                  <c:v>69</c:v>
                </c:pt>
                <c:pt idx="2">
                  <c:v>28</c:v>
                </c:pt>
                <c:pt idx="3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3938304"/>
        <c:axId val="83948672"/>
      </c:barChart>
      <c:catAx>
        <c:axId val="83938304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 sz="1200" b="0" dirty="0" smtClean="0"/>
                  <a:t>Benchmark</a:t>
                </a:r>
                <a:endParaRPr lang="en-US" sz="1200" b="0" dirty="0"/>
              </a:p>
            </c:rich>
          </c:tx>
          <c:layout/>
          <c:overlay val="0"/>
        </c:title>
        <c:majorTickMark val="out"/>
        <c:minorTickMark val="none"/>
        <c:tickLblPos val="nextTo"/>
        <c:txPr>
          <a:bodyPr/>
          <a:lstStyle/>
          <a:p>
            <a:pPr>
              <a:defRPr sz="1000">
                <a:latin typeface="Arial" pitchFamily="34" charset="0"/>
                <a:cs typeface="Arial" pitchFamily="34" charset="0"/>
              </a:defRPr>
            </a:pPr>
            <a:endParaRPr lang="en-US"/>
          </a:p>
        </c:txPr>
        <c:crossAx val="83948672"/>
        <c:crosses val="autoZero"/>
        <c:auto val="1"/>
        <c:lblAlgn val="ctr"/>
        <c:lblOffset val="100"/>
        <c:noMultiLvlLbl val="0"/>
      </c:catAx>
      <c:valAx>
        <c:axId val="83948672"/>
        <c:scaling>
          <c:orientation val="minMax"/>
          <c:max val="100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000">
                <a:latin typeface="Arial" pitchFamily="34" charset="0"/>
                <a:cs typeface="Arial" pitchFamily="34" charset="0"/>
              </a:defRPr>
            </a:pPr>
            <a:endParaRPr lang="en-US"/>
          </a:p>
        </c:txPr>
        <c:crossAx val="83938304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egendEntry>
        <c:idx val="0"/>
        <c:txPr>
          <a:bodyPr/>
          <a:lstStyle/>
          <a:p>
            <a:pPr>
              <a:defRPr sz="1600" cap="all" baseline="0">
                <a:latin typeface="Arial" pitchFamily="34" charset="0"/>
                <a:cs typeface="Arial" pitchFamily="34" charset="0"/>
              </a:defRPr>
            </a:pPr>
            <a:endParaRPr lang="en-US"/>
          </a:p>
        </c:txPr>
      </c:legendEntry>
      <c:legendEntry>
        <c:idx val="1"/>
        <c:txPr>
          <a:bodyPr/>
          <a:lstStyle/>
          <a:p>
            <a:pPr>
              <a:defRPr sz="1600">
                <a:latin typeface="Arial" pitchFamily="34" charset="0"/>
                <a:cs typeface="Arial" pitchFamily="34" charset="0"/>
              </a:defRPr>
            </a:pPr>
            <a:endParaRPr lang="en-US"/>
          </a:p>
        </c:txPr>
      </c:legendEntry>
      <c:layout>
        <c:manualLayout>
          <c:xMode val="edge"/>
          <c:yMode val="edge"/>
          <c:x val="0.55599680474723256"/>
          <c:y val="0.13892135193627128"/>
          <c:w val="0.42530911217619533"/>
          <c:h val="0.14393832020997374"/>
        </c:manualLayout>
      </c:layout>
      <c:overlay val="1"/>
      <c:txPr>
        <a:bodyPr/>
        <a:lstStyle/>
        <a:p>
          <a:pPr>
            <a:defRPr>
              <a:latin typeface="Arial" pitchFamily="34" charset="0"/>
              <a:cs typeface="Arial" pitchFamily="34" charset="0"/>
            </a:defRPr>
          </a:pPr>
          <a:endParaRPr lang="en-US"/>
        </a:p>
      </c:txPr>
    </c:legend>
    <c:plotVisOnly val="1"/>
    <c:dispBlanksAs val="gap"/>
    <c:showDLblsOverMax val="0"/>
  </c:chart>
  <c:spPr>
    <a:noFill/>
    <a:ln w="19050">
      <a:noFill/>
    </a:ln>
  </c:spPr>
  <c:txPr>
    <a:bodyPr/>
    <a:lstStyle/>
    <a:p>
      <a:pPr>
        <a:defRPr sz="1800"/>
      </a:pPr>
      <a:endParaRPr lang="en-US"/>
    </a:p>
  </c:txPr>
  <c:externalData r:id="rId1">
    <c:autoUpdate val="0"/>
  </c:externalData>
  <c:userShapes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3869875640544941"/>
          <c:y val="3.7151702786377833E-2"/>
          <c:w val="0.73133264591925728"/>
          <c:h val="0.83991320163926853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10248A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rgbClr val="96B3F4"/>
              </a:solidFill>
            </c:spPr>
          </c:dPt>
          <c:dPt>
            <c:idx val="1"/>
            <c:invertIfNegative val="0"/>
            <c:bubble3D val="0"/>
            <c:spPr>
              <a:solidFill>
                <a:srgbClr val="96B3F4"/>
              </a:solidFill>
            </c:spPr>
          </c:dPt>
          <c:dPt>
            <c:idx val="2"/>
            <c:invertIfNegative val="0"/>
            <c:bubble3D val="0"/>
            <c:spPr>
              <a:solidFill>
                <a:srgbClr val="96B3F4"/>
              </a:solidFill>
            </c:spPr>
          </c:dPt>
          <c:dPt>
            <c:idx val="3"/>
            <c:invertIfNegative val="0"/>
            <c:bubble3D val="0"/>
            <c:spPr>
              <a:solidFill>
                <a:srgbClr val="A8C0F6"/>
              </a:solidFill>
            </c:spPr>
          </c:dPt>
          <c:dPt>
            <c:idx val="4"/>
            <c:invertIfNegative val="0"/>
            <c:bubble3D val="0"/>
            <c:spPr>
              <a:solidFill>
                <a:srgbClr val="A8C0F6"/>
              </a:solidFill>
            </c:spPr>
          </c:dPt>
          <c:dPt>
            <c:idx val="8"/>
            <c:invertIfNegative val="0"/>
            <c:bubble3D val="0"/>
            <c:spPr>
              <a:solidFill>
                <a:srgbClr val="10248A"/>
              </a:solidFill>
              <a:ln>
                <a:noFill/>
              </a:ln>
            </c:spPr>
          </c:dPt>
          <c:dLbls>
            <c:txPr>
              <a:bodyPr/>
              <a:lstStyle/>
              <a:p>
                <a:pPr>
                  <a:defRPr sz="12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Sheet1!$A$2:$A$13</c:f>
              <c:strCache>
                <c:ptCount val="12"/>
                <c:pt idx="0">
                  <c:v>Finland</c:v>
                </c:pt>
                <c:pt idx="1">
                  <c:v>UNITED STATES</c:v>
                </c:pt>
                <c:pt idx="2">
                  <c:v>Russian Federation</c:v>
                </c:pt>
                <c:pt idx="3">
                  <c:v>Florida-USA</c:v>
                </c:pt>
                <c:pt idx="4">
                  <c:v>North Carolina-USA</c:v>
                </c:pt>
                <c:pt idx="5">
                  <c:v>England-GBR</c:v>
                </c:pt>
                <c:pt idx="6">
                  <c:v>Northern Ireland-GBR</c:v>
                </c:pt>
                <c:pt idx="7">
                  <c:v>Japan</c:v>
                </c:pt>
                <c:pt idx="8">
                  <c:v>Chinese Taipei-CHN</c:v>
                </c:pt>
                <c:pt idx="9">
                  <c:v>Hong Kong-CHN</c:v>
                </c:pt>
                <c:pt idx="10">
                  <c:v>Korea, Rep. of</c:v>
                </c:pt>
                <c:pt idx="11">
                  <c:v>Singapore</c:v>
                </c:pt>
              </c:strCache>
            </c:strRef>
          </c:cat>
          <c:val>
            <c:numRef>
              <c:f>Sheet1!$B$2:$B$13</c:f>
              <c:numCache>
                <c:formatCode>0</c:formatCode>
                <c:ptCount val="12"/>
                <c:pt idx="0">
                  <c:v>12</c:v>
                </c:pt>
                <c:pt idx="1">
                  <c:v>13</c:v>
                </c:pt>
                <c:pt idx="2">
                  <c:v>13</c:v>
                </c:pt>
                <c:pt idx="3">
                  <c:v>14</c:v>
                </c:pt>
                <c:pt idx="4">
                  <c:v>16</c:v>
                </c:pt>
                <c:pt idx="5">
                  <c:v>18</c:v>
                </c:pt>
                <c:pt idx="6">
                  <c:v>24</c:v>
                </c:pt>
                <c:pt idx="7">
                  <c:v>30</c:v>
                </c:pt>
                <c:pt idx="8">
                  <c:v>34</c:v>
                </c:pt>
                <c:pt idx="9">
                  <c:v>37</c:v>
                </c:pt>
                <c:pt idx="10">
                  <c:v>39</c:v>
                </c:pt>
                <c:pt idx="11">
                  <c:v>43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4471168"/>
        <c:axId val="84472960"/>
      </c:barChart>
      <c:catAx>
        <c:axId val="84471168"/>
        <c:scaling>
          <c:orientation val="minMax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>
              <a:defRPr sz="1000"/>
            </a:pPr>
            <a:endParaRPr lang="en-US"/>
          </a:p>
        </c:txPr>
        <c:crossAx val="84472960"/>
        <c:crosses val="autoZero"/>
        <c:auto val="1"/>
        <c:lblAlgn val="ctr"/>
        <c:lblOffset val="100"/>
        <c:noMultiLvlLbl val="0"/>
      </c:catAx>
      <c:valAx>
        <c:axId val="84472960"/>
        <c:scaling>
          <c:orientation val="minMax"/>
          <c:max val="60"/>
        </c:scaling>
        <c:delete val="0"/>
        <c:axPos val="b"/>
        <c:title>
          <c:tx>
            <c:rich>
              <a:bodyPr/>
              <a:lstStyle/>
              <a:p>
                <a:pPr>
                  <a:defRPr sz="1200" b="0"/>
                </a:pPr>
                <a:r>
                  <a:rPr lang="en-US" sz="1200" b="0" dirty="0" smtClean="0"/>
                  <a:t>Percentage reaching</a:t>
                </a:r>
                <a:r>
                  <a:rPr lang="en-US" sz="1200" b="0" baseline="0" dirty="0" smtClean="0"/>
                  <a:t> Advanced benchmark</a:t>
                </a:r>
                <a:endParaRPr lang="en-US" sz="1200" b="0" dirty="0"/>
              </a:p>
            </c:rich>
          </c:tx>
          <c:layout/>
          <c:overlay val="0"/>
        </c:title>
        <c:numFmt formatCode="0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en-US"/>
          </a:p>
        </c:txPr>
        <c:crossAx val="8447116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0.28261</cdr:x>
      <cdr:y>0.08976</cdr:y>
    </cdr:to>
    <cdr:sp macro="" textlink="">
      <cdr:nvSpPr>
        <cdr:cNvPr id="2" name="Text Box 8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0" y="0"/>
          <a:ext cx="1981200" cy="307777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wrap="square">
          <a:spAutoFit/>
        </a:bodyPr>
        <a:lstStyle xmlns:a="http://schemas.openxmlformats.org/drawingml/2006/main">
          <a:defPPr>
            <a:defRPr lang="en-US"/>
          </a:defPPr>
          <a:lvl1pPr algn="l" rtl="0" fontAlgn="base">
            <a:spcBef>
              <a:spcPct val="0"/>
            </a:spcBef>
            <a:spcAft>
              <a:spcPct val="0"/>
            </a:spcAft>
            <a:defRPr sz="2400" kern="1200">
              <a:solidFill>
                <a:srgbClr val="000000"/>
              </a:solidFill>
              <a:latin typeface="Times" pitchFamily="18" charset="0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sz="2400" kern="1200">
              <a:solidFill>
                <a:srgbClr val="000000"/>
              </a:solidFill>
              <a:latin typeface="Times" pitchFamily="18" charset="0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sz="2400" kern="1200">
              <a:solidFill>
                <a:srgbClr val="000000"/>
              </a:solidFill>
              <a:latin typeface="Times" pitchFamily="18" charset="0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sz="2400" kern="1200">
              <a:solidFill>
                <a:srgbClr val="000000"/>
              </a:solidFill>
              <a:latin typeface="Times" pitchFamily="18" charset="0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sz="2400" kern="1200">
              <a:solidFill>
                <a:srgbClr val="000000"/>
              </a:solidFill>
              <a:latin typeface="Times" pitchFamily="18" charset="0"/>
            </a:defRPr>
          </a:lvl5pPr>
          <a:lvl6pPr marL="2286000" algn="l" defTabSz="914400" rtl="0" eaLnBrk="1" latinLnBrk="0" hangingPunct="1">
            <a:defRPr sz="2400" kern="1200">
              <a:solidFill>
                <a:srgbClr val="000000"/>
              </a:solidFill>
              <a:latin typeface="Times" pitchFamily="18" charset="0"/>
            </a:defRPr>
          </a:lvl6pPr>
          <a:lvl7pPr marL="2743200" algn="l" defTabSz="914400" rtl="0" eaLnBrk="1" latinLnBrk="0" hangingPunct="1">
            <a:defRPr sz="2400" kern="1200">
              <a:solidFill>
                <a:srgbClr val="000000"/>
              </a:solidFill>
              <a:latin typeface="Times" pitchFamily="18" charset="0"/>
            </a:defRPr>
          </a:lvl7pPr>
          <a:lvl8pPr marL="3200400" algn="l" defTabSz="914400" rtl="0" eaLnBrk="1" latinLnBrk="0" hangingPunct="1">
            <a:defRPr sz="2400" kern="1200">
              <a:solidFill>
                <a:srgbClr val="000000"/>
              </a:solidFill>
              <a:latin typeface="Times" pitchFamily="18" charset="0"/>
            </a:defRPr>
          </a:lvl8pPr>
          <a:lvl9pPr marL="3657600" algn="l" defTabSz="914400" rtl="0" eaLnBrk="1" latinLnBrk="0" hangingPunct="1">
            <a:defRPr sz="2400" kern="1200">
              <a:solidFill>
                <a:srgbClr val="000000"/>
              </a:solidFill>
              <a:latin typeface="Times" pitchFamily="18" charset="0"/>
            </a:defRPr>
          </a:lvl9pPr>
        </a:lstStyle>
        <a:p xmlns:a="http://schemas.openxmlformats.org/drawingml/2006/main">
          <a:pPr>
            <a:spcBef>
              <a:spcPct val="50000"/>
            </a:spcBef>
            <a:defRPr/>
          </a:pPr>
          <a:r>
            <a:rPr lang="en-US" sz="1400" dirty="0" smtClean="0">
              <a:latin typeface="Arial"/>
            </a:rPr>
            <a:t>Percent</a:t>
          </a:r>
          <a:endParaRPr lang="en-US" sz="1400" dirty="0">
            <a:latin typeface="Arial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0.38215</cdr:x>
      <cdr:y>0.924</cdr:y>
    </cdr:from>
    <cdr:to>
      <cdr:x>0.62464</cdr:x>
      <cdr:y>0.99349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002281" y="3242308"/>
          <a:ext cx="1905000" cy="2438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100"/>
            <a:t>Change in average score</a:t>
          </a: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0.51044</cdr:x>
      <cdr:y>0.92317</cdr:y>
    </cdr:from>
    <cdr:to>
      <cdr:x>0.7714</cdr:x>
      <cdr:y>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726180" y="3032760"/>
          <a:ext cx="1905000" cy="2438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r>
            <a:rPr lang="en-US" sz="1100"/>
            <a:t>Change in average score</a:t>
          </a: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0.28261</cdr:x>
      <cdr:y>0.08078</cdr:y>
    </cdr:to>
    <cdr:sp macro="" textlink="">
      <cdr:nvSpPr>
        <cdr:cNvPr id="2" name="Text Box 8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0" y="0"/>
          <a:ext cx="1981209" cy="276999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wrap="square">
          <a:spAutoFit/>
        </a:bodyPr>
        <a:lstStyle xmlns:a="http://schemas.openxmlformats.org/drawingml/2006/main">
          <a:defPPr>
            <a:defRPr lang="en-US"/>
          </a:defPPr>
          <a:lvl1pPr algn="l" rtl="0" fontAlgn="base">
            <a:spcBef>
              <a:spcPct val="0"/>
            </a:spcBef>
            <a:spcAft>
              <a:spcPct val="0"/>
            </a:spcAft>
            <a:defRPr sz="2400" kern="1200">
              <a:solidFill>
                <a:srgbClr val="000000"/>
              </a:solidFill>
              <a:latin typeface="Times" pitchFamily="18" charset="0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sz="2400" kern="1200">
              <a:solidFill>
                <a:srgbClr val="000000"/>
              </a:solidFill>
              <a:latin typeface="Times" pitchFamily="18" charset="0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sz="2400" kern="1200">
              <a:solidFill>
                <a:srgbClr val="000000"/>
              </a:solidFill>
              <a:latin typeface="Times" pitchFamily="18" charset="0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sz="2400" kern="1200">
              <a:solidFill>
                <a:srgbClr val="000000"/>
              </a:solidFill>
              <a:latin typeface="Times" pitchFamily="18" charset="0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sz="2400" kern="1200">
              <a:solidFill>
                <a:srgbClr val="000000"/>
              </a:solidFill>
              <a:latin typeface="Times" pitchFamily="18" charset="0"/>
            </a:defRPr>
          </a:lvl5pPr>
          <a:lvl6pPr marL="2286000" algn="l" defTabSz="914400" rtl="0" eaLnBrk="1" latinLnBrk="0" hangingPunct="1">
            <a:defRPr sz="2400" kern="1200">
              <a:solidFill>
                <a:srgbClr val="000000"/>
              </a:solidFill>
              <a:latin typeface="Times" pitchFamily="18" charset="0"/>
            </a:defRPr>
          </a:lvl6pPr>
          <a:lvl7pPr marL="2743200" algn="l" defTabSz="914400" rtl="0" eaLnBrk="1" latinLnBrk="0" hangingPunct="1">
            <a:defRPr sz="2400" kern="1200">
              <a:solidFill>
                <a:srgbClr val="000000"/>
              </a:solidFill>
              <a:latin typeface="Times" pitchFamily="18" charset="0"/>
            </a:defRPr>
          </a:lvl7pPr>
          <a:lvl8pPr marL="3200400" algn="l" defTabSz="914400" rtl="0" eaLnBrk="1" latinLnBrk="0" hangingPunct="1">
            <a:defRPr sz="2400" kern="1200">
              <a:solidFill>
                <a:srgbClr val="000000"/>
              </a:solidFill>
              <a:latin typeface="Times" pitchFamily="18" charset="0"/>
            </a:defRPr>
          </a:lvl8pPr>
          <a:lvl9pPr marL="3657600" algn="l" defTabSz="914400" rtl="0" eaLnBrk="1" latinLnBrk="0" hangingPunct="1">
            <a:defRPr sz="2400" kern="1200">
              <a:solidFill>
                <a:srgbClr val="000000"/>
              </a:solidFill>
              <a:latin typeface="Times" pitchFamily="18" charset="0"/>
            </a:defRPr>
          </a:lvl9pPr>
        </a:lstStyle>
        <a:p xmlns:a="http://schemas.openxmlformats.org/drawingml/2006/main">
          <a:pPr>
            <a:spcBef>
              <a:spcPct val="50000"/>
            </a:spcBef>
            <a:defRPr/>
          </a:pPr>
          <a:r>
            <a:rPr lang="en-US" sz="1200" dirty="0" smtClean="0">
              <a:latin typeface="Arial"/>
            </a:rPr>
            <a:t>Percent at or above</a:t>
          </a:r>
          <a:endParaRPr lang="en-US" sz="1200" dirty="0">
            <a:latin typeface="Arial"/>
          </a:endParaRP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0.28261</cdr:x>
      <cdr:y>0.08078</cdr:y>
    </cdr:to>
    <cdr:sp macro="" textlink="">
      <cdr:nvSpPr>
        <cdr:cNvPr id="2" name="Text Box 8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0" y="0"/>
          <a:ext cx="1981209" cy="276999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wrap="square">
          <a:spAutoFit/>
        </a:bodyPr>
        <a:lstStyle xmlns:a="http://schemas.openxmlformats.org/drawingml/2006/main">
          <a:defPPr>
            <a:defRPr lang="en-US"/>
          </a:defPPr>
          <a:lvl1pPr algn="l" rtl="0" fontAlgn="base">
            <a:spcBef>
              <a:spcPct val="0"/>
            </a:spcBef>
            <a:spcAft>
              <a:spcPct val="0"/>
            </a:spcAft>
            <a:defRPr sz="2400" kern="1200">
              <a:solidFill>
                <a:srgbClr val="000000"/>
              </a:solidFill>
              <a:latin typeface="Times" pitchFamily="18" charset="0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sz="2400" kern="1200">
              <a:solidFill>
                <a:srgbClr val="000000"/>
              </a:solidFill>
              <a:latin typeface="Times" pitchFamily="18" charset="0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sz="2400" kern="1200">
              <a:solidFill>
                <a:srgbClr val="000000"/>
              </a:solidFill>
              <a:latin typeface="Times" pitchFamily="18" charset="0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sz="2400" kern="1200">
              <a:solidFill>
                <a:srgbClr val="000000"/>
              </a:solidFill>
              <a:latin typeface="Times" pitchFamily="18" charset="0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sz="2400" kern="1200">
              <a:solidFill>
                <a:srgbClr val="000000"/>
              </a:solidFill>
              <a:latin typeface="Times" pitchFamily="18" charset="0"/>
            </a:defRPr>
          </a:lvl5pPr>
          <a:lvl6pPr marL="2286000" algn="l" defTabSz="914400" rtl="0" eaLnBrk="1" latinLnBrk="0" hangingPunct="1">
            <a:defRPr sz="2400" kern="1200">
              <a:solidFill>
                <a:srgbClr val="000000"/>
              </a:solidFill>
              <a:latin typeface="Times" pitchFamily="18" charset="0"/>
            </a:defRPr>
          </a:lvl6pPr>
          <a:lvl7pPr marL="2743200" algn="l" defTabSz="914400" rtl="0" eaLnBrk="1" latinLnBrk="0" hangingPunct="1">
            <a:defRPr sz="2400" kern="1200">
              <a:solidFill>
                <a:srgbClr val="000000"/>
              </a:solidFill>
              <a:latin typeface="Times" pitchFamily="18" charset="0"/>
            </a:defRPr>
          </a:lvl7pPr>
          <a:lvl8pPr marL="3200400" algn="l" defTabSz="914400" rtl="0" eaLnBrk="1" latinLnBrk="0" hangingPunct="1">
            <a:defRPr sz="2400" kern="1200">
              <a:solidFill>
                <a:srgbClr val="000000"/>
              </a:solidFill>
              <a:latin typeface="Times" pitchFamily="18" charset="0"/>
            </a:defRPr>
          </a:lvl8pPr>
          <a:lvl9pPr marL="3657600" algn="l" defTabSz="914400" rtl="0" eaLnBrk="1" latinLnBrk="0" hangingPunct="1">
            <a:defRPr sz="2400" kern="1200">
              <a:solidFill>
                <a:srgbClr val="000000"/>
              </a:solidFill>
              <a:latin typeface="Times" pitchFamily="18" charset="0"/>
            </a:defRPr>
          </a:lvl9pPr>
        </a:lstStyle>
        <a:p xmlns:a="http://schemas.openxmlformats.org/drawingml/2006/main">
          <a:pPr>
            <a:spcBef>
              <a:spcPct val="50000"/>
            </a:spcBef>
            <a:defRPr/>
          </a:pPr>
          <a:r>
            <a:rPr lang="en-US" sz="1200" dirty="0">
              <a:latin typeface="Arial"/>
            </a:rPr>
            <a:t>Percent at or above</a:t>
          </a:r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0.28261</cdr:x>
      <cdr:y>0.08078</cdr:y>
    </cdr:to>
    <cdr:sp macro="" textlink="">
      <cdr:nvSpPr>
        <cdr:cNvPr id="2" name="Text Box 8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0" y="0"/>
          <a:ext cx="1981209" cy="276999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wrap="square">
          <a:spAutoFit/>
        </a:bodyPr>
        <a:lstStyle xmlns:a="http://schemas.openxmlformats.org/drawingml/2006/main">
          <a:defPPr>
            <a:defRPr lang="en-US"/>
          </a:defPPr>
          <a:lvl1pPr algn="l" rtl="0" fontAlgn="base">
            <a:spcBef>
              <a:spcPct val="0"/>
            </a:spcBef>
            <a:spcAft>
              <a:spcPct val="0"/>
            </a:spcAft>
            <a:defRPr sz="2400" kern="1200">
              <a:solidFill>
                <a:srgbClr val="000000"/>
              </a:solidFill>
              <a:latin typeface="Times" pitchFamily="18" charset="0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sz="2400" kern="1200">
              <a:solidFill>
                <a:srgbClr val="000000"/>
              </a:solidFill>
              <a:latin typeface="Times" pitchFamily="18" charset="0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sz="2400" kern="1200">
              <a:solidFill>
                <a:srgbClr val="000000"/>
              </a:solidFill>
              <a:latin typeface="Times" pitchFamily="18" charset="0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sz="2400" kern="1200">
              <a:solidFill>
                <a:srgbClr val="000000"/>
              </a:solidFill>
              <a:latin typeface="Times" pitchFamily="18" charset="0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sz="2400" kern="1200">
              <a:solidFill>
                <a:srgbClr val="000000"/>
              </a:solidFill>
              <a:latin typeface="Times" pitchFamily="18" charset="0"/>
            </a:defRPr>
          </a:lvl5pPr>
          <a:lvl6pPr marL="2286000" algn="l" defTabSz="914400" rtl="0" eaLnBrk="1" latinLnBrk="0" hangingPunct="1">
            <a:defRPr sz="2400" kern="1200">
              <a:solidFill>
                <a:srgbClr val="000000"/>
              </a:solidFill>
              <a:latin typeface="Times" pitchFamily="18" charset="0"/>
            </a:defRPr>
          </a:lvl6pPr>
          <a:lvl7pPr marL="2743200" algn="l" defTabSz="914400" rtl="0" eaLnBrk="1" latinLnBrk="0" hangingPunct="1">
            <a:defRPr sz="2400" kern="1200">
              <a:solidFill>
                <a:srgbClr val="000000"/>
              </a:solidFill>
              <a:latin typeface="Times" pitchFamily="18" charset="0"/>
            </a:defRPr>
          </a:lvl7pPr>
          <a:lvl8pPr marL="3200400" algn="l" defTabSz="914400" rtl="0" eaLnBrk="1" latinLnBrk="0" hangingPunct="1">
            <a:defRPr sz="2400" kern="1200">
              <a:solidFill>
                <a:srgbClr val="000000"/>
              </a:solidFill>
              <a:latin typeface="Times" pitchFamily="18" charset="0"/>
            </a:defRPr>
          </a:lvl8pPr>
          <a:lvl9pPr marL="3657600" algn="l" defTabSz="914400" rtl="0" eaLnBrk="1" latinLnBrk="0" hangingPunct="1">
            <a:defRPr sz="2400" kern="1200">
              <a:solidFill>
                <a:srgbClr val="000000"/>
              </a:solidFill>
              <a:latin typeface="Times" pitchFamily="18" charset="0"/>
            </a:defRPr>
          </a:lvl9pPr>
        </a:lstStyle>
        <a:p xmlns:a="http://schemas.openxmlformats.org/drawingml/2006/main">
          <a:pPr>
            <a:spcBef>
              <a:spcPct val="50000"/>
            </a:spcBef>
            <a:defRPr/>
          </a:pPr>
          <a:r>
            <a:rPr lang="en-US" sz="1200" dirty="0" smtClean="0">
              <a:latin typeface="Arial"/>
            </a:rPr>
            <a:t>Percent at or above</a:t>
          </a:r>
          <a:endParaRPr lang="en-US" sz="1200" dirty="0">
            <a:latin typeface="Arial"/>
          </a:endParaRPr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0.28261</cdr:x>
      <cdr:y>0.08078</cdr:y>
    </cdr:to>
    <cdr:sp macro="" textlink="">
      <cdr:nvSpPr>
        <cdr:cNvPr id="2" name="Text Box 8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0" y="0"/>
          <a:ext cx="1981209" cy="276999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wrap="square">
          <a:spAutoFit/>
        </a:bodyPr>
        <a:lstStyle xmlns:a="http://schemas.openxmlformats.org/drawingml/2006/main">
          <a:defPPr>
            <a:defRPr lang="en-US"/>
          </a:defPPr>
          <a:lvl1pPr algn="l" rtl="0" fontAlgn="base">
            <a:spcBef>
              <a:spcPct val="0"/>
            </a:spcBef>
            <a:spcAft>
              <a:spcPct val="0"/>
            </a:spcAft>
            <a:defRPr sz="2400" kern="1200">
              <a:solidFill>
                <a:srgbClr val="000000"/>
              </a:solidFill>
              <a:latin typeface="Times" pitchFamily="18" charset="0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sz="2400" kern="1200">
              <a:solidFill>
                <a:srgbClr val="000000"/>
              </a:solidFill>
              <a:latin typeface="Times" pitchFamily="18" charset="0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sz="2400" kern="1200">
              <a:solidFill>
                <a:srgbClr val="000000"/>
              </a:solidFill>
              <a:latin typeface="Times" pitchFamily="18" charset="0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sz="2400" kern="1200">
              <a:solidFill>
                <a:srgbClr val="000000"/>
              </a:solidFill>
              <a:latin typeface="Times" pitchFamily="18" charset="0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sz="2400" kern="1200">
              <a:solidFill>
                <a:srgbClr val="000000"/>
              </a:solidFill>
              <a:latin typeface="Times" pitchFamily="18" charset="0"/>
            </a:defRPr>
          </a:lvl5pPr>
          <a:lvl6pPr marL="2286000" algn="l" defTabSz="914400" rtl="0" eaLnBrk="1" latinLnBrk="0" hangingPunct="1">
            <a:defRPr sz="2400" kern="1200">
              <a:solidFill>
                <a:srgbClr val="000000"/>
              </a:solidFill>
              <a:latin typeface="Times" pitchFamily="18" charset="0"/>
            </a:defRPr>
          </a:lvl6pPr>
          <a:lvl7pPr marL="2743200" algn="l" defTabSz="914400" rtl="0" eaLnBrk="1" latinLnBrk="0" hangingPunct="1">
            <a:defRPr sz="2400" kern="1200">
              <a:solidFill>
                <a:srgbClr val="000000"/>
              </a:solidFill>
              <a:latin typeface="Times" pitchFamily="18" charset="0"/>
            </a:defRPr>
          </a:lvl7pPr>
          <a:lvl8pPr marL="3200400" algn="l" defTabSz="914400" rtl="0" eaLnBrk="1" latinLnBrk="0" hangingPunct="1">
            <a:defRPr sz="2400" kern="1200">
              <a:solidFill>
                <a:srgbClr val="000000"/>
              </a:solidFill>
              <a:latin typeface="Times" pitchFamily="18" charset="0"/>
            </a:defRPr>
          </a:lvl8pPr>
          <a:lvl9pPr marL="3657600" algn="l" defTabSz="914400" rtl="0" eaLnBrk="1" latinLnBrk="0" hangingPunct="1">
            <a:defRPr sz="2400" kern="1200">
              <a:solidFill>
                <a:srgbClr val="000000"/>
              </a:solidFill>
              <a:latin typeface="Times" pitchFamily="18" charset="0"/>
            </a:defRPr>
          </a:lvl9pPr>
        </a:lstStyle>
        <a:p xmlns:a="http://schemas.openxmlformats.org/drawingml/2006/main">
          <a:pPr>
            <a:spcBef>
              <a:spcPct val="50000"/>
            </a:spcBef>
            <a:defRPr/>
          </a:pPr>
          <a:r>
            <a:rPr lang="en-US" sz="1200" dirty="0">
              <a:latin typeface="Arial"/>
            </a:rPr>
            <a:t>Percent at or above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DE8B38-4574-4D72-AE1B-4EF7C9B732B9}" type="datetimeFigureOut">
              <a:rPr lang="en-US" smtClean="0"/>
              <a:pPr/>
              <a:t>2/20/2014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0DECED-3052-49BF-8AA8-91FA9046491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916106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01A09C-46F0-4CD7-ACEA-D954A40137CC}" type="datetimeFigureOut">
              <a:rPr lang="en-US" smtClean="0"/>
              <a:pPr/>
              <a:t>2/20/2014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E1DE46-4982-4488-BE17-F9DCE7DBD4D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968094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1DE46-4982-4488-BE17-F9DCE7DBD4DC}" type="slidenum">
              <a:rPr lang="en-US" smtClean="0"/>
              <a:pPr/>
              <a:t>1</a:t>
            </a:fld>
            <a:endParaRPr 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1DE46-4982-4488-BE17-F9DCE7DBD4DC}" type="slidenum">
              <a:rPr lang="en-US" smtClean="0"/>
              <a:pPr/>
              <a:t>16</a:t>
            </a:fld>
            <a:endParaRPr 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1DE46-4982-4488-BE17-F9DCE7DBD4DC}" type="slidenum">
              <a:rPr lang="en-US" smtClean="0"/>
              <a:pPr/>
              <a:t>17</a:t>
            </a:fld>
            <a:endParaRPr 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1DE46-4982-4488-BE17-F9DCE7DBD4DC}" type="slidenum">
              <a:rPr lang="en-US" smtClean="0"/>
              <a:pPr/>
              <a:t>18</a:t>
            </a:fld>
            <a:endParaRPr 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1DE46-4982-4488-BE17-F9DCE7DBD4DC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74885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1DE46-4982-4488-BE17-F9DCE7DBD4DC}" type="slidenum">
              <a:rPr lang="en-US" smtClean="0"/>
              <a:pPr/>
              <a:t>20</a:t>
            </a:fld>
            <a:endParaRPr 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1DE46-4982-4488-BE17-F9DCE7DBD4DC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167998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1DE46-4982-4488-BE17-F9DCE7DBD4DC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779626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1DE46-4982-4488-BE17-F9DCE7DBD4DC}" type="slidenum">
              <a:rPr lang="en-US" smtClean="0"/>
              <a:pPr/>
              <a:t>28</a:t>
            </a:fld>
            <a:endParaRPr 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1DE46-4982-4488-BE17-F9DCE7DBD4DC}" type="slidenum">
              <a:rPr lang="en-US" smtClean="0"/>
              <a:pPr/>
              <a:t>29</a:t>
            </a:fld>
            <a:endParaRPr 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1DE46-4982-4488-BE17-F9DCE7DBD4DC}" type="slidenum">
              <a:rPr lang="en-US" smtClean="0"/>
              <a:pPr/>
              <a:t>30</a:t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1DE46-4982-4488-BE17-F9DCE7DBD4DC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1DE46-4982-4488-BE17-F9DCE7DBD4DC}" type="slidenum">
              <a:rPr lang="en-US" smtClean="0"/>
              <a:pPr/>
              <a:t>31</a:t>
            </a:fld>
            <a:endParaRPr 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1DE46-4982-4488-BE17-F9DCE7DBD4DC}" type="slidenum">
              <a:rPr lang="en-US" smtClean="0"/>
              <a:pPr/>
              <a:t>32</a:t>
            </a:fld>
            <a:endParaRPr 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1DE46-4982-4488-BE17-F9DCE7DBD4DC}" type="slidenum">
              <a:rPr lang="en-US" smtClean="0"/>
              <a:pPr/>
              <a:t>33</a:t>
            </a:fld>
            <a:endParaRPr 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1DE46-4982-4488-BE17-F9DCE7DBD4DC}" type="slidenum">
              <a:rPr lang="en-US" smtClean="0"/>
              <a:pPr/>
              <a:t>34</a:t>
            </a:fld>
            <a:endParaRPr 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1DE46-4982-4488-BE17-F9DCE7DBD4DC}" type="slidenum">
              <a:rPr lang="en-US" smtClean="0"/>
              <a:pPr/>
              <a:t>35</a:t>
            </a:fld>
            <a:endParaRPr 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1DE46-4982-4488-BE17-F9DCE7DBD4DC}" type="slidenum">
              <a:rPr lang="en-US" smtClean="0"/>
              <a:pPr/>
              <a:t>36</a:t>
            </a:fld>
            <a:endParaRPr 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No</a:t>
            </a:r>
            <a:r>
              <a:rPr lang="en-US" baseline="0" dirty="0" smtClean="0"/>
              <a:t> scores decreased from 2007 to 2011.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1DE46-4982-4488-BE17-F9DCE7DBD4DC}" type="slidenum">
              <a:rPr lang="en-US" smtClean="0"/>
              <a:pPr/>
              <a:t>37</a:t>
            </a:fld>
            <a:endParaRPr lang="en-US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1DE46-4982-4488-BE17-F9DCE7DBD4DC}" type="slidenum">
              <a:rPr lang="en-US" smtClean="0"/>
              <a:pPr/>
              <a:t>40</a:t>
            </a:fld>
            <a:endParaRPr lang="en-US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1DE46-4982-4488-BE17-F9DCE7DBD4DC}" type="slidenum">
              <a:rPr lang="en-US" smtClean="0"/>
              <a:pPr/>
              <a:t>42</a:t>
            </a:fld>
            <a:endParaRPr lang="en-US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1DE46-4982-4488-BE17-F9DCE7DBD4DC}" type="slidenum">
              <a:rPr lang="en-US" smtClean="0"/>
              <a:pPr/>
              <a:t>45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21569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Arrow</a:t>
            </a:r>
            <a:r>
              <a:rPr lang="en-US" baseline="0" dirty="0" smtClean="0"/>
              <a:t> graphic shows that PIRLS is conducted every 5 years and TIMSS every 4 years.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1DE46-4982-4488-BE17-F9DCE7DBD4DC}" type="slidenum">
              <a:rPr lang="en-US" smtClean="0"/>
              <a:pPr/>
              <a:t>3</a:t>
            </a:fld>
            <a:endParaRPr lang="en-US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1DE46-4982-4488-BE17-F9DCE7DBD4DC}" type="slidenum">
              <a:rPr lang="en-US" smtClean="0"/>
              <a:pPr/>
              <a:t>50</a:t>
            </a:fld>
            <a:endParaRPr lang="en-US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1DE46-4982-4488-BE17-F9DCE7DBD4DC}" type="slidenum">
              <a:rPr lang="en-US" smtClean="0"/>
              <a:pPr/>
              <a:t>51</a:t>
            </a:fld>
            <a:endParaRPr lang="en-US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1DE46-4982-4488-BE17-F9DCE7DBD4DC}" type="slidenum">
              <a:rPr lang="en-US" smtClean="0"/>
              <a:pPr/>
              <a:t>52</a:t>
            </a:fld>
            <a:endParaRPr lang="en-US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1DE46-4982-4488-BE17-F9DCE7DBD4DC}" type="slidenum">
              <a:rPr lang="en-US" smtClean="0"/>
              <a:pPr/>
              <a:t>53</a:t>
            </a:fld>
            <a:endParaRPr lang="en-US" dirty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1DE46-4982-4488-BE17-F9DCE7DBD4DC}" type="slidenum">
              <a:rPr lang="en-US" smtClean="0"/>
              <a:pPr/>
              <a:t>54</a:t>
            </a:fld>
            <a:endParaRPr lang="en-US"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1DE46-4982-4488-BE17-F9DCE7DBD4DC}" type="slidenum">
              <a:rPr lang="en-US" smtClean="0"/>
              <a:pPr/>
              <a:t>55</a:t>
            </a:fld>
            <a:endParaRPr lang="en-US" dirty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1DE46-4982-4488-BE17-F9DCE7DBD4DC}" type="slidenum">
              <a:rPr lang="en-US" smtClean="0"/>
              <a:pPr/>
              <a:t>56</a:t>
            </a:fld>
            <a:endParaRPr lang="en-US" dirty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1DE46-4982-4488-BE17-F9DCE7DBD4DC}" type="slidenum">
              <a:rPr lang="en-US" smtClean="0"/>
              <a:pPr/>
              <a:t>57</a:t>
            </a:fld>
            <a:endParaRPr lang="en-US" dirty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1DE46-4982-4488-BE17-F9DCE7DBD4DC}" type="slidenum">
              <a:rPr lang="en-US" smtClean="0"/>
              <a:pPr/>
              <a:t>58</a:t>
            </a:fld>
            <a:endParaRPr lang="en-US" dirty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1DE46-4982-4488-BE17-F9DCE7DBD4DC}" type="slidenum">
              <a:rPr lang="en-US" smtClean="0"/>
              <a:pPr/>
              <a:t>59</a:t>
            </a:fld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2011</a:t>
            </a:r>
            <a:r>
              <a:rPr lang="en-US" baseline="0" dirty="0" smtClean="0"/>
              <a:t> Benchmarking education systems include 1 US state, 3 Canadian provinces, 2 UAE emirates, Andalusia Spain, Maltese Malta, and Eng/Afr 5 (RSA).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IEA, which coordinates TIMSS and PIRLS, differentiates between IEA members, which the IEA refers to as "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countries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" in all cases, and “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benchmarking participants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.”  </a:t>
            </a: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IEA members include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countries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such as the United States and Japan, as well as subnational entities, such as England and Scotland (which are both part of the United Kingdom). </a:t>
            </a: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IEA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benchmarking participants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are all subnational entities and include, for example, U.S. states and Canadian provinces.</a:t>
            </a: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These “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other education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systems”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are designated by their national three-letter international abbreviation appended to their name.</a:t>
            </a: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1DE46-4982-4488-BE17-F9DCE7DBD4DC}" type="slidenum">
              <a:rPr lang="en-US" smtClean="0"/>
              <a:pPr/>
              <a:t>4</a:t>
            </a:fld>
            <a:endParaRPr lang="en-US" dirty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No</a:t>
            </a:r>
            <a:r>
              <a:rPr lang="en-US" baseline="0" dirty="0" smtClean="0"/>
              <a:t> scores decreased from 2007 to 2011.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1DE46-4982-4488-BE17-F9DCE7DBD4DC}" type="slidenum">
              <a:rPr lang="en-US" smtClean="0"/>
              <a:pPr/>
              <a:t>60</a:t>
            </a:fld>
            <a:endParaRPr lang="en-US" dirty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1DE46-4982-4488-BE17-F9DCE7DBD4DC}" type="slidenum">
              <a:rPr lang="en-US" smtClean="0"/>
              <a:pPr/>
              <a:t>62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5950908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1DE46-4982-4488-BE17-F9DCE7DBD4DC}" type="slidenum">
              <a:rPr lang="en-US" smtClean="0"/>
              <a:pPr/>
              <a:t>63</a:t>
            </a:fld>
            <a:endParaRPr lang="en-US" dirty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1DE46-4982-4488-BE17-F9DCE7DBD4DC}" type="slidenum">
              <a:rPr lang="en-US" smtClean="0"/>
              <a:pPr/>
              <a:t>64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9438310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i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1DE46-4982-4488-BE17-F9DCE7DBD4DC}" type="slidenum">
              <a:rPr lang="en-US" smtClean="0"/>
              <a:pPr/>
              <a:t>65</a:t>
            </a:fld>
            <a:endParaRPr lang="en-US" dirty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1DE46-4982-4488-BE17-F9DCE7DBD4DC}" type="slidenum">
              <a:rPr lang="en-US" smtClean="0"/>
              <a:pPr/>
              <a:t>66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90238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2011 Benchmarking education systems include 9 U.S. states,</a:t>
            </a:r>
            <a:r>
              <a:rPr lang="en-US" baseline="0" dirty="0" smtClean="0"/>
              <a:t> 3 Canadian provinces and 2 UAE emirates.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1DE46-4982-4488-BE17-F9DCE7DBD4DC}" type="slidenum">
              <a:rPr lang="en-US" smtClean="0"/>
              <a:pPr/>
              <a:t>5</a:t>
            </a:fld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1DE46-4982-4488-BE17-F9DCE7DBD4DC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12050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1DE46-4982-4488-BE17-F9DCE7DBD4DC}" type="slidenum">
              <a:rPr lang="en-US" smtClean="0"/>
              <a:pPr/>
              <a:t>13</a:t>
            </a:fld>
            <a:endParaRPr 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1DE46-4982-4488-BE17-F9DCE7DBD4DC}" type="slidenum">
              <a:rPr lang="en-US" smtClean="0"/>
              <a:pPr/>
              <a:t>14</a:t>
            </a:fld>
            <a:endParaRPr 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1DE46-4982-4488-BE17-F9DCE7DBD4DC}" type="slidenum">
              <a:rPr lang="en-US" smtClean="0"/>
              <a:pPr/>
              <a:t>15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246220-E29F-4A39-A004-8637397EB4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246220-E29F-4A39-A004-8637397EB4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787400"/>
            <a:ext cx="1943100" cy="46609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787400"/>
            <a:ext cx="5676900" cy="46609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246220-E29F-4A39-A004-8637397EB4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286000"/>
            <a:ext cx="3810000" cy="3352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86000"/>
            <a:ext cx="3810000" cy="3352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246220-E29F-4A39-A004-8637397EB4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990600"/>
            <a:ext cx="1943100" cy="4648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990600"/>
            <a:ext cx="5676900" cy="4648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246220-E29F-4A39-A004-8637397EB4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246220-E29F-4A39-A004-8637397EB4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246220-E29F-4A39-A004-8637397EB4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841500"/>
            <a:ext cx="3810000" cy="360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41500"/>
            <a:ext cx="3810000" cy="360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246220-E29F-4A39-A004-8637397EB4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246220-E29F-4A39-A004-8637397EB4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246220-E29F-4A39-A004-8637397EB4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246220-E29F-4A39-A004-8637397EB4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246220-E29F-4A39-A004-8637397EB4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246220-E29F-4A39-A004-8637397EB4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246220-E29F-4A39-A004-8637397EB4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246220-E29F-4A39-A004-8637397EB4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787400"/>
            <a:ext cx="1943100" cy="46609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787400"/>
            <a:ext cx="5676900" cy="46609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246220-E29F-4A39-A004-8637397EB4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286000"/>
            <a:ext cx="3810000" cy="3352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86000"/>
            <a:ext cx="3810000" cy="3352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841500"/>
            <a:ext cx="3810000" cy="360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41500"/>
            <a:ext cx="3810000" cy="360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246220-E29F-4A39-A004-8637397EB4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990600"/>
            <a:ext cx="1943100" cy="4648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990600"/>
            <a:ext cx="5676900" cy="4648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8463D9-0C04-4AD4-8144-466A0313DC6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76CF9B-7A98-4319-AD53-1064EEC20A1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C5026A-9344-4797-9FD5-3B4C36D4B92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841500"/>
            <a:ext cx="3810000" cy="360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41500"/>
            <a:ext cx="3810000" cy="360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841EF4-CDFC-4710-8262-3254221F6C7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690D7E-EE6F-45D6-BFA0-DF36EBAE7F2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246220-E29F-4A39-A004-8637397EB4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ABBB88-D2EB-4D90-9527-3BFE841DBFD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2B5972-AFC3-4DC7-A38A-34B9E89969C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A5207A-003A-46CB-AB5B-9095F6C4C55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8D26BA-1D7B-4856-ABD8-9BC168243CA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AAD28C-5C17-4EB2-8A25-B9861A8A0A9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787400"/>
            <a:ext cx="1943100" cy="46609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787400"/>
            <a:ext cx="5676900" cy="46609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8BD7F7-50BF-473D-890C-333A2FC2B83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286000"/>
            <a:ext cx="3810000" cy="3352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86000"/>
            <a:ext cx="3810000" cy="3352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246220-E29F-4A39-A004-8637397EB4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990600"/>
            <a:ext cx="1943100" cy="4648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990600"/>
            <a:ext cx="5676900" cy="4648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246220-E29F-4A39-A004-8637397EB4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246220-E29F-4A39-A004-8637397EB4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246220-E29F-4A39-A004-8637397EB4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vmlDrawing" Target="../drawings/vmlDrawing1.v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oleObject" Target="../embeddings/oleObject1.bin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vmlDrawing" Target="../drawings/vmlDrawing2.v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oleObject" Target="../embeddings/oleObject2.bin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vmlDrawing" Target="../drawings/vmlDrawing3.v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oleObject" Target="../embeddings/oleObject3.bin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2.jpe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vmlDrawing" Target="../drawings/vmlDrawing4.v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5" Type="http://schemas.openxmlformats.org/officeDocument/2006/relationships/oleObject" Target="../embeddings/oleObject4.bin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image" Target="../media/image2.jpe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vmlDrawing" Target="../drawings/vmlDrawing5.v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5" Type="http://schemas.openxmlformats.org/officeDocument/2006/relationships/oleObject" Target="../embeddings/oleObject5.bin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image" Target="../media/image2.jpe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vmlDrawing" Target="../drawings/vmlDrawing6.v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5" Type="http://schemas.openxmlformats.org/officeDocument/2006/relationships/oleObject" Target="../embeddings/oleObject6.bin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787400"/>
            <a:ext cx="777240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5428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841500"/>
            <a:ext cx="7772400" cy="360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pic>
        <p:nvPicPr>
          <p:cNvPr id="54281" name="Picture 4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152400"/>
            <a:ext cx="9145588" cy="75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4277" name="Object 5"/>
          <p:cNvGraphicFramePr>
            <a:graphicFrameLocks noChangeAspect="1"/>
          </p:cNvGraphicFramePr>
          <p:nvPr/>
        </p:nvGraphicFramePr>
        <p:xfrm>
          <a:off x="457200" y="5959475"/>
          <a:ext cx="2371725" cy="66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3759" name="Photo Editor Photo" r:id="rId15" imgW="5714286" imgH="1790476" progId="">
                  <p:embed/>
                </p:oleObj>
              </mc:Choice>
              <mc:Fallback>
                <p:oleObj name="Photo Editor Photo" r:id="rId15" imgW="5714286" imgH="1790476" progId="">
                  <p:embed/>
                  <p:pic>
                    <p:nvPicPr>
                      <p:cNvPr id="0" name="Picture 2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5959475"/>
                        <a:ext cx="2371725" cy="669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50A260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42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latin typeface="+mj-lt"/>
              </a:defRPr>
            </a:lvl1pPr>
          </a:lstStyle>
          <a:p>
            <a:fld id="{4C246220-E29F-4A39-A004-8637397EB4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 Narrow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 Narrow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 Narrow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 Narrow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 Narrow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 Narrow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 Narrow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 Narrow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SzPct val="135000"/>
        <a:buChar char="•"/>
        <a:defRPr sz="2800">
          <a:solidFill>
            <a:schemeClr val="accent2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400">
          <a:solidFill>
            <a:schemeClr val="accent2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>
          <a:solidFill>
            <a:schemeClr val="accent2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400">
          <a:solidFill>
            <a:schemeClr val="accent2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accent2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accent2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accent2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accent2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accent2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990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563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2286000"/>
            <a:ext cx="77724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pic>
        <p:nvPicPr>
          <p:cNvPr id="56329" name="Picture 4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152400"/>
            <a:ext cx="9145588" cy="75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6325" name="Object 5"/>
          <p:cNvGraphicFramePr>
            <a:graphicFrameLocks noChangeAspect="1"/>
          </p:cNvGraphicFramePr>
          <p:nvPr/>
        </p:nvGraphicFramePr>
        <p:xfrm>
          <a:off x="457200" y="5791200"/>
          <a:ext cx="29718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783" name="Photo Editor Photo" r:id="rId15" imgW="5714286" imgH="1790476" progId="">
                  <p:embed/>
                </p:oleObj>
              </mc:Choice>
              <mc:Fallback>
                <p:oleObj name="Photo Editor Photo" r:id="rId15" imgW="5714286" imgH="1790476" progId="">
                  <p:embed/>
                  <p:pic>
                    <p:nvPicPr>
                      <p:cNvPr id="0" name="Picture 2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5791200"/>
                        <a:ext cx="29718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BBE0E3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 Narrow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 Narrow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 Narrow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 Narrow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 Narrow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 Narrow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 Narrow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 Narrow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787400"/>
            <a:ext cx="777240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5428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841500"/>
            <a:ext cx="7772400" cy="360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pic>
        <p:nvPicPr>
          <p:cNvPr id="54281" name="Picture 4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152400"/>
            <a:ext cx="9145588" cy="75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4277" name="Object 5"/>
          <p:cNvGraphicFramePr>
            <a:graphicFrameLocks noChangeAspect="1"/>
          </p:cNvGraphicFramePr>
          <p:nvPr/>
        </p:nvGraphicFramePr>
        <p:xfrm>
          <a:off x="457200" y="5959475"/>
          <a:ext cx="2371725" cy="66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807" name="Photo Editor Photo" r:id="rId15" imgW="5714286" imgH="1790476" progId="">
                  <p:embed/>
                </p:oleObj>
              </mc:Choice>
              <mc:Fallback>
                <p:oleObj name="Photo Editor Photo" r:id="rId15" imgW="5714286" imgH="1790476" progId="">
                  <p:embed/>
                  <p:pic>
                    <p:nvPicPr>
                      <p:cNvPr id="0" name="Picture 2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5959475"/>
                        <a:ext cx="2371725" cy="669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50A260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42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latin typeface="+mj-lt"/>
              </a:defRPr>
            </a:lvl1pPr>
          </a:lstStyle>
          <a:p>
            <a:fld id="{4C246220-E29F-4A39-A004-8637397EB4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 Narrow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 Narrow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 Narrow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 Narrow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 Narrow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 Narrow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 Narrow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 Narrow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SzPct val="135000"/>
        <a:buChar char="•"/>
        <a:defRPr sz="2800">
          <a:solidFill>
            <a:schemeClr val="accent2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400">
          <a:solidFill>
            <a:schemeClr val="accent2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>
          <a:solidFill>
            <a:schemeClr val="accent2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400">
          <a:solidFill>
            <a:schemeClr val="accent2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accent2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accent2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accent2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accent2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accent2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990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563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2286000"/>
            <a:ext cx="77724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pic>
        <p:nvPicPr>
          <p:cNvPr id="56329" name="Picture 4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152400"/>
            <a:ext cx="9145588" cy="75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6325" name="Object 5"/>
          <p:cNvGraphicFramePr>
            <a:graphicFrameLocks noChangeAspect="1"/>
          </p:cNvGraphicFramePr>
          <p:nvPr/>
        </p:nvGraphicFramePr>
        <p:xfrm>
          <a:off x="457200" y="5791200"/>
          <a:ext cx="29718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6831" name="Photo Editor Photo" r:id="rId15" imgW="5714286" imgH="1790476" progId="">
                  <p:embed/>
                </p:oleObj>
              </mc:Choice>
              <mc:Fallback>
                <p:oleObj name="Photo Editor Photo" r:id="rId15" imgW="5714286" imgH="1790476" progId="">
                  <p:embed/>
                  <p:pic>
                    <p:nvPicPr>
                      <p:cNvPr id="0" name="Picture 2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5791200"/>
                        <a:ext cx="29718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BBE0E3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 Narrow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 Narrow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 Narrow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 Narrow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 Narrow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 Narrow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 Narrow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 Narrow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787400"/>
            <a:ext cx="777240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5428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841500"/>
            <a:ext cx="7772400" cy="360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pic>
        <p:nvPicPr>
          <p:cNvPr id="54281" name="Picture 4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152400"/>
            <a:ext cx="9145588" cy="75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4277" name="Object 5"/>
          <p:cNvGraphicFramePr>
            <a:graphicFrameLocks noChangeAspect="1"/>
          </p:cNvGraphicFramePr>
          <p:nvPr/>
        </p:nvGraphicFramePr>
        <p:xfrm>
          <a:off x="457200" y="5959475"/>
          <a:ext cx="2371725" cy="66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7855" name="Photo Editor Photo" r:id="rId15" imgW="5714286" imgH="1790476" progId="">
                  <p:embed/>
                </p:oleObj>
              </mc:Choice>
              <mc:Fallback>
                <p:oleObj name="Photo Editor Photo" r:id="rId15" imgW="5714286" imgH="1790476" progId="">
                  <p:embed/>
                  <p:pic>
                    <p:nvPicPr>
                      <p:cNvPr id="0" name="Picture 2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5959475"/>
                        <a:ext cx="2371725" cy="669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50A260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42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latin typeface="+mj-lt"/>
              </a:defRPr>
            </a:lvl1pPr>
          </a:lstStyle>
          <a:p>
            <a:fld id="{4C246220-E29F-4A39-A004-8637397EB4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 Narrow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 Narrow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 Narrow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 Narrow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 Narrow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 Narrow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 Narrow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 Narrow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SzPct val="135000"/>
        <a:buChar char="•"/>
        <a:defRPr sz="2800">
          <a:solidFill>
            <a:schemeClr val="accent2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400">
          <a:solidFill>
            <a:schemeClr val="accent2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>
          <a:solidFill>
            <a:schemeClr val="accent2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400">
          <a:solidFill>
            <a:schemeClr val="accent2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accent2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accent2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accent2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accent2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accent2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990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563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2286000"/>
            <a:ext cx="77724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pic>
        <p:nvPicPr>
          <p:cNvPr id="56329" name="Picture 4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152400"/>
            <a:ext cx="9145588" cy="75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6325" name="Object 5"/>
          <p:cNvGraphicFramePr>
            <a:graphicFrameLocks noChangeAspect="1"/>
          </p:cNvGraphicFramePr>
          <p:nvPr/>
        </p:nvGraphicFramePr>
        <p:xfrm>
          <a:off x="457200" y="5791200"/>
          <a:ext cx="29718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8879" name="Photo Editor Photo" r:id="rId15" imgW="5714286" imgH="1790476" progId="">
                  <p:embed/>
                </p:oleObj>
              </mc:Choice>
              <mc:Fallback>
                <p:oleObj name="Photo Editor Photo" r:id="rId15" imgW="5714286" imgH="1790476" progId="">
                  <p:embed/>
                  <p:pic>
                    <p:nvPicPr>
                      <p:cNvPr id="0" name="Picture 2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5791200"/>
                        <a:ext cx="29718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BBE0E3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 Narrow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 Narrow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 Narrow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 Narrow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 Narrow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 Narrow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 Narrow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 Narrow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23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oleObject" Target="../embeddings/oleObject7.bin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5.png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7.png"/><Relationship Id="rId5" Type="http://schemas.openxmlformats.org/officeDocument/2006/relationships/image" Target="../media/image4.png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8.png"/><Relationship Id="rId5" Type="http://schemas.openxmlformats.org/officeDocument/2006/relationships/image" Target="../media/image4.png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9.png"/><Relationship Id="rId5" Type="http://schemas.openxmlformats.org/officeDocument/2006/relationships/image" Target="../media/image4.png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4.png"/><Relationship Id="rId5" Type="http://schemas.openxmlformats.org/officeDocument/2006/relationships/image" Target="../media/image13.png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4.xml"/><Relationship Id="rId5" Type="http://schemas.openxmlformats.org/officeDocument/2006/relationships/chart" Target="../charts/chart1.xml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3.png"/><Relationship Id="rId4" Type="http://schemas.openxmlformats.org/officeDocument/2006/relationships/chart" Target="../charts/char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6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4.png"/><Relationship Id="rId4" Type="http://schemas.openxmlformats.org/officeDocument/2006/relationships/image" Target="../media/image1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4.xml"/><Relationship Id="rId5" Type="http://schemas.openxmlformats.org/officeDocument/2006/relationships/chart" Target="../charts/chart4.xml"/><Relationship Id="rId4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2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2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2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30.png"/><Relationship Id="rId5" Type="http://schemas.openxmlformats.org/officeDocument/2006/relationships/image" Target="../media/image4.png"/><Relationship Id="rId4" Type="http://schemas.openxmlformats.org/officeDocument/2006/relationships/image" Target="../media/image2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31.png"/><Relationship Id="rId5" Type="http://schemas.openxmlformats.org/officeDocument/2006/relationships/image" Target="../media/image4.png"/><Relationship Id="rId4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32.png"/><Relationship Id="rId5" Type="http://schemas.openxmlformats.org/officeDocument/2006/relationships/image" Target="../media/image4.png"/><Relationship Id="rId4" Type="http://schemas.openxmlformats.org/officeDocument/2006/relationships/image" Target="../media/image2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4.png"/><Relationship Id="rId5" Type="http://schemas.openxmlformats.org/officeDocument/2006/relationships/image" Target="../media/image24.png"/><Relationship Id="rId4" Type="http://schemas.openxmlformats.org/officeDocument/2006/relationships/image" Target="../media/image2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34.png"/><Relationship Id="rId4" Type="http://schemas.openxmlformats.org/officeDocument/2006/relationships/image" Target="../media/image3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37.png"/><Relationship Id="rId4" Type="http://schemas.openxmlformats.org/officeDocument/2006/relationships/image" Target="../media/image3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34.png"/><Relationship Id="rId4" Type="http://schemas.openxmlformats.org/officeDocument/2006/relationships/image" Target="../media/image2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4.xml"/><Relationship Id="rId5" Type="http://schemas.openxmlformats.org/officeDocument/2006/relationships/chart" Target="../charts/chart5.xml"/><Relationship Id="rId4" Type="http://schemas.openxmlformats.org/officeDocument/2006/relationships/image" Target="../media/image2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4.xml"/><Relationship Id="rId5" Type="http://schemas.openxmlformats.org/officeDocument/2006/relationships/chart" Target="../charts/chart6.xml"/><Relationship Id="rId4" Type="http://schemas.openxmlformats.org/officeDocument/2006/relationships/image" Target="../media/image26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4.xml"/><Relationship Id="rId4" Type="http://schemas.openxmlformats.org/officeDocument/2006/relationships/chart" Target="../charts/char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24.png"/><Relationship Id="rId4" Type="http://schemas.openxmlformats.org/officeDocument/2006/relationships/chart" Target="../charts/chart8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4.xml"/><Relationship Id="rId4" Type="http://schemas.openxmlformats.org/officeDocument/2006/relationships/chart" Target="../charts/chart9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4.png"/><Relationship Id="rId4" Type="http://schemas.openxmlformats.org/officeDocument/2006/relationships/image" Target="../media/image26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4.xml"/><Relationship Id="rId4" Type="http://schemas.openxmlformats.org/officeDocument/2006/relationships/chart" Target="../charts/chart1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40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42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43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45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4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4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49.png"/><Relationship Id="rId5" Type="http://schemas.openxmlformats.org/officeDocument/2006/relationships/image" Target="../media/image47.png"/><Relationship Id="rId4" Type="http://schemas.openxmlformats.org/officeDocument/2006/relationships/image" Target="../media/image4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50.png"/><Relationship Id="rId5" Type="http://schemas.openxmlformats.org/officeDocument/2006/relationships/image" Target="../media/image47.png"/><Relationship Id="rId4" Type="http://schemas.openxmlformats.org/officeDocument/2006/relationships/image" Target="../media/image4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47.png"/><Relationship Id="rId5" Type="http://schemas.openxmlformats.org/officeDocument/2006/relationships/image" Target="../media/image4.png"/><Relationship Id="rId4" Type="http://schemas.openxmlformats.org/officeDocument/2006/relationships/image" Target="../media/image41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53.png"/><Relationship Id="rId4" Type="http://schemas.openxmlformats.org/officeDocument/2006/relationships/image" Target="../media/image44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54.png"/><Relationship Id="rId4" Type="http://schemas.openxmlformats.org/officeDocument/2006/relationships/image" Target="../media/image44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55.png"/><Relationship Id="rId4" Type="http://schemas.openxmlformats.org/officeDocument/2006/relationships/image" Target="../media/image44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44.png"/><Relationship Id="rId5" Type="http://schemas.openxmlformats.org/officeDocument/2006/relationships/image" Target="../media/image52.png"/><Relationship Id="rId4" Type="http://schemas.openxmlformats.org/officeDocument/2006/relationships/image" Target="../media/image57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4.xml"/><Relationship Id="rId5" Type="http://schemas.openxmlformats.org/officeDocument/2006/relationships/chart" Target="../charts/chart12.xml"/><Relationship Id="rId4" Type="http://schemas.openxmlformats.org/officeDocument/2006/relationships/image" Target="../media/image41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4.xml"/><Relationship Id="rId5" Type="http://schemas.openxmlformats.org/officeDocument/2006/relationships/chart" Target="../charts/chart13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8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4.xml"/><Relationship Id="rId5" Type="http://schemas.openxmlformats.org/officeDocument/2006/relationships/chart" Target="../charts/chart14.xml"/><Relationship Id="rId4" Type="http://schemas.openxmlformats.org/officeDocument/2006/relationships/image" Target="../media/image44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4.xml"/><Relationship Id="rId4" Type="http://schemas.openxmlformats.org/officeDocument/2006/relationships/chart" Target="../charts/chart15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4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4.png"/><Relationship Id="rId4" Type="http://schemas.openxmlformats.org/officeDocument/2006/relationships/image" Target="../media/image41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4.xml"/><Relationship Id="rId5" Type="http://schemas.openxmlformats.org/officeDocument/2006/relationships/chart" Target="../charts/chart17.xml"/><Relationship Id="rId4" Type="http://schemas.openxmlformats.org/officeDocument/2006/relationships/image" Target="../media/image4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8.xml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4.png"/><Relationship Id="rId4" Type="http://schemas.openxmlformats.org/officeDocument/2006/relationships/image" Target="../media/image44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4.xml"/><Relationship Id="rId5" Type="http://schemas.openxmlformats.org/officeDocument/2006/relationships/chart" Target="../charts/chart19.xml"/><Relationship Id="rId4" Type="http://schemas.openxmlformats.org/officeDocument/2006/relationships/image" Target="../media/image44.pn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4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hyperlink" Target="http://nces.ed.gov/surveys/pirls/idepirls/" TargetMode="External"/><Relationship Id="rId7" Type="http://schemas.openxmlformats.org/officeDocument/2006/relationships/hyperlink" Target="mailto:Stephen.Provasnik@ed.gov" TargetMode="External"/><Relationship Id="rId2" Type="http://schemas.openxmlformats.org/officeDocument/2006/relationships/hyperlink" Target="http://nces.ed.gov/surveys/pirls/" TargetMode="External"/><Relationship Id="rId1" Type="http://schemas.openxmlformats.org/officeDocument/2006/relationships/slideLayout" Target="../slideLayouts/slideLayout24.xml"/><Relationship Id="rId6" Type="http://schemas.openxmlformats.org/officeDocument/2006/relationships/hyperlink" Target="http://nces.ed.gov/timss/idetimss/" TargetMode="External"/><Relationship Id="rId5" Type="http://schemas.openxmlformats.org/officeDocument/2006/relationships/hyperlink" Target="http://nces.ed.gov/timss/" TargetMode="External"/><Relationship Id="rId4" Type="http://schemas.openxmlformats.org/officeDocument/2006/relationships/hyperlink" Target="mailto:Sheila.Thompson@ed.gov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1524000"/>
            <a:ext cx="7772400" cy="1470025"/>
          </a:xfrm>
        </p:spPr>
        <p:txBody>
          <a:bodyPr>
            <a:noAutofit/>
          </a:bodyPr>
          <a:lstStyle/>
          <a:p>
            <a:r>
              <a:rPr lang="en-US" sz="6600" dirty="0" smtClean="0">
                <a:solidFill>
                  <a:srgbClr val="008A3E"/>
                </a:solidFill>
              </a:rPr>
              <a:t>Highlights from PIRLS and TIMSS 2011</a:t>
            </a:r>
            <a:endParaRPr lang="en-US" sz="6600" dirty="0">
              <a:solidFill>
                <a:srgbClr val="008A3E"/>
              </a:solidFill>
            </a:endParaRP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685800" y="3886200"/>
            <a:ext cx="7772400" cy="2029968"/>
          </a:xfrm>
        </p:spPr>
        <p:txBody>
          <a:bodyPr>
            <a:normAutofit lnSpcReduction="10000"/>
          </a:bodyPr>
          <a:lstStyle/>
          <a:p>
            <a:r>
              <a:rPr lang="en-US" sz="2400" dirty="0" smtClean="0">
                <a:solidFill>
                  <a:schemeClr val="tx1"/>
                </a:solidFill>
              </a:rPr>
              <a:t>Jack Buckley</a:t>
            </a:r>
          </a:p>
          <a:p>
            <a:r>
              <a:rPr lang="en-US" sz="2400" dirty="0" smtClean="0">
                <a:solidFill>
                  <a:schemeClr val="tx1"/>
                </a:solidFill>
              </a:rPr>
              <a:t>National Center for Education Statistics</a:t>
            </a:r>
          </a:p>
          <a:p>
            <a:r>
              <a:rPr lang="en-US" sz="2400" dirty="0" smtClean="0">
                <a:solidFill>
                  <a:schemeClr val="tx1"/>
                </a:solidFill>
              </a:rPr>
              <a:t>Washington, DC</a:t>
            </a:r>
          </a:p>
          <a:p>
            <a:endParaRPr lang="en-US" sz="2400" dirty="0" smtClean="0">
              <a:solidFill>
                <a:schemeClr val="tx1"/>
              </a:solidFill>
            </a:endParaRPr>
          </a:p>
          <a:p>
            <a:r>
              <a:rPr lang="en-US" sz="2400" dirty="0" smtClean="0">
                <a:solidFill>
                  <a:schemeClr val="tx1"/>
                </a:solidFill>
              </a:rPr>
              <a:t>December 11, 2012</a:t>
            </a:r>
            <a:endParaRPr lang="en-US" sz="2400" dirty="0">
              <a:solidFill>
                <a:schemeClr val="tx1"/>
              </a:solidFill>
            </a:endParaRPr>
          </a:p>
        </p:txBody>
      </p:sp>
      <p:graphicFrame>
        <p:nvGraphicFramePr>
          <p:cNvPr id="1029" name="Object 2"/>
          <p:cNvGraphicFramePr>
            <a:graphicFrameLocks noChangeAspect="1"/>
          </p:cNvGraphicFramePr>
          <p:nvPr/>
        </p:nvGraphicFramePr>
        <p:xfrm>
          <a:off x="152400" y="4038600"/>
          <a:ext cx="1676400" cy="137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1" name="Photo Editor Photo" r:id="rId4" imgW="1200318" imgH="1142857" progId="">
                  <p:embed/>
                </p:oleObj>
              </mc:Choice>
              <mc:Fallback>
                <p:oleObj name="Photo Editor Photo" r:id="rId4" imgW="1200318" imgH="1142857" progId="">
                  <p:embed/>
                  <p:pic>
                    <p:nvPicPr>
                      <p:cNvPr id="0" name="Picture 2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" y="4038600"/>
                        <a:ext cx="1676400" cy="1371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65124"/>
            <a:ext cx="2051281" cy="692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10" descr="TIMSS-USA-outlines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427972" y="4178239"/>
            <a:ext cx="1514639" cy="1084329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ontent Placeholder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83789080"/>
              </p:ext>
            </p:extLst>
          </p:nvPr>
        </p:nvGraphicFramePr>
        <p:xfrm>
          <a:off x="609600" y="1066800"/>
          <a:ext cx="7924800" cy="48005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00326"/>
                <a:gridCol w="5324474"/>
              </a:tblGrid>
              <a:tr h="63374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400" dirty="0" smtClean="0"/>
                        <a:t>PIRLS</a:t>
                      </a:r>
                      <a:endParaRPr lang="en-US" sz="240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2057671">
                <a:tc>
                  <a:txBody>
                    <a:bodyPr/>
                    <a:lstStyle/>
                    <a:p>
                      <a:r>
                        <a:rPr lang="en-US" b="1" dirty="0" smtClean="0"/>
                        <a:t>Definition</a:t>
                      </a:r>
                      <a:endParaRPr lang="en-US" b="1" dirty="0"/>
                    </a:p>
                  </a:txBody>
                  <a:tcPr>
                    <a:solidFill>
                      <a:srgbClr val="FCDB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ability to understand and use those written language forms required by society and/or valued by the individual. Young readers can construct meaning from a variety of texts. They read to learn, to participate in communities of readers in school and everyday life, and for enjoyment. </a:t>
                      </a:r>
                      <a:endParaRPr lang="en-US" sz="1600" dirty="0"/>
                    </a:p>
                  </a:txBody>
                  <a:tcPr>
                    <a:solidFill>
                      <a:srgbClr val="FCDBD8"/>
                    </a:solidFill>
                  </a:tcPr>
                </a:tc>
              </a:tr>
              <a:tr h="646363">
                <a:tc>
                  <a:txBody>
                    <a:bodyPr/>
                    <a:lstStyle/>
                    <a:p>
                      <a:r>
                        <a:rPr lang="en-US" b="1" dirty="0" smtClean="0"/>
                        <a:t>Content</a:t>
                      </a:r>
                      <a:endParaRPr lang="en-US" b="1" dirty="0"/>
                    </a:p>
                  </a:txBody>
                  <a:tcPr>
                    <a:solidFill>
                      <a:srgbClr val="F8B5A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Literary and informational texts 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8B5AE"/>
                    </a:solidFill>
                  </a:tcPr>
                </a:tc>
              </a:tr>
              <a:tr h="146282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Cognitive dimensions</a:t>
                      </a:r>
                      <a:endParaRPr lang="en-US" sz="18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CDB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Focus on and retrieve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Make straightforward inferences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Interpret and integrate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Examine and evaluate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CDBD8"/>
                    </a:solidFill>
                  </a:tcPr>
                </a:tc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10400" y="6381750"/>
            <a:ext cx="2133600" cy="476250"/>
          </a:xfrm>
        </p:spPr>
        <p:txBody>
          <a:bodyPr/>
          <a:lstStyle/>
          <a:p>
            <a:fld id="{4C246220-E29F-4A39-A004-8637397EB48D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US" sz="3200" dirty="0" smtClean="0">
                <a:solidFill>
                  <a:schemeClr val="tx1"/>
                </a:solidFill>
              </a:rPr>
              <a:t>PIRLS </a:t>
            </a:r>
            <a:r>
              <a:rPr lang="en-US" sz="3200" dirty="0">
                <a:solidFill>
                  <a:schemeClr val="tx1"/>
                </a:solidFill>
              </a:rPr>
              <a:t>2011 f</a:t>
            </a:r>
            <a:r>
              <a:rPr lang="en-US" sz="3200" dirty="0" smtClean="0">
                <a:solidFill>
                  <a:schemeClr val="tx1"/>
                </a:solidFill>
              </a:rPr>
              <a:t>ramework</a:t>
            </a:r>
            <a:endParaRPr lang="en-US" sz="3200" dirty="0">
              <a:solidFill>
                <a:schemeClr val="tx1"/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65124"/>
            <a:ext cx="2051281" cy="692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3124200"/>
            <a:ext cx="1752600" cy="259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9260779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6039552"/>
            <a:ext cx="2051281" cy="692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Rectangle 13"/>
          <p:cNvSpPr/>
          <p:nvPr/>
        </p:nvSpPr>
        <p:spPr>
          <a:xfrm>
            <a:off x="0" y="5486400"/>
            <a:ext cx="9144000" cy="1447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234" y="107950"/>
            <a:ext cx="7315200" cy="863600"/>
          </a:xfrm>
        </p:spPr>
        <p:txBody>
          <a:bodyPr/>
          <a:lstStyle/>
          <a:p>
            <a:r>
              <a:rPr lang="en-US" sz="3200" dirty="0" smtClean="0">
                <a:solidFill>
                  <a:schemeClr val="tx1"/>
                </a:solidFill>
              </a:rPr>
              <a:t>What is on the PIRLS assessment?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36904" y="6457950"/>
            <a:ext cx="2133600" cy="476250"/>
          </a:xfrm>
        </p:spPr>
        <p:txBody>
          <a:bodyPr/>
          <a:lstStyle/>
          <a:p>
            <a:fld id="{4C246220-E29F-4A39-A004-8637397EB48D}" type="slidenum">
              <a:rPr lang="en-US" smtClean="0"/>
              <a:pPr/>
              <a:t>11</a:t>
            </a:fld>
            <a:endParaRPr lang="en-US" dirty="0"/>
          </a:p>
        </p:txBody>
      </p:sp>
      <p:pic>
        <p:nvPicPr>
          <p:cNvPr id="13" name="Picture 3" descr="C:\Users\daniel.mcgrath\Desktop\Fly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295400"/>
            <a:ext cx="3750382" cy="5257800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2540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C:\Users\daniel.mcgrath\Desktop\Fly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574" y="1295400"/>
            <a:ext cx="3919794" cy="5257800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2540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75" y="152400"/>
            <a:ext cx="619125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9682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8543" y="1883874"/>
            <a:ext cx="7105650" cy="26003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4191000" y="2761307"/>
            <a:ext cx="3810000" cy="83099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+mj-lt"/>
              </a:rPr>
              <a:t>Percentage of 4th-graders answering correctly:</a:t>
            </a:r>
          </a:p>
          <a:p>
            <a:r>
              <a:rPr lang="en-US" sz="1600" dirty="0" smtClean="0">
                <a:latin typeface="+mj-lt"/>
              </a:rPr>
              <a:t>U.S.: 90%</a:t>
            </a:r>
          </a:p>
          <a:p>
            <a:r>
              <a:rPr lang="en-US" sz="1600" dirty="0" smtClean="0">
                <a:latin typeface="+mj-lt"/>
              </a:rPr>
              <a:t>Int’l Avg.: 89%</a:t>
            </a:r>
            <a:endParaRPr lang="en-US" sz="16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2946711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9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6039552"/>
            <a:ext cx="2051281" cy="692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Rectangle 13"/>
          <p:cNvSpPr/>
          <p:nvPr/>
        </p:nvSpPr>
        <p:spPr>
          <a:xfrm>
            <a:off x="0" y="5486400"/>
            <a:ext cx="9144000" cy="1447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234" y="107950"/>
            <a:ext cx="7315200" cy="863600"/>
          </a:xfrm>
        </p:spPr>
        <p:txBody>
          <a:bodyPr/>
          <a:lstStyle/>
          <a:p>
            <a:r>
              <a:rPr lang="en-US" sz="3200" dirty="0" smtClean="0">
                <a:solidFill>
                  <a:schemeClr val="tx1"/>
                </a:solidFill>
              </a:rPr>
              <a:t>What is on the PIRLS assessment?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36904" y="6457950"/>
            <a:ext cx="2133600" cy="476250"/>
          </a:xfrm>
        </p:spPr>
        <p:txBody>
          <a:bodyPr/>
          <a:lstStyle/>
          <a:p>
            <a:fld id="{4C246220-E29F-4A39-A004-8637397EB48D}" type="slidenum">
              <a:rPr lang="en-US" smtClean="0"/>
              <a:pPr/>
              <a:t>12</a:t>
            </a:fld>
            <a:endParaRPr lang="en-US" dirty="0"/>
          </a:p>
        </p:txBody>
      </p:sp>
      <p:pic>
        <p:nvPicPr>
          <p:cNvPr id="13" name="Picture 3" descr="C:\Users\daniel.mcgrath\Desktop\Fly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295400"/>
            <a:ext cx="3750382" cy="5257800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2540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C:\Users\daniel.mcgrath\Desktop\Fly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574" y="1295400"/>
            <a:ext cx="3919794" cy="5257800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2540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75" y="152400"/>
            <a:ext cx="619125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2263" y="1442515"/>
            <a:ext cx="6499062" cy="49434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5181600" y="4962334"/>
            <a:ext cx="2286000" cy="107721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+mj-lt"/>
              </a:rPr>
              <a:t>Percentage of 4th-graders answering correctly:</a:t>
            </a:r>
          </a:p>
          <a:p>
            <a:r>
              <a:rPr lang="en-US" sz="1600" dirty="0" smtClean="0">
                <a:latin typeface="+mj-lt"/>
              </a:rPr>
              <a:t>U.S.: 42%</a:t>
            </a:r>
          </a:p>
          <a:p>
            <a:r>
              <a:rPr lang="en-US" sz="1600" dirty="0" smtClean="0">
                <a:latin typeface="+mj-lt"/>
              </a:rPr>
              <a:t>Int’l Avg.: 29%</a:t>
            </a:r>
            <a:endParaRPr lang="en-US" sz="16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56992369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5486400"/>
            <a:ext cx="9144000" cy="1447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0" y="1"/>
            <a:ext cx="9144000" cy="106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9968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2"/>
            <a:ext cx="2432153" cy="68125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10400" y="6381750"/>
            <a:ext cx="2133600" cy="476250"/>
          </a:xfrm>
        </p:spPr>
        <p:txBody>
          <a:bodyPr/>
          <a:lstStyle/>
          <a:p>
            <a:fld id="{4C246220-E29F-4A39-A004-8637397EB48D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914401" y="171450"/>
            <a:ext cx="5791200" cy="81915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200" dirty="0"/>
              <a:t>U.S. average score </a:t>
            </a:r>
            <a:r>
              <a:rPr lang="en-US" sz="3200" dirty="0" smtClean="0"/>
              <a:t>(556) </a:t>
            </a:r>
            <a:r>
              <a:rPr lang="en-US" sz="3200" dirty="0"/>
              <a:t>higher than </a:t>
            </a:r>
            <a:r>
              <a:rPr lang="en-US" sz="3200" dirty="0" smtClean="0"/>
              <a:t>the PIRLS </a:t>
            </a:r>
            <a:r>
              <a:rPr lang="en-US" sz="3200" dirty="0"/>
              <a:t>scale average </a:t>
            </a:r>
            <a:r>
              <a:rPr lang="en-US" sz="3200" dirty="0" smtClean="0"/>
              <a:t>(500</a:t>
            </a:r>
            <a:r>
              <a:rPr lang="en-US" sz="3200" dirty="0"/>
              <a:t>)</a:t>
            </a:r>
          </a:p>
        </p:txBody>
      </p:sp>
      <p:grpSp>
        <p:nvGrpSpPr>
          <p:cNvPr id="36" name="Group 35"/>
          <p:cNvGrpSpPr/>
          <p:nvPr/>
        </p:nvGrpSpPr>
        <p:grpSpPr>
          <a:xfrm>
            <a:off x="6172200" y="5638800"/>
            <a:ext cx="1981200" cy="984885"/>
            <a:chOff x="6096000" y="5791200"/>
            <a:chExt cx="1981200" cy="984885"/>
          </a:xfrm>
        </p:grpSpPr>
        <p:sp>
          <p:nvSpPr>
            <p:cNvPr id="39" name="TextBox 7"/>
            <p:cNvSpPr txBox="1">
              <a:spLocks noChangeArrowheads="1"/>
            </p:cNvSpPr>
            <p:nvPr/>
          </p:nvSpPr>
          <p:spPr bwMode="auto">
            <a:xfrm>
              <a:off x="6248400" y="5791200"/>
              <a:ext cx="1828800" cy="9848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0" hangingPunct="0">
                <a:spcAft>
                  <a:spcPts val="600"/>
                </a:spcAft>
              </a:pPr>
              <a:r>
                <a:rPr lang="en-US" sz="1200" dirty="0" smtClean="0">
                  <a:cs typeface="Times New Roman" pitchFamily="18" charset="0"/>
                </a:rPr>
                <a:t>Higher than U.S.</a:t>
              </a:r>
            </a:p>
            <a:p>
              <a:pPr eaLnBrk="0" hangingPunct="0">
                <a:spcAft>
                  <a:spcPts val="600"/>
                </a:spcAft>
              </a:pPr>
              <a:r>
                <a:rPr lang="en-US" sz="1200" dirty="0" smtClean="0">
                  <a:cs typeface="Times New Roman" pitchFamily="18" charset="0"/>
                </a:rPr>
                <a:t>Not measurably different than U.S.</a:t>
              </a:r>
            </a:p>
            <a:p>
              <a:pPr eaLnBrk="0" hangingPunct="0">
                <a:spcAft>
                  <a:spcPts val="600"/>
                </a:spcAft>
              </a:pPr>
              <a:r>
                <a:rPr lang="en-US" sz="1200" dirty="0" smtClean="0">
                  <a:cs typeface="Times New Roman" pitchFamily="18" charset="0"/>
                </a:rPr>
                <a:t>Lower than U.S.</a:t>
              </a:r>
              <a:endParaRPr lang="en-US" sz="1200" dirty="0">
                <a:cs typeface="Times New Roman" pitchFamily="18" charset="0"/>
              </a:endParaRPr>
            </a:p>
          </p:txBody>
        </p:sp>
        <p:grpSp>
          <p:nvGrpSpPr>
            <p:cNvPr id="40" name="Group 39"/>
            <p:cNvGrpSpPr/>
            <p:nvPr/>
          </p:nvGrpSpPr>
          <p:grpSpPr>
            <a:xfrm>
              <a:off x="6096000" y="5791204"/>
              <a:ext cx="1600200" cy="984881"/>
              <a:chOff x="6096000" y="5791204"/>
              <a:chExt cx="1600200" cy="984881"/>
            </a:xfrm>
          </p:grpSpPr>
          <p:sp>
            <p:nvSpPr>
              <p:cNvPr id="41" name="Rectangle 4"/>
              <p:cNvSpPr>
                <a:spLocks noChangeArrowheads="1"/>
              </p:cNvSpPr>
              <p:nvPr/>
            </p:nvSpPr>
            <p:spPr bwMode="auto">
              <a:xfrm>
                <a:off x="6183525" y="5892485"/>
                <a:ext cx="83853" cy="89645"/>
              </a:xfrm>
              <a:prstGeom prst="rect">
                <a:avLst/>
              </a:prstGeom>
              <a:solidFill>
                <a:srgbClr val="00B050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r" eaLnBrk="0" hangingPunct="0">
                  <a:defRPr/>
                </a:pPr>
                <a:r>
                  <a:rPr lang="en-US" sz="1600" dirty="0" smtClean="0">
                    <a:latin typeface="+mn-lt"/>
                  </a:rPr>
                  <a:t> </a:t>
                </a:r>
                <a:endParaRPr lang="en-US" sz="1600" dirty="0">
                  <a:latin typeface="+mn-lt"/>
                </a:endParaRPr>
              </a:p>
            </p:txBody>
          </p:sp>
          <p:sp>
            <p:nvSpPr>
              <p:cNvPr id="42" name="Rectangle 5"/>
              <p:cNvSpPr>
                <a:spLocks noChangeArrowheads="1"/>
              </p:cNvSpPr>
              <p:nvPr/>
            </p:nvSpPr>
            <p:spPr bwMode="auto">
              <a:xfrm>
                <a:off x="6183461" y="6150323"/>
                <a:ext cx="83853" cy="82175"/>
              </a:xfrm>
              <a:prstGeom prst="rect">
                <a:avLst/>
              </a:prstGeom>
              <a:solidFill>
                <a:schemeClr val="tx2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r" eaLnBrk="0" hangingPunct="0">
                  <a:defRPr/>
                </a:pPr>
                <a:endParaRPr lang="en-US" sz="1600" dirty="0">
                  <a:latin typeface="+mn-lt"/>
                </a:endParaRPr>
              </a:p>
            </p:txBody>
          </p:sp>
          <p:sp>
            <p:nvSpPr>
              <p:cNvPr id="43" name="Rectangle 5"/>
              <p:cNvSpPr>
                <a:spLocks noChangeArrowheads="1"/>
              </p:cNvSpPr>
              <p:nvPr/>
            </p:nvSpPr>
            <p:spPr bwMode="auto">
              <a:xfrm>
                <a:off x="6183461" y="6591832"/>
                <a:ext cx="83853" cy="82175"/>
              </a:xfrm>
              <a:prstGeom prst="rect">
                <a:avLst/>
              </a:prstGeom>
              <a:solidFill>
                <a:srgbClr val="00B0F0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600" dirty="0">
                  <a:latin typeface="+mn-lt"/>
                </a:endParaRPr>
              </a:p>
            </p:txBody>
          </p:sp>
          <p:sp>
            <p:nvSpPr>
              <p:cNvPr id="44" name="Rectangle 43"/>
              <p:cNvSpPr/>
              <p:nvPr/>
            </p:nvSpPr>
            <p:spPr>
              <a:xfrm>
                <a:off x="6096000" y="5791204"/>
                <a:ext cx="1600200" cy="984881"/>
              </a:xfrm>
              <a:prstGeom prst="rect">
                <a:avLst/>
              </a:prstGeom>
              <a:noFill/>
              <a:ln w="158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75" y="152400"/>
            <a:ext cx="619125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41324"/>
            <a:ext cx="2051281" cy="692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4674" name="Picture 2"/>
          <p:cNvPicPr>
            <a:picLocks noChangeAspect="1" noChangeArrowheads="1"/>
          </p:cNvPicPr>
          <p:nvPr/>
        </p:nvPicPr>
        <p:blipFill>
          <a:blip r:embed="rId6" cstate="print"/>
          <a:srcRect l="30000" t="34984" r="43529" b="32752"/>
          <a:stretch>
            <a:fillRect/>
          </a:stretch>
        </p:blipFill>
        <p:spPr bwMode="auto">
          <a:xfrm>
            <a:off x="685800" y="1219200"/>
            <a:ext cx="5867400" cy="4038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3193734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5486400"/>
            <a:ext cx="9144000" cy="1447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0" y="1"/>
            <a:ext cx="9144000" cy="106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9968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2"/>
            <a:ext cx="2432153" cy="68125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13418" y="6457950"/>
            <a:ext cx="2133600" cy="476250"/>
          </a:xfrm>
        </p:spPr>
        <p:txBody>
          <a:bodyPr/>
          <a:lstStyle/>
          <a:p>
            <a:fld id="{4C246220-E29F-4A39-A004-8637397EB48D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914401" y="171450"/>
            <a:ext cx="5791200" cy="81915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200" dirty="0"/>
              <a:t>U.S. </a:t>
            </a:r>
            <a:r>
              <a:rPr lang="en-US" sz="3200" dirty="0" smtClean="0"/>
              <a:t>average score </a:t>
            </a:r>
            <a:r>
              <a:rPr lang="en-US" sz="3200" dirty="0"/>
              <a:t>(</a:t>
            </a:r>
            <a:r>
              <a:rPr lang="en-US" sz="3200" dirty="0" smtClean="0"/>
              <a:t>556) lower </a:t>
            </a:r>
            <a:r>
              <a:rPr lang="en-US" sz="3200" dirty="0"/>
              <a:t>than </a:t>
            </a:r>
            <a:r>
              <a:rPr lang="en-US" sz="3200" dirty="0" smtClean="0"/>
              <a:t>in </a:t>
            </a:r>
            <a:r>
              <a:rPr lang="en-US" sz="3200" dirty="0"/>
              <a:t>5 education </a:t>
            </a:r>
            <a:r>
              <a:rPr lang="en-US" sz="3200" dirty="0" smtClean="0"/>
              <a:t>systems</a:t>
            </a:r>
            <a:endParaRPr lang="en-US" sz="3200" dirty="0"/>
          </a:p>
        </p:txBody>
      </p:sp>
      <p:sp>
        <p:nvSpPr>
          <p:cNvPr id="60" name="Rectangle 59"/>
          <p:cNvSpPr>
            <a:spLocks noChangeArrowheads="1"/>
          </p:cNvSpPr>
          <p:nvPr/>
        </p:nvSpPr>
        <p:spPr bwMode="auto">
          <a:xfrm>
            <a:off x="466317" y="2663352"/>
            <a:ext cx="6505983" cy="400110"/>
          </a:xfrm>
          <a:prstGeom prst="rect">
            <a:avLst/>
          </a:prstGeom>
          <a:solidFill>
            <a:schemeClr val="bg1"/>
          </a:solidFill>
          <a:ln w="317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endParaRPr lang="en-US" sz="2000" dirty="0">
              <a:latin typeface="+mn-lt"/>
            </a:endParaRPr>
          </a:p>
        </p:txBody>
      </p:sp>
      <p:grpSp>
        <p:nvGrpSpPr>
          <p:cNvPr id="36" name="Group 35"/>
          <p:cNvGrpSpPr/>
          <p:nvPr/>
        </p:nvGrpSpPr>
        <p:grpSpPr>
          <a:xfrm>
            <a:off x="6172200" y="5638800"/>
            <a:ext cx="1981200" cy="984885"/>
            <a:chOff x="6096000" y="5791200"/>
            <a:chExt cx="1981200" cy="984885"/>
          </a:xfrm>
        </p:grpSpPr>
        <p:sp>
          <p:nvSpPr>
            <p:cNvPr id="39" name="TextBox 7"/>
            <p:cNvSpPr txBox="1">
              <a:spLocks noChangeArrowheads="1"/>
            </p:cNvSpPr>
            <p:nvPr/>
          </p:nvSpPr>
          <p:spPr bwMode="auto">
            <a:xfrm>
              <a:off x="6248400" y="5791200"/>
              <a:ext cx="1828800" cy="9848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0" hangingPunct="0">
                <a:spcAft>
                  <a:spcPts val="600"/>
                </a:spcAft>
              </a:pPr>
              <a:r>
                <a:rPr lang="en-US" sz="1200" dirty="0" smtClean="0">
                  <a:cs typeface="Times New Roman" pitchFamily="18" charset="0"/>
                </a:rPr>
                <a:t>Higher than U.S.</a:t>
              </a:r>
            </a:p>
            <a:p>
              <a:pPr eaLnBrk="0" hangingPunct="0">
                <a:spcAft>
                  <a:spcPts val="600"/>
                </a:spcAft>
              </a:pPr>
              <a:r>
                <a:rPr lang="en-US" sz="1200" dirty="0" smtClean="0">
                  <a:cs typeface="Times New Roman" pitchFamily="18" charset="0"/>
                </a:rPr>
                <a:t>Not measurably different than U.S.</a:t>
              </a:r>
            </a:p>
            <a:p>
              <a:pPr eaLnBrk="0" hangingPunct="0">
                <a:spcAft>
                  <a:spcPts val="600"/>
                </a:spcAft>
              </a:pPr>
              <a:r>
                <a:rPr lang="en-US" sz="1200" dirty="0" smtClean="0">
                  <a:cs typeface="Times New Roman" pitchFamily="18" charset="0"/>
                </a:rPr>
                <a:t>Lower than U.S.</a:t>
              </a:r>
              <a:endParaRPr lang="en-US" sz="1200" dirty="0">
                <a:cs typeface="Times New Roman" pitchFamily="18" charset="0"/>
              </a:endParaRPr>
            </a:p>
          </p:txBody>
        </p:sp>
        <p:grpSp>
          <p:nvGrpSpPr>
            <p:cNvPr id="40" name="Group 39"/>
            <p:cNvGrpSpPr/>
            <p:nvPr/>
          </p:nvGrpSpPr>
          <p:grpSpPr>
            <a:xfrm>
              <a:off x="6096000" y="5791204"/>
              <a:ext cx="1600200" cy="984881"/>
              <a:chOff x="6096000" y="5791204"/>
              <a:chExt cx="1600200" cy="984881"/>
            </a:xfrm>
          </p:grpSpPr>
          <p:sp>
            <p:nvSpPr>
              <p:cNvPr id="41" name="Rectangle 4"/>
              <p:cNvSpPr>
                <a:spLocks noChangeArrowheads="1"/>
              </p:cNvSpPr>
              <p:nvPr/>
            </p:nvSpPr>
            <p:spPr bwMode="auto">
              <a:xfrm>
                <a:off x="6183525" y="5892485"/>
                <a:ext cx="83853" cy="89645"/>
              </a:xfrm>
              <a:prstGeom prst="rect">
                <a:avLst/>
              </a:prstGeom>
              <a:solidFill>
                <a:srgbClr val="00B050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r" eaLnBrk="0" hangingPunct="0">
                  <a:defRPr/>
                </a:pPr>
                <a:r>
                  <a:rPr lang="en-US" sz="1600" dirty="0" smtClean="0">
                    <a:latin typeface="+mn-lt"/>
                  </a:rPr>
                  <a:t> </a:t>
                </a:r>
                <a:endParaRPr lang="en-US" sz="1600" dirty="0">
                  <a:latin typeface="+mn-lt"/>
                </a:endParaRPr>
              </a:p>
            </p:txBody>
          </p:sp>
          <p:sp>
            <p:nvSpPr>
              <p:cNvPr id="42" name="Rectangle 5"/>
              <p:cNvSpPr>
                <a:spLocks noChangeArrowheads="1"/>
              </p:cNvSpPr>
              <p:nvPr/>
            </p:nvSpPr>
            <p:spPr bwMode="auto">
              <a:xfrm>
                <a:off x="6183461" y="6150323"/>
                <a:ext cx="83853" cy="82175"/>
              </a:xfrm>
              <a:prstGeom prst="rect">
                <a:avLst/>
              </a:prstGeom>
              <a:solidFill>
                <a:schemeClr val="tx2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r" eaLnBrk="0" hangingPunct="0">
                  <a:defRPr/>
                </a:pPr>
                <a:endParaRPr lang="en-US" sz="1600" dirty="0">
                  <a:latin typeface="+mn-lt"/>
                </a:endParaRPr>
              </a:p>
            </p:txBody>
          </p:sp>
          <p:sp>
            <p:nvSpPr>
              <p:cNvPr id="43" name="Rectangle 5"/>
              <p:cNvSpPr>
                <a:spLocks noChangeArrowheads="1"/>
              </p:cNvSpPr>
              <p:nvPr/>
            </p:nvSpPr>
            <p:spPr bwMode="auto">
              <a:xfrm>
                <a:off x="6183461" y="6591832"/>
                <a:ext cx="83853" cy="82175"/>
              </a:xfrm>
              <a:prstGeom prst="rect">
                <a:avLst/>
              </a:prstGeom>
              <a:solidFill>
                <a:srgbClr val="00B0F0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600" dirty="0">
                  <a:latin typeface="+mn-lt"/>
                </a:endParaRPr>
              </a:p>
            </p:txBody>
          </p:sp>
          <p:sp>
            <p:nvSpPr>
              <p:cNvPr id="44" name="Rectangle 43"/>
              <p:cNvSpPr/>
              <p:nvPr/>
            </p:nvSpPr>
            <p:spPr>
              <a:xfrm>
                <a:off x="6096000" y="5791204"/>
                <a:ext cx="1600200" cy="984881"/>
              </a:xfrm>
              <a:prstGeom prst="rect">
                <a:avLst/>
              </a:prstGeom>
              <a:noFill/>
              <a:ln w="158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75" y="152400"/>
            <a:ext cx="619125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41324"/>
            <a:ext cx="2051281" cy="692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5700" name="Picture 4"/>
          <p:cNvPicPr>
            <a:picLocks noChangeAspect="1" noChangeArrowheads="1"/>
          </p:cNvPicPr>
          <p:nvPr/>
        </p:nvPicPr>
        <p:blipFill>
          <a:blip r:embed="rId6" cstate="print"/>
          <a:srcRect l="17647" t="36458" r="31397" b="55925"/>
          <a:stretch>
            <a:fillRect/>
          </a:stretch>
        </p:blipFill>
        <p:spPr bwMode="auto">
          <a:xfrm>
            <a:off x="385762" y="1843088"/>
            <a:ext cx="6600825" cy="5572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9660158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5486400"/>
            <a:ext cx="9144000" cy="1447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0" y="1"/>
            <a:ext cx="9144000" cy="106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9968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2"/>
            <a:ext cx="2432153" cy="68125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10400" y="6488407"/>
            <a:ext cx="2133600" cy="476250"/>
          </a:xfrm>
        </p:spPr>
        <p:txBody>
          <a:bodyPr/>
          <a:lstStyle/>
          <a:p>
            <a:fld id="{4C246220-E29F-4A39-A004-8637397EB48D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914400" y="171450"/>
            <a:ext cx="6324600" cy="81915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200" dirty="0"/>
              <a:t>U.S. average </a:t>
            </a:r>
            <a:r>
              <a:rPr lang="en-US" sz="3200" dirty="0" smtClean="0"/>
              <a:t>(556) </a:t>
            </a:r>
            <a:r>
              <a:rPr lang="en-US" sz="3200" dirty="0"/>
              <a:t>not </a:t>
            </a:r>
            <a:r>
              <a:rPr lang="en-US" sz="3200" dirty="0" smtClean="0"/>
              <a:t>measurably different than in </a:t>
            </a:r>
            <a:r>
              <a:rPr lang="en-US" sz="3200" dirty="0"/>
              <a:t>7 education </a:t>
            </a:r>
            <a:r>
              <a:rPr lang="en-US" sz="3200" dirty="0" smtClean="0"/>
              <a:t>systems</a:t>
            </a:r>
            <a:endParaRPr lang="en-US" sz="3200" dirty="0"/>
          </a:p>
        </p:txBody>
      </p:sp>
      <p:grpSp>
        <p:nvGrpSpPr>
          <p:cNvPr id="36" name="Group 35"/>
          <p:cNvGrpSpPr/>
          <p:nvPr/>
        </p:nvGrpSpPr>
        <p:grpSpPr>
          <a:xfrm>
            <a:off x="6172200" y="5638800"/>
            <a:ext cx="1981200" cy="984885"/>
            <a:chOff x="6096000" y="5791200"/>
            <a:chExt cx="1981200" cy="984885"/>
          </a:xfrm>
        </p:grpSpPr>
        <p:sp>
          <p:nvSpPr>
            <p:cNvPr id="39" name="TextBox 7"/>
            <p:cNvSpPr txBox="1">
              <a:spLocks noChangeArrowheads="1"/>
            </p:cNvSpPr>
            <p:nvPr/>
          </p:nvSpPr>
          <p:spPr bwMode="auto">
            <a:xfrm>
              <a:off x="6248400" y="5791200"/>
              <a:ext cx="1828800" cy="9848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0" hangingPunct="0">
                <a:spcAft>
                  <a:spcPts val="600"/>
                </a:spcAft>
              </a:pPr>
              <a:r>
                <a:rPr lang="en-US" sz="1200" dirty="0" smtClean="0">
                  <a:cs typeface="Times New Roman" pitchFamily="18" charset="0"/>
                </a:rPr>
                <a:t>Higher than U.S.</a:t>
              </a:r>
            </a:p>
            <a:p>
              <a:pPr eaLnBrk="0" hangingPunct="0">
                <a:spcAft>
                  <a:spcPts val="600"/>
                </a:spcAft>
              </a:pPr>
              <a:r>
                <a:rPr lang="en-US" sz="1200" dirty="0" smtClean="0">
                  <a:cs typeface="Times New Roman" pitchFamily="18" charset="0"/>
                </a:rPr>
                <a:t>Not measurably different than U.S.</a:t>
              </a:r>
            </a:p>
            <a:p>
              <a:pPr eaLnBrk="0" hangingPunct="0">
                <a:spcAft>
                  <a:spcPts val="600"/>
                </a:spcAft>
              </a:pPr>
              <a:r>
                <a:rPr lang="en-US" sz="1200" dirty="0" smtClean="0">
                  <a:cs typeface="Times New Roman" pitchFamily="18" charset="0"/>
                </a:rPr>
                <a:t>Lower than U.S.</a:t>
              </a:r>
              <a:endParaRPr lang="en-US" sz="1200" dirty="0">
                <a:cs typeface="Times New Roman" pitchFamily="18" charset="0"/>
              </a:endParaRPr>
            </a:p>
          </p:txBody>
        </p:sp>
        <p:grpSp>
          <p:nvGrpSpPr>
            <p:cNvPr id="40" name="Group 39"/>
            <p:cNvGrpSpPr/>
            <p:nvPr/>
          </p:nvGrpSpPr>
          <p:grpSpPr>
            <a:xfrm>
              <a:off x="6096000" y="5791204"/>
              <a:ext cx="1600200" cy="984881"/>
              <a:chOff x="6096000" y="5791204"/>
              <a:chExt cx="1600200" cy="984881"/>
            </a:xfrm>
          </p:grpSpPr>
          <p:sp>
            <p:nvSpPr>
              <p:cNvPr id="41" name="Rectangle 4"/>
              <p:cNvSpPr>
                <a:spLocks noChangeArrowheads="1"/>
              </p:cNvSpPr>
              <p:nvPr/>
            </p:nvSpPr>
            <p:spPr bwMode="auto">
              <a:xfrm>
                <a:off x="6183525" y="5892485"/>
                <a:ext cx="83853" cy="89645"/>
              </a:xfrm>
              <a:prstGeom prst="rect">
                <a:avLst/>
              </a:prstGeom>
              <a:solidFill>
                <a:srgbClr val="00B050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r" eaLnBrk="0" hangingPunct="0">
                  <a:defRPr/>
                </a:pPr>
                <a:r>
                  <a:rPr lang="en-US" sz="1600" dirty="0" smtClean="0">
                    <a:latin typeface="+mn-lt"/>
                  </a:rPr>
                  <a:t> </a:t>
                </a:r>
                <a:endParaRPr lang="en-US" sz="1600" dirty="0">
                  <a:latin typeface="+mn-lt"/>
                </a:endParaRPr>
              </a:p>
            </p:txBody>
          </p:sp>
          <p:sp>
            <p:nvSpPr>
              <p:cNvPr id="42" name="Rectangle 5"/>
              <p:cNvSpPr>
                <a:spLocks noChangeArrowheads="1"/>
              </p:cNvSpPr>
              <p:nvPr/>
            </p:nvSpPr>
            <p:spPr bwMode="auto">
              <a:xfrm>
                <a:off x="6183461" y="6150323"/>
                <a:ext cx="83853" cy="82175"/>
              </a:xfrm>
              <a:prstGeom prst="rect">
                <a:avLst/>
              </a:prstGeom>
              <a:solidFill>
                <a:schemeClr val="tx2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r" eaLnBrk="0" hangingPunct="0">
                  <a:defRPr/>
                </a:pPr>
                <a:endParaRPr lang="en-US" sz="1600" dirty="0">
                  <a:latin typeface="+mn-lt"/>
                </a:endParaRPr>
              </a:p>
            </p:txBody>
          </p:sp>
          <p:sp>
            <p:nvSpPr>
              <p:cNvPr id="43" name="Rectangle 5"/>
              <p:cNvSpPr>
                <a:spLocks noChangeArrowheads="1"/>
              </p:cNvSpPr>
              <p:nvPr/>
            </p:nvSpPr>
            <p:spPr bwMode="auto">
              <a:xfrm>
                <a:off x="6183461" y="6591832"/>
                <a:ext cx="83853" cy="82175"/>
              </a:xfrm>
              <a:prstGeom prst="rect">
                <a:avLst/>
              </a:prstGeom>
              <a:solidFill>
                <a:srgbClr val="00B0F0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600" dirty="0">
                  <a:latin typeface="+mn-lt"/>
                </a:endParaRPr>
              </a:p>
            </p:txBody>
          </p:sp>
          <p:sp>
            <p:nvSpPr>
              <p:cNvPr id="44" name="Rectangle 43"/>
              <p:cNvSpPr/>
              <p:nvPr/>
            </p:nvSpPr>
            <p:spPr>
              <a:xfrm>
                <a:off x="6096000" y="5791204"/>
                <a:ext cx="1600200" cy="984881"/>
              </a:xfrm>
              <a:prstGeom prst="rect">
                <a:avLst/>
              </a:prstGeom>
              <a:noFill/>
              <a:ln w="158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75" y="152400"/>
            <a:ext cx="619125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41324"/>
            <a:ext cx="2051281" cy="692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722" name="Picture 2"/>
          <p:cNvPicPr>
            <a:picLocks noChangeAspect="1" noChangeArrowheads="1"/>
          </p:cNvPicPr>
          <p:nvPr/>
        </p:nvPicPr>
        <p:blipFill>
          <a:blip r:embed="rId6" cstate="print"/>
          <a:srcRect l="15882" t="46875" r="32941" b="40625"/>
          <a:stretch>
            <a:fillRect/>
          </a:stretch>
        </p:blipFill>
        <p:spPr bwMode="auto">
          <a:xfrm>
            <a:off x="450272" y="1995034"/>
            <a:ext cx="6629400" cy="914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9660158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9686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533400"/>
            <a:ext cx="5712349" cy="15178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" name="Rectangle 25"/>
          <p:cNvSpPr/>
          <p:nvPr/>
        </p:nvSpPr>
        <p:spPr>
          <a:xfrm>
            <a:off x="0" y="5486400"/>
            <a:ext cx="9144000" cy="1447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0" y="1"/>
            <a:ext cx="9144000" cy="106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9968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2"/>
            <a:ext cx="2432153" cy="68125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19997" y="6457950"/>
            <a:ext cx="2133600" cy="476250"/>
          </a:xfrm>
        </p:spPr>
        <p:txBody>
          <a:bodyPr/>
          <a:lstStyle/>
          <a:p>
            <a:fld id="{4C246220-E29F-4A39-A004-8637397EB48D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914401" y="171450"/>
            <a:ext cx="5791200" cy="81915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200" dirty="0"/>
              <a:t>U.S. average </a:t>
            </a:r>
            <a:r>
              <a:rPr lang="en-US" sz="3200" dirty="0" smtClean="0"/>
              <a:t>score (556) </a:t>
            </a:r>
            <a:r>
              <a:rPr lang="en-US" sz="3200" dirty="0"/>
              <a:t>higher than </a:t>
            </a:r>
            <a:r>
              <a:rPr lang="en-US" sz="3200" dirty="0" smtClean="0"/>
              <a:t>in </a:t>
            </a:r>
            <a:r>
              <a:rPr lang="en-US" sz="3200" dirty="0"/>
              <a:t>40 education </a:t>
            </a:r>
            <a:r>
              <a:rPr lang="en-US" sz="3200" dirty="0" smtClean="0"/>
              <a:t>systems</a:t>
            </a:r>
            <a:endParaRPr lang="en-US" sz="3200" dirty="0"/>
          </a:p>
        </p:txBody>
      </p:sp>
      <p:sp>
        <p:nvSpPr>
          <p:cNvPr id="9" name="Rectangle 8"/>
          <p:cNvSpPr/>
          <p:nvPr/>
        </p:nvSpPr>
        <p:spPr>
          <a:xfrm>
            <a:off x="381000" y="1066800"/>
            <a:ext cx="5716745" cy="4419600"/>
          </a:xfrm>
          <a:prstGeom prst="rect">
            <a:avLst/>
          </a:prstGeom>
          <a:noFill/>
          <a:ln w="9525">
            <a:solidFill>
              <a:schemeClr val="tx1"/>
            </a:solidFill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6" name="Group 35"/>
          <p:cNvGrpSpPr/>
          <p:nvPr/>
        </p:nvGrpSpPr>
        <p:grpSpPr>
          <a:xfrm>
            <a:off x="6172200" y="5638800"/>
            <a:ext cx="1981200" cy="984885"/>
            <a:chOff x="6096000" y="5791200"/>
            <a:chExt cx="1981200" cy="984885"/>
          </a:xfrm>
        </p:grpSpPr>
        <p:sp>
          <p:nvSpPr>
            <p:cNvPr id="39" name="TextBox 7"/>
            <p:cNvSpPr txBox="1">
              <a:spLocks noChangeArrowheads="1"/>
            </p:cNvSpPr>
            <p:nvPr/>
          </p:nvSpPr>
          <p:spPr bwMode="auto">
            <a:xfrm>
              <a:off x="6248400" y="5791200"/>
              <a:ext cx="1828800" cy="9848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0" hangingPunct="0">
                <a:spcAft>
                  <a:spcPts val="600"/>
                </a:spcAft>
              </a:pPr>
              <a:r>
                <a:rPr lang="en-US" sz="1200" dirty="0" smtClean="0">
                  <a:cs typeface="Times New Roman" pitchFamily="18" charset="0"/>
                </a:rPr>
                <a:t>Higher than U.S.</a:t>
              </a:r>
            </a:p>
            <a:p>
              <a:pPr eaLnBrk="0" hangingPunct="0">
                <a:spcAft>
                  <a:spcPts val="600"/>
                </a:spcAft>
              </a:pPr>
              <a:r>
                <a:rPr lang="en-US" sz="1200" dirty="0" smtClean="0">
                  <a:cs typeface="Times New Roman" pitchFamily="18" charset="0"/>
                </a:rPr>
                <a:t>Not measurably different than U.S.</a:t>
              </a:r>
            </a:p>
            <a:p>
              <a:pPr eaLnBrk="0" hangingPunct="0">
                <a:spcAft>
                  <a:spcPts val="600"/>
                </a:spcAft>
              </a:pPr>
              <a:r>
                <a:rPr lang="en-US" sz="1200" dirty="0" smtClean="0">
                  <a:cs typeface="Times New Roman" pitchFamily="18" charset="0"/>
                </a:rPr>
                <a:t>Lower than U.S.</a:t>
              </a:r>
              <a:endParaRPr lang="en-US" sz="1200" dirty="0">
                <a:cs typeface="Times New Roman" pitchFamily="18" charset="0"/>
              </a:endParaRPr>
            </a:p>
          </p:txBody>
        </p:sp>
        <p:grpSp>
          <p:nvGrpSpPr>
            <p:cNvPr id="40" name="Group 39"/>
            <p:cNvGrpSpPr/>
            <p:nvPr/>
          </p:nvGrpSpPr>
          <p:grpSpPr>
            <a:xfrm>
              <a:off x="6096000" y="5791204"/>
              <a:ext cx="1600200" cy="984881"/>
              <a:chOff x="6096000" y="5791204"/>
              <a:chExt cx="1600200" cy="984881"/>
            </a:xfrm>
          </p:grpSpPr>
          <p:sp>
            <p:nvSpPr>
              <p:cNvPr id="41" name="Rectangle 4"/>
              <p:cNvSpPr>
                <a:spLocks noChangeArrowheads="1"/>
              </p:cNvSpPr>
              <p:nvPr/>
            </p:nvSpPr>
            <p:spPr bwMode="auto">
              <a:xfrm>
                <a:off x="6183525" y="5892485"/>
                <a:ext cx="83853" cy="89645"/>
              </a:xfrm>
              <a:prstGeom prst="rect">
                <a:avLst/>
              </a:prstGeom>
              <a:solidFill>
                <a:srgbClr val="00B050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r" eaLnBrk="0" hangingPunct="0">
                  <a:defRPr/>
                </a:pPr>
                <a:r>
                  <a:rPr lang="en-US" sz="1600" dirty="0" smtClean="0">
                    <a:latin typeface="+mn-lt"/>
                  </a:rPr>
                  <a:t> </a:t>
                </a:r>
                <a:endParaRPr lang="en-US" sz="1600" dirty="0">
                  <a:latin typeface="+mn-lt"/>
                </a:endParaRPr>
              </a:p>
            </p:txBody>
          </p:sp>
          <p:sp>
            <p:nvSpPr>
              <p:cNvPr id="42" name="Rectangle 5"/>
              <p:cNvSpPr>
                <a:spLocks noChangeArrowheads="1"/>
              </p:cNvSpPr>
              <p:nvPr/>
            </p:nvSpPr>
            <p:spPr bwMode="auto">
              <a:xfrm>
                <a:off x="6183461" y="6150323"/>
                <a:ext cx="83853" cy="82175"/>
              </a:xfrm>
              <a:prstGeom prst="rect">
                <a:avLst/>
              </a:prstGeom>
              <a:solidFill>
                <a:schemeClr val="tx2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r" eaLnBrk="0" hangingPunct="0">
                  <a:defRPr/>
                </a:pPr>
                <a:endParaRPr lang="en-US" sz="1600" dirty="0">
                  <a:latin typeface="+mn-lt"/>
                </a:endParaRPr>
              </a:p>
            </p:txBody>
          </p:sp>
          <p:sp>
            <p:nvSpPr>
              <p:cNvPr id="43" name="Rectangle 5"/>
              <p:cNvSpPr>
                <a:spLocks noChangeArrowheads="1"/>
              </p:cNvSpPr>
              <p:nvPr/>
            </p:nvSpPr>
            <p:spPr bwMode="auto">
              <a:xfrm>
                <a:off x="6183461" y="6591832"/>
                <a:ext cx="83853" cy="82175"/>
              </a:xfrm>
              <a:prstGeom prst="rect">
                <a:avLst/>
              </a:prstGeom>
              <a:solidFill>
                <a:srgbClr val="00B0F0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600" dirty="0">
                  <a:latin typeface="+mn-lt"/>
                </a:endParaRPr>
              </a:p>
            </p:txBody>
          </p:sp>
          <p:sp>
            <p:nvSpPr>
              <p:cNvPr id="44" name="Rectangle 43"/>
              <p:cNvSpPr/>
              <p:nvPr/>
            </p:nvSpPr>
            <p:spPr>
              <a:xfrm>
                <a:off x="6096000" y="5791204"/>
                <a:ext cx="1600200" cy="984881"/>
              </a:xfrm>
              <a:prstGeom prst="rect">
                <a:avLst/>
              </a:prstGeom>
              <a:noFill/>
              <a:ln w="158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75" y="152400"/>
            <a:ext cx="619125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41324"/>
            <a:ext cx="2051281" cy="692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9660158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2.33117E-6 L 0.00382 -1.4697 " pathEditMode="relative" rAng="0" ptsTypes="AA">
                                      <p:cBhvr>
                                        <p:cTn id="6" dur="10000" fill="hold"/>
                                        <p:tgtEl>
                                          <p:spTgt spid="1996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" y="-734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10400" y="6381750"/>
            <a:ext cx="2133600" cy="476250"/>
          </a:xfrm>
        </p:spPr>
        <p:txBody>
          <a:bodyPr/>
          <a:lstStyle/>
          <a:p>
            <a:fld id="{4C246220-E29F-4A39-A004-8637397EB48D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6801" y="0"/>
            <a:ext cx="7302799" cy="1600200"/>
          </a:xfrm>
        </p:spPr>
        <p:txBody>
          <a:bodyPr/>
          <a:lstStyle/>
          <a:p>
            <a:r>
              <a:rPr lang="en-US" sz="3200" dirty="0" smtClean="0"/>
              <a:t>Average reading scores of 4th-grade students </a:t>
            </a:r>
            <a:r>
              <a:rPr lang="en-US" sz="3200" dirty="0" smtClean="0">
                <a:ln>
                  <a:solidFill>
                    <a:srgbClr val="98002D"/>
                  </a:solidFill>
                </a:ln>
                <a:solidFill>
                  <a:srgbClr val="98002D"/>
                </a:solidFill>
              </a:rPr>
              <a:t>increased</a:t>
            </a:r>
            <a:r>
              <a:rPr lang="en-US" sz="3200" dirty="0" smtClean="0"/>
              <a:t> </a:t>
            </a:r>
            <a:r>
              <a:rPr lang="en-US" sz="3200" dirty="0"/>
              <a:t>from 2006 to 2011 in </a:t>
            </a:r>
            <a:r>
              <a:rPr lang="en-US" sz="3200" dirty="0" smtClean="0"/>
              <a:t>13 education systems, including the U.S.</a:t>
            </a:r>
            <a:endParaRPr lang="en-US" sz="3200" dirty="0">
              <a:ln>
                <a:solidFill>
                  <a:schemeClr val="accent2">
                    <a:lumMod val="75000"/>
                  </a:schemeClr>
                </a:solidFill>
              </a:ln>
              <a:solidFill>
                <a:srgbClr val="12469A"/>
              </a:solidFill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5" y="152400"/>
            <a:ext cx="619125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968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72200"/>
            <a:ext cx="2051281" cy="692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1828798" y="5867400"/>
            <a:ext cx="7010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*</a:t>
            </a:r>
            <a:r>
              <a:rPr lang="en-US" sz="1200" i="1" dirty="0" smtClean="0"/>
              <a:t>p </a:t>
            </a:r>
            <a:r>
              <a:rPr lang="en-US" sz="1200" dirty="0" smtClean="0"/>
              <a:t>&lt; .05. Change in average scores is significant.</a:t>
            </a:r>
          </a:p>
          <a:p>
            <a:r>
              <a:rPr lang="en-US" sz="1200" dirty="0" smtClean="0"/>
              <a:t>NOTE: Education systems ordered according to average reading score in 2011.</a:t>
            </a:r>
            <a:endParaRPr lang="en-US" sz="1200" dirty="0"/>
          </a:p>
        </p:txBody>
      </p:sp>
      <p:sp>
        <p:nvSpPr>
          <p:cNvPr id="14" name="Rectangle 13"/>
          <p:cNvSpPr/>
          <p:nvPr/>
        </p:nvSpPr>
        <p:spPr>
          <a:xfrm>
            <a:off x="289195" y="2318915"/>
            <a:ext cx="1257300" cy="271463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7"/>
          <p:cNvSpPr txBox="1"/>
          <p:nvPr/>
        </p:nvSpPr>
        <p:spPr>
          <a:xfrm>
            <a:off x="3797252" y="5682460"/>
            <a:ext cx="1869238" cy="261158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squar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" dirty="0"/>
              <a:t>Change in average score</a:t>
            </a:r>
          </a:p>
        </p:txBody>
      </p:sp>
      <p:graphicFrame>
        <p:nvGraphicFramePr>
          <p:cNvPr id="15" name="Chart 14"/>
          <p:cNvGraphicFramePr>
            <a:graphicFrameLocks/>
          </p:cNvGraphicFramePr>
          <p:nvPr/>
        </p:nvGraphicFramePr>
        <p:xfrm>
          <a:off x="-304800" y="1688175"/>
          <a:ext cx="9063903" cy="43097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14419986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9" y="6164871"/>
            <a:ext cx="2051281" cy="692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5" name="Chart 1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4812376"/>
              </p:ext>
            </p:extLst>
          </p:nvPr>
        </p:nvGraphicFramePr>
        <p:xfrm>
          <a:off x="-304800" y="1676400"/>
          <a:ext cx="9525000" cy="411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10400" y="6381750"/>
            <a:ext cx="2133600" cy="476250"/>
          </a:xfrm>
        </p:spPr>
        <p:txBody>
          <a:bodyPr/>
          <a:lstStyle/>
          <a:p>
            <a:fld id="{4C246220-E29F-4A39-A004-8637397EB48D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3134" y="0"/>
            <a:ext cx="7336467" cy="1600200"/>
          </a:xfrm>
        </p:spPr>
        <p:txBody>
          <a:bodyPr/>
          <a:lstStyle/>
          <a:p>
            <a:r>
              <a:rPr lang="en-US" sz="3200" dirty="0" smtClean="0"/>
              <a:t>Average reading scores of 4th-grade students </a:t>
            </a:r>
            <a:r>
              <a:rPr lang="en-US" sz="3200" dirty="0">
                <a:ln>
                  <a:solidFill>
                    <a:srgbClr val="98002D"/>
                  </a:solidFill>
                </a:ln>
                <a:solidFill>
                  <a:srgbClr val="98002D"/>
                </a:solidFill>
              </a:rPr>
              <a:t>decreased</a:t>
            </a:r>
            <a:r>
              <a:rPr lang="en-US" sz="3200" dirty="0" smtClean="0"/>
              <a:t> from </a:t>
            </a:r>
            <a:r>
              <a:rPr lang="en-US" sz="3200" dirty="0"/>
              <a:t>2006 to 2011 in </a:t>
            </a:r>
            <a:r>
              <a:rPr lang="en-US" sz="3200" dirty="0" smtClean="0"/>
              <a:t>8 </a:t>
            </a:r>
            <a:r>
              <a:rPr lang="en-US" sz="3200" dirty="0"/>
              <a:t>education systems </a:t>
            </a:r>
            <a:endParaRPr lang="en-US" sz="3200" dirty="0">
              <a:ln>
                <a:solidFill>
                  <a:schemeClr val="accent2">
                    <a:lumMod val="75000"/>
                  </a:schemeClr>
                </a:solidFill>
              </a:ln>
              <a:solidFill>
                <a:srgbClr val="12469A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828800" y="5867400"/>
            <a:ext cx="6781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*</a:t>
            </a:r>
            <a:r>
              <a:rPr lang="en-US" sz="1200" i="1" dirty="0" smtClean="0"/>
              <a:t>p </a:t>
            </a:r>
            <a:r>
              <a:rPr lang="en-US" sz="1200" dirty="0" smtClean="0"/>
              <a:t>&lt; .05. Change in average scores is significant.</a:t>
            </a:r>
          </a:p>
          <a:p>
            <a:r>
              <a:rPr lang="en-US" sz="1200" dirty="0" smtClean="0"/>
              <a:t>NOTE: Education systems ordered according to average reading score in 2011.</a:t>
            </a:r>
            <a:endParaRPr lang="en-US" sz="1200" dirty="0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75" y="152400"/>
            <a:ext cx="619125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8503557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US" sz="3200" dirty="0" smtClean="0">
                <a:solidFill>
                  <a:schemeClr val="tx1"/>
                </a:solidFill>
              </a:rPr>
              <a:t>PIRLS international reading benchmarks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03610" y="6365152"/>
            <a:ext cx="2133600" cy="476250"/>
          </a:xfrm>
        </p:spPr>
        <p:txBody>
          <a:bodyPr/>
          <a:lstStyle/>
          <a:p>
            <a:fld id="{4C246220-E29F-4A39-A004-8637397EB48D}" type="slidenum">
              <a:rPr lang="en-US" smtClean="0"/>
              <a:pPr/>
              <a:t>19</a:t>
            </a:fld>
            <a:endParaRPr lang="en-US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2568901"/>
              </p:ext>
            </p:extLst>
          </p:nvPr>
        </p:nvGraphicFramePr>
        <p:xfrm>
          <a:off x="685800" y="1219200"/>
          <a:ext cx="7772400" cy="4581288"/>
        </p:xfrm>
        <a:graphic>
          <a:graphicData uri="http://schemas.openxmlformats.org/drawingml/2006/table">
            <a:tbl>
              <a:tblPr firstRow="1" bandRow="1"/>
              <a:tblGrid>
                <a:gridCol w="2331720"/>
                <a:gridCol w="5440680"/>
              </a:tblGrid>
              <a:tr h="44791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endParaRPr lang="en-US" sz="2400" b="1" kern="1200" dirty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r>
                        <a:rPr lang="en-US" sz="2400" b="1" kern="1200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Grade 4</a:t>
                      </a:r>
                      <a:endParaRPr lang="en-US" sz="2400" b="1" kern="1200" dirty="0">
                        <a:solidFill>
                          <a:schemeClr val="bg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</a:tr>
              <a:tr h="131772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dirty="0" smtClean="0">
                          <a:latin typeface="Arial" pitchFamily="34" charset="0"/>
                          <a:cs typeface="Arial" pitchFamily="34" charset="0"/>
                        </a:rPr>
                        <a:t>Advanced (625)</a:t>
                      </a:r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DBD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1600" i="0" dirty="0" smtClean="0">
                          <a:latin typeface="Arial" pitchFamily="34" charset="0"/>
                          <a:cs typeface="Arial" pitchFamily="34" charset="0"/>
                        </a:rPr>
                        <a:t>Students can interpret figurative language, distinguish and interpret</a:t>
                      </a:r>
                      <a:r>
                        <a:rPr lang="en-US" sz="1600" i="0" baseline="0" dirty="0" smtClean="0">
                          <a:latin typeface="Arial" pitchFamily="34" charset="0"/>
                          <a:cs typeface="Arial" pitchFamily="34" charset="0"/>
                        </a:rPr>
                        <a:t> complex information from different parts of text, and integrate ideas across text to provide interpretations about characters’ feelings and behaviors.</a:t>
                      </a:r>
                      <a:endParaRPr lang="en-US" sz="1600" i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DBD8"/>
                    </a:solidFill>
                  </a:tcPr>
                </a:tc>
              </a:tr>
              <a:tr h="111102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dirty="0" smtClean="0">
                          <a:latin typeface="Arial" pitchFamily="34" charset="0"/>
                          <a:cs typeface="Arial" pitchFamily="34" charset="0"/>
                        </a:rPr>
                        <a:t>High (550)</a:t>
                      </a:r>
                    </a:p>
                    <a:p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B5AE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1600" i="0" dirty="0" smtClean="0">
                          <a:latin typeface="Arial" pitchFamily="34" charset="0"/>
                          <a:cs typeface="Arial" pitchFamily="34" charset="0"/>
                        </a:rPr>
                        <a:t>Students can recognize</a:t>
                      </a:r>
                      <a:r>
                        <a:rPr lang="en-US" sz="1600" i="0" baseline="0" dirty="0" smtClean="0">
                          <a:latin typeface="Arial" pitchFamily="34" charset="0"/>
                          <a:cs typeface="Arial" pitchFamily="34" charset="0"/>
                        </a:rPr>
                        <a:t> some textual features, make inferences on the basis of abstract or embedded information, and integrate information to recognize main ideas and provide explanations. </a:t>
                      </a:r>
                      <a:endParaRPr lang="en-US" sz="1600" i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B5AE"/>
                    </a:solidFill>
                  </a:tcPr>
                </a:tc>
              </a:tr>
              <a:tr h="90432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dirty="0" smtClean="0">
                          <a:latin typeface="Arial" pitchFamily="34" charset="0"/>
                          <a:cs typeface="Arial" pitchFamily="34" charset="0"/>
                        </a:rPr>
                        <a:t>Intermediate (475)</a:t>
                      </a:r>
                    </a:p>
                    <a:p>
                      <a:endParaRPr lang="en-US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DBD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1600" i="0" dirty="0" smtClean="0">
                          <a:latin typeface="Arial" pitchFamily="34" charset="0"/>
                          <a:cs typeface="Arial" pitchFamily="34" charset="0"/>
                        </a:rPr>
                        <a:t>Students can identify central events, make straightforward inferences from the text, and begin to make connections</a:t>
                      </a:r>
                      <a:r>
                        <a:rPr lang="en-US" sz="1600" i="0" baseline="0" dirty="0" smtClean="0">
                          <a:latin typeface="Arial" pitchFamily="34" charset="0"/>
                          <a:cs typeface="Arial" pitchFamily="34" charset="0"/>
                        </a:rPr>
                        <a:t> across parts of the text. </a:t>
                      </a:r>
                      <a:endParaRPr lang="en-US" sz="1600" i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DBD8"/>
                    </a:solidFill>
                  </a:tcPr>
                </a:tc>
              </a:tr>
              <a:tr h="79101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dirty="0" smtClean="0">
                          <a:latin typeface="Arial" pitchFamily="34" charset="0"/>
                          <a:cs typeface="Arial" pitchFamily="34" charset="0"/>
                        </a:rPr>
                        <a:t>Low (400)</a:t>
                      </a:r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B5AE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1600" i="0" dirty="0" smtClean="0">
                          <a:latin typeface="Arial" pitchFamily="34" charset="0"/>
                          <a:cs typeface="Arial" pitchFamily="34" charset="0"/>
                        </a:rPr>
                        <a:t>Students can retrieve explicitly</a:t>
                      </a:r>
                      <a:r>
                        <a:rPr lang="en-US" sz="1600" i="0" baseline="0" dirty="0" smtClean="0">
                          <a:latin typeface="Arial" pitchFamily="34" charset="0"/>
                          <a:cs typeface="Arial" pitchFamily="34" charset="0"/>
                        </a:rPr>
                        <a:t> stated details from literary and informational texts.</a:t>
                      </a:r>
                      <a:endParaRPr lang="en-US" sz="1600" i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B5AE"/>
                    </a:solidFill>
                  </a:tcPr>
                </a:tc>
              </a:tr>
            </a:tbl>
          </a:graphicData>
        </a:graphic>
      </p:graphicFrame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65124"/>
            <a:ext cx="2051281" cy="692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5360803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7315200" cy="863600"/>
          </a:xfrm>
        </p:spPr>
        <p:txBody>
          <a:bodyPr/>
          <a:lstStyle/>
          <a:p>
            <a:r>
              <a:rPr lang="en-US" sz="4800" dirty="0" smtClean="0">
                <a:solidFill>
                  <a:schemeClr val="tx1"/>
                </a:solidFill>
              </a:rPr>
              <a:t>Overview</a:t>
            </a:r>
            <a:endParaRPr lang="en-US" sz="4800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447800"/>
            <a:ext cx="7772400" cy="4419600"/>
          </a:xfrm>
        </p:spPr>
        <p:txBody>
          <a:bodyPr/>
          <a:lstStyle/>
          <a:p>
            <a:pPr>
              <a:buFont typeface="Wingdings" pitchFamily="2" charset="2"/>
              <a:buChar char="v"/>
            </a:pPr>
            <a:r>
              <a:rPr lang="en-US" sz="2400" dirty="0" smtClean="0">
                <a:solidFill>
                  <a:schemeClr val="tx1"/>
                </a:solidFill>
              </a:rPr>
              <a:t>What are PIRLS and TIMSS and which education systems participate in them?</a:t>
            </a:r>
          </a:p>
          <a:p>
            <a:endParaRPr lang="en-US" sz="2400" dirty="0" smtClean="0">
              <a:solidFill>
                <a:schemeClr val="tx1"/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en-US" sz="2400" dirty="0" smtClean="0">
                <a:solidFill>
                  <a:schemeClr val="tx1"/>
                </a:solidFill>
              </a:rPr>
              <a:t>How are U.S. students performing compared to their international peers in:</a:t>
            </a:r>
          </a:p>
          <a:p>
            <a:pPr lvl="1">
              <a:buFont typeface="Wingdings" pitchFamily="2" charset="2"/>
              <a:buChar char="v"/>
            </a:pPr>
            <a:r>
              <a:rPr lang="en-US" sz="2000" dirty="0" smtClean="0">
                <a:solidFill>
                  <a:schemeClr val="tx1"/>
                </a:solidFill>
              </a:rPr>
              <a:t>4th-grade reading?</a:t>
            </a:r>
          </a:p>
          <a:p>
            <a:pPr lvl="1">
              <a:buFont typeface="Wingdings" pitchFamily="2" charset="2"/>
              <a:buChar char="v"/>
            </a:pPr>
            <a:r>
              <a:rPr lang="en-US" sz="2000" dirty="0" smtClean="0">
                <a:solidFill>
                  <a:schemeClr val="tx1"/>
                </a:solidFill>
              </a:rPr>
              <a:t>4th- and 8th-grade mathematics?</a:t>
            </a:r>
          </a:p>
          <a:p>
            <a:pPr lvl="1">
              <a:buFont typeface="Wingdings" pitchFamily="2" charset="2"/>
              <a:buChar char="v"/>
            </a:pPr>
            <a:r>
              <a:rPr lang="en-US" sz="2000" dirty="0" smtClean="0">
                <a:solidFill>
                  <a:schemeClr val="tx1"/>
                </a:solidFill>
              </a:rPr>
              <a:t>4th- and 8th-grade science?</a:t>
            </a:r>
          </a:p>
          <a:p>
            <a:pPr>
              <a:buNone/>
            </a:pPr>
            <a:endParaRPr lang="en-US" sz="2400" dirty="0" smtClean="0">
              <a:solidFill>
                <a:schemeClr val="tx1"/>
              </a:solidFill>
            </a:endParaRPr>
          </a:p>
          <a:p>
            <a:pPr>
              <a:buClr>
                <a:schemeClr val="tx1"/>
              </a:buClr>
              <a:buFont typeface="Wingdings" pitchFamily="2" charset="2"/>
              <a:buChar char="v"/>
            </a:pPr>
            <a:r>
              <a:rPr lang="en-US" sz="2400" dirty="0" smtClean="0">
                <a:solidFill>
                  <a:schemeClr val="tx1"/>
                </a:solidFill>
              </a:rPr>
              <a:t>How are students performing                                      in participating U.S. states?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10400" y="6381750"/>
            <a:ext cx="2133600" cy="47625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A76CF9B-7A98-4319-AD53-1064EEC20A12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65124"/>
            <a:ext cx="2051281" cy="692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7286" y="3200395"/>
            <a:ext cx="2656118" cy="2671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-76200"/>
            <a:ext cx="7315200" cy="1676400"/>
          </a:xfrm>
        </p:spPr>
        <p:txBody>
          <a:bodyPr>
            <a:no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effectLst/>
                <a:cs typeface="Arial" pitchFamily="34" charset="0"/>
              </a:rPr>
              <a:t>Percentages of U.S. 4th-grade students reaching PIRLS reading benchmarks were higher than international medians in 2011</a:t>
            </a:r>
            <a:endParaRPr lang="en-US" sz="3200" i="1" dirty="0"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39361224"/>
              </p:ext>
            </p:extLst>
          </p:nvPr>
        </p:nvGraphicFramePr>
        <p:xfrm>
          <a:off x="1178040" y="1676400"/>
          <a:ext cx="6858000" cy="3657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02855" y="6360485"/>
            <a:ext cx="2133600" cy="476250"/>
          </a:xfrm>
          <a:prstGeom prst="rect">
            <a:avLst/>
          </a:prstGeom>
        </p:spPr>
        <p:txBody>
          <a:bodyPr/>
          <a:lstStyle/>
          <a:p>
            <a:fld id="{4C246220-E29F-4A39-A004-8637397EB48D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6" name="TextBox 8"/>
          <p:cNvSpPr txBox="1">
            <a:spLocks noChangeArrowheads="1"/>
          </p:cNvSpPr>
          <p:nvPr/>
        </p:nvSpPr>
        <p:spPr bwMode="auto">
          <a:xfrm>
            <a:off x="1371600" y="5496580"/>
            <a:ext cx="71628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200" dirty="0" smtClean="0">
                <a:latin typeface="Arial" charset="0"/>
              </a:rPr>
              <a:t>NOTE: All U.S</a:t>
            </a:r>
            <a:r>
              <a:rPr lang="en-US" sz="1200" dirty="0">
                <a:latin typeface="Arial" charset="0"/>
              </a:rPr>
              <a:t>. </a:t>
            </a:r>
            <a:r>
              <a:rPr lang="en-US" sz="1200" dirty="0" smtClean="0">
                <a:latin typeface="Arial" charset="0"/>
              </a:rPr>
              <a:t>percentages are </a:t>
            </a:r>
            <a:r>
              <a:rPr lang="en-US" sz="1200" dirty="0">
                <a:latin typeface="Arial" charset="0"/>
              </a:rPr>
              <a:t>significantly </a:t>
            </a:r>
            <a:r>
              <a:rPr lang="en-US" sz="1200" dirty="0" smtClean="0">
                <a:latin typeface="Arial" charset="0"/>
              </a:rPr>
              <a:t>higher than the corresponding PIRLS international </a:t>
            </a:r>
            <a:r>
              <a:rPr lang="en-US" sz="1200" dirty="0">
                <a:latin typeface="Arial" charset="0"/>
              </a:rPr>
              <a:t>median </a:t>
            </a:r>
            <a:r>
              <a:rPr lang="en-US" sz="1200" dirty="0" smtClean="0">
                <a:latin typeface="Arial" charset="0"/>
              </a:rPr>
              <a:t>at the .05 level of statistical significance.</a:t>
            </a:r>
            <a:endParaRPr lang="en-US" sz="1200" dirty="0">
              <a:latin typeface="Arial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75" y="152400"/>
            <a:ext cx="619125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65631"/>
            <a:ext cx="2051281" cy="692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7776412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711655" y="4100514"/>
            <a:ext cx="1231446" cy="257174"/>
          </a:xfrm>
          <a:prstGeom prst="rect">
            <a:avLst/>
          </a:prstGeom>
          <a:solidFill>
            <a:srgbClr val="FFFF00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17" name="TextBox 8"/>
          <p:cNvSpPr txBox="1">
            <a:spLocks noChangeArrowheads="1"/>
          </p:cNvSpPr>
          <p:nvPr/>
        </p:nvSpPr>
        <p:spPr bwMode="auto">
          <a:xfrm>
            <a:off x="2133600" y="5759275"/>
            <a:ext cx="6553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200" dirty="0" smtClean="0">
                <a:latin typeface="Arial" charset="0"/>
              </a:rPr>
              <a:t>NOTE: Education systems with lower percentages of students reaching the </a:t>
            </a:r>
            <a:r>
              <a:rPr lang="en-US" sz="1200" i="1" dirty="0" smtClean="0">
                <a:latin typeface="Arial" charset="0"/>
              </a:rPr>
              <a:t>Advanced</a:t>
            </a:r>
            <a:r>
              <a:rPr lang="en-US" sz="1200" dirty="0" smtClean="0">
                <a:latin typeface="Arial" charset="0"/>
              </a:rPr>
              <a:t> benchmark than the percentage of U.S. students reaching the </a:t>
            </a:r>
            <a:r>
              <a:rPr lang="en-US" sz="1200" i="1" dirty="0" smtClean="0">
                <a:latin typeface="Arial" charset="0"/>
              </a:rPr>
              <a:t>Advanced </a:t>
            </a:r>
            <a:r>
              <a:rPr lang="en-US" sz="1200" dirty="0" smtClean="0">
                <a:latin typeface="Arial" charset="0"/>
              </a:rPr>
              <a:t>benchmark are not included in figure.</a:t>
            </a:r>
            <a:endParaRPr lang="en-US" sz="1200" dirty="0">
              <a:latin typeface="Arial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10400" y="6381750"/>
            <a:ext cx="2133600" cy="476250"/>
          </a:xfrm>
        </p:spPr>
        <p:txBody>
          <a:bodyPr/>
          <a:lstStyle/>
          <a:p>
            <a:fld id="{4C246220-E29F-4A39-A004-8637397EB48D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78598" y="-152400"/>
            <a:ext cx="8305800" cy="1600200"/>
          </a:xfrm>
        </p:spPr>
        <p:txBody>
          <a:bodyPr>
            <a:no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effectLst/>
                <a:cs typeface="Arial" pitchFamily="34" charset="0"/>
              </a:rPr>
              <a:t>Two systems had higher percentages of 4th-grade students reaching </a:t>
            </a:r>
            <a:r>
              <a:rPr lang="en-US" sz="3200" i="1" dirty="0" smtClean="0">
                <a:solidFill>
                  <a:schemeClr val="tx1"/>
                </a:solidFill>
                <a:effectLst/>
                <a:cs typeface="Arial" pitchFamily="34" charset="0"/>
              </a:rPr>
              <a:t>Advanced</a:t>
            </a:r>
            <a:r>
              <a:rPr lang="en-US" sz="3200" dirty="0" smtClean="0">
                <a:solidFill>
                  <a:schemeClr val="tx1"/>
                </a:solidFill>
                <a:effectLst/>
                <a:cs typeface="Arial" pitchFamily="34" charset="0"/>
              </a:rPr>
              <a:t> than the U.S.</a:t>
            </a:r>
            <a:endParaRPr lang="en-US" sz="3200" i="1" dirty="0"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12" name="TextBox 3"/>
          <p:cNvSpPr txBox="1"/>
          <p:nvPr/>
        </p:nvSpPr>
        <p:spPr>
          <a:xfrm>
            <a:off x="6934200" y="3156854"/>
            <a:ext cx="1905000" cy="76200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endParaRPr lang="en-US" sz="1600" dirty="0">
              <a:cs typeface="Times New Roman" pitchFamily="18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5638800" y="3020240"/>
            <a:ext cx="2355683" cy="977605"/>
            <a:chOff x="6407317" y="2527595"/>
            <a:chExt cx="2355683" cy="977605"/>
          </a:xfrm>
        </p:grpSpPr>
        <p:sp>
          <p:nvSpPr>
            <p:cNvPr id="10" name="Rectangle 9"/>
            <p:cNvSpPr/>
            <p:nvPr/>
          </p:nvSpPr>
          <p:spPr>
            <a:xfrm>
              <a:off x="6407317" y="2619375"/>
              <a:ext cx="108284" cy="109728"/>
            </a:xfrm>
            <a:prstGeom prst="rect">
              <a:avLst/>
            </a:prstGeom>
            <a:solidFill>
              <a:srgbClr val="98002D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6410325" y="2921889"/>
              <a:ext cx="108284" cy="109728"/>
            </a:xfrm>
            <a:prstGeom prst="rect">
              <a:avLst/>
            </a:prstGeom>
            <a:solidFill>
              <a:srgbClr val="C87B7B"/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13" name="TextBox 1"/>
            <p:cNvSpPr txBox="1"/>
            <p:nvPr/>
          </p:nvSpPr>
          <p:spPr>
            <a:xfrm>
              <a:off x="6493042" y="2527595"/>
              <a:ext cx="2269958" cy="977605"/>
            </a:xfrm>
            <a:prstGeom prst="rect">
              <a:avLst/>
            </a:prstGeom>
          </p:spPr>
          <p:txBody>
            <a:bodyPr wrap="square" rtlCol="0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Aft>
                  <a:spcPts val="600"/>
                </a:spcAft>
              </a:pPr>
              <a:r>
                <a:rPr lang="en-US" sz="1400" dirty="0" smtClean="0">
                  <a:cs typeface="Times New Roman" pitchFamily="18" charset="0"/>
                </a:rPr>
                <a:t>Higher than U.S. (</a:t>
              </a:r>
              <a:r>
                <a:rPr lang="en-US" sz="1400" i="1" dirty="0" smtClean="0">
                  <a:cs typeface="Times New Roman" pitchFamily="18" charset="0"/>
                </a:rPr>
                <a:t>p</a:t>
              </a:r>
              <a:r>
                <a:rPr lang="en-US" sz="1400" dirty="0" smtClean="0">
                  <a:cs typeface="Times New Roman" pitchFamily="18" charset="0"/>
                </a:rPr>
                <a:t>  &lt; .05)</a:t>
              </a:r>
            </a:p>
            <a:p>
              <a:pPr>
                <a:spcAft>
                  <a:spcPts val="600"/>
                </a:spcAft>
              </a:pPr>
              <a:r>
                <a:rPr lang="en-US" sz="1400" dirty="0">
                  <a:cs typeface="Times New Roman" pitchFamily="18" charset="0"/>
                </a:rPr>
                <a:t>Not measurably different than U.S. (</a:t>
              </a:r>
              <a:r>
                <a:rPr lang="en-US" sz="1400" i="1" dirty="0">
                  <a:cs typeface="Times New Roman" pitchFamily="18" charset="0"/>
                </a:rPr>
                <a:t>p</a:t>
              </a:r>
              <a:r>
                <a:rPr lang="en-US" sz="1400" dirty="0">
                  <a:cs typeface="Times New Roman" pitchFamily="18" charset="0"/>
                </a:rPr>
                <a:t>  &lt;  .05)</a:t>
              </a:r>
            </a:p>
            <a:p>
              <a:endParaRPr lang="en-US" sz="1400" dirty="0">
                <a:cs typeface="Times New Roman" pitchFamily="18" charset="0"/>
              </a:endParaRPr>
            </a:p>
          </p:txBody>
        </p:sp>
      </p:grp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5" y="152400"/>
            <a:ext cx="619125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69930"/>
            <a:ext cx="2051281" cy="692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89724312"/>
              </p:ext>
            </p:extLst>
          </p:nvPr>
        </p:nvGraphicFramePr>
        <p:xfrm>
          <a:off x="-304800" y="1357133"/>
          <a:ext cx="9448800" cy="44340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409730684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MPj04089820000[1]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-990600"/>
            <a:ext cx="9296400" cy="8526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itle 1"/>
          <p:cNvSpPr>
            <a:spLocks noGrp="1"/>
          </p:cNvSpPr>
          <p:nvPr>
            <p:ph type="ctrTitle"/>
          </p:nvPr>
        </p:nvSpPr>
        <p:spPr>
          <a:xfrm>
            <a:off x="990600" y="3733800"/>
            <a:ext cx="7772400" cy="914400"/>
          </a:xfrm>
          <a:prstGeom prst="round2DiagRect">
            <a:avLst>
              <a:gd name="adj1" fmla="val 44054"/>
              <a:gd name="adj2" fmla="val 0"/>
            </a:avLst>
          </a:prstGeom>
          <a:ln>
            <a:solidFill>
              <a:schemeClr val="accent6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US" sz="4800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MATHEMATICS</a:t>
            </a:r>
            <a:endParaRPr lang="en-US" sz="4800" b="1" i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>
              <a:defRPr/>
            </a:pPr>
            <a:r>
              <a:rPr lang="en-US" sz="3200" kern="1200" dirty="0" smtClean="0">
                <a:solidFill>
                  <a:schemeClr val="tx1"/>
                </a:solidFill>
              </a:rPr>
              <a:t>TIMSS 2011 mathematics framework</a:t>
            </a:r>
            <a:endParaRPr lang="en-US" sz="3200" kern="1200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10400" y="6374205"/>
            <a:ext cx="2133600" cy="476250"/>
          </a:xfrm>
        </p:spPr>
        <p:txBody>
          <a:bodyPr/>
          <a:lstStyle/>
          <a:p>
            <a:fld id="{4C246220-E29F-4A39-A004-8637397EB48D}" type="slidenum">
              <a:rPr lang="en-US" smtClean="0"/>
              <a:pPr/>
              <a:t>23</a:t>
            </a:fld>
            <a:endParaRPr lang="en-US" dirty="0"/>
          </a:p>
        </p:txBody>
      </p:sp>
      <p:graphicFrame>
        <p:nvGraphicFramePr>
          <p:cNvPr id="5" name="Content Placeholder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36444118"/>
              </p:ext>
            </p:extLst>
          </p:nvPr>
        </p:nvGraphicFramePr>
        <p:xfrm>
          <a:off x="914400" y="1143000"/>
          <a:ext cx="7620000" cy="46702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76400"/>
                <a:gridCol w="5943600"/>
              </a:tblGrid>
              <a:tr h="530526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10248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400" dirty="0" smtClean="0"/>
                        <a:t>TIMSS mathematics</a:t>
                      </a:r>
                      <a:endParaRPr lang="en-US" sz="2400" dirty="0"/>
                    </a:p>
                  </a:txBody>
                  <a:tcPr anchor="ctr">
                    <a:solidFill>
                      <a:srgbClr val="10248A"/>
                    </a:solidFill>
                  </a:tcPr>
                </a:tc>
              </a:tr>
              <a:tr h="2605021">
                <a:tc>
                  <a:txBody>
                    <a:bodyPr/>
                    <a:lstStyle/>
                    <a:p>
                      <a:r>
                        <a:rPr lang="en-US" b="1" dirty="0" smtClean="0"/>
                        <a:t>Content dimensions</a:t>
                      </a:r>
                      <a:endParaRPr lang="en-US" b="1" dirty="0"/>
                    </a:p>
                  </a:txBody>
                  <a:tcPr>
                    <a:solidFill>
                      <a:srgbClr val="CEDC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u="sng" dirty="0" smtClean="0"/>
                        <a:t>Grade 4</a:t>
                      </a:r>
                      <a:r>
                        <a:rPr lang="en-US" dirty="0" smtClean="0"/>
                        <a:t> </a:t>
                      </a:r>
                    </a:p>
                    <a:p>
                      <a:r>
                        <a:rPr lang="en-US" dirty="0" smtClean="0"/>
                        <a:t>Number </a:t>
                      </a:r>
                    </a:p>
                    <a:p>
                      <a:r>
                        <a:rPr lang="en-US" dirty="0" smtClean="0"/>
                        <a:t>Geometric Shapes and Measures </a:t>
                      </a:r>
                    </a:p>
                    <a:p>
                      <a:r>
                        <a:rPr lang="en-US" dirty="0" smtClean="0"/>
                        <a:t>Data Display</a:t>
                      </a:r>
                    </a:p>
                    <a:p>
                      <a:endParaRPr lang="en-US" u="sng" dirty="0" smtClean="0"/>
                    </a:p>
                    <a:p>
                      <a:r>
                        <a:rPr lang="en-US" u="sng" dirty="0" smtClean="0"/>
                        <a:t>Grade 8</a:t>
                      </a:r>
                    </a:p>
                    <a:p>
                      <a:r>
                        <a:rPr lang="en-US" dirty="0" smtClean="0"/>
                        <a:t>Number</a:t>
                      </a:r>
                    </a:p>
                    <a:p>
                      <a:r>
                        <a:rPr lang="en-US" dirty="0" smtClean="0"/>
                        <a:t>Algebra</a:t>
                      </a:r>
                    </a:p>
                    <a:p>
                      <a:r>
                        <a:rPr lang="en-US" dirty="0" smtClean="0"/>
                        <a:t>Geometry</a:t>
                      </a:r>
                    </a:p>
                    <a:p>
                      <a:r>
                        <a:rPr lang="en-US" dirty="0" smtClean="0"/>
                        <a:t>Data and Chance</a:t>
                      </a:r>
                      <a:endParaRPr lang="en-US" dirty="0"/>
                    </a:p>
                  </a:txBody>
                  <a:tcPr>
                    <a:solidFill>
                      <a:srgbClr val="CEDCFA"/>
                    </a:solidFill>
                  </a:tcPr>
                </a:tc>
              </a:tr>
              <a:tr h="1305092">
                <a:tc>
                  <a:txBody>
                    <a:bodyPr/>
                    <a:lstStyle/>
                    <a:p>
                      <a:r>
                        <a:rPr lang="en-US" b="1" dirty="0" smtClean="0"/>
                        <a:t>Cognitive dimensions</a:t>
                      </a:r>
                      <a:endParaRPr lang="en-US" b="1" dirty="0"/>
                    </a:p>
                  </a:txBody>
                  <a:tcPr>
                    <a:solidFill>
                      <a:srgbClr val="96B3F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Knowing</a:t>
                      </a:r>
                    </a:p>
                    <a:p>
                      <a:r>
                        <a:rPr lang="en-US" dirty="0" smtClean="0"/>
                        <a:t>Applying</a:t>
                      </a:r>
                    </a:p>
                    <a:p>
                      <a:r>
                        <a:rPr lang="en-US" dirty="0" smtClean="0"/>
                        <a:t>Reasoning</a:t>
                      </a:r>
                      <a:endParaRPr lang="en-US" dirty="0"/>
                    </a:p>
                  </a:txBody>
                  <a:tcPr>
                    <a:solidFill>
                      <a:srgbClr val="96B3F4"/>
                    </a:solidFill>
                  </a:tcPr>
                </a:tc>
              </a:tr>
            </a:tbl>
          </a:graphicData>
        </a:graphic>
      </p:graphicFrame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6165124"/>
            <a:ext cx="2051281" cy="692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1730827"/>
            <a:ext cx="1755775" cy="25241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1259925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10400" y="6381750"/>
            <a:ext cx="2133600" cy="476250"/>
          </a:xfrm>
        </p:spPr>
        <p:txBody>
          <a:bodyPr/>
          <a:lstStyle/>
          <a:p>
            <a:fld id="{4C246220-E29F-4A39-A004-8637397EB48D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397984" y="1107558"/>
            <a:ext cx="8288816" cy="4683642"/>
          </a:xfrm>
          <a:prstGeom prst="rect">
            <a:avLst/>
          </a:prstGeom>
          <a:solidFill>
            <a:srgbClr val="10248A"/>
          </a:solidFill>
          <a:ln>
            <a:noFill/>
          </a:ln>
          <a:effectLst>
            <a:glow rad="101600">
              <a:srgbClr val="002060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33400" y="1632220"/>
            <a:ext cx="518925" cy="36576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FFFFFF"/>
                </a:solidFill>
              </a:rPr>
              <a:t>GRADE </a:t>
            </a:r>
            <a:r>
              <a:rPr lang="en-US" sz="2000" b="1" dirty="0">
                <a:solidFill>
                  <a:srgbClr val="FFFFFF"/>
                </a:solidFill>
              </a:rPr>
              <a:t>4</a:t>
            </a:r>
          </a:p>
        </p:txBody>
      </p:sp>
      <p:pic>
        <p:nvPicPr>
          <p:cNvPr id="20070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325" y="1263134"/>
            <a:ext cx="5958075" cy="41851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7114953" y="1670063"/>
            <a:ext cx="1500963" cy="175432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+mj-lt"/>
              </a:rPr>
              <a:t>Percentage of 4th-graders answering correctly:</a:t>
            </a:r>
          </a:p>
          <a:p>
            <a:r>
              <a:rPr lang="en-US" dirty="0">
                <a:solidFill>
                  <a:schemeClr val="bg1"/>
                </a:solidFill>
                <a:latin typeface="+mj-lt"/>
              </a:rPr>
              <a:t>U.S.: </a:t>
            </a:r>
            <a:r>
              <a:rPr lang="en-US" dirty="0" smtClean="0">
                <a:solidFill>
                  <a:schemeClr val="bg1"/>
                </a:solidFill>
                <a:latin typeface="+mj-lt"/>
              </a:rPr>
              <a:t>80%</a:t>
            </a:r>
            <a:endParaRPr lang="en-US" dirty="0">
              <a:solidFill>
                <a:schemeClr val="bg1"/>
              </a:solidFill>
              <a:latin typeface="+mj-lt"/>
            </a:endParaRPr>
          </a:p>
          <a:p>
            <a:r>
              <a:rPr lang="en-US" dirty="0">
                <a:solidFill>
                  <a:schemeClr val="bg1"/>
                </a:solidFill>
                <a:latin typeface="+mj-lt"/>
              </a:rPr>
              <a:t>Int’l Avg.: </a:t>
            </a:r>
            <a:r>
              <a:rPr lang="en-US" dirty="0" smtClean="0">
                <a:solidFill>
                  <a:schemeClr val="bg1"/>
                </a:solidFill>
                <a:latin typeface="+mj-lt"/>
              </a:rPr>
              <a:t>54%</a:t>
            </a:r>
            <a:endParaRPr lang="en-US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65124"/>
            <a:ext cx="2051281" cy="692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200" y="152400"/>
            <a:ext cx="657225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itle 1"/>
          <p:cNvSpPr txBox="1">
            <a:spLocks/>
          </p:cNvSpPr>
          <p:nvPr/>
        </p:nvSpPr>
        <p:spPr bwMode="auto">
          <a:xfrm>
            <a:off x="733425" y="0"/>
            <a:ext cx="822960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9pPr>
          </a:lstStyle>
          <a:p>
            <a:r>
              <a:rPr lang="en-US" sz="3200" smtClean="0"/>
              <a:t>What is on the TIMSS mathematics assessment?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403631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3425" y="0"/>
            <a:ext cx="8229600" cy="863600"/>
          </a:xfrm>
        </p:spPr>
        <p:txBody>
          <a:bodyPr/>
          <a:lstStyle/>
          <a:p>
            <a:pPr lvl="0"/>
            <a:r>
              <a:rPr lang="en-US" sz="3200" dirty="0"/>
              <a:t>What is on the TIMSS mathematics assessment</a:t>
            </a:r>
            <a:r>
              <a:rPr lang="en-US" sz="3200" dirty="0" smtClean="0"/>
              <a:t>?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10400" y="6381750"/>
            <a:ext cx="2133600" cy="476250"/>
          </a:xfrm>
        </p:spPr>
        <p:txBody>
          <a:bodyPr/>
          <a:lstStyle/>
          <a:p>
            <a:fld id="{4C246220-E29F-4A39-A004-8637397EB48D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397984" y="1119199"/>
            <a:ext cx="8288816" cy="4683642"/>
          </a:xfrm>
          <a:prstGeom prst="rect">
            <a:avLst/>
          </a:prstGeom>
          <a:solidFill>
            <a:srgbClr val="10248A"/>
          </a:solidFill>
          <a:ln>
            <a:noFill/>
          </a:ln>
          <a:effectLst>
            <a:glow rad="101600">
              <a:srgbClr val="002060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33400" y="1632220"/>
            <a:ext cx="518925" cy="36576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FFFFFF"/>
                </a:solidFill>
              </a:rPr>
              <a:t>GRADE </a:t>
            </a:r>
            <a:r>
              <a:rPr lang="en-US" sz="2000" b="1" dirty="0">
                <a:solidFill>
                  <a:srgbClr val="FFFFFF"/>
                </a:solidFill>
              </a:rPr>
              <a:t>4</a:t>
            </a:r>
          </a:p>
        </p:txBody>
      </p:sp>
      <p:pic>
        <p:nvPicPr>
          <p:cNvPr id="20173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3748" y="1119199"/>
            <a:ext cx="6019800" cy="46760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4238763" y="4114800"/>
            <a:ext cx="2355193" cy="147732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dirty="0"/>
              <a:t>Percentage of 4th-graders answering correctly:</a:t>
            </a:r>
          </a:p>
          <a:p>
            <a:r>
              <a:rPr lang="en-US" dirty="0"/>
              <a:t>U.S.: </a:t>
            </a:r>
            <a:r>
              <a:rPr lang="en-US" dirty="0" smtClean="0"/>
              <a:t>76%</a:t>
            </a:r>
            <a:endParaRPr lang="en-US" dirty="0"/>
          </a:p>
          <a:p>
            <a:r>
              <a:rPr lang="en-US" dirty="0"/>
              <a:t>Int’l Avg.: </a:t>
            </a:r>
            <a:r>
              <a:rPr lang="en-US" dirty="0" smtClean="0"/>
              <a:t>65%</a:t>
            </a:r>
            <a:endParaRPr lang="en-US" dirty="0"/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65124"/>
            <a:ext cx="2051281" cy="692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200" y="152400"/>
            <a:ext cx="657225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3141006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6998329" y="6381750"/>
            <a:ext cx="2133600" cy="476250"/>
          </a:xfrm>
        </p:spPr>
        <p:txBody>
          <a:bodyPr/>
          <a:lstStyle/>
          <a:p>
            <a:fld id="{4C246220-E29F-4A39-A004-8637397EB48D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517277" y="1600200"/>
            <a:ext cx="518925" cy="36576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FFFFFF"/>
                </a:solidFill>
              </a:rPr>
              <a:t>GRADE 8</a:t>
            </a:r>
            <a:endParaRPr lang="en-US" sz="2000" b="1" dirty="0">
              <a:solidFill>
                <a:srgbClr val="FFFFFF"/>
              </a:solidFill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58200" y="95250"/>
            <a:ext cx="571500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65124"/>
            <a:ext cx="2051281" cy="692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474184" y="14177"/>
            <a:ext cx="8229600" cy="863600"/>
          </a:xfrm>
        </p:spPr>
        <p:txBody>
          <a:bodyPr/>
          <a:lstStyle/>
          <a:p>
            <a:pPr lvl="0"/>
            <a:r>
              <a:rPr lang="en-US" sz="3200" dirty="0"/>
              <a:t>What is on the TIMSS mathematics assessment</a:t>
            </a:r>
            <a:r>
              <a:rPr lang="en-US" sz="3200" dirty="0" smtClean="0"/>
              <a:t>?</a:t>
            </a:r>
            <a:endParaRPr lang="en-US" sz="3200" dirty="0"/>
          </a:p>
        </p:txBody>
      </p:sp>
      <p:sp>
        <p:nvSpPr>
          <p:cNvPr id="11" name="Rectangle 10"/>
          <p:cNvSpPr/>
          <p:nvPr/>
        </p:nvSpPr>
        <p:spPr>
          <a:xfrm>
            <a:off x="228600" y="1028700"/>
            <a:ext cx="8515350" cy="4800600"/>
          </a:xfrm>
          <a:prstGeom prst="rect">
            <a:avLst/>
          </a:prstGeom>
          <a:solidFill>
            <a:srgbClr val="10248A"/>
          </a:solidFill>
          <a:ln>
            <a:noFill/>
          </a:ln>
          <a:effectLst>
            <a:glow rad="101600">
              <a:srgbClr val="002060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506715" y="1409700"/>
            <a:ext cx="518925" cy="36576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FFFFFF"/>
                </a:solidFill>
              </a:rPr>
              <a:t>GRADE 8</a:t>
            </a:r>
            <a:endParaRPr lang="en-US" sz="2000" b="1" dirty="0">
              <a:solidFill>
                <a:srgbClr val="FFFFFF"/>
              </a:solidFill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752600"/>
            <a:ext cx="7164680" cy="31895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Rectangle 16"/>
          <p:cNvSpPr/>
          <p:nvPr/>
        </p:nvSpPr>
        <p:spPr>
          <a:xfrm>
            <a:off x="5658249" y="2608693"/>
            <a:ext cx="2126593" cy="147732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dirty="0"/>
              <a:t>Percentage of </a:t>
            </a:r>
            <a:r>
              <a:rPr lang="en-US" dirty="0" smtClean="0"/>
              <a:t>8th-graders </a:t>
            </a:r>
            <a:r>
              <a:rPr lang="en-US" dirty="0"/>
              <a:t>answering correctly:</a:t>
            </a:r>
          </a:p>
          <a:p>
            <a:r>
              <a:rPr lang="en-US" dirty="0"/>
              <a:t>U.S.: </a:t>
            </a:r>
            <a:r>
              <a:rPr lang="en-US" dirty="0" smtClean="0"/>
              <a:t>87%</a:t>
            </a:r>
            <a:endParaRPr lang="en-US" dirty="0"/>
          </a:p>
          <a:p>
            <a:r>
              <a:rPr lang="en-US" dirty="0"/>
              <a:t>Int’l Avg.: </a:t>
            </a:r>
            <a:r>
              <a:rPr lang="en-US" dirty="0" smtClean="0"/>
              <a:t>70%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983881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6985503" y="6381750"/>
            <a:ext cx="2133600" cy="476250"/>
          </a:xfrm>
        </p:spPr>
        <p:txBody>
          <a:bodyPr/>
          <a:lstStyle/>
          <a:p>
            <a:fld id="{4C246220-E29F-4A39-A004-8637397EB48D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304800" y="1238952"/>
            <a:ext cx="8515350" cy="4800600"/>
          </a:xfrm>
          <a:prstGeom prst="rect">
            <a:avLst/>
          </a:prstGeom>
          <a:solidFill>
            <a:srgbClr val="10248A"/>
          </a:solidFill>
          <a:ln>
            <a:noFill/>
          </a:ln>
          <a:effectLst>
            <a:glow rad="101600">
              <a:srgbClr val="002060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685800" y="1839686"/>
            <a:ext cx="518925" cy="36576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FFFFFF"/>
                </a:solidFill>
              </a:rPr>
              <a:t>GRADE 8</a:t>
            </a:r>
            <a:endParaRPr lang="en-US" sz="2000" b="1" dirty="0">
              <a:solidFill>
                <a:srgbClr val="FFFFFF"/>
              </a:solidFill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58200" y="95250"/>
            <a:ext cx="571500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65124"/>
            <a:ext cx="2051281" cy="692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474184" y="14177"/>
            <a:ext cx="8229600" cy="863600"/>
          </a:xfrm>
        </p:spPr>
        <p:txBody>
          <a:bodyPr/>
          <a:lstStyle/>
          <a:p>
            <a:pPr lvl="0"/>
            <a:r>
              <a:rPr lang="en-US" sz="3200" dirty="0"/>
              <a:t>What is on the TIMSS mathematics assessment</a:t>
            </a:r>
            <a:r>
              <a:rPr lang="en-US" sz="3200" dirty="0" smtClean="0"/>
              <a:t>?</a:t>
            </a:r>
            <a:endParaRPr lang="en-US" sz="3200" dirty="0"/>
          </a:p>
        </p:txBody>
      </p:sp>
      <p:pic>
        <p:nvPicPr>
          <p:cNvPr id="20377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1314789"/>
            <a:ext cx="5962650" cy="45954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3927803" y="3048000"/>
            <a:ext cx="2355193" cy="147732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dirty="0"/>
              <a:t>Percentage of 8th-graders answering correctly:</a:t>
            </a:r>
          </a:p>
          <a:p>
            <a:r>
              <a:rPr lang="en-US" dirty="0"/>
              <a:t>U.S.: </a:t>
            </a:r>
            <a:r>
              <a:rPr lang="en-US" dirty="0" smtClean="0"/>
              <a:t>66%</a:t>
            </a:r>
            <a:endParaRPr lang="en-US" dirty="0"/>
          </a:p>
          <a:p>
            <a:r>
              <a:rPr lang="en-US" dirty="0"/>
              <a:t>Int’l Avg.: </a:t>
            </a:r>
            <a:r>
              <a:rPr lang="en-US" dirty="0" smtClean="0"/>
              <a:t>45%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715914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38"/>
          <p:cNvSpPr/>
          <p:nvPr/>
        </p:nvSpPr>
        <p:spPr>
          <a:xfrm>
            <a:off x="0" y="5486400"/>
            <a:ext cx="9144000" cy="1447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6829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4023" y="-28444"/>
            <a:ext cx="2294194" cy="6908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10400" y="6381750"/>
            <a:ext cx="2133600" cy="476250"/>
          </a:xfrm>
        </p:spPr>
        <p:txBody>
          <a:bodyPr/>
          <a:lstStyle/>
          <a:p>
            <a:fld id="{4C246220-E29F-4A39-A004-8637397EB48D}" type="slidenum">
              <a:rPr lang="en-US" smtClean="0"/>
              <a:pPr/>
              <a:t>28</a:t>
            </a:fld>
            <a:endParaRPr lang="en-US" dirty="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914400" y="-20411"/>
            <a:ext cx="6400800" cy="1236961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200" dirty="0"/>
              <a:t>U.S. average score (</a:t>
            </a:r>
            <a:r>
              <a:rPr lang="en-US" sz="3200" dirty="0" smtClean="0"/>
              <a:t>541) </a:t>
            </a:r>
            <a:r>
              <a:rPr lang="en-US" sz="3200" dirty="0"/>
              <a:t>higher than the TIMSS scale average (</a:t>
            </a:r>
            <a:r>
              <a:rPr lang="en-US" sz="3200" dirty="0" smtClean="0"/>
              <a:t>500)</a:t>
            </a:r>
            <a:endParaRPr lang="en-US" sz="3200" dirty="0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477362" y="4114800"/>
            <a:ext cx="6172644" cy="400110"/>
          </a:xfrm>
          <a:prstGeom prst="rect">
            <a:avLst/>
          </a:prstGeom>
          <a:noFill/>
          <a:ln w="3175">
            <a:solidFill>
              <a:schemeClr val="accent3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endParaRPr lang="en-US" sz="2000" dirty="0">
              <a:latin typeface="+mn-lt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6096000" y="5638800"/>
            <a:ext cx="1981200" cy="984885"/>
            <a:chOff x="6096000" y="5791200"/>
            <a:chExt cx="1981200" cy="984885"/>
          </a:xfrm>
        </p:grpSpPr>
        <p:sp>
          <p:nvSpPr>
            <p:cNvPr id="44" name="TextBox 7"/>
            <p:cNvSpPr txBox="1">
              <a:spLocks noChangeArrowheads="1"/>
            </p:cNvSpPr>
            <p:nvPr/>
          </p:nvSpPr>
          <p:spPr bwMode="auto">
            <a:xfrm>
              <a:off x="6248400" y="5791200"/>
              <a:ext cx="1828800" cy="9848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0" hangingPunct="0">
                <a:spcAft>
                  <a:spcPts val="600"/>
                </a:spcAft>
              </a:pPr>
              <a:r>
                <a:rPr lang="en-US" sz="1200" dirty="0" smtClean="0">
                  <a:cs typeface="Times New Roman" pitchFamily="18" charset="0"/>
                </a:rPr>
                <a:t>Higher than U.S.</a:t>
              </a:r>
            </a:p>
            <a:p>
              <a:pPr eaLnBrk="0" hangingPunct="0">
                <a:spcAft>
                  <a:spcPts val="600"/>
                </a:spcAft>
              </a:pPr>
              <a:r>
                <a:rPr lang="en-US" sz="1200" dirty="0" smtClean="0">
                  <a:cs typeface="Times New Roman" pitchFamily="18" charset="0"/>
                </a:rPr>
                <a:t>Not measurably different than U.S.</a:t>
              </a:r>
            </a:p>
            <a:p>
              <a:pPr eaLnBrk="0" hangingPunct="0">
                <a:spcAft>
                  <a:spcPts val="600"/>
                </a:spcAft>
              </a:pPr>
              <a:r>
                <a:rPr lang="en-US" sz="1200" dirty="0" smtClean="0">
                  <a:cs typeface="Times New Roman" pitchFamily="18" charset="0"/>
                </a:rPr>
                <a:t>Lower than U.S.</a:t>
              </a:r>
              <a:endParaRPr lang="en-US" sz="1200" dirty="0">
                <a:cs typeface="Times New Roman" pitchFamily="18" charset="0"/>
              </a:endParaRPr>
            </a:p>
          </p:txBody>
        </p:sp>
        <p:grpSp>
          <p:nvGrpSpPr>
            <p:cNvPr id="9" name="Group 8"/>
            <p:cNvGrpSpPr/>
            <p:nvPr/>
          </p:nvGrpSpPr>
          <p:grpSpPr>
            <a:xfrm>
              <a:off x="6096000" y="5791204"/>
              <a:ext cx="1600200" cy="984881"/>
              <a:chOff x="6096000" y="5791204"/>
              <a:chExt cx="1600200" cy="984881"/>
            </a:xfrm>
          </p:grpSpPr>
          <p:sp>
            <p:nvSpPr>
              <p:cNvPr id="42" name="Rectangle 4"/>
              <p:cNvSpPr>
                <a:spLocks noChangeArrowheads="1"/>
              </p:cNvSpPr>
              <p:nvPr/>
            </p:nvSpPr>
            <p:spPr bwMode="auto">
              <a:xfrm>
                <a:off x="6183525" y="5892485"/>
                <a:ext cx="83853" cy="89645"/>
              </a:xfrm>
              <a:prstGeom prst="rect">
                <a:avLst/>
              </a:prstGeom>
              <a:solidFill>
                <a:srgbClr val="00B050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r" eaLnBrk="0" hangingPunct="0">
                  <a:defRPr/>
                </a:pPr>
                <a:r>
                  <a:rPr lang="en-US" sz="1600" dirty="0" smtClean="0">
                    <a:latin typeface="+mn-lt"/>
                  </a:rPr>
                  <a:t> </a:t>
                </a:r>
                <a:endParaRPr lang="en-US" sz="1600" dirty="0">
                  <a:latin typeface="+mn-lt"/>
                </a:endParaRPr>
              </a:p>
            </p:txBody>
          </p:sp>
          <p:sp>
            <p:nvSpPr>
              <p:cNvPr id="43" name="Rectangle 5"/>
              <p:cNvSpPr>
                <a:spLocks noChangeArrowheads="1"/>
              </p:cNvSpPr>
              <p:nvPr/>
            </p:nvSpPr>
            <p:spPr bwMode="auto">
              <a:xfrm>
                <a:off x="6183461" y="6150323"/>
                <a:ext cx="83853" cy="82175"/>
              </a:xfrm>
              <a:prstGeom prst="rect">
                <a:avLst/>
              </a:prstGeom>
              <a:solidFill>
                <a:schemeClr val="tx2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r" eaLnBrk="0" hangingPunct="0">
                  <a:defRPr/>
                </a:pPr>
                <a:endParaRPr lang="en-US" sz="1600" dirty="0">
                  <a:latin typeface="+mn-lt"/>
                </a:endParaRPr>
              </a:p>
            </p:txBody>
          </p:sp>
          <p:sp>
            <p:nvSpPr>
              <p:cNvPr id="46" name="Rectangle 5"/>
              <p:cNvSpPr>
                <a:spLocks noChangeArrowheads="1"/>
              </p:cNvSpPr>
              <p:nvPr/>
            </p:nvSpPr>
            <p:spPr bwMode="auto">
              <a:xfrm>
                <a:off x="6183461" y="6591832"/>
                <a:ext cx="83853" cy="82175"/>
              </a:xfrm>
              <a:prstGeom prst="rect">
                <a:avLst/>
              </a:prstGeom>
              <a:solidFill>
                <a:srgbClr val="00B0F0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600" dirty="0">
                  <a:latin typeface="+mn-lt"/>
                </a:endParaRPr>
              </a:p>
            </p:txBody>
          </p:sp>
          <p:sp>
            <p:nvSpPr>
              <p:cNvPr id="47" name="Rectangle 46"/>
              <p:cNvSpPr/>
              <p:nvPr/>
            </p:nvSpPr>
            <p:spPr>
              <a:xfrm>
                <a:off x="6096000" y="5791204"/>
                <a:ext cx="1600200" cy="984881"/>
              </a:xfrm>
              <a:prstGeom prst="rect">
                <a:avLst/>
              </a:prstGeom>
              <a:noFill/>
              <a:ln w="158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200" y="152400"/>
            <a:ext cx="657225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268" y="6242958"/>
            <a:ext cx="2051281" cy="692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8770" name="Picture 2"/>
          <p:cNvPicPr>
            <a:picLocks noChangeAspect="1" noChangeArrowheads="1"/>
          </p:cNvPicPr>
          <p:nvPr/>
        </p:nvPicPr>
        <p:blipFill>
          <a:blip r:embed="rId6" cstate="print"/>
          <a:srcRect l="15882" t="43750" r="33529" b="19792"/>
          <a:stretch>
            <a:fillRect/>
          </a:stretch>
        </p:blipFill>
        <p:spPr bwMode="auto">
          <a:xfrm>
            <a:off x="304800" y="1676400"/>
            <a:ext cx="6553200" cy="2667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6584831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9"/>
          <p:cNvSpPr/>
          <p:nvPr/>
        </p:nvSpPr>
        <p:spPr>
          <a:xfrm>
            <a:off x="0" y="-1"/>
            <a:ext cx="9144000" cy="16657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Rectangle 38"/>
          <p:cNvSpPr/>
          <p:nvPr/>
        </p:nvSpPr>
        <p:spPr>
          <a:xfrm>
            <a:off x="0" y="5486400"/>
            <a:ext cx="9144000" cy="1447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6829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4023" y="-28444"/>
            <a:ext cx="2294194" cy="6908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10400" y="6381750"/>
            <a:ext cx="2133600" cy="476250"/>
          </a:xfrm>
        </p:spPr>
        <p:txBody>
          <a:bodyPr/>
          <a:lstStyle/>
          <a:p>
            <a:fld id="{4C246220-E29F-4A39-A004-8637397EB48D}" type="slidenum">
              <a:rPr lang="en-US" smtClean="0"/>
              <a:pPr/>
              <a:t>29</a:t>
            </a:fld>
            <a:endParaRPr lang="en-US" dirty="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914400" y="-20411"/>
            <a:ext cx="6400800" cy="1236961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200" dirty="0"/>
              <a:t>U.S. average score (</a:t>
            </a:r>
            <a:r>
              <a:rPr lang="en-US" sz="3200" dirty="0" smtClean="0"/>
              <a:t>541) lower </a:t>
            </a:r>
            <a:r>
              <a:rPr lang="en-US" sz="3200" dirty="0"/>
              <a:t>than </a:t>
            </a:r>
            <a:r>
              <a:rPr lang="en-US" sz="3200" dirty="0" smtClean="0"/>
              <a:t>in </a:t>
            </a:r>
            <a:r>
              <a:rPr lang="en-US" sz="3200" dirty="0"/>
              <a:t>8 education </a:t>
            </a:r>
            <a:r>
              <a:rPr lang="en-US" sz="3200" dirty="0" smtClean="0"/>
              <a:t>systems</a:t>
            </a:r>
            <a:endParaRPr lang="en-US" sz="3200" dirty="0"/>
          </a:p>
        </p:txBody>
      </p:sp>
      <p:grpSp>
        <p:nvGrpSpPr>
          <p:cNvPr id="11" name="Group 10"/>
          <p:cNvGrpSpPr/>
          <p:nvPr/>
        </p:nvGrpSpPr>
        <p:grpSpPr>
          <a:xfrm>
            <a:off x="6096000" y="5638800"/>
            <a:ext cx="1981200" cy="984885"/>
            <a:chOff x="6096000" y="5791200"/>
            <a:chExt cx="1981200" cy="984885"/>
          </a:xfrm>
        </p:grpSpPr>
        <p:sp>
          <p:nvSpPr>
            <p:cNvPr id="44" name="TextBox 7"/>
            <p:cNvSpPr txBox="1">
              <a:spLocks noChangeArrowheads="1"/>
            </p:cNvSpPr>
            <p:nvPr/>
          </p:nvSpPr>
          <p:spPr bwMode="auto">
            <a:xfrm>
              <a:off x="6248400" y="5791200"/>
              <a:ext cx="1828800" cy="9848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0" hangingPunct="0">
                <a:spcAft>
                  <a:spcPts val="600"/>
                </a:spcAft>
              </a:pPr>
              <a:r>
                <a:rPr lang="en-US" sz="1200" dirty="0" smtClean="0">
                  <a:cs typeface="Times New Roman" pitchFamily="18" charset="0"/>
                </a:rPr>
                <a:t>Higher than U.S.</a:t>
              </a:r>
            </a:p>
            <a:p>
              <a:pPr eaLnBrk="0" hangingPunct="0">
                <a:spcAft>
                  <a:spcPts val="600"/>
                </a:spcAft>
              </a:pPr>
              <a:r>
                <a:rPr lang="en-US" sz="1200" dirty="0" smtClean="0">
                  <a:cs typeface="Times New Roman" pitchFamily="18" charset="0"/>
                </a:rPr>
                <a:t>Not measurably different than U.S.</a:t>
              </a:r>
            </a:p>
            <a:p>
              <a:pPr eaLnBrk="0" hangingPunct="0">
                <a:spcAft>
                  <a:spcPts val="600"/>
                </a:spcAft>
              </a:pPr>
              <a:r>
                <a:rPr lang="en-US" sz="1200" dirty="0" smtClean="0">
                  <a:cs typeface="Times New Roman" pitchFamily="18" charset="0"/>
                </a:rPr>
                <a:t>Lower than U.S.</a:t>
              </a:r>
              <a:endParaRPr lang="en-US" sz="1200" dirty="0">
                <a:cs typeface="Times New Roman" pitchFamily="18" charset="0"/>
              </a:endParaRPr>
            </a:p>
          </p:txBody>
        </p:sp>
        <p:grpSp>
          <p:nvGrpSpPr>
            <p:cNvPr id="9" name="Group 8"/>
            <p:cNvGrpSpPr/>
            <p:nvPr/>
          </p:nvGrpSpPr>
          <p:grpSpPr>
            <a:xfrm>
              <a:off x="6096000" y="5791204"/>
              <a:ext cx="1600200" cy="984881"/>
              <a:chOff x="6096000" y="5791204"/>
              <a:chExt cx="1600200" cy="984881"/>
            </a:xfrm>
          </p:grpSpPr>
          <p:sp>
            <p:nvSpPr>
              <p:cNvPr id="42" name="Rectangle 4"/>
              <p:cNvSpPr>
                <a:spLocks noChangeArrowheads="1"/>
              </p:cNvSpPr>
              <p:nvPr/>
            </p:nvSpPr>
            <p:spPr bwMode="auto">
              <a:xfrm>
                <a:off x="6183525" y="5892485"/>
                <a:ext cx="83853" cy="89645"/>
              </a:xfrm>
              <a:prstGeom prst="rect">
                <a:avLst/>
              </a:prstGeom>
              <a:solidFill>
                <a:srgbClr val="00B050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r" eaLnBrk="0" hangingPunct="0">
                  <a:defRPr/>
                </a:pPr>
                <a:r>
                  <a:rPr lang="en-US" sz="1600" dirty="0" smtClean="0">
                    <a:latin typeface="+mn-lt"/>
                  </a:rPr>
                  <a:t> </a:t>
                </a:r>
                <a:endParaRPr lang="en-US" sz="1600" dirty="0">
                  <a:latin typeface="+mn-lt"/>
                </a:endParaRPr>
              </a:p>
            </p:txBody>
          </p:sp>
          <p:sp>
            <p:nvSpPr>
              <p:cNvPr id="43" name="Rectangle 5"/>
              <p:cNvSpPr>
                <a:spLocks noChangeArrowheads="1"/>
              </p:cNvSpPr>
              <p:nvPr/>
            </p:nvSpPr>
            <p:spPr bwMode="auto">
              <a:xfrm>
                <a:off x="6183461" y="6150323"/>
                <a:ext cx="83853" cy="82175"/>
              </a:xfrm>
              <a:prstGeom prst="rect">
                <a:avLst/>
              </a:prstGeom>
              <a:solidFill>
                <a:schemeClr val="tx2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r" eaLnBrk="0" hangingPunct="0">
                  <a:defRPr/>
                </a:pPr>
                <a:endParaRPr lang="en-US" sz="1600" dirty="0">
                  <a:latin typeface="+mn-lt"/>
                </a:endParaRPr>
              </a:p>
            </p:txBody>
          </p:sp>
          <p:sp>
            <p:nvSpPr>
              <p:cNvPr id="46" name="Rectangle 5"/>
              <p:cNvSpPr>
                <a:spLocks noChangeArrowheads="1"/>
              </p:cNvSpPr>
              <p:nvPr/>
            </p:nvSpPr>
            <p:spPr bwMode="auto">
              <a:xfrm>
                <a:off x="6183461" y="6591832"/>
                <a:ext cx="83853" cy="82175"/>
              </a:xfrm>
              <a:prstGeom prst="rect">
                <a:avLst/>
              </a:prstGeom>
              <a:solidFill>
                <a:srgbClr val="00B0F0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600" dirty="0">
                  <a:latin typeface="+mn-lt"/>
                </a:endParaRPr>
              </a:p>
            </p:txBody>
          </p:sp>
          <p:sp>
            <p:nvSpPr>
              <p:cNvPr id="47" name="Rectangle 46"/>
              <p:cNvSpPr/>
              <p:nvPr/>
            </p:nvSpPr>
            <p:spPr>
              <a:xfrm>
                <a:off x="6096000" y="5791204"/>
                <a:ext cx="1600200" cy="984881"/>
              </a:xfrm>
              <a:prstGeom prst="rect">
                <a:avLst/>
              </a:prstGeom>
              <a:noFill/>
              <a:ln w="158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200" y="152400"/>
            <a:ext cx="657225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6241324"/>
            <a:ext cx="2051281" cy="692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9794" name="Picture 2"/>
          <p:cNvPicPr>
            <a:picLocks noChangeAspect="1" noChangeArrowheads="1"/>
          </p:cNvPicPr>
          <p:nvPr/>
        </p:nvPicPr>
        <p:blipFill>
          <a:blip r:embed="rId6" cstate="print"/>
          <a:srcRect l="8823" t="28125" r="42353" b="22917"/>
          <a:stretch>
            <a:fillRect/>
          </a:stretch>
        </p:blipFill>
        <p:spPr bwMode="auto">
          <a:xfrm>
            <a:off x="409267" y="1442423"/>
            <a:ext cx="6324600" cy="3581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5389038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42" y="685800"/>
            <a:ext cx="7347858" cy="762000"/>
          </a:xfrm>
          <a:ln>
            <a:noFill/>
          </a:ln>
        </p:spPr>
        <p:txBody>
          <a:bodyPr/>
          <a:lstStyle/>
          <a:p>
            <a:r>
              <a:rPr lang="en-US" sz="4800" dirty="0" smtClean="0">
                <a:solidFill>
                  <a:schemeClr val="tx1"/>
                </a:solidFill>
              </a:rPr>
              <a:t>What are…?</a:t>
            </a:r>
            <a:endParaRPr lang="en-US" sz="4800" dirty="0">
              <a:solidFill>
                <a:schemeClr val="tx1"/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10"/>
          </p:nvPr>
        </p:nvSpPr>
        <p:spPr>
          <a:xfrm>
            <a:off x="7010400" y="6380425"/>
            <a:ext cx="2133600" cy="476250"/>
          </a:xfrm>
          <a:prstGeom prst="rect">
            <a:avLst/>
          </a:prstGeom>
        </p:spPr>
        <p:txBody>
          <a:bodyPr/>
          <a:lstStyle/>
          <a:p>
            <a:fld id="{56A3D616-2DAB-4083-8B60-A413B3A5C05A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18869" y="1671450"/>
            <a:ext cx="4191000" cy="1524000"/>
          </a:xfrm>
          <a:prstGeom prst="rect">
            <a:avLst/>
          </a:prstGeom>
          <a:noFill/>
        </p:spPr>
        <p:txBody>
          <a:bodyPr wrap="square" lIns="91440" rtlCol="0">
            <a:noAutofit/>
          </a:bodyPr>
          <a:lstStyle/>
          <a:p>
            <a:pPr lvl="1" indent="-274320">
              <a:buFont typeface="Arial" pitchFamily="34" charset="0"/>
              <a:buChar char="•"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Progress in International Reading Literacy Study (PIRLS)</a:t>
            </a:r>
          </a:p>
          <a:p>
            <a:pPr lvl="1" indent="-274320">
              <a:buFont typeface="Arial" pitchFamily="34" charset="0"/>
              <a:buChar char="•"/>
            </a:pP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lvl="1" indent="-274320">
              <a:buFont typeface="Arial" pitchFamily="34" charset="0"/>
              <a:buChar char="•"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4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th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-grade reading assessment</a:t>
            </a:r>
          </a:p>
        </p:txBody>
      </p:sp>
      <p:sp>
        <p:nvSpPr>
          <p:cNvPr id="14" name="Notched Right Arrow 13"/>
          <p:cNvSpPr/>
          <p:nvPr/>
        </p:nvSpPr>
        <p:spPr>
          <a:xfrm>
            <a:off x="609600" y="4870450"/>
            <a:ext cx="8153400" cy="558800"/>
          </a:xfrm>
          <a:prstGeom prst="notchedRightArrow">
            <a:avLst/>
          </a:prstGeom>
          <a:solidFill>
            <a:schemeClr val="accent4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0" name="Oval 19"/>
          <p:cNvSpPr/>
          <p:nvPr/>
        </p:nvSpPr>
        <p:spPr>
          <a:xfrm>
            <a:off x="6032500" y="5041900"/>
            <a:ext cx="215900" cy="215900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2" name="Oval 21"/>
          <p:cNvSpPr/>
          <p:nvPr/>
        </p:nvSpPr>
        <p:spPr>
          <a:xfrm>
            <a:off x="7620000" y="5041900"/>
            <a:ext cx="215900" cy="215900"/>
          </a:xfrm>
          <a:prstGeom prst="ellipse">
            <a:avLst/>
          </a:prstGeom>
          <a:solidFill>
            <a:srgbClr val="FF0000"/>
          </a:solidFill>
          <a:effectLst>
            <a:glow rad="228600">
              <a:schemeClr val="accent3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</p:sp>
      <p:sp>
        <p:nvSpPr>
          <p:cNvPr id="12" name="TextBox 11"/>
          <p:cNvSpPr txBox="1"/>
          <p:nvPr/>
        </p:nvSpPr>
        <p:spPr>
          <a:xfrm>
            <a:off x="5105400" y="6324600"/>
            <a:ext cx="3657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* In 1999, no grade 4 assessment. </a:t>
            </a:r>
            <a:endParaRPr lang="en-US" sz="1600" dirty="0"/>
          </a:p>
        </p:txBody>
      </p:sp>
      <p:sp>
        <p:nvSpPr>
          <p:cNvPr id="27" name="Oval 26"/>
          <p:cNvSpPr/>
          <p:nvPr/>
        </p:nvSpPr>
        <p:spPr>
          <a:xfrm>
            <a:off x="2743200" y="5041900"/>
            <a:ext cx="215900" cy="215900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6" name="Title 1"/>
          <p:cNvSpPr txBox="1">
            <a:spLocks/>
          </p:cNvSpPr>
          <p:nvPr/>
        </p:nvSpPr>
        <p:spPr bwMode="auto">
          <a:xfrm>
            <a:off x="5943600" y="990600"/>
            <a:ext cx="18288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400" b="1" i="0" u="none" strike="noStrike" kern="0" cap="none" spc="0" normalizeH="0" baseline="0" noProof="0" dirty="0" smtClean="0">
                <a:ln>
                  <a:solidFill>
                    <a:schemeClr val="accent2"/>
                  </a:solidFill>
                </a:ln>
                <a:solidFill>
                  <a:srgbClr val="008A3E"/>
                </a:solidFill>
                <a:effectLst>
                  <a:outerShdw blurRad="38100" dist="38100" dir="2700000" algn="tl">
                    <a:schemeClr val="tx1">
                      <a:alpha val="43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TIMSS</a:t>
            </a:r>
            <a:endParaRPr kumimoji="0" lang="en-US" sz="3400" b="1" i="0" u="none" strike="noStrike" kern="0" cap="none" spc="0" normalizeH="0" baseline="0" noProof="0" dirty="0">
              <a:ln>
                <a:solidFill>
                  <a:schemeClr val="accent2"/>
                </a:solidFill>
              </a:ln>
              <a:solidFill>
                <a:srgbClr val="008A3E"/>
              </a:solidFill>
              <a:effectLst>
                <a:outerShdw blurRad="38100" dist="38100" dir="2700000" algn="tl">
                  <a:schemeClr val="tx1">
                    <a:alpha val="43000"/>
                  </a:scheme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9" name="Title 1"/>
          <p:cNvSpPr txBox="1">
            <a:spLocks/>
          </p:cNvSpPr>
          <p:nvPr/>
        </p:nvSpPr>
        <p:spPr bwMode="auto">
          <a:xfrm>
            <a:off x="1068070" y="987552"/>
            <a:ext cx="178308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3400" b="1" kern="0" dirty="0" smtClean="0">
                <a:ln>
                  <a:solidFill>
                    <a:srgbClr val="FF0000"/>
                  </a:solidFill>
                </a:ln>
                <a:solidFill>
                  <a:srgbClr val="F16B5D"/>
                </a:solidFill>
                <a:effectLst>
                  <a:outerShdw blurRad="38100" dist="38100" dir="2700000" algn="tl">
                    <a:schemeClr val="tx1">
                      <a:alpha val="43000"/>
                    </a:schemeClr>
                  </a:outerShdw>
                </a:effectLst>
                <a:latin typeface="+mj-lt"/>
                <a:ea typeface="+mj-ea"/>
                <a:cs typeface="+mj-cs"/>
              </a:rPr>
              <a:t>PIRLS</a:t>
            </a:r>
            <a:endParaRPr kumimoji="0" lang="en-US" sz="3400" b="1" i="0" u="none" strike="noStrike" kern="0" cap="none" spc="0" normalizeH="0" baseline="0" noProof="0" dirty="0">
              <a:ln>
                <a:solidFill>
                  <a:srgbClr val="FF0000"/>
                </a:solidFill>
              </a:ln>
              <a:solidFill>
                <a:srgbClr val="F16B5D"/>
              </a:solidFill>
              <a:effectLst>
                <a:outerShdw blurRad="38100" dist="38100" dir="2700000" algn="tl">
                  <a:schemeClr val="tx1">
                    <a:alpha val="43000"/>
                  </a:scheme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0" name="Oval 29"/>
          <p:cNvSpPr/>
          <p:nvPr/>
        </p:nvSpPr>
        <p:spPr>
          <a:xfrm>
            <a:off x="4419600" y="5041900"/>
            <a:ext cx="215900" cy="215900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1" name="Oval 30"/>
          <p:cNvSpPr/>
          <p:nvPr/>
        </p:nvSpPr>
        <p:spPr>
          <a:xfrm>
            <a:off x="1219200" y="5029200"/>
            <a:ext cx="215900" cy="215900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2" name="Freeform 31"/>
          <p:cNvSpPr/>
          <p:nvPr/>
        </p:nvSpPr>
        <p:spPr>
          <a:xfrm>
            <a:off x="2819400" y="4267200"/>
            <a:ext cx="5791200" cy="863600"/>
          </a:xfrm>
          <a:custGeom>
            <a:avLst/>
            <a:gdLst>
              <a:gd name="connsiteX0" fmla="*/ 0 w 1931524"/>
              <a:gd name="connsiteY0" fmla="*/ 0 h 863600"/>
              <a:gd name="connsiteX1" fmla="*/ 1931524 w 1931524"/>
              <a:gd name="connsiteY1" fmla="*/ 0 h 863600"/>
              <a:gd name="connsiteX2" fmla="*/ 1931524 w 1931524"/>
              <a:gd name="connsiteY2" fmla="*/ 863600 h 863600"/>
              <a:gd name="connsiteX3" fmla="*/ 0 w 1931524"/>
              <a:gd name="connsiteY3" fmla="*/ 863600 h 863600"/>
              <a:gd name="connsiteX4" fmla="*/ 0 w 1931524"/>
              <a:gd name="connsiteY4" fmla="*/ 0 h 86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31524" h="863600">
                <a:moveTo>
                  <a:pt x="0" y="0"/>
                </a:moveTo>
                <a:lnTo>
                  <a:pt x="1931524" y="0"/>
                </a:lnTo>
                <a:lnTo>
                  <a:pt x="1931524" y="863600"/>
                </a:lnTo>
                <a:lnTo>
                  <a:pt x="0" y="8636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3360" tIns="213360" rIns="213360" bIns="213360" numCol="1" spcCol="1270" anchor="t" anchorCtr="0">
            <a:noAutofit/>
          </a:bodyPr>
          <a:lstStyle/>
          <a:p>
            <a:pPr lvl="0"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3400" b="1" kern="0" dirty="0" smtClean="0">
                <a:ln>
                  <a:solidFill>
                    <a:srgbClr val="FF0000"/>
                  </a:solidFill>
                </a:ln>
                <a:solidFill>
                  <a:srgbClr val="F16B5D"/>
                </a:solidFill>
                <a:effectLst>
                  <a:outerShdw blurRad="38100" dist="38100" dir="2700000" algn="tl">
                    <a:schemeClr val="tx1">
                      <a:alpha val="43000"/>
                    </a:schemeClr>
                  </a:outerShdw>
                </a:effectLst>
                <a:latin typeface="+mj-lt"/>
                <a:ea typeface="+mj-ea"/>
                <a:cs typeface="+mj-cs"/>
              </a:rPr>
              <a:t>2001            2006             2011</a:t>
            </a:r>
          </a:p>
        </p:txBody>
      </p:sp>
      <p:sp>
        <p:nvSpPr>
          <p:cNvPr id="35" name="Oval 34"/>
          <p:cNvSpPr/>
          <p:nvPr/>
        </p:nvSpPr>
        <p:spPr>
          <a:xfrm>
            <a:off x="5575300" y="5041900"/>
            <a:ext cx="215900" cy="215900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6" name="Oval 35"/>
          <p:cNvSpPr/>
          <p:nvPr/>
        </p:nvSpPr>
        <p:spPr>
          <a:xfrm>
            <a:off x="3594100" y="5041900"/>
            <a:ext cx="215900" cy="215900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7" name="Freeform 36"/>
          <p:cNvSpPr/>
          <p:nvPr/>
        </p:nvSpPr>
        <p:spPr>
          <a:xfrm>
            <a:off x="228600" y="5105400"/>
            <a:ext cx="8610600" cy="787400"/>
          </a:xfrm>
          <a:custGeom>
            <a:avLst/>
            <a:gdLst>
              <a:gd name="connsiteX0" fmla="*/ 0 w 1931524"/>
              <a:gd name="connsiteY0" fmla="*/ 0 h 863600"/>
              <a:gd name="connsiteX1" fmla="*/ 1931524 w 1931524"/>
              <a:gd name="connsiteY1" fmla="*/ 0 h 863600"/>
              <a:gd name="connsiteX2" fmla="*/ 1931524 w 1931524"/>
              <a:gd name="connsiteY2" fmla="*/ 863600 h 863600"/>
              <a:gd name="connsiteX3" fmla="*/ 0 w 1931524"/>
              <a:gd name="connsiteY3" fmla="*/ 863600 h 863600"/>
              <a:gd name="connsiteX4" fmla="*/ 0 w 1931524"/>
              <a:gd name="connsiteY4" fmla="*/ 0 h 86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31524" h="863600">
                <a:moveTo>
                  <a:pt x="0" y="0"/>
                </a:moveTo>
                <a:lnTo>
                  <a:pt x="1931524" y="0"/>
                </a:lnTo>
                <a:lnTo>
                  <a:pt x="1931524" y="863600"/>
                </a:lnTo>
                <a:lnTo>
                  <a:pt x="0" y="8636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3360" tIns="213360" rIns="213360" bIns="213360" numCol="1" spcCol="1270" anchor="t" anchorCtr="0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400" b="1" kern="0" dirty="0" smtClean="0">
                <a:ln>
                  <a:solidFill>
                    <a:schemeClr val="accent2"/>
                  </a:solidFill>
                </a:ln>
                <a:solidFill>
                  <a:srgbClr val="008A3E"/>
                </a:solidFill>
                <a:effectLst>
                  <a:outerShdw blurRad="38100" dist="38100" dir="2700000" algn="tl">
                    <a:schemeClr val="tx1">
                      <a:alpha val="43000"/>
                    </a:schemeClr>
                  </a:outerShdw>
                </a:effectLst>
                <a:latin typeface="+mj-lt"/>
                <a:ea typeface="+mj-ea"/>
                <a:cs typeface="+mj-cs"/>
              </a:rPr>
              <a:t>1995        1999*       2003         2007        2011</a:t>
            </a:r>
            <a:endParaRPr lang="en-US" sz="3400" b="1" kern="0" dirty="0">
              <a:ln>
                <a:solidFill>
                  <a:schemeClr val="accent2"/>
                </a:solidFill>
              </a:ln>
              <a:solidFill>
                <a:srgbClr val="008A3E"/>
              </a:solidFill>
              <a:effectLst>
                <a:outerShdw blurRad="38100" dist="38100" dir="2700000" algn="tl">
                  <a:schemeClr val="tx1">
                    <a:alpha val="43000"/>
                  </a:scheme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419600" y="1595250"/>
            <a:ext cx="4419600" cy="1600200"/>
          </a:xfrm>
          <a:prstGeom prst="rect">
            <a:avLst/>
          </a:prstGeom>
          <a:noFill/>
        </p:spPr>
        <p:txBody>
          <a:bodyPr wrap="square" lIns="91440" rtlCol="0">
            <a:noAutofit/>
          </a:bodyPr>
          <a:lstStyle/>
          <a:p>
            <a:pPr lvl="1" indent="-274320">
              <a:buFont typeface="Arial" pitchFamily="34" charset="0"/>
              <a:buChar char="•"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Trends in International Mathematics and Science Study (TIMSS)</a:t>
            </a:r>
          </a:p>
          <a:p>
            <a:pPr lvl="1" indent="-274320">
              <a:buFont typeface="Arial" pitchFamily="34" charset="0"/>
              <a:buChar char="•"/>
            </a:pP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lvl="1" indent="-274320">
              <a:buFont typeface="Arial" pitchFamily="34" charset="0"/>
              <a:buChar char="•"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4th- and 8th-grade mathematics and science assessment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81000" y="3172687"/>
            <a:ext cx="8305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1" indent="-285750">
              <a:buFont typeface="Arial" pitchFamily="34" charset="0"/>
              <a:buChar char="•"/>
            </a:pPr>
            <a:r>
              <a:rPr lang="en-US" dirty="0">
                <a:latin typeface="Arial" pitchFamily="34" charset="0"/>
                <a:cs typeface="Arial" pitchFamily="34" charset="0"/>
              </a:rPr>
              <a:t>Developed by the TIMSS &amp; PIRLS International Study Center at Boston College, under contract to the International Association for the Evaluation of Educational Achievement (IEA)</a:t>
            </a:r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65124"/>
            <a:ext cx="2051281" cy="692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38"/>
          <p:cNvSpPr/>
          <p:nvPr/>
        </p:nvSpPr>
        <p:spPr>
          <a:xfrm>
            <a:off x="0" y="5486400"/>
            <a:ext cx="9144000" cy="1447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6829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4023" y="-28444"/>
            <a:ext cx="2294194" cy="6908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10400" y="6381750"/>
            <a:ext cx="2133600" cy="476250"/>
          </a:xfrm>
        </p:spPr>
        <p:txBody>
          <a:bodyPr/>
          <a:lstStyle/>
          <a:p>
            <a:fld id="{4C246220-E29F-4A39-A004-8637397EB48D}" type="slidenum">
              <a:rPr lang="en-US" smtClean="0"/>
              <a:pPr/>
              <a:t>30</a:t>
            </a:fld>
            <a:endParaRPr lang="en-US" dirty="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914400" y="-20411"/>
            <a:ext cx="6400800" cy="1236961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200" dirty="0"/>
              <a:t>U.S. average </a:t>
            </a:r>
            <a:r>
              <a:rPr lang="en-US" sz="3200" dirty="0" smtClean="0"/>
              <a:t>(541) not measurably different </a:t>
            </a:r>
            <a:r>
              <a:rPr lang="en-US" sz="3200" dirty="0"/>
              <a:t>than </a:t>
            </a:r>
            <a:r>
              <a:rPr lang="en-US" sz="3200" dirty="0" smtClean="0"/>
              <a:t>in </a:t>
            </a:r>
            <a:r>
              <a:rPr lang="en-US" sz="3200" dirty="0"/>
              <a:t>6 education </a:t>
            </a:r>
            <a:r>
              <a:rPr lang="en-US" sz="3200" dirty="0" smtClean="0"/>
              <a:t>systems</a:t>
            </a:r>
            <a:endParaRPr lang="en-US" sz="3200" dirty="0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533401" y="3124200"/>
            <a:ext cx="6400800" cy="400110"/>
          </a:xfrm>
          <a:prstGeom prst="rect">
            <a:avLst/>
          </a:prstGeom>
          <a:noFill/>
          <a:ln w="3175">
            <a:solidFill>
              <a:schemeClr val="accent3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endParaRPr lang="en-US" sz="2000" dirty="0">
              <a:latin typeface="+mn-lt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6096000" y="5638800"/>
            <a:ext cx="1981200" cy="984885"/>
            <a:chOff x="6096000" y="5791200"/>
            <a:chExt cx="1981200" cy="984885"/>
          </a:xfrm>
        </p:grpSpPr>
        <p:sp>
          <p:nvSpPr>
            <p:cNvPr id="44" name="TextBox 7"/>
            <p:cNvSpPr txBox="1">
              <a:spLocks noChangeArrowheads="1"/>
            </p:cNvSpPr>
            <p:nvPr/>
          </p:nvSpPr>
          <p:spPr bwMode="auto">
            <a:xfrm>
              <a:off x="6248400" y="5791200"/>
              <a:ext cx="1828800" cy="9848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0" hangingPunct="0">
                <a:spcAft>
                  <a:spcPts val="600"/>
                </a:spcAft>
              </a:pPr>
              <a:r>
                <a:rPr lang="en-US" sz="1200" dirty="0" smtClean="0">
                  <a:cs typeface="Times New Roman" pitchFamily="18" charset="0"/>
                </a:rPr>
                <a:t>Higher than U.S.</a:t>
              </a:r>
            </a:p>
            <a:p>
              <a:pPr eaLnBrk="0" hangingPunct="0">
                <a:spcAft>
                  <a:spcPts val="600"/>
                </a:spcAft>
              </a:pPr>
              <a:r>
                <a:rPr lang="en-US" sz="1200" dirty="0" smtClean="0">
                  <a:cs typeface="Times New Roman" pitchFamily="18" charset="0"/>
                </a:rPr>
                <a:t>Not measurably different than U.S.</a:t>
              </a:r>
            </a:p>
            <a:p>
              <a:pPr eaLnBrk="0" hangingPunct="0">
                <a:spcAft>
                  <a:spcPts val="600"/>
                </a:spcAft>
              </a:pPr>
              <a:r>
                <a:rPr lang="en-US" sz="1200" dirty="0" smtClean="0">
                  <a:cs typeface="Times New Roman" pitchFamily="18" charset="0"/>
                </a:rPr>
                <a:t>Lower than U.S.</a:t>
              </a:r>
              <a:endParaRPr lang="en-US" sz="1200" dirty="0">
                <a:cs typeface="Times New Roman" pitchFamily="18" charset="0"/>
              </a:endParaRPr>
            </a:p>
          </p:txBody>
        </p:sp>
        <p:grpSp>
          <p:nvGrpSpPr>
            <p:cNvPr id="9" name="Group 8"/>
            <p:cNvGrpSpPr/>
            <p:nvPr/>
          </p:nvGrpSpPr>
          <p:grpSpPr>
            <a:xfrm>
              <a:off x="6096000" y="5791204"/>
              <a:ext cx="1600200" cy="984881"/>
              <a:chOff x="6096000" y="5791204"/>
              <a:chExt cx="1600200" cy="984881"/>
            </a:xfrm>
          </p:grpSpPr>
          <p:sp>
            <p:nvSpPr>
              <p:cNvPr id="42" name="Rectangle 4"/>
              <p:cNvSpPr>
                <a:spLocks noChangeArrowheads="1"/>
              </p:cNvSpPr>
              <p:nvPr/>
            </p:nvSpPr>
            <p:spPr bwMode="auto">
              <a:xfrm>
                <a:off x="6183525" y="5892485"/>
                <a:ext cx="83853" cy="89645"/>
              </a:xfrm>
              <a:prstGeom prst="rect">
                <a:avLst/>
              </a:prstGeom>
              <a:solidFill>
                <a:srgbClr val="00B050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r" eaLnBrk="0" hangingPunct="0">
                  <a:defRPr/>
                </a:pPr>
                <a:r>
                  <a:rPr lang="en-US" sz="1600" dirty="0" smtClean="0">
                    <a:latin typeface="+mn-lt"/>
                  </a:rPr>
                  <a:t> </a:t>
                </a:r>
                <a:endParaRPr lang="en-US" sz="1600" dirty="0">
                  <a:latin typeface="+mn-lt"/>
                </a:endParaRPr>
              </a:p>
            </p:txBody>
          </p:sp>
          <p:sp>
            <p:nvSpPr>
              <p:cNvPr id="43" name="Rectangle 5"/>
              <p:cNvSpPr>
                <a:spLocks noChangeArrowheads="1"/>
              </p:cNvSpPr>
              <p:nvPr/>
            </p:nvSpPr>
            <p:spPr bwMode="auto">
              <a:xfrm>
                <a:off x="6183461" y="6150323"/>
                <a:ext cx="83853" cy="82175"/>
              </a:xfrm>
              <a:prstGeom prst="rect">
                <a:avLst/>
              </a:prstGeom>
              <a:solidFill>
                <a:schemeClr val="tx2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r" eaLnBrk="0" hangingPunct="0">
                  <a:defRPr/>
                </a:pPr>
                <a:endParaRPr lang="en-US" sz="1600" dirty="0">
                  <a:latin typeface="+mn-lt"/>
                </a:endParaRPr>
              </a:p>
            </p:txBody>
          </p:sp>
          <p:sp>
            <p:nvSpPr>
              <p:cNvPr id="46" name="Rectangle 5"/>
              <p:cNvSpPr>
                <a:spLocks noChangeArrowheads="1"/>
              </p:cNvSpPr>
              <p:nvPr/>
            </p:nvSpPr>
            <p:spPr bwMode="auto">
              <a:xfrm>
                <a:off x="6183461" y="6591832"/>
                <a:ext cx="83853" cy="82175"/>
              </a:xfrm>
              <a:prstGeom prst="rect">
                <a:avLst/>
              </a:prstGeom>
              <a:solidFill>
                <a:srgbClr val="00B0F0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600" dirty="0">
                  <a:latin typeface="+mn-lt"/>
                </a:endParaRPr>
              </a:p>
            </p:txBody>
          </p:sp>
          <p:sp>
            <p:nvSpPr>
              <p:cNvPr id="47" name="Rectangle 46"/>
              <p:cNvSpPr/>
              <p:nvPr/>
            </p:nvSpPr>
            <p:spPr>
              <a:xfrm>
                <a:off x="6096000" y="5791204"/>
                <a:ext cx="1600200" cy="984881"/>
              </a:xfrm>
              <a:prstGeom prst="rect">
                <a:avLst/>
              </a:prstGeom>
              <a:noFill/>
              <a:ln w="158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200" y="152400"/>
            <a:ext cx="657225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39915"/>
            <a:ext cx="2051281" cy="692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0820" name="Picture 4"/>
          <p:cNvPicPr>
            <a:picLocks noChangeAspect="1" noChangeArrowheads="1"/>
          </p:cNvPicPr>
          <p:nvPr/>
        </p:nvPicPr>
        <p:blipFill>
          <a:blip r:embed="rId6" cstate="print"/>
          <a:srcRect l="11507" t="52539" r="12941" b="33398"/>
          <a:stretch>
            <a:fillRect/>
          </a:stretch>
        </p:blipFill>
        <p:spPr bwMode="auto">
          <a:xfrm>
            <a:off x="514349" y="2171701"/>
            <a:ext cx="6457951" cy="67879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5389038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710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854" y="678018"/>
            <a:ext cx="5712769" cy="144095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0" name="Rectangle 39"/>
          <p:cNvSpPr/>
          <p:nvPr/>
        </p:nvSpPr>
        <p:spPr>
          <a:xfrm>
            <a:off x="16092" y="-28443"/>
            <a:ext cx="9144000" cy="11714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Rectangle 38"/>
          <p:cNvSpPr/>
          <p:nvPr/>
        </p:nvSpPr>
        <p:spPr>
          <a:xfrm>
            <a:off x="0" y="5486400"/>
            <a:ext cx="9144000" cy="1447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Rectangle 23"/>
          <p:cNvSpPr>
            <a:spLocks noChangeArrowheads="1"/>
          </p:cNvSpPr>
          <p:nvPr/>
        </p:nvSpPr>
        <p:spPr bwMode="auto">
          <a:xfrm>
            <a:off x="607855" y="5232737"/>
            <a:ext cx="5716745" cy="400110"/>
          </a:xfrm>
          <a:prstGeom prst="rect">
            <a:avLst/>
          </a:prstGeom>
          <a:solidFill>
            <a:schemeClr val="bg1"/>
          </a:solidFill>
          <a:ln w="317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endParaRPr lang="en-US" sz="2000" dirty="0">
              <a:latin typeface="+mn-lt"/>
            </a:endParaRPr>
          </a:p>
        </p:txBody>
      </p:sp>
      <p:pic>
        <p:nvPicPr>
          <p:cNvPr id="26829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4023" y="-28444"/>
            <a:ext cx="2294194" cy="6908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10400" y="6381750"/>
            <a:ext cx="2133600" cy="476250"/>
          </a:xfrm>
        </p:spPr>
        <p:txBody>
          <a:bodyPr/>
          <a:lstStyle/>
          <a:p>
            <a:fld id="{4C246220-E29F-4A39-A004-8637397EB48D}" type="slidenum">
              <a:rPr lang="en-US" smtClean="0"/>
              <a:pPr/>
              <a:t>31</a:t>
            </a:fld>
            <a:endParaRPr lang="en-US" dirty="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914400" y="-20411"/>
            <a:ext cx="6400800" cy="1236961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200" dirty="0"/>
              <a:t>U.S. average score (</a:t>
            </a:r>
            <a:r>
              <a:rPr lang="en-US" sz="3200" dirty="0" smtClean="0"/>
              <a:t>541) higher </a:t>
            </a:r>
            <a:r>
              <a:rPr lang="en-US" sz="3200" dirty="0"/>
              <a:t>than </a:t>
            </a:r>
            <a:r>
              <a:rPr lang="en-US" sz="3200" dirty="0" smtClean="0"/>
              <a:t>in </a:t>
            </a:r>
            <a:r>
              <a:rPr lang="en-US" sz="3200" dirty="0"/>
              <a:t>42 education </a:t>
            </a:r>
            <a:r>
              <a:rPr lang="en-US" sz="3200" dirty="0" smtClean="0"/>
              <a:t>systems</a:t>
            </a:r>
            <a:endParaRPr lang="en-US" sz="3200" dirty="0"/>
          </a:p>
        </p:txBody>
      </p:sp>
      <p:sp>
        <p:nvSpPr>
          <p:cNvPr id="33" name="Rectangle 32"/>
          <p:cNvSpPr/>
          <p:nvPr/>
        </p:nvSpPr>
        <p:spPr>
          <a:xfrm>
            <a:off x="607855" y="1143000"/>
            <a:ext cx="5716745" cy="4114800"/>
          </a:xfrm>
          <a:prstGeom prst="rect">
            <a:avLst/>
          </a:prstGeom>
          <a:noFill/>
          <a:ln w="9525">
            <a:solidFill>
              <a:schemeClr val="tx1"/>
            </a:solidFill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1" name="Group 10"/>
          <p:cNvGrpSpPr/>
          <p:nvPr/>
        </p:nvGrpSpPr>
        <p:grpSpPr>
          <a:xfrm>
            <a:off x="6096000" y="5638800"/>
            <a:ext cx="1981200" cy="984885"/>
            <a:chOff x="6096000" y="5791200"/>
            <a:chExt cx="1981200" cy="984885"/>
          </a:xfrm>
        </p:grpSpPr>
        <p:sp>
          <p:nvSpPr>
            <p:cNvPr id="44" name="TextBox 7"/>
            <p:cNvSpPr txBox="1">
              <a:spLocks noChangeArrowheads="1"/>
            </p:cNvSpPr>
            <p:nvPr/>
          </p:nvSpPr>
          <p:spPr bwMode="auto">
            <a:xfrm>
              <a:off x="6248400" y="5791200"/>
              <a:ext cx="1828800" cy="9848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0" hangingPunct="0">
                <a:spcAft>
                  <a:spcPts val="600"/>
                </a:spcAft>
              </a:pPr>
              <a:r>
                <a:rPr lang="en-US" sz="1200" dirty="0" smtClean="0">
                  <a:cs typeface="Times New Roman" pitchFamily="18" charset="0"/>
                </a:rPr>
                <a:t>Higher than U.S.</a:t>
              </a:r>
            </a:p>
            <a:p>
              <a:pPr eaLnBrk="0" hangingPunct="0">
                <a:spcAft>
                  <a:spcPts val="600"/>
                </a:spcAft>
              </a:pPr>
              <a:r>
                <a:rPr lang="en-US" sz="1200" dirty="0" smtClean="0">
                  <a:cs typeface="Times New Roman" pitchFamily="18" charset="0"/>
                </a:rPr>
                <a:t>Not measurably different than U.S.</a:t>
              </a:r>
            </a:p>
            <a:p>
              <a:pPr eaLnBrk="0" hangingPunct="0">
                <a:spcAft>
                  <a:spcPts val="600"/>
                </a:spcAft>
              </a:pPr>
              <a:r>
                <a:rPr lang="en-US" sz="1200" dirty="0" smtClean="0">
                  <a:cs typeface="Times New Roman" pitchFamily="18" charset="0"/>
                </a:rPr>
                <a:t>Lower than U.S.</a:t>
              </a:r>
              <a:endParaRPr lang="en-US" sz="1200" dirty="0">
                <a:cs typeface="Times New Roman" pitchFamily="18" charset="0"/>
              </a:endParaRPr>
            </a:p>
          </p:txBody>
        </p:sp>
        <p:grpSp>
          <p:nvGrpSpPr>
            <p:cNvPr id="9" name="Group 8"/>
            <p:cNvGrpSpPr/>
            <p:nvPr/>
          </p:nvGrpSpPr>
          <p:grpSpPr>
            <a:xfrm>
              <a:off x="6096000" y="5791204"/>
              <a:ext cx="1600200" cy="984881"/>
              <a:chOff x="6096000" y="5791204"/>
              <a:chExt cx="1600200" cy="984881"/>
            </a:xfrm>
          </p:grpSpPr>
          <p:sp>
            <p:nvSpPr>
              <p:cNvPr id="42" name="Rectangle 4"/>
              <p:cNvSpPr>
                <a:spLocks noChangeArrowheads="1"/>
              </p:cNvSpPr>
              <p:nvPr/>
            </p:nvSpPr>
            <p:spPr bwMode="auto">
              <a:xfrm>
                <a:off x="6183525" y="5892485"/>
                <a:ext cx="83853" cy="89645"/>
              </a:xfrm>
              <a:prstGeom prst="rect">
                <a:avLst/>
              </a:prstGeom>
              <a:solidFill>
                <a:srgbClr val="00B050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r" eaLnBrk="0" hangingPunct="0">
                  <a:defRPr/>
                </a:pPr>
                <a:r>
                  <a:rPr lang="en-US" sz="1600" dirty="0" smtClean="0">
                    <a:latin typeface="+mn-lt"/>
                  </a:rPr>
                  <a:t> </a:t>
                </a:r>
                <a:endParaRPr lang="en-US" sz="1600" dirty="0">
                  <a:latin typeface="+mn-lt"/>
                </a:endParaRPr>
              </a:p>
            </p:txBody>
          </p:sp>
          <p:sp>
            <p:nvSpPr>
              <p:cNvPr id="43" name="Rectangle 5"/>
              <p:cNvSpPr>
                <a:spLocks noChangeArrowheads="1"/>
              </p:cNvSpPr>
              <p:nvPr/>
            </p:nvSpPr>
            <p:spPr bwMode="auto">
              <a:xfrm>
                <a:off x="6183461" y="6150323"/>
                <a:ext cx="83853" cy="82175"/>
              </a:xfrm>
              <a:prstGeom prst="rect">
                <a:avLst/>
              </a:prstGeom>
              <a:solidFill>
                <a:schemeClr val="tx2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r" eaLnBrk="0" hangingPunct="0">
                  <a:defRPr/>
                </a:pPr>
                <a:endParaRPr lang="en-US" sz="1600" dirty="0">
                  <a:latin typeface="+mn-lt"/>
                </a:endParaRPr>
              </a:p>
            </p:txBody>
          </p:sp>
          <p:sp>
            <p:nvSpPr>
              <p:cNvPr id="46" name="Rectangle 5"/>
              <p:cNvSpPr>
                <a:spLocks noChangeArrowheads="1"/>
              </p:cNvSpPr>
              <p:nvPr/>
            </p:nvSpPr>
            <p:spPr bwMode="auto">
              <a:xfrm>
                <a:off x="6183461" y="6591832"/>
                <a:ext cx="83853" cy="82175"/>
              </a:xfrm>
              <a:prstGeom prst="rect">
                <a:avLst/>
              </a:prstGeom>
              <a:solidFill>
                <a:srgbClr val="00B0F0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600" dirty="0">
                  <a:latin typeface="+mn-lt"/>
                </a:endParaRPr>
              </a:p>
            </p:txBody>
          </p:sp>
          <p:sp>
            <p:nvSpPr>
              <p:cNvPr id="47" name="Rectangle 46"/>
              <p:cNvSpPr/>
              <p:nvPr/>
            </p:nvSpPr>
            <p:spPr>
              <a:xfrm>
                <a:off x="6096000" y="5791204"/>
                <a:ext cx="1600200" cy="984881"/>
              </a:xfrm>
              <a:prstGeom prst="rect">
                <a:avLst/>
              </a:prstGeom>
              <a:noFill/>
              <a:ln w="158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200" y="152400"/>
            <a:ext cx="657225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6241324"/>
            <a:ext cx="2051281" cy="692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5389038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2.36818E-6 L -0.00382 -1.44796 " pathEditMode="relative" rAng="0" ptsTypes="AA">
                                      <p:cBhvr>
                                        <p:cTn id="6" dur="10000" fill="hold"/>
                                        <p:tgtEl>
                                          <p:spTgt spid="2007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1" y="-724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/>
        </p:nvSpPr>
        <p:spPr>
          <a:xfrm>
            <a:off x="28575" y="5715000"/>
            <a:ext cx="9144000" cy="1219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10400" y="6381750"/>
            <a:ext cx="2133600" cy="476250"/>
          </a:xfrm>
        </p:spPr>
        <p:txBody>
          <a:bodyPr/>
          <a:lstStyle/>
          <a:p>
            <a:fld id="{4C246220-E29F-4A39-A004-8637397EB48D}" type="slidenum">
              <a:rPr lang="en-US" smtClean="0"/>
              <a:pPr/>
              <a:t>32</a:t>
            </a:fld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28600" y="6096000"/>
            <a:ext cx="8382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2823375" y="3124200"/>
            <a:ext cx="5939625" cy="400110"/>
          </a:xfrm>
          <a:prstGeom prst="rect">
            <a:avLst/>
          </a:prstGeom>
          <a:noFill/>
          <a:ln w="3175">
            <a:solidFill>
              <a:schemeClr val="accent3"/>
            </a:solidFill>
            <a:miter lim="800000"/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endParaRPr lang="en-US" sz="2000" dirty="0">
              <a:latin typeface="+mn-lt"/>
            </a:endParaRPr>
          </a:p>
        </p:txBody>
      </p:sp>
      <p:pic>
        <p:nvPicPr>
          <p:cNvPr id="4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58200" y="95250"/>
            <a:ext cx="571500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34822"/>
            <a:ext cx="2743200" cy="6746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3" name="Group 32"/>
          <p:cNvGrpSpPr/>
          <p:nvPr/>
        </p:nvGrpSpPr>
        <p:grpSpPr>
          <a:xfrm>
            <a:off x="1981200" y="5796915"/>
            <a:ext cx="1981200" cy="984885"/>
            <a:chOff x="6096000" y="5791200"/>
            <a:chExt cx="1981200" cy="984885"/>
          </a:xfrm>
        </p:grpSpPr>
        <p:sp>
          <p:nvSpPr>
            <p:cNvPr id="34" name="TextBox 7"/>
            <p:cNvSpPr txBox="1">
              <a:spLocks noChangeArrowheads="1"/>
            </p:cNvSpPr>
            <p:nvPr/>
          </p:nvSpPr>
          <p:spPr bwMode="auto">
            <a:xfrm>
              <a:off x="6248400" y="5791200"/>
              <a:ext cx="1828800" cy="9848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0" hangingPunct="0">
                <a:spcAft>
                  <a:spcPts val="600"/>
                </a:spcAft>
              </a:pPr>
              <a:r>
                <a:rPr lang="en-US" sz="1200" dirty="0" smtClean="0">
                  <a:cs typeface="Times New Roman" pitchFamily="18" charset="0"/>
                </a:rPr>
                <a:t>Higher than U.S.</a:t>
              </a:r>
            </a:p>
            <a:p>
              <a:pPr eaLnBrk="0" hangingPunct="0">
                <a:spcAft>
                  <a:spcPts val="600"/>
                </a:spcAft>
              </a:pPr>
              <a:r>
                <a:rPr lang="en-US" sz="1200" dirty="0" smtClean="0">
                  <a:cs typeface="Times New Roman" pitchFamily="18" charset="0"/>
                </a:rPr>
                <a:t>Not measurably different than U.S.</a:t>
              </a:r>
            </a:p>
            <a:p>
              <a:pPr eaLnBrk="0" hangingPunct="0">
                <a:spcAft>
                  <a:spcPts val="600"/>
                </a:spcAft>
              </a:pPr>
              <a:r>
                <a:rPr lang="en-US" sz="1200" dirty="0" smtClean="0">
                  <a:cs typeface="Times New Roman" pitchFamily="18" charset="0"/>
                </a:rPr>
                <a:t>Lower than U.S.</a:t>
              </a:r>
              <a:endParaRPr lang="en-US" sz="1200" dirty="0">
                <a:cs typeface="Times New Roman" pitchFamily="18" charset="0"/>
              </a:endParaRPr>
            </a:p>
          </p:txBody>
        </p:sp>
        <p:grpSp>
          <p:nvGrpSpPr>
            <p:cNvPr id="35" name="Group 34"/>
            <p:cNvGrpSpPr/>
            <p:nvPr/>
          </p:nvGrpSpPr>
          <p:grpSpPr>
            <a:xfrm>
              <a:off x="6096000" y="5791204"/>
              <a:ext cx="1600200" cy="984881"/>
              <a:chOff x="6096000" y="5791204"/>
              <a:chExt cx="1600200" cy="984881"/>
            </a:xfrm>
          </p:grpSpPr>
          <p:sp>
            <p:nvSpPr>
              <p:cNvPr id="36" name="Rectangle 4"/>
              <p:cNvSpPr>
                <a:spLocks noChangeArrowheads="1"/>
              </p:cNvSpPr>
              <p:nvPr/>
            </p:nvSpPr>
            <p:spPr bwMode="auto">
              <a:xfrm>
                <a:off x="6183525" y="5892485"/>
                <a:ext cx="83853" cy="89645"/>
              </a:xfrm>
              <a:prstGeom prst="rect">
                <a:avLst/>
              </a:prstGeom>
              <a:solidFill>
                <a:srgbClr val="00B050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r" eaLnBrk="0" hangingPunct="0">
                  <a:defRPr/>
                </a:pPr>
                <a:r>
                  <a:rPr lang="en-US" sz="1600" dirty="0" smtClean="0">
                    <a:latin typeface="+mn-lt"/>
                  </a:rPr>
                  <a:t> </a:t>
                </a:r>
                <a:endParaRPr lang="en-US" sz="1600" dirty="0">
                  <a:latin typeface="+mn-lt"/>
                </a:endParaRPr>
              </a:p>
            </p:txBody>
          </p:sp>
          <p:sp>
            <p:nvSpPr>
              <p:cNvPr id="37" name="Rectangle 5"/>
              <p:cNvSpPr>
                <a:spLocks noChangeArrowheads="1"/>
              </p:cNvSpPr>
              <p:nvPr/>
            </p:nvSpPr>
            <p:spPr bwMode="auto">
              <a:xfrm>
                <a:off x="6183461" y="6150323"/>
                <a:ext cx="83853" cy="82175"/>
              </a:xfrm>
              <a:prstGeom prst="rect">
                <a:avLst/>
              </a:prstGeom>
              <a:solidFill>
                <a:schemeClr val="tx2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r" eaLnBrk="0" hangingPunct="0">
                  <a:defRPr/>
                </a:pPr>
                <a:endParaRPr lang="en-US" sz="1600" dirty="0">
                  <a:latin typeface="+mn-lt"/>
                </a:endParaRPr>
              </a:p>
            </p:txBody>
          </p:sp>
          <p:sp>
            <p:nvSpPr>
              <p:cNvPr id="38" name="Rectangle 5"/>
              <p:cNvSpPr>
                <a:spLocks noChangeArrowheads="1"/>
              </p:cNvSpPr>
              <p:nvPr/>
            </p:nvSpPr>
            <p:spPr bwMode="auto">
              <a:xfrm>
                <a:off x="6183461" y="6591832"/>
                <a:ext cx="83853" cy="82175"/>
              </a:xfrm>
              <a:prstGeom prst="rect">
                <a:avLst/>
              </a:prstGeom>
              <a:solidFill>
                <a:srgbClr val="00B0F0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600" dirty="0">
                  <a:latin typeface="+mn-lt"/>
                </a:endParaRPr>
              </a:p>
            </p:txBody>
          </p:sp>
          <p:sp>
            <p:nvSpPr>
              <p:cNvPr id="39" name="Rectangle 38"/>
              <p:cNvSpPr/>
              <p:nvPr/>
            </p:nvSpPr>
            <p:spPr>
              <a:xfrm>
                <a:off x="6096000" y="5791204"/>
                <a:ext cx="1600200" cy="984881"/>
              </a:xfrm>
              <a:prstGeom prst="rect">
                <a:avLst/>
              </a:prstGeom>
              <a:noFill/>
              <a:ln w="158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828800" y="0"/>
            <a:ext cx="6377911" cy="11430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200" dirty="0"/>
              <a:t>U.S. average score (</a:t>
            </a:r>
            <a:r>
              <a:rPr lang="en-US" sz="3200" dirty="0" smtClean="0"/>
              <a:t>509) </a:t>
            </a:r>
            <a:r>
              <a:rPr lang="en-US" sz="3200" dirty="0"/>
              <a:t>higher than the TIMSS scale average </a:t>
            </a:r>
            <a:r>
              <a:rPr lang="en-US" sz="3200" dirty="0" smtClean="0"/>
              <a:t>(500</a:t>
            </a:r>
            <a:r>
              <a:rPr lang="en-US" sz="3200" dirty="0"/>
              <a:t>)</a:t>
            </a:r>
          </a:p>
        </p:txBody>
      </p:sp>
      <p:pic>
        <p:nvPicPr>
          <p:cNvPr id="291843" name="Picture 3"/>
          <p:cNvPicPr>
            <a:picLocks noChangeAspect="1" noChangeArrowheads="1"/>
          </p:cNvPicPr>
          <p:nvPr/>
        </p:nvPicPr>
        <p:blipFill>
          <a:blip r:embed="rId5" cstate="print"/>
          <a:srcRect l="11287" t="48828" r="14706" b="27344"/>
          <a:stretch>
            <a:fillRect/>
          </a:stretch>
        </p:blipFill>
        <p:spPr bwMode="auto">
          <a:xfrm>
            <a:off x="2471737" y="2627167"/>
            <a:ext cx="6557963" cy="119235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93627480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/>
          <p:cNvSpPr/>
          <p:nvPr/>
        </p:nvSpPr>
        <p:spPr>
          <a:xfrm>
            <a:off x="1" y="0"/>
            <a:ext cx="9144000" cy="17413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Rectangle 28"/>
          <p:cNvSpPr/>
          <p:nvPr/>
        </p:nvSpPr>
        <p:spPr>
          <a:xfrm>
            <a:off x="0" y="5715000"/>
            <a:ext cx="9144000" cy="1219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10400" y="6381750"/>
            <a:ext cx="2133600" cy="476250"/>
          </a:xfrm>
        </p:spPr>
        <p:txBody>
          <a:bodyPr/>
          <a:lstStyle/>
          <a:p>
            <a:fld id="{4C246220-E29F-4A39-A004-8637397EB48D}" type="slidenum">
              <a:rPr lang="en-US" smtClean="0"/>
              <a:pPr/>
              <a:t>33</a:t>
            </a:fld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28600" y="6096000"/>
            <a:ext cx="8382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4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58200" y="95250"/>
            <a:ext cx="571500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2866" name="Picture 2"/>
          <p:cNvPicPr>
            <a:picLocks noChangeAspect="1" noChangeArrowheads="1"/>
          </p:cNvPicPr>
          <p:nvPr/>
        </p:nvPicPr>
        <p:blipFill>
          <a:blip r:embed="rId4" cstate="print"/>
          <a:srcRect l="34383" t="29637" r="38976" b="23242"/>
          <a:stretch>
            <a:fillRect/>
          </a:stretch>
        </p:blipFill>
        <p:spPr bwMode="auto">
          <a:xfrm>
            <a:off x="3300413" y="1172620"/>
            <a:ext cx="4586287" cy="458077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34822"/>
            <a:ext cx="2743200" cy="6746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3" name="Group 32"/>
          <p:cNvGrpSpPr/>
          <p:nvPr/>
        </p:nvGrpSpPr>
        <p:grpSpPr>
          <a:xfrm>
            <a:off x="1981200" y="5796915"/>
            <a:ext cx="1981200" cy="984885"/>
            <a:chOff x="6096000" y="5791200"/>
            <a:chExt cx="1981200" cy="984885"/>
          </a:xfrm>
        </p:grpSpPr>
        <p:sp>
          <p:nvSpPr>
            <p:cNvPr id="34" name="TextBox 7"/>
            <p:cNvSpPr txBox="1">
              <a:spLocks noChangeArrowheads="1"/>
            </p:cNvSpPr>
            <p:nvPr/>
          </p:nvSpPr>
          <p:spPr bwMode="auto">
            <a:xfrm>
              <a:off x="6248400" y="5791200"/>
              <a:ext cx="1828800" cy="9848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0" hangingPunct="0">
                <a:spcAft>
                  <a:spcPts val="600"/>
                </a:spcAft>
              </a:pPr>
              <a:r>
                <a:rPr lang="en-US" sz="1200" dirty="0" smtClean="0">
                  <a:cs typeface="Times New Roman" pitchFamily="18" charset="0"/>
                </a:rPr>
                <a:t>Higher than U.S.</a:t>
              </a:r>
            </a:p>
            <a:p>
              <a:pPr eaLnBrk="0" hangingPunct="0">
                <a:spcAft>
                  <a:spcPts val="600"/>
                </a:spcAft>
              </a:pPr>
              <a:r>
                <a:rPr lang="en-US" sz="1200" dirty="0" smtClean="0">
                  <a:cs typeface="Times New Roman" pitchFamily="18" charset="0"/>
                </a:rPr>
                <a:t>Not measurably different than U.S.</a:t>
              </a:r>
            </a:p>
            <a:p>
              <a:pPr eaLnBrk="0" hangingPunct="0">
                <a:spcAft>
                  <a:spcPts val="600"/>
                </a:spcAft>
              </a:pPr>
              <a:r>
                <a:rPr lang="en-US" sz="1200" dirty="0" smtClean="0">
                  <a:cs typeface="Times New Roman" pitchFamily="18" charset="0"/>
                </a:rPr>
                <a:t>Lower than U.S.</a:t>
              </a:r>
              <a:endParaRPr lang="en-US" sz="1200" dirty="0">
                <a:cs typeface="Times New Roman" pitchFamily="18" charset="0"/>
              </a:endParaRPr>
            </a:p>
          </p:txBody>
        </p:sp>
        <p:grpSp>
          <p:nvGrpSpPr>
            <p:cNvPr id="35" name="Group 34"/>
            <p:cNvGrpSpPr/>
            <p:nvPr/>
          </p:nvGrpSpPr>
          <p:grpSpPr>
            <a:xfrm>
              <a:off x="6096000" y="5791204"/>
              <a:ext cx="1600200" cy="984881"/>
              <a:chOff x="6096000" y="5791204"/>
              <a:chExt cx="1600200" cy="984881"/>
            </a:xfrm>
          </p:grpSpPr>
          <p:sp>
            <p:nvSpPr>
              <p:cNvPr id="36" name="Rectangle 4"/>
              <p:cNvSpPr>
                <a:spLocks noChangeArrowheads="1"/>
              </p:cNvSpPr>
              <p:nvPr/>
            </p:nvSpPr>
            <p:spPr bwMode="auto">
              <a:xfrm>
                <a:off x="6183525" y="5892485"/>
                <a:ext cx="83853" cy="89645"/>
              </a:xfrm>
              <a:prstGeom prst="rect">
                <a:avLst/>
              </a:prstGeom>
              <a:solidFill>
                <a:srgbClr val="00B050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r" eaLnBrk="0" hangingPunct="0">
                  <a:defRPr/>
                </a:pPr>
                <a:r>
                  <a:rPr lang="en-US" sz="1600" dirty="0" smtClean="0">
                    <a:latin typeface="+mn-lt"/>
                  </a:rPr>
                  <a:t> </a:t>
                </a:r>
                <a:endParaRPr lang="en-US" sz="1600" dirty="0">
                  <a:latin typeface="+mn-lt"/>
                </a:endParaRPr>
              </a:p>
            </p:txBody>
          </p:sp>
          <p:sp>
            <p:nvSpPr>
              <p:cNvPr id="37" name="Rectangle 5"/>
              <p:cNvSpPr>
                <a:spLocks noChangeArrowheads="1"/>
              </p:cNvSpPr>
              <p:nvPr/>
            </p:nvSpPr>
            <p:spPr bwMode="auto">
              <a:xfrm>
                <a:off x="6183461" y="6150323"/>
                <a:ext cx="83853" cy="82175"/>
              </a:xfrm>
              <a:prstGeom prst="rect">
                <a:avLst/>
              </a:prstGeom>
              <a:solidFill>
                <a:schemeClr val="tx2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r" eaLnBrk="0" hangingPunct="0">
                  <a:defRPr/>
                </a:pPr>
                <a:endParaRPr lang="en-US" sz="1600" dirty="0">
                  <a:latin typeface="+mn-lt"/>
                </a:endParaRPr>
              </a:p>
            </p:txBody>
          </p:sp>
          <p:sp>
            <p:nvSpPr>
              <p:cNvPr id="38" name="Rectangle 5"/>
              <p:cNvSpPr>
                <a:spLocks noChangeArrowheads="1"/>
              </p:cNvSpPr>
              <p:nvPr/>
            </p:nvSpPr>
            <p:spPr bwMode="auto">
              <a:xfrm>
                <a:off x="6183461" y="6591832"/>
                <a:ext cx="83853" cy="82175"/>
              </a:xfrm>
              <a:prstGeom prst="rect">
                <a:avLst/>
              </a:prstGeom>
              <a:solidFill>
                <a:srgbClr val="00B0F0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600" dirty="0">
                  <a:latin typeface="+mn-lt"/>
                </a:endParaRPr>
              </a:p>
            </p:txBody>
          </p:sp>
          <p:sp>
            <p:nvSpPr>
              <p:cNvPr id="39" name="Rectangle 38"/>
              <p:cNvSpPr/>
              <p:nvPr/>
            </p:nvSpPr>
            <p:spPr>
              <a:xfrm>
                <a:off x="6096000" y="5791204"/>
                <a:ext cx="1600200" cy="984881"/>
              </a:xfrm>
              <a:prstGeom prst="rect">
                <a:avLst/>
              </a:prstGeom>
              <a:noFill/>
              <a:ln w="158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2402140" y="10570"/>
            <a:ext cx="6128349" cy="11430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200" dirty="0"/>
              <a:t>U.S. average score (</a:t>
            </a:r>
            <a:r>
              <a:rPr lang="en-US" sz="3200" dirty="0" smtClean="0"/>
              <a:t>509) lower than in </a:t>
            </a:r>
            <a:r>
              <a:rPr lang="en-US" sz="3200" dirty="0"/>
              <a:t>11 education </a:t>
            </a:r>
            <a:r>
              <a:rPr lang="en-US" sz="3200" dirty="0" smtClean="0"/>
              <a:t>systems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03054731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/>
          <p:cNvSpPr/>
          <p:nvPr/>
        </p:nvSpPr>
        <p:spPr>
          <a:xfrm>
            <a:off x="1" y="0"/>
            <a:ext cx="9144000" cy="17413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Rectangle 28"/>
          <p:cNvSpPr/>
          <p:nvPr/>
        </p:nvSpPr>
        <p:spPr>
          <a:xfrm>
            <a:off x="0" y="5715000"/>
            <a:ext cx="9144000" cy="1219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10400" y="6381750"/>
            <a:ext cx="2133600" cy="476250"/>
          </a:xfrm>
        </p:spPr>
        <p:txBody>
          <a:bodyPr/>
          <a:lstStyle/>
          <a:p>
            <a:fld id="{4C246220-E29F-4A39-A004-8637397EB48D}" type="slidenum">
              <a:rPr lang="en-US" smtClean="0"/>
              <a:pPr/>
              <a:t>34</a:t>
            </a:fld>
            <a:endParaRPr lang="en-US" dirty="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2660650" y="95250"/>
            <a:ext cx="5546061" cy="11430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200" dirty="0"/>
              <a:t>U.S. </a:t>
            </a:r>
            <a:r>
              <a:rPr lang="en-US" sz="3200" dirty="0" smtClean="0"/>
              <a:t>average (509) </a:t>
            </a:r>
            <a:r>
              <a:rPr lang="en-US" sz="3200" dirty="0"/>
              <a:t>not </a:t>
            </a:r>
            <a:r>
              <a:rPr lang="en-US" sz="3200" dirty="0" smtClean="0"/>
              <a:t>measurably different than in </a:t>
            </a:r>
            <a:r>
              <a:rPr lang="en-US" sz="3200" dirty="0"/>
              <a:t>12 education </a:t>
            </a:r>
            <a:r>
              <a:rPr lang="en-US" sz="3200" dirty="0" smtClean="0"/>
              <a:t>systems</a:t>
            </a:r>
            <a:endParaRPr lang="en-US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228600" y="6096000"/>
            <a:ext cx="8382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4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58200" y="95250"/>
            <a:ext cx="571500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34822"/>
            <a:ext cx="2743200" cy="6746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3" name="Group 32"/>
          <p:cNvGrpSpPr/>
          <p:nvPr/>
        </p:nvGrpSpPr>
        <p:grpSpPr>
          <a:xfrm>
            <a:off x="1981200" y="5796915"/>
            <a:ext cx="1981200" cy="984885"/>
            <a:chOff x="6096000" y="5791200"/>
            <a:chExt cx="1981200" cy="984885"/>
          </a:xfrm>
        </p:grpSpPr>
        <p:sp>
          <p:nvSpPr>
            <p:cNvPr id="34" name="TextBox 7"/>
            <p:cNvSpPr txBox="1">
              <a:spLocks noChangeArrowheads="1"/>
            </p:cNvSpPr>
            <p:nvPr/>
          </p:nvSpPr>
          <p:spPr bwMode="auto">
            <a:xfrm>
              <a:off x="6248400" y="5791200"/>
              <a:ext cx="1828800" cy="9848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0" hangingPunct="0">
                <a:spcAft>
                  <a:spcPts val="600"/>
                </a:spcAft>
              </a:pPr>
              <a:r>
                <a:rPr lang="en-US" sz="1200" dirty="0" smtClean="0">
                  <a:cs typeface="Times New Roman" pitchFamily="18" charset="0"/>
                </a:rPr>
                <a:t>Higher than U.S.</a:t>
              </a:r>
            </a:p>
            <a:p>
              <a:pPr eaLnBrk="0" hangingPunct="0">
                <a:spcAft>
                  <a:spcPts val="600"/>
                </a:spcAft>
              </a:pPr>
              <a:r>
                <a:rPr lang="en-US" sz="1200" dirty="0" smtClean="0">
                  <a:cs typeface="Times New Roman" pitchFamily="18" charset="0"/>
                </a:rPr>
                <a:t>Not measurably different than U.S.</a:t>
              </a:r>
            </a:p>
            <a:p>
              <a:pPr eaLnBrk="0" hangingPunct="0">
                <a:spcAft>
                  <a:spcPts val="600"/>
                </a:spcAft>
              </a:pPr>
              <a:r>
                <a:rPr lang="en-US" sz="1200" dirty="0" smtClean="0">
                  <a:cs typeface="Times New Roman" pitchFamily="18" charset="0"/>
                </a:rPr>
                <a:t>Lower than U.S.</a:t>
              </a:r>
              <a:endParaRPr lang="en-US" sz="1200" dirty="0">
                <a:cs typeface="Times New Roman" pitchFamily="18" charset="0"/>
              </a:endParaRPr>
            </a:p>
          </p:txBody>
        </p:sp>
        <p:grpSp>
          <p:nvGrpSpPr>
            <p:cNvPr id="35" name="Group 34"/>
            <p:cNvGrpSpPr/>
            <p:nvPr/>
          </p:nvGrpSpPr>
          <p:grpSpPr>
            <a:xfrm>
              <a:off x="6096000" y="5791204"/>
              <a:ext cx="1600200" cy="984881"/>
              <a:chOff x="6096000" y="5791204"/>
              <a:chExt cx="1600200" cy="984881"/>
            </a:xfrm>
          </p:grpSpPr>
          <p:sp>
            <p:nvSpPr>
              <p:cNvPr id="36" name="Rectangle 4"/>
              <p:cNvSpPr>
                <a:spLocks noChangeArrowheads="1"/>
              </p:cNvSpPr>
              <p:nvPr/>
            </p:nvSpPr>
            <p:spPr bwMode="auto">
              <a:xfrm>
                <a:off x="6183525" y="5892485"/>
                <a:ext cx="83853" cy="89645"/>
              </a:xfrm>
              <a:prstGeom prst="rect">
                <a:avLst/>
              </a:prstGeom>
              <a:solidFill>
                <a:srgbClr val="00B050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r" eaLnBrk="0" hangingPunct="0">
                  <a:defRPr/>
                </a:pPr>
                <a:r>
                  <a:rPr lang="en-US" sz="1600" dirty="0" smtClean="0">
                    <a:latin typeface="+mn-lt"/>
                  </a:rPr>
                  <a:t> </a:t>
                </a:r>
                <a:endParaRPr lang="en-US" sz="1600" dirty="0">
                  <a:latin typeface="+mn-lt"/>
                </a:endParaRPr>
              </a:p>
            </p:txBody>
          </p:sp>
          <p:sp>
            <p:nvSpPr>
              <p:cNvPr id="37" name="Rectangle 5"/>
              <p:cNvSpPr>
                <a:spLocks noChangeArrowheads="1"/>
              </p:cNvSpPr>
              <p:nvPr/>
            </p:nvSpPr>
            <p:spPr bwMode="auto">
              <a:xfrm>
                <a:off x="6183461" y="6150323"/>
                <a:ext cx="83853" cy="82175"/>
              </a:xfrm>
              <a:prstGeom prst="rect">
                <a:avLst/>
              </a:prstGeom>
              <a:solidFill>
                <a:schemeClr val="tx2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r" eaLnBrk="0" hangingPunct="0">
                  <a:defRPr/>
                </a:pPr>
                <a:endParaRPr lang="en-US" sz="1600" dirty="0">
                  <a:latin typeface="+mn-lt"/>
                </a:endParaRPr>
              </a:p>
            </p:txBody>
          </p:sp>
          <p:sp>
            <p:nvSpPr>
              <p:cNvPr id="38" name="Rectangle 5"/>
              <p:cNvSpPr>
                <a:spLocks noChangeArrowheads="1"/>
              </p:cNvSpPr>
              <p:nvPr/>
            </p:nvSpPr>
            <p:spPr bwMode="auto">
              <a:xfrm>
                <a:off x="6183461" y="6591832"/>
                <a:ext cx="83853" cy="82175"/>
              </a:xfrm>
              <a:prstGeom prst="rect">
                <a:avLst/>
              </a:prstGeom>
              <a:solidFill>
                <a:srgbClr val="00B0F0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600" dirty="0">
                  <a:latin typeface="+mn-lt"/>
                </a:endParaRPr>
              </a:p>
            </p:txBody>
          </p:sp>
          <p:sp>
            <p:nvSpPr>
              <p:cNvPr id="39" name="Rectangle 38"/>
              <p:cNvSpPr/>
              <p:nvPr/>
            </p:nvSpPr>
            <p:spPr>
              <a:xfrm>
                <a:off x="6096000" y="5791204"/>
                <a:ext cx="1600200" cy="984881"/>
              </a:xfrm>
              <a:prstGeom prst="rect">
                <a:avLst/>
              </a:prstGeom>
              <a:noFill/>
              <a:ln w="158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pic>
        <p:nvPicPr>
          <p:cNvPr id="293891" name="Picture 3"/>
          <p:cNvPicPr>
            <a:picLocks noChangeAspect="1" noChangeArrowheads="1"/>
          </p:cNvPicPr>
          <p:nvPr/>
        </p:nvPicPr>
        <p:blipFill>
          <a:blip r:embed="rId5" cstate="print"/>
          <a:srcRect l="14706" t="32227" r="23640" b="49414"/>
          <a:stretch>
            <a:fillRect/>
          </a:stretch>
        </p:blipFill>
        <p:spPr bwMode="auto">
          <a:xfrm>
            <a:off x="2243137" y="2506501"/>
            <a:ext cx="6700838" cy="112679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3054731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979789" y="1196803"/>
            <a:ext cx="5630148" cy="11782681"/>
            <a:chOff x="2979789" y="1196803"/>
            <a:chExt cx="5630148" cy="11782681"/>
          </a:xfrm>
        </p:grpSpPr>
        <p:pic>
          <p:nvPicPr>
            <p:cNvPr id="24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79789" y="1196803"/>
              <a:ext cx="5630148" cy="11782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" name="Rectangle 5"/>
            <p:cNvSpPr/>
            <p:nvPr/>
          </p:nvSpPr>
          <p:spPr>
            <a:xfrm>
              <a:off x="5794863" y="1196803"/>
              <a:ext cx="748441" cy="14510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Rectangle 29"/>
          <p:cNvSpPr/>
          <p:nvPr/>
        </p:nvSpPr>
        <p:spPr>
          <a:xfrm>
            <a:off x="1" y="0"/>
            <a:ext cx="9144000" cy="11430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Rectangle 28"/>
          <p:cNvSpPr/>
          <p:nvPr/>
        </p:nvSpPr>
        <p:spPr>
          <a:xfrm>
            <a:off x="0" y="5715000"/>
            <a:ext cx="9144000" cy="1219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10400" y="6381750"/>
            <a:ext cx="2133600" cy="476250"/>
          </a:xfrm>
        </p:spPr>
        <p:txBody>
          <a:bodyPr/>
          <a:lstStyle/>
          <a:p>
            <a:fld id="{4C246220-E29F-4A39-A004-8637397EB48D}" type="slidenum">
              <a:rPr lang="en-US" smtClean="0"/>
              <a:pPr/>
              <a:t>35</a:t>
            </a:fld>
            <a:endParaRPr lang="en-US" dirty="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2660651" y="0"/>
            <a:ext cx="5546060" cy="11430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200" dirty="0"/>
              <a:t>U.S. average score (</a:t>
            </a:r>
            <a:r>
              <a:rPr lang="en-US" sz="3200" dirty="0" smtClean="0"/>
              <a:t>509) </a:t>
            </a:r>
            <a:r>
              <a:rPr lang="en-US" sz="3200" dirty="0"/>
              <a:t>higher than </a:t>
            </a:r>
            <a:r>
              <a:rPr lang="en-US" sz="3200" dirty="0" smtClean="0"/>
              <a:t>in </a:t>
            </a:r>
            <a:r>
              <a:rPr lang="en-US" sz="3200" dirty="0"/>
              <a:t>32 education </a:t>
            </a:r>
            <a:r>
              <a:rPr lang="en-US" sz="3200" dirty="0" smtClean="0"/>
              <a:t>systems</a:t>
            </a:r>
            <a:endParaRPr lang="en-US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228600" y="6096000"/>
            <a:ext cx="8382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3504537" y="5714998"/>
            <a:ext cx="4572000" cy="400110"/>
          </a:xfrm>
          <a:prstGeom prst="rect">
            <a:avLst/>
          </a:prstGeom>
          <a:solidFill>
            <a:schemeClr val="bg1"/>
          </a:solidFill>
          <a:ln w="317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endParaRPr lang="en-US" sz="2000" dirty="0">
              <a:latin typeface="+mn-lt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2893192" y="1196803"/>
            <a:ext cx="5716745" cy="4572000"/>
          </a:xfrm>
          <a:prstGeom prst="rect">
            <a:avLst/>
          </a:prstGeom>
          <a:noFill/>
          <a:ln w="9525">
            <a:solidFill>
              <a:schemeClr val="tx1"/>
            </a:solidFill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58200" y="95250"/>
            <a:ext cx="571500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2130" y="582440"/>
            <a:ext cx="2771775" cy="580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968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34822"/>
            <a:ext cx="2743200" cy="6746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3" name="Group 32"/>
          <p:cNvGrpSpPr/>
          <p:nvPr/>
        </p:nvGrpSpPr>
        <p:grpSpPr>
          <a:xfrm>
            <a:off x="1981200" y="5796915"/>
            <a:ext cx="1981200" cy="984885"/>
            <a:chOff x="6096000" y="5791200"/>
            <a:chExt cx="1981200" cy="984885"/>
          </a:xfrm>
        </p:grpSpPr>
        <p:grpSp>
          <p:nvGrpSpPr>
            <p:cNvPr id="35" name="Group 34"/>
            <p:cNvGrpSpPr/>
            <p:nvPr/>
          </p:nvGrpSpPr>
          <p:grpSpPr>
            <a:xfrm>
              <a:off x="6096000" y="5791204"/>
              <a:ext cx="1600200" cy="984881"/>
              <a:chOff x="6096000" y="5791204"/>
              <a:chExt cx="1600200" cy="984881"/>
            </a:xfrm>
          </p:grpSpPr>
          <p:sp>
            <p:nvSpPr>
              <p:cNvPr id="36" name="Rectangle 4"/>
              <p:cNvSpPr>
                <a:spLocks noChangeArrowheads="1"/>
              </p:cNvSpPr>
              <p:nvPr/>
            </p:nvSpPr>
            <p:spPr bwMode="auto">
              <a:xfrm>
                <a:off x="6183525" y="5892485"/>
                <a:ext cx="83853" cy="89645"/>
              </a:xfrm>
              <a:prstGeom prst="rect">
                <a:avLst/>
              </a:prstGeom>
              <a:solidFill>
                <a:srgbClr val="00B050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r" eaLnBrk="0" hangingPunct="0">
                  <a:defRPr/>
                </a:pPr>
                <a:r>
                  <a:rPr lang="en-US" sz="1600" dirty="0" smtClean="0">
                    <a:latin typeface="+mn-lt"/>
                  </a:rPr>
                  <a:t> </a:t>
                </a:r>
                <a:endParaRPr lang="en-US" sz="1600" dirty="0">
                  <a:latin typeface="+mn-lt"/>
                </a:endParaRPr>
              </a:p>
            </p:txBody>
          </p:sp>
          <p:sp>
            <p:nvSpPr>
              <p:cNvPr id="37" name="Rectangle 5"/>
              <p:cNvSpPr>
                <a:spLocks noChangeArrowheads="1"/>
              </p:cNvSpPr>
              <p:nvPr/>
            </p:nvSpPr>
            <p:spPr bwMode="auto">
              <a:xfrm>
                <a:off x="6183461" y="6150323"/>
                <a:ext cx="83853" cy="82175"/>
              </a:xfrm>
              <a:prstGeom prst="rect">
                <a:avLst/>
              </a:prstGeom>
              <a:solidFill>
                <a:schemeClr val="tx2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r" eaLnBrk="0" hangingPunct="0">
                  <a:defRPr/>
                </a:pPr>
                <a:endParaRPr lang="en-US" sz="1600" dirty="0">
                  <a:latin typeface="+mn-lt"/>
                </a:endParaRPr>
              </a:p>
            </p:txBody>
          </p:sp>
          <p:sp>
            <p:nvSpPr>
              <p:cNvPr id="38" name="Rectangle 5"/>
              <p:cNvSpPr>
                <a:spLocks noChangeArrowheads="1"/>
              </p:cNvSpPr>
              <p:nvPr/>
            </p:nvSpPr>
            <p:spPr bwMode="auto">
              <a:xfrm>
                <a:off x="6183461" y="6591832"/>
                <a:ext cx="83853" cy="82175"/>
              </a:xfrm>
              <a:prstGeom prst="rect">
                <a:avLst/>
              </a:prstGeom>
              <a:solidFill>
                <a:srgbClr val="00B0F0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600" dirty="0">
                  <a:latin typeface="+mn-lt"/>
                </a:endParaRPr>
              </a:p>
            </p:txBody>
          </p:sp>
          <p:sp>
            <p:nvSpPr>
              <p:cNvPr id="39" name="Rectangle 38"/>
              <p:cNvSpPr/>
              <p:nvPr/>
            </p:nvSpPr>
            <p:spPr>
              <a:xfrm>
                <a:off x="6096000" y="5791204"/>
                <a:ext cx="1600200" cy="984881"/>
              </a:xfrm>
              <a:prstGeom prst="rect">
                <a:avLst/>
              </a:prstGeom>
              <a:noFill/>
              <a:ln w="158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34" name="TextBox 7"/>
            <p:cNvSpPr txBox="1">
              <a:spLocks noChangeArrowheads="1"/>
            </p:cNvSpPr>
            <p:nvPr/>
          </p:nvSpPr>
          <p:spPr bwMode="auto">
            <a:xfrm>
              <a:off x="6248400" y="5791200"/>
              <a:ext cx="1828800" cy="9848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0" hangingPunct="0">
                <a:spcAft>
                  <a:spcPts val="600"/>
                </a:spcAft>
              </a:pPr>
              <a:r>
                <a:rPr lang="en-US" sz="1200" dirty="0" smtClean="0">
                  <a:cs typeface="Times New Roman" pitchFamily="18" charset="0"/>
                </a:rPr>
                <a:t>Higher than U.S.</a:t>
              </a:r>
            </a:p>
            <a:p>
              <a:pPr eaLnBrk="0" hangingPunct="0">
                <a:spcAft>
                  <a:spcPts val="600"/>
                </a:spcAft>
              </a:pPr>
              <a:r>
                <a:rPr lang="en-US" sz="1200" dirty="0" smtClean="0">
                  <a:cs typeface="Times New Roman" pitchFamily="18" charset="0"/>
                </a:rPr>
                <a:t>Not measurably different than U.S.</a:t>
              </a:r>
            </a:p>
            <a:p>
              <a:pPr eaLnBrk="0" hangingPunct="0">
                <a:spcAft>
                  <a:spcPts val="600"/>
                </a:spcAft>
              </a:pPr>
              <a:r>
                <a:rPr lang="en-US" sz="1200" dirty="0" smtClean="0">
                  <a:cs typeface="Times New Roman" pitchFamily="18" charset="0"/>
                </a:rPr>
                <a:t>Lower than U.S.</a:t>
              </a:r>
              <a:endParaRPr lang="en-US" sz="1200" dirty="0"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3054731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22 0.06059 L -0.00521 -1.0758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0" y="-568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65124"/>
            <a:ext cx="2051281" cy="692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Rectangle 12"/>
          <p:cNvSpPr/>
          <p:nvPr/>
        </p:nvSpPr>
        <p:spPr>
          <a:xfrm>
            <a:off x="816556" y="2332515"/>
            <a:ext cx="1206222" cy="258288"/>
          </a:xfrm>
          <a:prstGeom prst="rect">
            <a:avLst/>
          </a:prstGeom>
          <a:solidFill>
            <a:srgbClr val="FFFF00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10400" y="6381750"/>
            <a:ext cx="2133600" cy="476250"/>
          </a:xfrm>
        </p:spPr>
        <p:txBody>
          <a:bodyPr/>
          <a:lstStyle/>
          <a:p>
            <a:fld id="{4C246220-E29F-4A39-A004-8637397EB48D}" type="slidenum">
              <a:rPr lang="en-US" smtClean="0"/>
              <a:pPr/>
              <a:t>36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399" y="0"/>
            <a:ext cx="7315201" cy="1600200"/>
          </a:xfrm>
        </p:spPr>
        <p:txBody>
          <a:bodyPr/>
          <a:lstStyle/>
          <a:p>
            <a:r>
              <a:rPr lang="en-US" sz="3200" dirty="0" smtClean="0"/>
              <a:t>Average mathematics scores of 4th-grade students </a:t>
            </a:r>
            <a:r>
              <a:rPr lang="en-US" sz="3200" dirty="0" smtClean="0">
                <a:ln>
                  <a:solidFill>
                    <a:srgbClr val="10248A"/>
                  </a:solidFill>
                </a:ln>
                <a:solidFill>
                  <a:srgbClr val="10248A"/>
                </a:solidFill>
              </a:rPr>
              <a:t>increased</a:t>
            </a:r>
            <a:r>
              <a:rPr lang="en-US" sz="3200" dirty="0" smtClean="0"/>
              <a:t> from 2007 to 2011 in </a:t>
            </a:r>
            <a:r>
              <a:rPr lang="en-US" sz="3200" dirty="0"/>
              <a:t>1</a:t>
            </a:r>
            <a:r>
              <a:rPr lang="en-US" sz="3200" dirty="0" smtClean="0"/>
              <a:t>2 education systems, including the U.S.</a:t>
            </a:r>
            <a:endParaRPr lang="en-US" sz="3200" dirty="0">
              <a:ln>
                <a:solidFill>
                  <a:schemeClr val="accent2">
                    <a:lumMod val="75000"/>
                  </a:schemeClr>
                </a:solidFill>
              </a:ln>
              <a:solidFill>
                <a:srgbClr val="12469A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52600" y="5715000"/>
            <a:ext cx="6858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*</a:t>
            </a:r>
            <a:r>
              <a:rPr lang="en-US" sz="1200" i="1" dirty="0" smtClean="0"/>
              <a:t>p </a:t>
            </a:r>
            <a:r>
              <a:rPr lang="en-US" sz="1200" dirty="0" smtClean="0"/>
              <a:t>&lt; .05. Change in average scores is significant.</a:t>
            </a:r>
          </a:p>
          <a:p>
            <a:r>
              <a:rPr lang="en-US" sz="1200" dirty="0" smtClean="0"/>
              <a:t>NOTE: Education systems ordered according to average mathematics score in 2011.</a:t>
            </a:r>
            <a:endParaRPr lang="en-US" sz="1200" dirty="0"/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200" y="152400"/>
            <a:ext cx="657225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6" name="Chart 15"/>
          <p:cNvGraphicFramePr/>
          <p:nvPr/>
        </p:nvGraphicFramePr>
        <p:xfrm>
          <a:off x="235526" y="1657523"/>
          <a:ext cx="8631382" cy="41475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0"/>
            <a:ext cx="7353299" cy="1600200"/>
          </a:xfrm>
        </p:spPr>
        <p:txBody>
          <a:bodyPr/>
          <a:lstStyle/>
          <a:p>
            <a:r>
              <a:rPr lang="en-US" sz="3200" dirty="0" smtClean="0"/>
              <a:t>Average mathematics scores of 8th-grade students </a:t>
            </a:r>
            <a:r>
              <a:rPr lang="en-US" sz="3200" dirty="0" smtClean="0">
                <a:ln>
                  <a:solidFill>
                    <a:srgbClr val="10248A"/>
                  </a:solidFill>
                </a:ln>
                <a:solidFill>
                  <a:srgbClr val="10248A"/>
                </a:solidFill>
              </a:rPr>
              <a:t>increased</a:t>
            </a:r>
            <a:r>
              <a:rPr lang="en-US" sz="3200" dirty="0" smtClean="0"/>
              <a:t> from 2007 to 2011 in 10 education systems</a:t>
            </a:r>
            <a:endParaRPr lang="en-US" sz="3200" dirty="0">
              <a:ln>
                <a:solidFill>
                  <a:schemeClr val="accent2">
                    <a:lumMod val="75000"/>
                  </a:schemeClr>
                </a:solidFill>
              </a:ln>
              <a:solidFill>
                <a:srgbClr val="12469A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10400" y="6381750"/>
            <a:ext cx="2133600" cy="476250"/>
          </a:xfrm>
        </p:spPr>
        <p:txBody>
          <a:bodyPr/>
          <a:lstStyle/>
          <a:p>
            <a:fld id="{4C246220-E29F-4A39-A004-8637397EB48D}" type="slidenum">
              <a:rPr lang="en-US" smtClean="0"/>
              <a:pPr/>
              <a:t>37</a:t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2189018" y="3048000"/>
            <a:ext cx="6317673" cy="318656"/>
          </a:xfrm>
          <a:prstGeom prst="rect">
            <a:avLst/>
          </a:prstGeom>
          <a:solidFill>
            <a:srgbClr val="808080">
              <a:lumMod val="40000"/>
              <a:lumOff val="60000"/>
              <a:alpha val="58000"/>
            </a:srgbClr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2133600" y="5862935"/>
            <a:ext cx="7010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*</a:t>
            </a:r>
            <a:r>
              <a:rPr lang="en-US" sz="1200" i="1" dirty="0" smtClean="0"/>
              <a:t>p </a:t>
            </a:r>
            <a:r>
              <a:rPr lang="en-US" sz="1200" dirty="0" smtClean="0"/>
              <a:t>&lt; .05. Change in average scores is significant.</a:t>
            </a:r>
          </a:p>
          <a:p>
            <a:r>
              <a:rPr lang="en-US" sz="1200" dirty="0" smtClean="0"/>
              <a:t>NOTE: Education systems ordered according to average mathematics score in 2011.</a:t>
            </a:r>
            <a:endParaRPr lang="en-US" sz="1200" dirty="0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65124"/>
            <a:ext cx="2051281" cy="692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58200" y="95250"/>
            <a:ext cx="571500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Rectangle 15"/>
          <p:cNvSpPr/>
          <p:nvPr/>
        </p:nvSpPr>
        <p:spPr>
          <a:xfrm>
            <a:off x="928255" y="3034146"/>
            <a:ext cx="1246909" cy="332508"/>
          </a:xfrm>
          <a:prstGeom prst="rect">
            <a:avLst/>
          </a:prstGeom>
          <a:solidFill>
            <a:srgbClr val="FFFF00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graphicFrame>
        <p:nvGraphicFramePr>
          <p:cNvPr id="15" name="Chart 14"/>
          <p:cNvGraphicFramePr/>
          <p:nvPr/>
        </p:nvGraphicFramePr>
        <p:xfrm>
          <a:off x="457200" y="1662547"/>
          <a:ext cx="8312727" cy="42256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10400" y="6381750"/>
            <a:ext cx="2133600" cy="476250"/>
          </a:xfrm>
        </p:spPr>
        <p:txBody>
          <a:bodyPr/>
          <a:lstStyle/>
          <a:p>
            <a:fld id="{4C246220-E29F-4A39-A004-8637397EB48D}" type="slidenum">
              <a:rPr lang="en-US" smtClean="0"/>
              <a:pPr/>
              <a:t>38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828800" y="5022502"/>
            <a:ext cx="7010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*</a:t>
            </a:r>
            <a:r>
              <a:rPr lang="en-US" sz="1200" i="1" dirty="0" smtClean="0"/>
              <a:t>p </a:t>
            </a:r>
            <a:r>
              <a:rPr lang="en-US" sz="1200" dirty="0" smtClean="0"/>
              <a:t>&lt; .05. Change in average scores is significant.</a:t>
            </a:r>
          </a:p>
          <a:p>
            <a:r>
              <a:rPr lang="en-US" sz="1200" dirty="0" smtClean="0"/>
              <a:t>NOTE: Education systems ordered according to average mathematics score in 2011.</a:t>
            </a:r>
            <a:endParaRPr lang="en-US" sz="1200" dirty="0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58200" y="95250"/>
            <a:ext cx="571500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65124"/>
            <a:ext cx="2051281" cy="692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itle 1"/>
          <p:cNvSpPr txBox="1">
            <a:spLocks/>
          </p:cNvSpPr>
          <p:nvPr/>
        </p:nvSpPr>
        <p:spPr bwMode="auto">
          <a:xfrm>
            <a:off x="914400" y="0"/>
            <a:ext cx="7353299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9pPr>
          </a:lstStyle>
          <a:p>
            <a:r>
              <a:rPr lang="en-US" sz="3200" dirty="0" smtClean="0"/>
              <a:t>Average mathematics scores of 8th-grade students </a:t>
            </a:r>
            <a:r>
              <a:rPr lang="en-US" sz="3200" dirty="0" smtClean="0">
                <a:ln>
                  <a:solidFill>
                    <a:srgbClr val="10248A"/>
                  </a:solidFill>
                </a:ln>
                <a:solidFill>
                  <a:srgbClr val="10248A"/>
                </a:solidFill>
              </a:rPr>
              <a:t>decreased</a:t>
            </a:r>
            <a:r>
              <a:rPr lang="en-US" sz="3200" dirty="0" smtClean="0"/>
              <a:t> from 2007 to 2011 in 6 education systems</a:t>
            </a:r>
            <a:endParaRPr lang="en-US" sz="3200" dirty="0">
              <a:ln>
                <a:solidFill>
                  <a:schemeClr val="accent2">
                    <a:lumMod val="75000"/>
                  </a:schemeClr>
                </a:solidFill>
              </a:ln>
              <a:solidFill>
                <a:srgbClr val="12469A"/>
              </a:solidFill>
            </a:endParaRPr>
          </a:p>
        </p:txBody>
      </p:sp>
      <p:graphicFrame>
        <p:nvGraphicFramePr>
          <p:cNvPr id="17" name="Chart 1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15621214"/>
              </p:ext>
            </p:extLst>
          </p:nvPr>
        </p:nvGraphicFramePr>
        <p:xfrm>
          <a:off x="-533400" y="1822561"/>
          <a:ext cx="9753600" cy="34307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63600"/>
          </a:xfrm>
        </p:spPr>
        <p:txBody>
          <a:bodyPr/>
          <a:lstStyle/>
          <a:p>
            <a:r>
              <a:rPr lang="en-US" sz="3200" dirty="0" smtClean="0">
                <a:solidFill>
                  <a:schemeClr val="tx1"/>
                </a:solidFill>
              </a:rPr>
              <a:t>TIMSS international mathematics benchmarks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33149880"/>
              </p:ext>
            </p:extLst>
          </p:nvPr>
        </p:nvGraphicFramePr>
        <p:xfrm>
          <a:off x="685800" y="1143000"/>
          <a:ext cx="7772401" cy="47244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961260"/>
                <a:gridCol w="2832931"/>
                <a:gridCol w="2978210"/>
              </a:tblGrid>
              <a:tr h="35423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1024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Grade</a:t>
                      </a:r>
                      <a:r>
                        <a:rPr lang="en-US" baseline="0" dirty="0" smtClean="0"/>
                        <a:t> 4</a:t>
                      </a:r>
                      <a:endParaRPr lang="en-US" dirty="0"/>
                    </a:p>
                  </a:txBody>
                  <a:tcPr>
                    <a:solidFill>
                      <a:srgbClr val="1024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Grade 8</a:t>
                      </a:r>
                      <a:endParaRPr lang="en-US" dirty="0"/>
                    </a:p>
                  </a:txBody>
                  <a:tcPr>
                    <a:solidFill>
                      <a:srgbClr val="10248A"/>
                    </a:solidFill>
                  </a:tcPr>
                </a:tc>
              </a:tr>
              <a:tr h="1269357">
                <a:tc>
                  <a:txBody>
                    <a:bodyPr/>
                    <a:lstStyle/>
                    <a:p>
                      <a:r>
                        <a:rPr lang="en-US" dirty="0" smtClean="0"/>
                        <a:t>Advanced (625)</a:t>
                      </a:r>
                      <a:endParaRPr lang="en-US" dirty="0"/>
                    </a:p>
                  </a:txBody>
                  <a:tcPr>
                    <a:solidFill>
                      <a:srgbClr val="A8C0F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Students can apply their understanding and knowledge in a variety</a:t>
                      </a:r>
                      <a:r>
                        <a:rPr lang="en-US" sz="1600" baseline="0" dirty="0" smtClean="0"/>
                        <a:t> of relatively complex situations and explain their reasoning.</a:t>
                      </a:r>
                      <a:endParaRPr lang="en-US" sz="1600" i="1" dirty="0"/>
                    </a:p>
                  </a:txBody>
                  <a:tcPr>
                    <a:solidFill>
                      <a:srgbClr val="A8C0F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Students</a:t>
                      </a:r>
                      <a:r>
                        <a:rPr lang="en-US" sz="1600" baseline="0" dirty="0" smtClean="0"/>
                        <a:t> can reason with information, draw conclusions, make generalizations, and solve linear equations.</a:t>
                      </a:r>
                      <a:endParaRPr lang="en-US" sz="1600" i="1" dirty="0"/>
                    </a:p>
                  </a:txBody>
                  <a:tcPr>
                    <a:solidFill>
                      <a:srgbClr val="A8C0F6"/>
                    </a:solidFill>
                  </a:tcPr>
                </a:tc>
              </a:tr>
              <a:tr h="1033198">
                <a:tc>
                  <a:txBody>
                    <a:bodyPr/>
                    <a:lstStyle/>
                    <a:p>
                      <a:r>
                        <a:rPr lang="en-US" dirty="0" smtClean="0"/>
                        <a:t>High (550)</a:t>
                      </a:r>
                    </a:p>
                    <a:p>
                      <a:endParaRPr lang="en-US" dirty="0"/>
                    </a:p>
                  </a:txBody>
                  <a:tcPr>
                    <a:solidFill>
                      <a:srgbClr val="CEDC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Students can apply their knowledge and understanding to solve</a:t>
                      </a:r>
                      <a:r>
                        <a:rPr lang="en-US" sz="1600" baseline="0" dirty="0" smtClean="0"/>
                        <a:t> problems.</a:t>
                      </a:r>
                      <a:endParaRPr lang="en-US" sz="1600" i="1" dirty="0"/>
                    </a:p>
                  </a:txBody>
                  <a:tcPr>
                    <a:solidFill>
                      <a:srgbClr val="CEDC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Students can apply their understanding</a:t>
                      </a:r>
                      <a:r>
                        <a:rPr lang="en-US" sz="1600" baseline="0" dirty="0" smtClean="0"/>
                        <a:t> and knowledge in a variety of relatively complex situations.</a:t>
                      </a:r>
                      <a:endParaRPr lang="en-US" sz="1600" i="1" dirty="0"/>
                    </a:p>
                  </a:txBody>
                  <a:tcPr>
                    <a:solidFill>
                      <a:srgbClr val="CEDCFA"/>
                    </a:solidFill>
                  </a:tcPr>
                </a:tc>
              </a:tr>
              <a:tr h="886061">
                <a:tc>
                  <a:txBody>
                    <a:bodyPr/>
                    <a:lstStyle/>
                    <a:p>
                      <a:r>
                        <a:rPr lang="en-US" dirty="0" smtClean="0"/>
                        <a:t>Intermediate (475)</a:t>
                      </a:r>
                    </a:p>
                    <a:p>
                      <a:endParaRPr lang="en-US" dirty="0" smtClean="0"/>
                    </a:p>
                  </a:txBody>
                  <a:tcPr>
                    <a:solidFill>
                      <a:srgbClr val="A8C0F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Students can apply basic mathematical knowledge in straightforward</a:t>
                      </a:r>
                      <a:r>
                        <a:rPr lang="en-US" sz="1600" baseline="0" dirty="0" smtClean="0"/>
                        <a:t> situations.</a:t>
                      </a:r>
                      <a:endParaRPr lang="en-US" sz="1600" i="1" dirty="0"/>
                    </a:p>
                  </a:txBody>
                  <a:tcPr>
                    <a:solidFill>
                      <a:srgbClr val="A8C0F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Students can</a:t>
                      </a:r>
                      <a:r>
                        <a:rPr lang="en-US" sz="1600" baseline="0" dirty="0" smtClean="0"/>
                        <a:t> apply basic mathematical knowledge in straightforward situations.</a:t>
                      </a:r>
                      <a:endParaRPr lang="en-US" sz="1600" i="1" dirty="0"/>
                    </a:p>
                  </a:txBody>
                  <a:tcPr>
                    <a:solidFill>
                      <a:srgbClr val="A8C0F6"/>
                    </a:solidFill>
                  </a:tcPr>
                </a:tc>
              </a:tr>
              <a:tr h="933138">
                <a:tc>
                  <a:txBody>
                    <a:bodyPr/>
                    <a:lstStyle/>
                    <a:p>
                      <a:r>
                        <a:rPr lang="en-US" dirty="0" smtClean="0"/>
                        <a:t>Low (400)</a:t>
                      </a:r>
                      <a:endParaRPr lang="en-US" dirty="0"/>
                    </a:p>
                  </a:txBody>
                  <a:tcPr>
                    <a:solidFill>
                      <a:srgbClr val="CEDC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Students</a:t>
                      </a:r>
                      <a:r>
                        <a:rPr lang="en-US" sz="1600" baseline="0" dirty="0" smtClean="0"/>
                        <a:t> have some basic mathematical knowledge.</a:t>
                      </a:r>
                      <a:endParaRPr lang="en-US" sz="1600" i="1" dirty="0"/>
                    </a:p>
                  </a:txBody>
                  <a:tcPr>
                    <a:solidFill>
                      <a:srgbClr val="CEDC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Students</a:t>
                      </a:r>
                      <a:r>
                        <a:rPr lang="en-US" sz="1600" baseline="0" dirty="0" smtClean="0"/>
                        <a:t> have some knowledge of whole numbers and decimals, operations, and basic graphs.</a:t>
                      </a:r>
                      <a:endParaRPr lang="en-US" sz="1600" i="1" dirty="0"/>
                    </a:p>
                  </a:txBody>
                  <a:tcPr>
                    <a:solidFill>
                      <a:srgbClr val="CEDCFA"/>
                    </a:solidFill>
                  </a:tcPr>
                </a:tc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07382" y="6381750"/>
            <a:ext cx="2133600" cy="476250"/>
          </a:xfrm>
        </p:spPr>
        <p:txBody>
          <a:bodyPr/>
          <a:lstStyle/>
          <a:p>
            <a:fld id="{4C246220-E29F-4A39-A004-8637397EB48D}" type="slidenum">
              <a:rPr lang="en-US" smtClean="0"/>
              <a:pPr/>
              <a:t>39</a:t>
            </a:fld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19" y="6165124"/>
            <a:ext cx="2051281" cy="692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656" y="533400"/>
            <a:ext cx="9144000" cy="863600"/>
          </a:xfrm>
        </p:spPr>
        <p:txBody>
          <a:bodyPr/>
          <a:lstStyle/>
          <a:p>
            <a:r>
              <a:rPr lang="en-US" sz="4000" dirty="0" smtClean="0">
                <a:ln>
                  <a:solidFill>
                    <a:srgbClr val="C00000"/>
                  </a:solidFill>
                </a:ln>
                <a:solidFill>
                  <a:srgbClr val="F16B5D"/>
                </a:solidFill>
              </a:rPr>
              <a:t>PIRLS participating education systems</a:t>
            </a:r>
            <a:r>
              <a:rPr lang="en-US" sz="4400" dirty="0" smtClean="0">
                <a:ln>
                  <a:solidFill>
                    <a:srgbClr val="C00000"/>
                  </a:solidFill>
                </a:ln>
                <a:solidFill>
                  <a:srgbClr val="F16B5D"/>
                </a:solidFill>
              </a:rPr>
              <a:t/>
            </a:r>
            <a:br>
              <a:rPr lang="en-US" sz="4400" dirty="0" smtClean="0">
                <a:ln>
                  <a:solidFill>
                    <a:srgbClr val="C00000"/>
                  </a:solidFill>
                </a:ln>
                <a:solidFill>
                  <a:srgbClr val="F16B5D"/>
                </a:solidFill>
              </a:rPr>
            </a:br>
            <a:r>
              <a:rPr lang="en-US" sz="3200" dirty="0" smtClean="0">
                <a:ln>
                  <a:solidFill>
                    <a:srgbClr val="C00000"/>
                  </a:solidFill>
                </a:ln>
                <a:solidFill>
                  <a:srgbClr val="F16B5D"/>
                </a:solidFill>
              </a:rPr>
              <a:t> (in 4th grade)</a:t>
            </a:r>
            <a:endParaRPr lang="en-US" sz="3200" dirty="0">
              <a:ln>
                <a:solidFill>
                  <a:srgbClr val="C00000"/>
                </a:solidFill>
              </a:ln>
              <a:solidFill>
                <a:srgbClr val="F16B5D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7010400" y="6381750"/>
            <a:ext cx="2133600" cy="476250"/>
          </a:xfrm>
        </p:spPr>
        <p:txBody>
          <a:bodyPr/>
          <a:lstStyle/>
          <a:p>
            <a:fld id="{4C246220-E29F-4A39-A004-8637397EB48D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219200" y="5105400"/>
            <a:ext cx="6781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26 education systems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918856" y="5505510"/>
            <a:ext cx="2362200" cy="76944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sz="4400" dirty="0" smtClean="0">
                <a:solidFill>
                  <a:srgbClr val="C00000"/>
                </a:solidFill>
              </a:rPr>
              <a:t>2011</a:t>
            </a:r>
            <a:endParaRPr lang="en-US" sz="4400" dirty="0">
              <a:solidFill>
                <a:srgbClr val="C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219198" y="5105392"/>
            <a:ext cx="6781800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32 education systems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371600" y="5105400"/>
            <a:ext cx="6781800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53 education systems</a:t>
            </a:r>
          </a:p>
        </p:txBody>
      </p:sp>
      <p:pic>
        <p:nvPicPr>
          <p:cNvPr id="9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1856" y="1801178"/>
            <a:ext cx="67056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65124"/>
            <a:ext cx="2051281" cy="692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65124"/>
            <a:ext cx="2051281" cy="692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0"/>
            <a:ext cx="7315200" cy="1600200"/>
          </a:xfrm>
        </p:spPr>
        <p:txBody>
          <a:bodyPr>
            <a:no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cs typeface="Arial" pitchFamily="34" charset="0"/>
              </a:rPr>
              <a:t>Percentages </a:t>
            </a:r>
            <a:r>
              <a:rPr lang="en-US" sz="3200" dirty="0">
                <a:solidFill>
                  <a:schemeClr val="tx1"/>
                </a:solidFill>
                <a:cs typeface="Arial" pitchFamily="34" charset="0"/>
              </a:rPr>
              <a:t>of U.S. </a:t>
            </a:r>
            <a:r>
              <a:rPr lang="en-US" sz="3200" dirty="0" smtClean="0">
                <a:solidFill>
                  <a:schemeClr val="tx1"/>
                </a:solidFill>
                <a:cs typeface="Arial" pitchFamily="34" charset="0"/>
              </a:rPr>
              <a:t>4th-graders reaching TIMSS mathematics </a:t>
            </a:r>
            <a:r>
              <a:rPr lang="en-US" sz="3200" dirty="0">
                <a:solidFill>
                  <a:schemeClr val="tx1"/>
                </a:solidFill>
                <a:cs typeface="Arial" pitchFamily="34" charset="0"/>
              </a:rPr>
              <a:t>benchmarks were higher than international medians in 2011</a:t>
            </a:r>
            <a:endParaRPr lang="en-US" sz="3200" i="1" dirty="0"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54901873"/>
              </p:ext>
            </p:extLst>
          </p:nvPr>
        </p:nvGraphicFramePr>
        <p:xfrm>
          <a:off x="1178040" y="1752600"/>
          <a:ext cx="6858000" cy="3657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10400" y="6383259"/>
            <a:ext cx="2133600" cy="476250"/>
          </a:xfrm>
          <a:prstGeom prst="rect">
            <a:avLst/>
          </a:prstGeom>
        </p:spPr>
        <p:txBody>
          <a:bodyPr/>
          <a:lstStyle/>
          <a:p>
            <a:fld id="{4C246220-E29F-4A39-A004-8637397EB48D}" type="slidenum">
              <a:rPr lang="en-US" smtClean="0"/>
              <a:pPr/>
              <a:t>40</a:t>
            </a:fld>
            <a:endParaRPr lang="en-US" dirty="0"/>
          </a:p>
        </p:txBody>
      </p:sp>
      <p:sp>
        <p:nvSpPr>
          <p:cNvPr id="6" name="TextBox 8"/>
          <p:cNvSpPr txBox="1">
            <a:spLocks noChangeArrowheads="1"/>
          </p:cNvSpPr>
          <p:nvPr/>
        </p:nvSpPr>
        <p:spPr bwMode="auto">
          <a:xfrm>
            <a:off x="1828800" y="5555902"/>
            <a:ext cx="62484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200" dirty="0" smtClean="0">
                <a:latin typeface="Arial" charset="0"/>
              </a:rPr>
              <a:t>NOTE: All U.S</a:t>
            </a:r>
            <a:r>
              <a:rPr lang="en-US" sz="1200" dirty="0">
                <a:latin typeface="Arial" charset="0"/>
              </a:rPr>
              <a:t>. </a:t>
            </a:r>
            <a:r>
              <a:rPr lang="en-US" sz="1200" dirty="0" smtClean="0">
                <a:latin typeface="Arial" charset="0"/>
              </a:rPr>
              <a:t>percentages are </a:t>
            </a:r>
            <a:r>
              <a:rPr lang="en-US" sz="1200" dirty="0">
                <a:latin typeface="Arial" charset="0"/>
              </a:rPr>
              <a:t>significantly </a:t>
            </a:r>
            <a:r>
              <a:rPr lang="en-US" sz="1200" dirty="0" smtClean="0">
                <a:latin typeface="Arial" charset="0"/>
              </a:rPr>
              <a:t>higher than the corresponding </a:t>
            </a:r>
            <a:r>
              <a:rPr lang="en-US" sz="1200" dirty="0">
                <a:latin typeface="Arial" charset="0"/>
              </a:rPr>
              <a:t>TIMSS international median </a:t>
            </a:r>
            <a:r>
              <a:rPr lang="en-US" sz="1200" dirty="0" smtClean="0">
                <a:latin typeface="Arial" charset="0"/>
              </a:rPr>
              <a:t>at the .05 level of statistical significance.</a:t>
            </a:r>
            <a:endParaRPr lang="en-US" sz="1200" dirty="0">
              <a:latin typeface="Arial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200" y="152400"/>
            <a:ext cx="657225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733425" y="3793175"/>
            <a:ext cx="1441739" cy="252352"/>
          </a:xfrm>
          <a:prstGeom prst="rect">
            <a:avLst/>
          </a:prstGeom>
          <a:solidFill>
            <a:srgbClr val="FFFF99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26" name="Rectangle 25"/>
          <p:cNvSpPr/>
          <p:nvPr/>
        </p:nvSpPr>
        <p:spPr>
          <a:xfrm>
            <a:off x="733425" y="4074226"/>
            <a:ext cx="1441739" cy="206830"/>
          </a:xfrm>
          <a:prstGeom prst="rect">
            <a:avLst/>
          </a:prstGeom>
          <a:solidFill>
            <a:srgbClr val="FFFF99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grpSp>
        <p:nvGrpSpPr>
          <p:cNvPr id="15" name="Group 14"/>
          <p:cNvGrpSpPr/>
          <p:nvPr/>
        </p:nvGrpSpPr>
        <p:grpSpPr>
          <a:xfrm>
            <a:off x="6404679" y="2895600"/>
            <a:ext cx="2554264" cy="838200"/>
            <a:chOff x="6589736" y="2427516"/>
            <a:chExt cx="2554264" cy="838200"/>
          </a:xfrm>
        </p:grpSpPr>
        <p:sp>
          <p:nvSpPr>
            <p:cNvPr id="16" name="Rectangle 15"/>
            <p:cNvSpPr/>
            <p:nvPr/>
          </p:nvSpPr>
          <p:spPr>
            <a:xfrm>
              <a:off x="6591300" y="2533650"/>
              <a:ext cx="109728" cy="109728"/>
            </a:xfrm>
            <a:prstGeom prst="rect">
              <a:avLst/>
            </a:prstGeom>
            <a:solidFill>
              <a:srgbClr val="10248A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6589736" y="2837091"/>
              <a:ext cx="108284" cy="109728"/>
            </a:xfrm>
            <a:prstGeom prst="rect">
              <a:avLst/>
            </a:prstGeom>
            <a:solidFill>
              <a:srgbClr val="96B3F4"/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20" name="TextBox 1"/>
            <p:cNvSpPr txBox="1"/>
            <p:nvPr/>
          </p:nvSpPr>
          <p:spPr>
            <a:xfrm>
              <a:off x="6705600" y="2427516"/>
              <a:ext cx="2438400" cy="838200"/>
            </a:xfrm>
            <a:prstGeom prst="rect">
              <a:avLst/>
            </a:prstGeom>
          </p:spPr>
          <p:txBody>
            <a:bodyPr wrap="square" rtlCol="0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Aft>
                  <a:spcPts val="600"/>
                </a:spcAft>
              </a:pPr>
              <a:r>
                <a:rPr lang="en-US" sz="1400" dirty="0" smtClean="0">
                  <a:cs typeface="Times New Roman" pitchFamily="18" charset="0"/>
                </a:rPr>
                <a:t>Higher than U.S. (</a:t>
              </a:r>
              <a:r>
                <a:rPr lang="en-US" sz="1400" i="1" dirty="0" smtClean="0">
                  <a:cs typeface="Times New Roman" pitchFamily="18" charset="0"/>
                </a:rPr>
                <a:t>p</a:t>
              </a:r>
              <a:r>
                <a:rPr lang="en-US" sz="1400" dirty="0" smtClean="0">
                  <a:cs typeface="Times New Roman" pitchFamily="18" charset="0"/>
                </a:rPr>
                <a:t>  &lt; .05)</a:t>
              </a:r>
            </a:p>
            <a:p>
              <a:pPr>
                <a:spcAft>
                  <a:spcPts val="600"/>
                </a:spcAft>
              </a:pPr>
              <a:r>
                <a:rPr lang="en-US" sz="1400" dirty="0">
                  <a:cs typeface="Times New Roman" pitchFamily="18" charset="0"/>
                </a:rPr>
                <a:t>Not measurably different than U.S. (</a:t>
              </a:r>
              <a:r>
                <a:rPr lang="en-US" sz="1400" i="1" dirty="0">
                  <a:cs typeface="Times New Roman" pitchFamily="18" charset="0"/>
                </a:rPr>
                <a:t>p</a:t>
              </a:r>
              <a:r>
                <a:rPr lang="en-US" sz="1400" dirty="0">
                  <a:cs typeface="Times New Roman" pitchFamily="18" charset="0"/>
                </a:rPr>
                <a:t>  &lt;  .05</a:t>
              </a:r>
              <a:r>
                <a:rPr lang="en-US" sz="1400" dirty="0" smtClean="0">
                  <a:cs typeface="Times New Roman" pitchFamily="18" charset="0"/>
                </a:rPr>
                <a:t>)</a:t>
              </a:r>
              <a:endParaRPr lang="en-US" sz="1400" dirty="0">
                <a:cs typeface="Times New Roman" pitchFamily="18" charset="0"/>
              </a:endParaRPr>
            </a:p>
          </p:txBody>
        </p:sp>
      </p:grpSp>
      <p:sp>
        <p:nvSpPr>
          <p:cNvPr id="17" name="TextBox 8"/>
          <p:cNvSpPr txBox="1">
            <a:spLocks noChangeArrowheads="1"/>
          </p:cNvSpPr>
          <p:nvPr/>
        </p:nvSpPr>
        <p:spPr bwMode="auto">
          <a:xfrm>
            <a:off x="2057400" y="5786735"/>
            <a:ext cx="69342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200" dirty="0" smtClean="0">
                <a:latin typeface="Arial" charset="0"/>
              </a:rPr>
              <a:t>NOTE: Education systems with lower percentages of students reaching the </a:t>
            </a:r>
            <a:r>
              <a:rPr lang="en-US" sz="1200" i="1" dirty="0" smtClean="0">
                <a:latin typeface="Arial" charset="0"/>
              </a:rPr>
              <a:t>Advanced</a:t>
            </a:r>
            <a:r>
              <a:rPr lang="en-US" sz="1200" dirty="0" smtClean="0">
                <a:latin typeface="Arial" charset="0"/>
              </a:rPr>
              <a:t> benchmark than the percentage of U.S. students reaching the </a:t>
            </a:r>
            <a:r>
              <a:rPr lang="en-US" sz="1200" i="1" dirty="0" smtClean="0">
                <a:latin typeface="Arial" charset="0"/>
              </a:rPr>
              <a:t>Advanced </a:t>
            </a:r>
            <a:r>
              <a:rPr lang="en-US" sz="1200" dirty="0" smtClean="0">
                <a:latin typeface="Arial" charset="0"/>
              </a:rPr>
              <a:t>benchmark are not included in figure.</a:t>
            </a:r>
            <a:endParaRPr lang="en-US" sz="1200" dirty="0">
              <a:latin typeface="Arial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10400" y="6381750"/>
            <a:ext cx="2133600" cy="476250"/>
          </a:xfrm>
        </p:spPr>
        <p:txBody>
          <a:bodyPr/>
          <a:lstStyle/>
          <a:p>
            <a:fld id="{4C246220-E29F-4A39-A004-8637397EB48D}" type="slidenum">
              <a:rPr lang="en-US" smtClean="0"/>
              <a:pPr/>
              <a:t>41</a:t>
            </a:fld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914400" y="-228600"/>
            <a:ext cx="7924800" cy="1752600"/>
          </a:xfrm>
        </p:spPr>
        <p:txBody>
          <a:bodyPr>
            <a:no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cs typeface="Arial" pitchFamily="34" charset="0"/>
              </a:rPr>
              <a:t>Seven systems </a:t>
            </a:r>
            <a:r>
              <a:rPr lang="en-US" sz="3200" dirty="0">
                <a:solidFill>
                  <a:schemeClr val="tx1"/>
                </a:solidFill>
                <a:cs typeface="Arial" pitchFamily="34" charset="0"/>
              </a:rPr>
              <a:t>had higher percentages of 4th-grade students reaching </a:t>
            </a:r>
            <a:r>
              <a:rPr lang="en-US" sz="3200" i="1" dirty="0">
                <a:solidFill>
                  <a:schemeClr val="tx1"/>
                </a:solidFill>
                <a:cs typeface="Arial" pitchFamily="34" charset="0"/>
              </a:rPr>
              <a:t>Advanced</a:t>
            </a:r>
            <a:r>
              <a:rPr lang="en-US" sz="3200" dirty="0">
                <a:solidFill>
                  <a:schemeClr val="tx1"/>
                </a:solidFill>
                <a:cs typeface="Arial" pitchFamily="34" charset="0"/>
              </a:rPr>
              <a:t> than </a:t>
            </a:r>
            <a:r>
              <a:rPr lang="en-US" sz="3200" dirty="0" smtClean="0">
                <a:solidFill>
                  <a:schemeClr val="tx1"/>
                </a:solidFill>
                <a:cs typeface="Arial" pitchFamily="34" charset="0"/>
              </a:rPr>
              <a:t>the U.S</a:t>
            </a:r>
            <a:r>
              <a:rPr lang="en-US" sz="3200" dirty="0">
                <a:solidFill>
                  <a:schemeClr val="tx1"/>
                </a:solidFill>
                <a:cs typeface="Arial" pitchFamily="34" charset="0"/>
              </a:rPr>
              <a:t>.</a:t>
            </a:r>
            <a:endParaRPr lang="en-US" sz="3200" dirty="0"/>
          </a:p>
        </p:txBody>
      </p:sp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" y="152400"/>
            <a:ext cx="657225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65124"/>
            <a:ext cx="2051281" cy="692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Rectangle 13"/>
          <p:cNvSpPr/>
          <p:nvPr/>
        </p:nvSpPr>
        <p:spPr>
          <a:xfrm>
            <a:off x="744312" y="4659089"/>
            <a:ext cx="1416998" cy="217712"/>
          </a:xfrm>
          <a:prstGeom prst="rect">
            <a:avLst/>
          </a:prstGeom>
          <a:solidFill>
            <a:srgbClr val="FFFF00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graphicFrame>
        <p:nvGraphicFramePr>
          <p:cNvPr id="24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24722652"/>
              </p:ext>
            </p:extLst>
          </p:nvPr>
        </p:nvGraphicFramePr>
        <p:xfrm>
          <a:off x="0" y="1600200"/>
          <a:ext cx="9144000" cy="411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90516169"/>
              </p:ext>
            </p:extLst>
          </p:nvPr>
        </p:nvGraphicFramePr>
        <p:xfrm>
          <a:off x="800100" y="1524000"/>
          <a:ext cx="7734300" cy="42034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10400" y="6374205"/>
            <a:ext cx="2133600" cy="476250"/>
          </a:xfrm>
          <a:prstGeom prst="rect">
            <a:avLst/>
          </a:prstGeom>
        </p:spPr>
        <p:txBody>
          <a:bodyPr/>
          <a:lstStyle/>
          <a:p>
            <a:fld id="{4C246220-E29F-4A39-A004-8637397EB48D}" type="slidenum">
              <a:rPr lang="en-US" smtClean="0"/>
              <a:pPr/>
              <a:t>42</a:t>
            </a:fld>
            <a:endParaRPr lang="en-US" dirty="0"/>
          </a:p>
        </p:txBody>
      </p:sp>
      <p:sp>
        <p:nvSpPr>
          <p:cNvPr id="6" name="TextBox 8"/>
          <p:cNvSpPr txBox="1">
            <a:spLocks noChangeArrowheads="1"/>
          </p:cNvSpPr>
          <p:nvPr/>
        </p:nvSpPr>
        <p:spPr bwMode="auto">
          <a:xfrm>
            <a:off x="2057400" y="5727412"/>
            <a:ext cx="60198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200" dirty="0" smtClean="0">
                <a:latin typeface="Arial" charset="0"/>
              </a:rPr>
              <a:t>NOTE: All U.S</a:t>
            </a:r>
            <a:r>
              <a:rPr lang="en-US" sz="1200" dirty="0">
                <a:latin typeface="Arial" charset="0"/>
              </a:rPr>
              <a:t>. </a:t>
            </a:r>
            <a:r>
              <a:rPr lang="en-US" sz="1200" dirty="0" smtClean="0">
                <a:latin typeface="Arial" charset="0"/>
              </a:rPr>
              <a:t>percentages are </a:t>
            </a:r>
            <a:r>
              <a:rPr lang="en-US" sz="1200" dirty="0">
                <a:latin typeface="Arial" charset="0"/>
              </a:rPr>
              <a:t>significantly </a:t>
            </a:r>
            <a:r>
              <a:rPr lang="en-US" sz="1200" dirty="0" smtClean="0">
                <a:latin typeface="Arial" charset="0"/>
              </a:rPr>
              <a:t>higher than the corresponding TIMSS </a:t>
            </a:r>
            <a:r>
              <a:rPr lang="en-US" sz="1200" dirty="0">
                <a:latin typeface="Arial" charset="0"/>
              </a:rPr>
              <a:t>international </a:t>
            </a:r>
            <a:r>
              <a:rPr lang="en-US" sz="1200" dirty="0" smtClean="0">
                <a:latin typeface="Arial" charset="0"/>
              </a:rPr>
              <a:t>median at the .05 level of statistical significance.</a:t>
            </a:r>
            <a:endParaRPr lang="en-US" sz="1200" dirty="0">
              <a:latin typeface="Arial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58200" y="95250"/>
            <a:ext cx="571500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91" y="6165124"/>
            <a:ext cx="2051281" cy="692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itle 1"/>
          <p:cNvSpPr txBox="1">
            <a:spLocks/>
          </p:cNvSpPr>
          <p:nvPr/>
        </p:nvSpPr>
        <p:spPr bwMode="auto">
          <a:xfrm>
            <a:off x="914400" y="0"/>
            <a:ext cx="7315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9pPr>
          </a:lstStyle>
          <a:p>
            <a:r>
              <a:rPr lang="en-US" sz="3200" dirty="0" smtClean="0">
                <a:solidFill>
                  <a:schemeClr val="tx1"/>
                </a:solidFill>
                <a:cs typeface="Arial" pitchFamily="34" charset="0"/>
              </a:rPr>
              <a:t>Percentages of U.S. 8th-graders reaching TIMSS mathematics benchmarks were higher than international medians in 2011</a:t>
            </a:r>
            <a:endParaRPr lang="en-US" sz="3200" i="1" dirty="0">
              <a:solidFill>
                <a:schemeClr val="tx1"/>
              </a:solidFill>
              <a:cs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16" y="6163352"/>
            <a:ext cx="2051281" cy="692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TextBox 8"/>
          <p:cNvSpPr txBox="1">
            <a:spLocks noChangeArrowheads="1"/>
          </p:cNvSpPr>
          <p:nvPr/>
        </p:nvSpPr>
        <p:spPr bwMode="auto">
          <a:xfrm>
            <a:off x="1811314" y="6091535"/>
            <a:ext cx="6858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200" dirty="0" smtClean="0">
                <a:latin typeface="Arial" charset="0"/>
              </a:rPr>
              <a:t>NOTE: Education systems with lower percentages of students reaching the </a:t>
            </a:r>
            <a:r>
              <a:rPr lang="en-US" sz="1200" i="1" dirty="0" smtClean="0">
                <a:latin typeface="Arial" charset="0"/>
              </a:rPr>
              <a:t>Advanced</a:t>
            </a:r>
            <a:r>
              <a:rPr lang="en-US" sz="1200" dirty="0" smtClean="0">
                <a:latin typeface="Arial" charset="0"/>
              </a:rPr>
              <a:t> benchmark than the percentage of U.S. students reaching the </a:t>
            </a:r>
            <a:r>
              <a:rPr lang="en-US" sz="1200" i="1" dirty="0" smtClean="0">
                <a:latin typeface="Arial" charset="0"/>
              </a:rPr>
              <a:t>Advanced </a:t>
            </a:r>
            <a:r>
              <a:rPr lang="en-US" sz="1200" dirty="0" smtClean="0">
                <a:latin typeface="Arial" charset="0"/>
              </a:rPr>
              <a:t>benchmark are not included in figure.</a:t>
            </a:r>
            <a:endParaRPr lang="en-US" sz="1200" dirty="0">
              <a:latin typeface="Arial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10400" y="6367907"/>
            <a:ext cx="2133600" cy="476250"/>
          </a:xfrm>
        </p:spPr>
        <p:txBody>
          <a:bodyPr/>
          <a:lstStyle/>
          <a:p>
            <a:fld id="{4C246220-E29F-4A39-A004-8637397EB48D}" type="slidenum">
              <a:rPr lang="en-US" smtClean="0"/>
              <a:pPr/>
              <a:t>43</a:t>
            </a:fld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04800" y="-152400"/>
            <a:ext cx="8001000" cy="1600200"/>
          </a:xfrm>
        </p:spPr>
        <p:txBody>
          <a:bodyPr>
            <a:noAutofit/>
          </a:bodyPr>
          <a:lstStyle/>
          <a:p>
            <a:r>
              <a:rPr lang="en-US" sz="3200" dirty="0">
                <a:solidFill>
                  <a:schemeClr val="tx1"/>
                </a:solidFill>
                <a:cs typeface="Arial" pitchFamily="34" charset="0"/>
              </a:rPr>
              <a:t>Eleven </a:t>
            </a:r>
            <a:r>
              <a:rPr lang="en-US" sz="3200" dirty="0" smtClean="0">
                <a:solidFill>
                  <a:schemeClr val="tx1"/>
                </a:solidFill>
                <a:cs typeface="Arial" pitchFamily="34" charset="0"/>
              </a:rPr>
              <a:t>systems </a:t>
            </a:r>
            <a:r>
              <a:rPr lang="en-US" sz="3200" dirty="0">
                <a:solidFill>
                  <a:schemeClr val="tx1"/>
                </a:solidFill>
                <a:cs typeface="Arial" pitchFamily="34" charset="0"/>
              </a:rPr>
              <a:t>had higher percentages of 8th-graders reaching </a:t>
            </a:r>
            <a:r>
              <a:rPr lang="en-US" sz="3200" i="1" dirty="0">
                <a:solidFill>
                  <a:schemeClr val="tx1"/>
                </a:solidFill>
                <a:cs typeface="Arial" pitchFamily="34" charset="0"/>
              </a:rPr>
              <a:t>Advanced</a:t>
            </a:r>
            <a:r>
              <a:rPr lang="en-US" sz="3200" dirty="0">
                <a:solidFill>
                  <a:schemeClr val="tx1"/>
                </a:solidFill>
                <a:cs typeface="Arial" pitchFamily="34" charset="0"/>
              </a:rPr>
              <a:t> than the U.S.</a:t>
            </a:r>
            <a:endParaRPr lang="en-US" sz="3200" i="1" dirty="0"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58200" y="95250"/>
            <a:ext cx="571500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1"/>
          <p:cNvSpPr/>
          <p:nvPr/>
        </p:nvSpPr>
        <p:spPr>
          <a:xfrm>
            <a:off x="347363" y="2154844"/>
            <a:ext cx="1290938" cy="131156"/>
          </a:xfrm>
          <a:prstGeom prst="rect">
            <a:avLst/>
          </a:prstGeom>
          <a:solidFill>
            <a:srgbClr val="FFFF99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360363" y="2514528"/>
            <a:ext cx="1277937" cy="152472"/>
          </a:xfrm>
          <a:prstGeom prst="rect">
            <a:avLst/>
          </a:prstGeom>
          <a:solidFill>
            <a:srgbClr val="FFFF99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/>
          <a:lstStyle/>
          <a:p>
            <a:endParaRPr lang="en-US" sz="1100" dirty="0"/>
          </a:p>
        </p:txBody>
      </p:sp>
      <p:sp>
        <p:nvSpPr>
          <p:cNvPr id="15" name="Rectangle 14"/>
          <p:cNvSpPr/>
          <p:nvPr/>
        </p:nvSpPr>
        <p:spPr>
          <a:xfrm>
            <a:off x="362807" y="2684742"/>
            <a:ext cx="1275494" cy="134658"/>
          </a:xfrm>
          <a:prstGeom prst="rect">
            <a:avLst/>
          </a:prstGeom>
          <a:solidFill>
            <a:srgbClr val="FFFF99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/>
          <a:lstStyle/>
          <a:p>
            <a:endParaRPr lang="en-US" sz="1100" dirty="0"/>
          </a:p>
        </p:txBody>
      </p:sp>
      <p:sp>
        <p:nvSpPr>
          <p:cNvPr id="16" name="Rectangle 15"/>
          <p:cNvSpPr/>
          <p:nvPr/>
        </p:nvSpPr>
        <p:spPr>
          <a:xfrm>
            <a:off x="354655" y="3024616"/>
            <a:ext cx="1283646" cy="156734"/>
          </a:xfrm>
          <a:prstGeom prst="rect">
            <a:avLst/>
          </a:prstGeom>
          <a:solidFill>
            <a:srgbClr val="FFFF99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/>
          <a:lstStyle/>
          <a:p>
            <a:endParaRPr lang="en-US" sz="1100" dirty="0"/>
          </a:p>
        </p:txBody>
      </p:sp>
      <p:sp>
        <p:nvSpPr>
          <p:cNvPr id="24" name="Rectangle 23"/>
          <p:cNvSpPr/>
          <p:nvPr/>
        </p:nvSpPr>
        <p:spPr>
          <a:xfrm>
            <a:off x="362807" y="3512729"/>
            <a:ext cx="1275494" cy="135346"/>
          </a:xfrm>
          <a:prstGeom prst="rect">
            <a:avLst/>
          </a:prstGeom>
          <a:solidFill>
            <a:srgbClr val="FFFF99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/>
          <a:lstStyle/>
          <a:p>
            <a:endParaRPr lang="en-US" sz="1100" dirty="0"/>
          </a:p>
        </p:txBody>
      </p:sp>
      <p:sp>
        <p:nvSpPr>
          <p:cNvPr id="25" name="Rectangle 24"/>
          <p:cNvSpPr/>
          <p:nvPr/>
        </p:nvSpPr>
        <p:spPr>
          <a:xfrm>
            <a:off x="362807" y="3695699"/>
            <a:ext cx="1275494" cy="139701"/>
          </a:xfrm>
          <a:prstGeom prst="rect">
            <a:avLst/>
          </a:prstGeom>
          <a:solidFill>
            <a:srgbClr val="FFFF99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/>
          <a:lstStyle/>
          <a:p>
            <a:endParaRPr lang="en-US" sz="1100" dirty="0"/>
          </a:p>
        </p:txBody>
      </p:sp>
      <p:sp>
        <p:nvSpPr>
          <p:cNvPr id="26" name="Rectangle 25"/>
          <p:cNvSpPr/>
          <p:nvPr/>
        </p:nvSpPr>
        <p:spPr>
          <a:xfrm>
            <a:off x="381001" y="4173000"/>
            <a:ext cx="1257300" cy="125950"/>
          </a:xfrm>
          <a:prstGeom prst="rect">
            <a:avLst/>
          </a:prstGeom>
          <a:solidFill>
            <a:srgbClr val="FFFF99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/>
          <a:lstStyle/>
          <a:p>
            <a:endParaRPr lang="en-US" sz="1100" dirty="0"/>
          </a:p>
        </p:txBody>
      </p:sp>
      <p:sp>
        <p:nvSpPr>
          <p:cNvPr id="27" name="Rectangle 26"/>
          <p:cNvSpPr/>
          <p:nvPr/>
        </p:nvSpPr>
        <p:spPr>
          <a:xfrm>
            <a:off x="381001" y="5368466"/>
            <a:ext cx="1257300" cy="136984"/>
          </a:xfrm>
          <a:prstGeom prst="rect">
            <a:avLst/>
          </a:prstGeom>
          <a:solidFill>
            <a:srgbClr val="FFFF99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/>
          <a:lstStyle/>
          <a:p>
            <a:endParaRPr lang="en-US" sz="1100" dirty="0"/>
          </a:p>
        </p:txBody>
      </p:sp>
      <p:sp>
        <p:nvSpPr>
          <p:cNvPr id="28" name="Rectangle 27"/>
          <p:cNvSpPr/>
          <p:nvPr/>
        </p:nvSpPr>
        <p:spPr>
          <a:xfrm>
            <a:off x="381001" y="4358259"/>
            <a:ext cx="1257300" cy="118491"/>
          </a:xfrm>
          <a:prstGeom prst="rect">
            <a:avLst/>
          </a:prstGeom>
          <a:solidFill>
            <a:srgbClr val="FFFF00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/>
          <a:lstStyle/>
          <a:p>
            <a:endParaRPr lang="en-US" sz="1100" dirty="0"/>
          </a:p>
        </p:txBody>
      </p:sp>
      <p:grpSp>
        <p:nvGrpSpPr>
          <p:cNvPr id="20" name="Group 19"/>
          <p:cNvGrpSpPr/>
          <p:nvPr/>
        </p:nvGrpSpPr>
        <p:grpSpPr>
          <a:xfrm>
            <a:off x="6115050" y="4486600"/>
            <a:ext cx="2554264" cy="838200"/>
            <a:chOff x="6589736" y="2427516"/>
            <a:chExt cx="2554264" cy="838200"/>
          </a:xfrm>
        </p:grpSpPr>
        <p:sp>
          <p:nvSpPr>
            <p:cNvPr id="21" name="Rectangle 20"/>
            <p:cNvSpPr/>
            <p:nvPr/>
          </p:nvSpPr>
          <p:spPr>
            <a:xfrm>
              <a:off x="6591300" y="2533650"/>
              <a:ext cx="109728" cy="109728"/>
            </a:xfrm>
            <a:prstGeom prst="rect">
              <a:avLst/>
            </a:prstGeom>
            <a:solidFill>
              <a:srgbClr val="10248A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22" name="Rectangle 21"/>
            <p:cNvSpPr/>
            <p:nvPr/>
          </p:nvSpPr>
          <p:spPr>
            <a:xfrm>
              <a:off x="6589736" y="2837091"/>
              <a:ext cx="108284" cy="109728"/>
            </a:xfrm>
            <a:prstGeom prst="rect">
              <a:avLst/>
            </a:prstGeom>
            <a:solidFill>
              <a:srgbClr val="96B3F4"/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23" name="TextBox 1"/>
            <p:cNvSpPr txBox="1"/>
            <p:nvPr/>
          </p:nvSpPr>
          <p:spPr>
            <a:xfrm>
              <a:off x="6705600" y="2427516"/>
              <a:ext cx="2438400" cy="838200"/>
            </a:xfrm>
            <a:prstGeom prst="rect">
              <a:avLst/>
            </a:prstGeom>
          </p:spPr>
          <p:txBody>
            <a:bodyPr wrap="square" rtlCol="0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Aft>
                  <a:spcPts val="600"/>
                </a:spcAft>
              </a:pPr>
              <a:r>
                <a:rPr lang="en-US" sz="1400" dirty="0" smtClean="0">
                  <a:cs typeface="Times New Roman" pitchFamily="18" charset="0"/>
                </a:rPr>
                <a:t>Higher than U.S. (</a:t>
              </a:r>
              <a:r>
                <a:rPr lang="en-US" sz="1400" i="1" dirty="0" smtClean="0">
                  <a:cs typeface="Times New Roman" pitchFamily="18" charset="0"/>
                </a:rPr>
                <a:t>p</a:t>
              </a:r>
              <a:r>
                <a:rPr lang="en-US" sz="1400" dirty="0" smtClean="0">
                  <a:cs typeface="Times New Roman" pitchFamily="18" charset="0"/>
                </a:rPr>
                <a:t>  &lt; .05)</a:t>
              </a:r>
            </a:p>
            <a:p>
              <a:pPr>
                <a:spcAft>
                  <a:spcPts val="600"/>
                </a:spcAft>
              </a:pPr>
              <a:r>
                <a:rPr lang="en-US" sz="1400" dirty="0">
                  <a:cs typeface="Times New Roman" pitchFamily="18" charset="0"/>
                </a:rPr>
                <a:t>Not measurably different than U.S. (</a:t>
              </a:r>
              <a:r>
                <a:rPr lang="en-US" sz="1400" i="1" dirty="0">
                  <a:cs typeface="Times New Roman" pitchFamily="18" charset="0"/>
                </a:rPr>
                <a:t>p</a:t>
              </a:r>
              <a:r>
                <a:rPr lang="en-US" sz="1400" dirty="0">
                  <a:cs typeface="Times New Roman" pitchFamily="18" charset="0"/>
                </a:rPr>
                <a:t>  &lt;  .05</a:t>
              </a:r>
              <a:r>
                <a:rPr lang="en-US" sz="1400" dirty="0" smtClean="0">
                  <a:cs typeface="Times New Roman" pitchFamily="18" charset="0"/>
                </a:rPr>
                <a:t>)</a:t>
              </a:r>
              <a:endParaRPr lang="en-US" sz="1400" dirty="0">
                <a:cs typeface="Times New Roman" pitchFamily="18" charset="0"/>
              </a:endParaRPr>
            </a:p>
          </p:txBody>
        </p:sp>
      </p:grp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42225144"/>
              </p:ext>
            </p:extLst>
          </p:nvPr>
        </p:nvGraphicFramePr>
        <p:xfrm>
          <a:off x="-756684" y="1104900"/>
          <a:ext cx="10053084" cy="5181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3616289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799" y="-914400"/>
            <a:ext cx="9459686" cy="8976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BF7F65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8844" y="4648200"/>
            <a:ext cx="7772400" cy="914400"/>
          </a:xfrm>
          <a:prstGeom prst="round2DiagRect">
            <a:avLst>
              <a:gd name="adj1" fmla="val 44054"/>
              <a:gd name="adj2" fmla="val 0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US" sz="4800" b="1" i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SCIENCE</a:t>
            </a:r>
            <a:endParaRPr lang="en-US" sz="4800" b="1" i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0"/>
            <a:ext cx="7772400" cy="1143000"/>
          </a:xfrm>
        </p:spPr>
        <p:txBody>
          <a:bodyPr/>
          <a:lstStyle/>
          <a:p>
            <a:r>
              <a:rPr lang="en-US" sz="3200" dirty="0" smtClean="0">
                <a:solidFill>
                  <a:schemeClr val="tx1"/>
                </a:solidFill>
              </a:rPr>
              <a:t>TIMSS 2011 </a:t>
            </a:r>
            <a:r>
              <a:rPr lang="en-US" sz="3200" dirty="0">
                <a:solidFill>
                  <a:schemeClr val="tx1"/>
                </a:solidFill>
              </a:rPr>
              <a:t>s</a:t>
            </a:r>
            <a:r>
              <a:rPr lang="en-US" sz="3200" dirty="0" smtClean="0">
                <a:solidFill>
                  <a:schemeClr val="tx1"/>
                </a:solidFill>
              </a:rPr>
              <a:t>cience framework</a:t>
            </a:r>
            <a:endParaRPr lang="en-US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43596" y="6374205"/>
            <a:ext cx="2133600" cy="476250"/>
          </a:xfrm>
        </p:spPr>
        <p:txBody>
          <a:bodyPr/>
          <a:lstStyle/>
          <a:p>
            <a:fld id="{4C246220-E29F-4A39-A004-8637397EB48D}" type="slidenum">
              <a:rPr lang="en-US" smtClean="0"/>
              <a:pPr/>
              <a:t>45</a:t>
            </a:fld>
            <a:endParaRPr lang="en-US" dirty="0"/>
          </a:p>
        </p:txBody>
      </p:sp>
      <p:graphicFrame>
        <p:nvGraphicFramePr>
          <p:cNvPr id="5" name="Content Placeholder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51215995"/>
              </p:ext>
            </p:extLst>
          </p:nvPr>
        </p:nvGraphicFramePr>
        <p:xfrm>
          <a:off x="1066800" y="990601"/>
          <a:ext cx="7086600" cy="51815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25373"/>
                <a:gridCol w="4661227"/>
              </a:tblGrid>
              <a:tr h="70337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400" dirty="0" smtClean="0"/>
                        <a:t>TIMSS science</a:t>
                      </a:r>
                      <a:endParaRPr lang="en-US" sz="2400" dirty="0"/>
                    </a:p>
                  </a:txBody>
                  <a:tcPr/>
                </a:tc>
              </a:tr>
              <a:tr h="3010381">
                <a:tc>
                  <a:txBody>
                    <a:bodyPr/>
                    <a:lstStyle/>
                    <a:p>
                      <a:r>
                        <a:rPr lang="en-US" b="1" dirty="0" smtClean="0"/>
                        <a:t>Content dimensions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u="sng" dirty="0" smtClean="0"/>
                        <a:t>Grade 4</a:t>
                      </a:r>
                      <a:endParaRPr lang="en-US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Earth science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Life science</a:t>
                      </a:r>
                    </a:p>
                    <a:p>
                      <a:r>
                        <a:rPr lang="en-US" dirty="0" smtClean="0"/>
                        <a:t>Physical science</a:t>
                      </a:r>
                    </a:p>
                    <a:p>
                      <a:endParaRPr lang="en-US" u="sng" dirty="0" smtClean="0"/>
                    </a:p>
                    <a:p>
                      <a:r>
                        <a:rPr lang="en-US" u="sng" dirty="0" smtClean="0"/>
                        <a:t>Grade</a:t>
                      </a:r>
                      <a:r>
                        <a:rPr lang="en-US" u="sng" baseline="0" dirty="0" smtClean="0"/>
                        <a:t> 8</a:t>
                      </a:r>
                      <a:endParaRPr lang="en-US" baseline="0" dirty="0" smtClean="0"/>
                    </a:p>
                    <a:p>
                      <a:r>
                        <a:rPr lang="en-US" dirty="0" smtClean="0"/>
                        <a:t>Biology</a:t>
                      </a:r>
                      <a:endParaRPr lang="en-US" b="1" dirty="0" smtClean="0"/>
                    </a:p>
                    <a:p>
                      <a:r>
                        <a:rPr lang="en-US" dirty="0" smtClean="0"/>
                        <a:t>Chemistry</a:t>
                      </a:r>
                    </a:p>
                    <a:p>
                      <a:r>
                        <a:rPr lang="en-US" dirty="0" smtClean="0"/>
                        <a:t>Earth science</a:t>
                      </a:r>
                    </a:p>
                    <a:p>
                      <a:r>
                        <a:rPr lang="en-US" dirty="0" smtClean="0"/>
                        <a:t>Physics</a:t>
                      </a:r>
                    </a:p>
                  </a:txBody>
                  <a:tcPr/>
                </a:tc>
              </a:tr>
              <a:tr h="1467839">
                <a:tc>
                  <a:txBody>
                    <a:bodyPr/>
                    <a:lstStyle/>
                    <a:p>
                      <a:r>
                        <a:rPr lang="en-US" b="1" smtClean="0"/>
                        <a:t>Cognitive dimensions</a:t>
                      </a:r>
                      <a:endParaRPr lang="en-US" b="1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Knowing</a:t>
                      </a:r>
                    </a:p>
                    <a:p>
                      <a:r>
                        <a:rPr lang="en-US" dirty="0" smtClean="0"/>
                        <a:t>Applying</a:t>
                      </a:r>
                    </a:p>
                    <a:p>
                      <a:r>
                        <a:rPr lang="en-US" dirty="0" smtClean="0"/>
                        <a:t>Reasoning</a:t>
                      </a: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798" y="6165377"/>
            <a:ext cx="2051281" cy="692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0307" y="1783196"/>
            <a:ext cx="2133600" cy="2892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6515804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5262" y="0"/>
            <a:ext cx="7284338" cy="1143000"/>
          </a:xfrm>
        </p:spPr>
        <p:txBody>
          <a:bodyPr/>
          <a:lstStyle/>
          <a:p>
            <a:r>
              <a:rPr lang="en-US" sz="3200" dirty="0" smtClean="0">
                <a:solidFill>
                  <a:schemeClr val="tx1"/>
                </a:solidFill>
              </a:rPr>
              <a:t>What is on the TIMSS science assessment?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01966" y="6372626"/>
            <a:ext cx="2133600" cy="476250"/>
          </a:xfrm>
        </p:spPr>
        <p:txBody>
          <a:bodyPr/>
          <a:lstStyle/>
          <a:p>
            <a:fld id="{4C246220-E29F-4A39-A004-8637397EB48D}" type="slidenum">
              <a:rPr lang="en-US" smtClean="0"/>
              <a:pPr/>
              <a:t>46</a:t>
            </a:fld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685800" y="1828800"/>
            <a:ext cx="7772400" cy="3657600"/>
          </a:xfrm>
          <a:prstGeom prst="rect">
            <a:avLst/>
          </a:prstGeom>
          <a:ln>
            <a:noFill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85800" y="1828800"/>
            <a:ext cx="518925" cy="36576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</a:rPr>
              <a:t>GRADE 4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3825" y="152400"/>
            <a:ext cx="79057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798" y="6165377"/>
            <a:ext cx="2051281" cy="692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0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4725" y="2196952"/>
            <a:ext cx="6864041" cy="295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Rectangle 13"/>
          <p:cNvSpPr/>
          <p:nvPr/>
        </p:nvSpPr>
        <p:spPr>
          <a:xfrm>
            <a:off x="4800600" y="3505200"/>
            <a:ext cx="2355193" cy="147732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dirty="0"/>
              <a:t>Percentage of </a:t>
            </a:r>
            <a:r>
              <a:rPr lang="en-US" dirty="0" smtClean="0"/>
              <a:t>4th-graders </a:t>
            </a:r>
            <a:r>
              <a:rPr lang="en-US" dirty="0"/>
              <a:t>answering correctly:</a:t>
            </a:r>
          </a:p>
          <a:p>
            <a:r>
              <a:rPr lang="en-US" dirty="0"/>
              <a:t>U.S.: </a:t>
            </a:r>
            <a:r>
              <a:rPr lang="en-US" dirty="0" smtClean="0"/>
              <a:t>96%</a:t>
            </a:r>
            <a:endParaRPr lang="en-US" dirty="0"/>
          </a:p>
          <a:p>
            <a:r>
              <a:rPr lang="en-US" dirty="0"/>
              <a:t>Int’l Avg.: </a:t>
            </a:r>
            <a:r>
              <a:rPr lang="en-US" dirty="0" smtClean="0"/>
              <a:t>83%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927676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5262" y="0"/>
            <a:ext cx="7284338" cy="1143000"/>
          </a:xfrm>
        </p:spPr>
        <p:txBody>
          <a:bodyPr/>
          <a:lstStyle/>
          <a:p>
            <a:r>
              <a:rPr lang="en-US" sz="3200" dirty="0" smtClean="0">
                <a:solidFill>
                  <a:schemeClr val="tx1"/>
                </a:solidFill>
              </a:rPr>
              <a:t>What is on the TIMSS science assessment?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10400" y="6374205"/>
            <a:ext cx="2133600" cy="476250"/>
          </a:xfrm>
        </p:spPr>
        <p:txBody>
          <a:bodyPr/>
          <a:lstStyle/>
          <a:p>
            <a:fld id="{4C246220-E29F-4A39-A004-8637397EB48D}" type="slidenum">
              <a:rPr lang="en-US" smtClean="0"/>
              <a:pPr/>
              <a:t>47</a:t>
            </a:fld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685800" y="1828800"/>
            <a:ext cx="7772400" cy="3657600"/>
          </a:xfrm>
          <a:prstGeom prst="rect">
            <a:avLst/>
          </a:prstGeom>
          <a:ln>
            <a:noFill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85800" y="1828800"/>
            <a:ext cx="518925" cy="36576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</a:rPr>
              <a:t>GRADE 4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3825" y="152400"/>
            <a:ext cx="79057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65124"/>
            <a:ext cx="2051281" cy="692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0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3987" y="2103969"/>
            <a:ext cx="6296025" cy="3107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Rectangle 9"/>
          <p:cNvSpPr/>
          <p:nvPr/>
        </p:nvSpPr>
        <p:spPr>
          <a:xfrm>
            <a:off x="5105400" y="3668486"/>
            <a:ext cx="2355193" cy="147732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dirty="0"/>
              <a:t>Percentage of </a:t>
            </a:r>
            <a:r>
              <a:rPr lang="en-US" dirty="0" smtClean="0"/>
              <a:t>4th-graders </a:t>
            </a:r>
            <a:r>
              <a:rPr lang="en-US" dirty="0"/>
              <a:t>answering correctly:</a:t>
            </a:r>
          </a:p>
          <a:p>
            <a:r>
              <a:rPr lang="en-US" dirty="0"/>
              <a:t>U.S.: </a:t>
            </a:r>
            <a:r>
              <a:rPr lang="en-US" dirty="0" smtClean="0"/>
              <a:t>90%</a:t>
            </a:r>
            <a:endParaRPr lang="en-US" dirty="0"/>
          </a:p>
          <a:p>
            <a:r>
              <a:rPr lang="en-US" dirty="0"/>
              <a:t>Int’l Avg.: </a:t>
            </a:r>
            <a:r>
              <a:rPr lang="en-US" dirty="0" smtClean="0"/>
              <a:t>73%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077483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1" y="0"/>
            <a:ext cx="7315200" cy="1143000"/>
          </a:xfrm>
        </p:spPr>
        <p:txBody>
          <a:bodyPr/>
          <a:lstStyle/>
          <a:p>
            <a:r>
              <a:rPr lang="en-US" sz="3200" dirty="0" smtClean="0">
                <a:solidFill>
                  <a:schemeClr val="tx1"/>
                </a:solidFill>
              </a:rPr>
              <a:t>What is on the TIMSS science assessment?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10400" y="6365152"/>
            <a:ext cx="2133600" cy="476250"/>
          </a:xfrm>
        </p:spPr>
        <p:txBody>
          <a:bodyPr/>
          <a:lstStyle/>
          <a:p>
            <a:fld id="{4C246220-E29F-4A39-A004-8637397EB48D}" type="slidenum">
              <a:rPr lang="en-US" smtClean="0"/>
              <a:pPr/>
              <a:t>48</a:t>
            </a:fld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228600" y="1040204"/>
            <a:ext cx="8610600" cy="5105400"/>
          </a:xfrm>
          <a:prstGeom prst="rect">
            <a:avLst/>
          </a:prstGeom>
          <a:ln>
            <a:noFill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85800" y="1790700"/>
            <a:ext cx="518925" cy="36576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</a:rPr>
              <a:t>GRADE 8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50532" y="65331"/>
            <a:ext cx="847725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7" y="6165124"/>
            <a:ext cx="2051281" cy="692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9252" y="1125294"/>
            <a:ext cx="5185947" cy="4988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Rectangle 12"/>
          <p:cNvSpPr/>
          <p:nvPr/>
        </p:nvSpPr>
        <p:spPr>
          <a:xfrm>
            <a:off x="4803028" y="2734270"/>
            <a:ext cx="2355193" cy="147732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dirty="0"/>
              <a:t>Percentage of 8th-graders answering correctly:</a:t>
            </a:r>
          </a:p>
          <a:p>
            <a:r>
              <a:rPr lang="en-US" dirty="0"/>
              <a:t>U.S.: </a:t>
            </a:r>
            <a:r>
              <a:rPr lang="en-US" dirty="0" smtClean="0"/>
              <a:t>28%</a:t>
            </a:r>
            <a:endParaRPr lang="en-US" dirty="0"/>
          </a:p>
          <a:p>
            <a:r>
              <a:rPr lang="en-US" dirty="0"/>
              <a:t>Int’l Avg.: </a:t>
            </a:r>
            <a:r>
              <a:rPr lang="en-US" dirty="0" smtClean="0"/>
              <a:t>27%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431669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1" y="0"/>
            <a:ext cx="7315200" cy="1143000"/>
          </a:xfrm>
        </p:spPr>
        <p:txBody>
          <a:bodyPr/>
          <a:lstStyle/>
          <a:p>
            <a:r>
              <a:rPr lang="en-US" sz="3200" dirty="0" smtClean="0">
                <a:solidFill>
                  <a:schemeClr val="tx1"/>
                </a:solidFill>
              </a:rPr>
              <a:t>What is on the TIMSS science assessment?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12663" y="6374205"/>
            <a:ext cx="2133600" cy="476250"/>
          </a:xfrm>
        </p:spPr>
        <p:txBody>
          <a:bodyPr/>
          <a:lstStyle/>
          <a:p>
            <a:fld id="{4C246220-E29F-4A39-A004-8637397EB48D}" type="slidenum">
              <a:rPr lang="en-US" smtClean="0"/>
              <a:pPr/>
              <a:t>49</a:t>
            </a:fld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456314" y="1257300"/>
            <a:ext cx="8153399" cy="4800600"/>
          </a:xfrm>
          <a:prstGeom prst="rect">
            <a:avLst/>
          </a:prstGeom>
          <a:ln>
            <a:noFill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85800" y="1828800"/>
            <a:ext cx="518925" cy="36576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</a:rPr>
              <a:t>GRADE 8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53400" y="123825"/>
            <a:ext cx="847725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65124"/>
            <a:ext cx="2051281" cy="692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8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4725" y="1981200"/>
            <a:ext cx="7011988" cy="280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4343400" y="2919710"/>
            <a:ext cx="2355193" cy="147732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dirty="0"/>
              <a:t>Percentage of 8th-graders answering correctly:</a:t>
            </a:r>
          </a:p>
          <a:p>
            <a:r>
              <a:rPr lang="en-US" dirty="0"/>
              <a:t>U.S.: </a:t>
            </a:r>
            <a:r>
              <a:rPr lang="en-US" dirty="0" smtClean="0"/>
              <a:t>76%</a:t>
            </a:r>
            <a:endParaRPr lang="en-US" dirty="0"/>
          </a:p>
          <a:p>
            <a:r>
              <a:rPr lang="en-US" dirty="0"/>
              <a:t>Int’l Avg.: </a:t>
            </a:r>
            <a:r>
              <a:rPr lang="en-US" dirty="0" smtClean="0"/>
              <a:t>61%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918466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7010400" y="6381750"/>
            <a:ext cx="2133600" cy="476250"/>
          </a:xfrm>
          <a:prstGeom prst="rect">
            <a:avLst/>
          </a:prstGeom>
        </p:spPr>
        <p:txBody>
          <a:bodyPr/>
          <a:lstStyle/>
          <a:p>
            <a:fld id="{4C246220-E29F-4A39-A004-8637397EB48D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80" name="Freeform 79"/>
          <p:cNvSpPr/>
          <p:nvPr/>
        </p:nvSpPr>
        <p:spPr>
          <a:xfrm>
            <a:off x="2297906" y="2800350"/>
            <a:ext cx="85725" cy="66675"/>
          </a:xfrm>
          <a:custGeom>
            <a:avLst/>
            <a:gdLst>
              <a:gd name="connsiteX0" fmla="*/ 83344 w 85725"/>
              <a:gd name="connsiteY0" fmla="*/ 0 h 66675"/>
              <a:gd name="connsiteX1" fmla="*/ 85725 w 85725"/>
              <a:gd name="connsiteY1" fmla="*/ 7144 h 66675"/>
              <a:gd name="connsiteX2" fmla="*/ 76200 w 85725"/>
              <a:gd name="connsiteY2" fmla="*/ 23813 h 66675"/>
              <a:gd name="connsiteX3" fmla="*/ 61913 w 85725"/>
              <a:gd name="connsiteY3" fmla="*/ 33338 h 66675"/>
              <a:gd name="connsiteX4" fmla="*/ 54769 w 85725"/>
              <a:gd name="connsiteY4" fmla="*/ 47625 h 66675"/>
              <a:gd name="connsiteX5" fmla="*/ 50007 w 85725"/>
              <a:gd name="connsiteY5" fmla="*/ 54769 h 66675"/>
              <a:gd name="connsiteX6" fmla="*/ 47625 w 85725"/>
              <a:gd name="connsiteY6" fmla="*/ 61913 h 66675"/>
              <a:gd name="connsiteX7" fmla="*/ 33338 w 85725"/>
              <a:gd name="connsiteY7" fmla="*/ 66675 h 66675"/>
              <a:gd name="connsiteX8" fmla="*/ 7144 w 85725"/>
              <a:gd name="connsiteY8" fmla="*/ 61913 h 66675"/>
              <a:gd name="connsiteX9" fmla="*/ 0 w 85725"/>
              <a:gd name="connsiteY9" fmla="*/ 57150 h 66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5725" h="66675">
                <a:moveTo>
                  <a:pt x="83344" y="0"/>
                </a:moveTo>
                <a:cubicBezTo>
                  <a:pt x="84138" y="2381"/>
                  <a:pt x="85725" y="4634"/>
                  <a:pt x="85725" y="7144"/>
                </a:cubicBezTo>
                <a:cubicBezTo>
                  <a:pt x="85725" y="15407"/>
                  <a:pt x="82368" y="19016"/>
                  <a:pt x="76200" y="23813"/>
                </a:cubicBezTo>
                <a:cubicBezTo>
                  <a:pt x="71682" y="27327"/>
                  <a:pt x="61913" y="33338"/>
                  <a:pt x="61913" y="33338"/>
                </a:cubicBezTo>
                <a:cubicBezTo>
                  <a:pt x="48273" y="53794"/>
                  <a:pt x="64620" y="27921"/>
                  <a:pt x="54769" y="47625"/>
                </a:cubicBezTo>
                <a:cubicBezTo>
                  <a:pt x="53489" y="50185"/>
                  <a:pt x="51287" y="52209"/>
                  <a:pt x="50007" y="54769"/>
                </a:cubicBezTo>
                <a:cubicBezTo>
                  <a:pt x="48884" y="57014"/>
                  <a:pt x="49668" y="60454"/>
                  <a:pt x="47625" y="61913"/>
                </a:cubicBezTo>
                <a:cubicBezTo>
                  <a:pt x="43540" y="64831"/>
                  <a:pt x="33338" y="66675"/>
                  <a:pt x="33338" y="66675"/>
                </a:cubicBezTo>
                <a:cubicBezTo>
                  <a:pt x="26775" y="65855"/>
                  <a:pt x="14484" y="65583"/>
                  <a:pt x="7144" y="61913"/>
                </a:cubicBezTo>
                <a:cubicBezTo>
                  <a:pt x="4584" y="60633"/>
                  <a:pt x="0" y="57150"/>
                  <a:pt x="0" y="57150"/>
                </a:cubicBezTo>
              </a:path>
            </a:pathLst>
          </a:cu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2" name="Freeform 81"/>
          <p:cNvSpPr/>
          <p:nvPr/>
        </p:nvSpPr>
        <p:spPr>
          <a:xfrm>
            <a:off x="-535782" y="2702719"/>
            <a:ext cx="78582" cy="52387"/>
          </a:xfrm>
          <a:custGeom>
            <a:avLst/>
            <a:gdLst>
              <a:gd name="connsiteX0" fmla="*/ 0 w 78582"/>
              <a:gd name="connsiteY0" fmla="*/ 0 h 52387"/>
              <a:gd name="connsiteX1" fmla="*/ 14288 w 78582"/>
              <a:gd name="connsiteY1" fmla="*/ 7144 h 52387"/>
              <a:gd name="connsiteX2" fmla="*/ 23813 w 78582"/>
              <a:gd name="connsiteY2" fmla="*/ 21431 h 52387"/>
              <a:gd name="connsiteX3" fmla="*/ 30957 w 78582"/>
              <a:gd name="connsiteY3" fmla="*/ 28575 h 52387"/>
              <a:gd name="connsiteX4" fmla="*/ 33338 w 78582"/>
              <a:gd name="connsiteY4" fmla="*/ 38100 h 52387"/>
              <a:gd name="connsiteX5" fmla="*/ 40482 w 78582"/>
              <a:gd name="connsiteY5" fmla="*/ 40481 h 52387"/>
              <a:gd name="connsiteX6" fmla="*/ 64294 w 78582"/>
              <a:gd name="connsiteY6" fmla="*/ 47625 h 52387"/>
              <a:gd name="connsiteX7" fmla="*/ 71438 w 78582"/>
              <a:gd name="connsiteY7" fmla="*/ 50006 h 52387"/>
              <a:gd name="connsiteX8" fmla="*/ 78582 w 78582"/>
              <a:gd name="connsiteY8" fmla="*/ 52387 h 52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8582" h="52387">
                <a:moveTo>
                  <a:pt x="0" y="0"/>
                </a:moveTo>
                <a:cubicBezTo>
                  <a:pt x="5097" y="1699"/>
                  <a:pt x="10485" y="2798"/>
                  <a:pt x="14288" y="7144"/>
                </a:cubicBezTo>
                <a:cubicBezTo>
                  <a:pt x="18057" y="11451"/>
                  <a:pt x="19766" y="17384"/>
                  <a:pt x="23813" y="21431"/>
                </a:cubicBezTo>
                <a:lnTo>
                  <a:pt x="30957" y="28575"/>
                </a:lnTo>
                <a:cubicBezTo>
                  <a:pt x="31751" y="31750"/>
                  <a:pt x="31294" y="35544"/>
                  <a:pt x="33338" y="38100"/>
                </a:cubicBezTo>
                <a:cubicBezTo>
                  <a:pt x="34906" y="40060"/>
                  <a:pt x="38068" y="39791"/>
                  <a:pt x="40482" y="40481"/>
                </a:cubicBezTo>
                <a:cubicBezTo>
                  <a:pt x="65667" y="47676"/>
                  <a:pt x="30351" y="36310"/>
                  <a:pt x="64294" y="47625"/>
                </a:cubicBezTo>
                <a:lnTo>
                  <a:pt x="71438" y="50006"/>
                </a:lnTo>
                <a:lnTo>
                  <a:pt x="78582" y="52387"/>
                </a:lnTo>
              </a:path>
            </a:pathLst>
          </a:custGeom>
          <a:ln w="635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9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762000"/>
          </a:xfrm>
          <a:ln>
            <a:noFill/>
          </a:ln>
        </p:spPr>
        <p:txBody>
          <a:bodyPr/>
          <a:lstStyle/>
          <a:p>
            <a:r>
              <a:rPr lang="en-US" sz="4000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008A3E"/>
                </a:solidFill>
              </a:rPr>
              <a:t>TIMSS participating education systems</a:t>
            </a:r>
            <a:br>
              <a:rPr lang="en-US" sz="4000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008A3E"/>
                </a:solidFill>
              </a:rPr>
            </a:br>
            <a:r>
              <a:rPr lang="en-US" sz="3200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008A3E"/>
                </a:solidFill>
              </a:rPr>
              <a:t> (in either/both grades)</a:t>
            </a:r>
            <a:endParaRPr lang="en-US" sz="3200" dirty="0">
              <a:ln>
                <a:solidFill>
                  <a:schemeClr val="accent2">
                    <a:lumMod val="75000"/>
                  </a:schemeClr>
                </a:solidFill>
              </a:ln>
              <a:solidFill>
                <a:srgbClr val="008A3E"/>
              </a:solidFill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1371600" y="5105400"/>
            <a:ext cx="6400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44 education systems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371600" y="5101955"/>
            <a:ext cx="6400800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37 education systems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371600" y="5105400"/>
            <a:ext cx="6400800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47 education systems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371600" y="5105396"/>
            <a:ext cx="6400800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57 education systems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524000" y="5105392"/>
            <a:ext cx="6400800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74 education systems</a:t>
            </a:r>
          </a:p>
        </p:txBody>
      </p:sp>
      <p:pic>
        <p:nvPicPr>
          <p:cNvPr id="13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40972" y="1770927"/>
            <a:ext cx="67056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3918857" y="5486400"/>
            <a:ext cx="2362200" cy="76944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sz="4400" dirty="0" smtClean="0">
                <a:solidFill>
                  <a:srgbClr val="10248A"/>
                </a:solidFill>
              </a:rPr>
              <a:t>2011</a:t>
            </a:r>
            <a:endParaRPr lang="en-US" sz="4400" dirty="0">
              <a:solidFill>
                <a:srgbClr val="10248A"/>
              </a:solidFill>
            </a:endParaRP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65124"/>
            <a:ext cx="2051281" cy="692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40"/>
          <p:cNvSpPr/>
          <p:nvPr/>
        </p:nvSpPr>
        <p:spPr>
          <a:xfrm>
            <a:off x="0" y="5410200"/>
            <a:ext cx="9144000" cy="1524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876300" y="152400"/>
            <a:ext cx="5327650" cy="116795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200" dirty="0"/>
              <a:t>U.S. average score (</a:t>
            </a:r>
            <a:r>
              <a:rPr lang="en-US" sz="3200" dirty="0" smtClean="0"/>
              <a:t>544) </a:t>
            </a:r>
            <a:r>
              <a:rPr lang="en-US" sz="3200" dirty="0"/>
              <a:t>higher than the TIMSS scale average </a:t>
            </a:r>
            <a:r>
              <a:rPr lang="en-US" sz="3200" dirty="0" smtClean="0"/>
              <a:t>(500)</a:t>
            </a:r>
            <a:endParaRPr lang="en-US" sz="3200" dirty="0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304800" y="3962400"/>
            <a:ext cx="6357938" cy="400110"/>
          </a:xfrm>
          <a:prstGeom prst="rect">
            <a:avLst/>
          </a:prstGeom>
          <a:noFill/>
          <a:ln w="3175">
            <a:solidFill>
              <a:schemeClr val="accent3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endParaRPr lang="en-US" sz="2000" dirty="0">
              <a:latin typeface="+mn-lt"/>
            </a:endParaRPr>
          </a:p>
        </p:txBody>
      </p:sp>
      <p:pic>
        <p:nvPicPr>
          <p:cNvPr id="30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3825" y="152400"/>
            <a:ext cx="79057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46591"/>
            <a:ext cx="2051281" cy="692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10400" y="6381750"/>
            <a:ext cx="2133600" cy="476250"/>
          </a:xfrm>
        </p:spPr>
        <p:txBody>
          <a:bodyPr/>
          <a:lstStyle/>
          <a:p>
            <a:fld id="{4C246220-E29F-4A39-A004-8637397EB48D}" type="slidenum">
              <a:rPr lang="en-US" smtClean="0"/>
              <a:pPr/>
              <a:t>50</a:t>
            </a:fld>
            <a:endParaRPr lang="en-US" dirty="0"/>
          </a:p>
        </p:txBody>
      </p:sp>
      <p:pic>
        <p:nvPicPr>
          <p:cNvPr id="17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5494" y="-1"/>
            <a:ext cx="2883046" cy="69081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3779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826" y="1764691"/>
            <a:ext cx="6451116" cy="248345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grpSp>
        <p:nvGrpSpPr>
          <p:cNvPr id="26" name="Group 25"/>
          <p:cNvGrpSpPr/>
          <p:nvPr/>
        </p:nvGrpSpPr>
        <p:grpSpPr>
          <a:xfrm>
            <a:off x="5334000" y="5828718"/>
            <a:ext cx="1981200" cy="984885"/>
            <a:chOff x="6096000" y="5791200"/>
            <a:chExt cx="1981200" cy="984885"/>
          </a:xfrm>
        </p:grpSpPr>
        <p:sp>
          <p:nvSpPr>
            <p:cNvPr id="27" name="TextBox 7"/>
            <p:cNvSpPr txBox="1">
              <a:spLocks noChangeArrowheads="1"/>
            </p:cNvSpPr>
            <p:nvPr/>
          </p:nvSpPr>
          <p:spPr bwMode="auto">
            <a:xfrm>
              <a:off x="6248400" y="5791200"/>
              <a:ext cx="1828800" cy="9848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0" hangingPunct="0">
                <a:spcAft>
                  <a:spcPts val="600"/>
                </a:spcAft>
              </a:pPr>
              <a:r>
                <a:rPr lang="en-US" sz="1200" dirty="0" smtClean="0">
                  <a:cs typeface="Times New Roman" pitchFamily="18" charset="0"/>
                </a:rPr>
                <a:t>Higher than U.S.</a:t>
              </a:r>
            </a:p>
            <a:p>
              <a:pPr eaLnBrk="0" hangingPunct="0">
                <a:spcAft>
                  <a:spcPts val="600"/>
                </a:spcAft>
              </a:pPr>
              <a:r>
                <a:rPr lang="en-US" sz="1200" dirty="0" smtClean="0">
                  <a:cs typeface="Times New Roman" pitchFamily="18" charset="0"/>
                </a:rPr>
                <a:t>Not measurably different than U.S.</a:t>
              </a:r>
            </a:p>
            <a:p>
              <a:pPr eaLnBrk="0" hangingPunct="0">
                <a:spcAft>
                  <a:spcPts val="600"/>
                </a:spcAft>
              </a:pPr>
              <a:r>
                <a:rPr lang="en-US" sz="1200" dirty="0" smtClean="0">
                  <a:cs typeface="Times New Roman" pitchFamily="18" charset="0"/>
                </a:rPr>
                <a:t>Lower than U.S.</a:t>
              </a:r>
              <a:endParaRPr lang="en-US" sz="1200" dirty="0">
                <a:cs typeface="Times New Roman" pitchFamily="18" charset="0"/>
              </a:endParaRPr>
            </a:p>
          </p:txBody>
        </p:sp>
        <p:grpSp>
          <p:nvGrpSpPr>
            <p:cNvPr id="28" name="Group 27"/>
            <p:cNvGrpSpPr/>
            <p:nvPr/>
          </p:nvGrpSpPr>
          <p:grpSpPr>
            <a:xfrm>
              <a:off x="6096000" y="5791204"/>
              <a:ext cx="1600200" cy="984881"/>
              <a:chOff x="6096000" y="5791204"/>
              <a:chExt cx="1600200" cy="984881"/>
            </a:xfrm>
          </p:grpSpPr>
          <p:sp>
            <p:nvSpPr>
              <p:cNvPr id="29" name="Rectangle 4"/>
              <p:cNvSpPr>
                <a:spLocks noChangeArrowheads="1"/>
              </p:cNvSpPr>
              <p:nvPr/>
            </p:nvSpPr>
            <p:spPr bwMode="auto">
              <a:xfrm>
                <a:off x="6183525" y="5892485"/>
                <a:ext cx="83853" cy="89645"/>
              </a:xfrm>
              <a:prstGeom prst="rect">
                <a:avLst/>
              </a:prstGeom>
              <a:solidFill>
                <a:srgbClr val="00B050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r" eaLnBrk="0" hangingPunct="0">
                  <a:defRPr/>
                </a:pPr>
                <a:r>
                  <a:rPr lang="en-US" sz="1600" dirty="0" smtClean="0">
                    <a:latin typeface="+mn-lt"/>
                  </a:rPr>
                  <a:t> </a:t>
                </a:r>
                <a:endParaRPr lang="en-US" sz="1600" dirty="0">
                  <a:latin typeface="+mn-lt"/>
                </a:endParaRPr>
              </a:p>
            </p:txBody>
          </p:sp>
          <p:sp>
            <p:nvSpPr>
              <p:cNvPr id="33" name="Rectangle 5"/>
              <p:cNvSpPr>
                <a:spLocks noChangeArrowheads="1"/>
              </p:cNvSpPr>
              <p:nvPr/>
            </p:nvSpPr>
            <p:spPr bwMode="auto">
              <a:xfrm>
                <a:off x="6183461" y="6150323"/>
                <a:ext cx="83853" cy="82175"/>
              </a:xfrm>
              <a:prstGeom prst="rect">
                <a:avLst/>
              </a:prstGeom>
              <a:solidFill>
                <a:schemeClr val="tx2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r" eaLnBrk="0" hangingPunct="0">
                  <a:defRPr/>
                </a:pPr>
                <a:endParaRPr lang="en-US" sz="1600" dirty="0">
                  <a:latin typeface="+mn-lt"/>
                </a:endParaRPr>
              </a:p>
            </p:txBody>
          </p:sp>
          <p:sp>
            <p:nvSpPr>
              <p:cNvPr id="36" name="Rectangle 5"/>
              <p:cNvSpPr>
                <a:spLocks noChangeArrowheads="1"/>
              </p:cNvSpPr>
              <p:nvPr/>
            </p:nvSpPr>
            <p:spPr bwMode="auto">
              <a:xfrm>
                <a:off x="6183461" y="6591832"/>
                <a:ext cx="83853" cy="82175"/>
              </a:xfrm>
              <a:prstGeom prst="rect">
                <a:avLst/>
              </a:prstGeom>
              <a:solidFill>
                <a:srgbClr val="00B0F0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600" dirty="0">
                  <a:latin typeface="+mn-lt"/>
                </a:endParaRPr>
              </a:p>
            </p:txBody>
          </p:sp>
          <p:sp>
            <p:nvSpPr>
              <p:cNvPr id="39" name="Rectangle 38"/>
              <p:cNvSpPr/>
              <p:nvPr/>
            </p:nvSpPr>
            <p:spPr>
              <a:xfrm>
                <a:off x="6096000" y="5791204"/>
                <a:ext cx="1600200" cy="984881"/>
              </a:xfrm>
              <a:prstGeom prst="rect">
                <a:avLst/>
              </a:prstGeom>
              <a:noFill/>
              <a:ln w="158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2412033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40"/>
          <p:cNvSpPr/>
          <p:nvPr/>
        </p:nvSpPr>
        <p:spPr>
          <a:xfrm>
            <a:off x="0" y="5410200"/>
            <a:ext cx="9144000" cy="1524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10400" y="6381750"/>
            <a:ext cx="2133600" cy="476250"/>
          </a:xfrm>
        </p:spPr>
        <p:txBody>
          <a:bodyPr/>
          <a:lstStyle/>
          <a:p>
            <a:fld id="{4C246220-E29F-4A39-A004-8637397EB48D}" type="slidenum">
              <a:rPr lang="en-US" smtClean="0"/>
              <a:pPr/>
              <a:t>51</a:t>
            </a:fld>
            <a:endParaRPr lang="en-US" dirty="0"/>
          </a:p>
        </p:txBody>
      </p:sp>
      <p:pic>
        <p:nvPicPr>
          <p:cNvPr id="30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3825" y="152400"/>
            <a:ext cx="79057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798" y="6241579"/>
            <a:ext cx="2051281" cy="692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5494" y="-1"/>
            <a:ext cx="2883046" cy="69081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6962" name="Picture 2"/>
          <p:cNvPicPr>
            <a:picLocks noChangeAspect="1" noChangeArrowheads="1"/>
          </p:cNvPicPr>
          <p:nvPr/>
        </p:nvPicPr>
        <p:blipFill>
          <a:blip r:embed="rId6" cstate="print"/>
          <a:srcRect l="19469" t="30847" r="26213" b="36492"/>
          <a:stretch>
            <a:fillRect/>
          </a:stretch>
        </p:blipFill>
        <p:spPr bwMode="auto">
          <a:xfrm>
            <a:off x="271467" y="1480835"/>
            <a:ext cx="6284353" cy="213390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grpSp>
        <p:nvGrpSpPr>
          <p:cNvPr id="26" name="Group 25"/>
          <p:cNvGrpSpPr/>
          <p:nvPr/>
        </p:nvGrpSpPr>
        <p:grpSpPr>
          <a:xfrm>
            <a:off x="5334000" y="5828718"/>
            <a:ext cx="1981200" cy="984885"/>
            <a:chOff x="6096000" y="5791200"/>
            <a:chExt cx="1981200" cy="984885"/>
          </a:xfrm>
        </p:grpSpPr>
        <p:sp>
          <p:nvSpPr>
            <p:cNvPr id="27" name="TextBox 7"/>
            <p:cNvSpPr txBox="1">
              <a:spLocks noChangeArrowheads="1"/>
            </p:cNvSpPr>
            <p:nvPr/>
          </p:nvSpPr>
          <p:spPr bwMode="auto">
            <a:xfrm>
              <a:off x="6248400" y="5791200"/>
              <a:ext cx="1828800" cy="9848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0" hangingPunct="0">
                <a:spcAft>
                  <a:spcPts val="600"/>
                </a:spcAft>
              </a:pPr>
              <a:r>
                <a:rPr lang="en-US" sz="1200" dirty="0" smtClean="0">
                  <a:cs typeface="Times New Roman" pitchFamily="18" charset="0"/>
                </a:rPr>
                <a:t>Higher than U.S.</a:t>
              </a:r>
            </a:p>
            <a:p>
              <a:pPr eaLnBrk="0" hangingPunct="0">
                <a:spcAft>
                  <a:spcPts val="600"/>
                </a:spcAft>
              </a:pPr>
              <a:r>
                <a:rPr lang="en-US" sz="1200" dirty="0" smtClean="0">
                  <a:cs typeface="Times New Roman" pitchFamily="18" charset="0"/>
                </a:rPr>
                <a:t>Not measurably different than U.S.</a:t>
              </a:r>
            </a:p>
            <a:p>
              <a:pPr eaLnBrk="0" hangingPunct="0">
                <a:spcAft>
                  <a:spcPts val="600"/>
                </a:spcAft>
              </a:pPr>
              <a:r>
                <a:rPr lang="en-US" sz="1200" dirty="0" smtClean="0">
                  <a:cs typeface="Times New Roman" pitchFamily="18" charset="0"/>
                </a:rPr>
                <a:t>Lower than U.S.</a:t>
              </a:r>
              <a:endParaRPr lang="en-US" sz="1200" dirty="0">
                <a:cs typeface="Times New Roman" pitchFamily="18" charset="0"/>
              </a:endParaRPr>
            </a:p>
          </p:txBody>
        </p:sp>
        <p:grpSp>
          <p:nvGrpSpPr>
            <p:cNvPr id="28" name="Group 27"/>
            <p:cNvGrpSpPr/>
            <p:nvPr/>
          </p:nvGrpSpPr>
          <p:grpSpPr>
            <a:xfrm>
              <a:off x="6096000" y="5791204"/>
              <a:ext cx="1600200" cy="984881"/>
              <a:chOff x="6096000" y="5791204"/>
              <a:chExt cx="1600200" cy="984881"/>
            </a:xfrm>
          </p:grpSpPr>
          <p:sp>
            <p:nvSpPr>
              <p:cNvPr id="29" name="Rectangle 4"/>
              <p:cNvSpPr>
                <a:spLocks noChangeArrowheads="1"/>
              </p:cNvSpPr>
              <p:nvPr/>
            </p:nvSpPr>
            <p:spPr bwMode="auto">
              <a:xfrm>
                <a:off x="6183525" y="5892485"/>
                <a:ext cx="83853" cy="89645"/>
              </a:xfrm>
              <a:prstGeom prst="rect">
                <a:avLst/>
              </a:prstGeom>
              <a:solidFill>
                <a:srgbClr val="00B050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r" eaLnBrk="0" hangingPunct="0">
                  <a:defRPr/>
                </a:pPr>
                <a:r>
                  <a:rPr lang="en-US" sz="1600" dirty="0" smtClean="0">
                    <a:latin typeface="+mn-lt"/>
                  </a:rPr>
                  <a:t> </a:t>
                </a:r>
                <a:endParaRPr lang="en-US" sz="1600" dirty="0">
                  <a:latin typeface="+mn-lt"/>
                </a:endParaRPr>
              </a:p>
            </p:txBody>
          </p:sp>
          <p:sp>
            <p:nvSpPr>
              <p:cNvPr id="33" name="Rectangle 5"/>
              <p:cNvSpPr>
                <a:spLocks noChangeArrowheads="1"/>
              </p:cNvSpPr>
              <p:nvPr/>
            </p:nvSpPr>
            <p:spPr bwMode="auto">
              <a:xfrm>
                <a:off x="6183461" y="6150323"/>
                <a:ext cx="83853" cy="82175"/>
              </a:xfrm>
              <a:prstGeom prst="rect">
                <a:avLst/>
              </a:prstGeom>
              <a:solidFill>
                <a:schemeClr val="tx2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r" eaLnBrk="0" hangingPunct="0">
                  <a:defRPr/>
                </a:pPr>
                <a:endParaRPr lang="en-US" sz="1600" dirty="0">
                  <a:latin typeface="+mn-lt"/>
                </a:endParaRPr>
              </a:p>
            </p:txBody>
          </p:sp>
          <p:sp>
            <p:nvSpPr>
              <p:cNvPr id="36" name="Rectangle 5"/>
              <p:cNvSpPr>
                <a:spLocks noChangeArrowheads="1"/>
              </p:cNvSpPr>
              <p:nvPr/>
            </p:nvSpPr>
            <p:spPr bwMode="auto">
              <a:xfrm>
                <a:off x="6183461" y="6591832"/>
                <a:ext cx="83853" cy="82175"/>
              </a:xfrm>
              <a:prstGeom prst="rect">
                <a:avLst/>
              </a:prstGeom>
              <a:solidFill>
                <a:srgbClr val="00B0F0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600" dirty="0">
                  <a:latin typeface="+mn-lt"/>
                </a:endParaRPr>
              </a:p>
            </p:txBody>
          </p:sp>
          <p:sp>
            <p:nvSpPr>
              <p:cNvPr id="39" name="Rectangle 38"/>
              <p:cNvSpPr/>
              <p:nvPr/>
            </p:nvSpPr>
            <p:spPr>
              <a:xfrm>
                <a:off x="6096000" y="5791204"/>
                <a:ext cx="1600200" cy="984881"/>
              </a:xfrm>
              <a:prstGeom prst="rect">
                <a:avLst/>
              </a:prstGeom>
              <a:noFill/>
              <a:ln w="158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876300" y="-24955"/>
            <a:ext cx="6400800" cy="116795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200" dirty="0"/>
              <a:t>U.S. average score (</a:t>
            </a:r>
            <a:r>
              <a:rPr lang="en-US" sz="3200" dirty="0" smtClean="0"/>
              <a:t>544) </a:t>
            </a:r>
            <a:r>
              <a:rPr lang="en-US" sz="3200" dirty="0"/>
              <a:t>lower than </a:t>
            </a:r>
            <a:r>
              <a:rPr lang="en-US" sz="3200" dirty="0" smtClean="0"/>
              <a:t>in </a:t>
            </a:r>
            <a:r>
              <a:rPr lang="en-US" sz="3200" dirty="0"/>
              <a:t>6 education </a:t>
            </a:r>
            <a:r>
              <a:rPr lang="en-US" sz="3200" dirty="0" smtClean="0"/>
              <a:t>systems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77418453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/>
          <p:cNvSpPr/>
          <p:nvPr/>
        </p:nvSpPr>
        <p:spPr>
          <a:xfrm>
            <a:off x="0" y="-1"/>
            <a:ext cx="9144000" cy="16657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1" name="Rectangle 40"/>
          <p:cNvSpPr/>
          <p:nvPr/>
        </p:nvSpPr>
        <p:spPr>
          <a:xfrm>
            <a:off x="0" y="5410200"/>
            <a:ext cx="9144000" cy="1524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10400" y="6381750"/>
            <a:ext cx="2133600" cy="476250"/>
          </a:xfrm>
        </p:spPr>
        <p:txBody>
          <a:bodyPr/>
          <a:lstStyle/>
          <a:p>
            <a:fld id="{4C246220-E29F-4A39-A004-8637397EB48D}" type="slidenum">
              <a:rPr lang="en-US" smtClean="0"/>
              <a:pPr/>
              <a:t>52</a:t>
            </a:fld>
            <a:endParaRPr lang="en-US" dirty="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856636" y="152400"/>
            <a:ext cx="5524500" cy="116795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200" dirty="0"/>
              <a:t>U.S. average </a:t>
            </a:r>
            <a:r>
              <a:rPr lang="en-US" sz="3200" dirty="0" smtClean="0"/>
              <a:t>(544) </a:t>
            </a:r>
            <a:r>
              <a:rPr lang="en-US" sz="3200" dirty="0"/>
              <a:t>not </a:t>
            </a:r>
            <a:r>
              <a:rPr lang="en-US" sz="3200" dirty="0" smtClean="0"/>
              <a:t>measurably different than in </a:t>
            </a:r>
            <a:r>
              <a:rPr lang="en-US" sz="3200" dirty="0"/>
              <a:t>3 education </a:t>
            </a:r>
            <a:r>
              <a:rPr lang="en-US" sz="3200" dirty="0" smtClean="0"/>
              <a:t>systems</a:t>
            </a:r>
            <a:endParaRPr lang="en-US" sz="3200" dirty="0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457200" y="2362200"/>
            <a:ext cx="5943600" cy="400110"/>
          </a:xfrm>
          <a:prstGeom prst="rect">
            <a:avLst/>
          </a:prstGeom>
          <a:noFill/>
          <a:ln w="3175">
            <a:solidFill>
              <a:schemeClr val="accent3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endParaRPr lang="en-US" sz="2000" dirty="0">
              <a:latin typeface="+mn-lt"/>
            </a:endParaRPr>
          </a:p>
        </p:txBody>
      </p:sp>
      <p:pic>
        <p:nvPicPr>
          <p:cNvPr id="30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3825" y="152400"/>
            <a:ext cx="79057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4" y="6239815"/>
            <a:ext cx="2051281" cy="692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5494" y="-1"/>
            <a:ext cx="2883046" cy="69081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6" name="Group 25"/>
          <p:cNvGrpSpPr/>
          <p:nvPr/>
        </p:nvGrpSpPr>
        <p:grpSpPr>
          <a:xfrm>
            <a:off x="5213350" y="5828719"/>
            <a:ext cx="1981200" cy="984885"/>
            <a:chOff x="6096000" y="5791200"/>
            <a:chExt cx="1981200" cy="984885"/>
          </a:xfrm>
        </p:grpSpPr>
        <p:sp>
          <p:nvSpPr>
            <p:cNvPr id="27" name="TextBox 7"/>
            <p:cNvSpPr txBox="1">
              <a:spLocks noChangeArrowheads="1"/>
            </p:cNvSpPr>
            <p:nvPr/>
          </p:nvSpPr>
          <p:spPr bwMode="auto">
            <a:xfrm>
              <a:off x="6248400" y="5791200"/>
              <a:ext cx="1828800" cy="9848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0" hangingPunct="0">
                <a:spcAft>
                  <a:spcPts val="600"/>
                </a:spcAft>
              </a:pPr>
              <a:r>
                <a:rPr lang="en-US" sz="1200" dirty="0" smtClean="0">
                  <a:cs typeface="Times New Roman" pitchFamily="18" charset="0"/>
                </a:rPr>
                <a:t>Higher than U.S.</a:t>
              </a:r>
            </a:p>
            <a:p>
              <a:pPr eaLnBrk="0" hangingPunct="0">
                <a:spcAft>
                  <a:spcPts val="600"/>
                </a:spcAft>
              </a:pPr>
              <a:r>
                <a:rPr lang="en-US" sz="1200" dirty="0" smtClean="0">
                  <a:cs typeface="Times New Roman" pitchFamily="18" charset="0"/>
                </a:rPr>
                <a:t>Not measurably different than U.S.</a:t>
              </a:r>
            </a:p>
            <a:p>
              <a:pPr eaLnBrk="0" hangingPunct="0">
                <a:spcAft>
                  <a:spcPts val="600"/>
                </a:spcAft>
              </a:pPr>
              <a:r>
                <a:rPr lang="en-US" sz="1200" dirty="0" smtClean="0">
                  <a:cs typeface="Times New Roman" pitchFamily="18" charset="0"/>
                </a:rPr>
                <a:t>Lower than U.S.</a:t>
              </a:r>
              <a:endParaRPr lang="en-US" sz="1200" dirty="0">
                <a:cs typeface="Times New Roman" pitchFamily="18" charset="0"/>
              </a:endParaRPr>
            </a:p>
          </p:txBody>
        </p:sp>
        <p:grpSp>
          <p:nvGrpSpPr>
            <p:cNvPr id="28" name="Group 27"/>
            <p:cNvGrpSpPr/>
            <p:nvPr/>
          </p:nvGrpSpPr>
          <p:grpSpPr>
            <a:xfrm>
              <a:off x="6096000" y="5791204"/>
              <a:ext cx="1600200" cy="984881"/>
              <a:chOff x="6096000" y="5791204"/>
              <a:chExt cx="1600200" cy="984881"/>
            </a:xfrm>
          </p:grpSpPr>
          <p:sp>
            <p:nvSpPr>
              <p:cNvPr id="29" name="Rectangle 4"/>
              <p:cNvSpPr>
                <a:spLocks noChangeArrowheads="1"/>
              </p:cNvSpPr>
              <p:nvPr/>
            </p:nvSpPr>
            <p:spPr bwMode="auto">
              <a:xfrm>
                <a:off x="6183525" y="5892485"/>
                <a:ext cx="83853" cy="89645"/>
              </a:xfrm>
              <a:prstGeom prst="rect">
                <a:avLst/>
              </a:prstGeom>
              <a:solidFill>
                <a:srgbClr val="00B050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r" eaLnBrk="0" hangingPunct="0">
                  <a:defRPr/>
                </a:pPr>
                <a:r>
                  <a:rPr lang="en-US" sz="1600" dirty="0" smtClean="0">
                    <a:latin typeface="+mn-lt"/>
                  </a:rPr>
                  <a:t> </a:t>
                </a:r>
                <a:endParaRPr lang="en-US" sz="1600" dirty="0">
                  <a:latin typeface="+mn-lt"/>
                </a:endParaRPr>
              </a:p>
            </p:txBody>
          </p:sp>
          <p:sp>
            <p:nvSpPr>
              <p:cNvPr id="33" name="Rectangle 5"/>
              <p:cNvSpPr>
                <a:spLocks noChangeArrowheads="1"/>
              </p:cNvSpPr>
              <p:nvPr/>
            </p:nvSpPr>
            <p:spPr bwMode="auto">
              <a:xfrm>
                <a:off x="6183461" y="6150323"/>
                <a:ext cx="83853" cy="82175"/>
              </a:xfrm>
              <a:prstGeom prst="rect">
                <a:avLst/>
              </a:prstGeom>
              <a:solidFill>
                <a:schemeClr val="tx2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r" eaLnBrk="0" hangingPunct="0">
                  <a:defRPr/>
                </a:pPr>
                <a:endParaRPr lang="en-US" sz="1600" dirty="0">
                  <a:latin typeface="+mn-lt"/>
                </a:endParaRPr>
              </a:p>
            </p:txBody>
          </p:sp>
          <p:sp>
            <p:nvSpPr>
              <p:cNvPr id="36" name="Rectangle 5"/>
              <p:cNvSpPr>
                <a:spLocks noChangeArrowheads="1"/>
              </p:cNvSpPr>
              <p:nvPr/>
            </p:nvSpPr>
            <p:spPr bwMode="auto">
              <a:xfrm>
                <a:off x="6183461" y="6591832"/>
                <a:ext cx="83853" cy="82175"/>
              </a:xfrm>
              <a:prstGeom prst="rect">
                <a:avLst/>
              </a:prstGeom>
              <a:solidFill>
                <a:srgbClr val="00B0F0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600" dirty="0">
                  <a:latin typeface="+mn-lt"/>
                </a:endParaRPr>
              </a:p>
            </p:txBody>
          </p:sp>
          <p:sp>
            <p:nvSpPr>
              <p:cNvPr id="39" name="Rectangle 38"/>
              <p:cNvSpPr/>
              <p:nvPr/>
            </p:nvSpPr>
            <p:spPr>
              <a:xfrm>
                <a:off x="6096000" y="5791204"/>
                <a:ext cx="1600200" cy="984881"/>
              </a:xfrm>
              <a:prstGeom prst="rect">
                <a:avLst/>
              </a:prstGeom>
              <a:noFill/>
              <a:ln w="158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pic>
        <p:nvPicPr>
          <p:cNvPr id="297986" name="Picture 2"/>
          <p:cNvPicPr>
            <a:picLocks noChangeAspect="1" noChangeArrowheads="1"/>
          </p:cNvPicPr>
          <p:nvPr/>
        </p:nvPicPr>
        <p:blipFill>
          <a:blip r:embed="rId6" cstate="print"/>
          <a:srcRect l="26869" t="53427" r="4592" b="33266"/>
          <a:stretch>
            <a:fillRect/>
          </a:stretch>
        </p:blipFill>
        <p:spPr bwMode="auto">
          <a:xfrm>
            <a:off x="279759" y="1780590"/>
            <a:ext cx="6678254" cy="73216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7418453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45" t="13042" r="27271"/>
          <a:stretch/>
        </p:blipFill>
        <p:spPr bwMode="auto">
          <a:xfrm>
            <a:off x="1007007" y="759913"/>
            <a:ext cx="5450943" cy="1051947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1" name="Rectangle 40"/>
          <p:cNvSpPr/>
          <p:nvPr/>
        </p:nvSpPr>
        <p:spPr>
          <a:xfrm>
            <a:off x="0" y="5410200"/>
            <a:ext cx="9144000" cy="1524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3" name="Rectangle 42"/>
          <p:cNvSpPr/>
          <p:nvPr/>
        </p:nvSpPr>
        <p:spPr>
          <a:xfrm>
            <a:off x="0" y="-1"/>
            <a:ext cx="9144000" cy="12192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10400" y="6381750"/>
            <a:ext cx="2133600" cy="476250"/>
          </a:xfrm>
        </p:spPr>
        <p:txBody>
          <a:bodyPr/>
          <a:lstStyle/>
          <a:p>
            <a:fld id="{4C246220-E29F-4A39-A004-8637397EB48D}" type="slidenum">
              <a:rPr lang="en-US" smtClean="0"/>
              <a:pPr/>
              <a:t>53</a:t>
            </a:fld>
            <a:endParaRPr lang="en-US" dirty="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876300" y="-24955"/>
            <a:ext cx="5448300" cy="116795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200" dirty="0"/>
              <a:t>U.S. </a:t>
            </a:r>
            <a:r>
              <a:rPr lang="en-US" sz="3200" dirty="0" smtClean="0"/>
              <a:t>average score (544) </a:t>
            </a:r>
            <a:r>
              <a:rPr lang="en-US" sz="3200" dirty="0"/>
              <a:t>higher than </a:t>
            </a:r>
            <a:r>
              <a:rPr lang="en-US" sz="3200" dirty="0" smtClean="0"/>
              <a:t>in </a:t>
            </a:r>
            <a:r>
              <a:rPr lang="en-US" sz="3200" dirty="0"/>
              <a:t>47 education </a:t>
            </a:r>
            <a:r>
              <a:rPr lang="en-US" sz="3200" dirty="0" smtClean="0"/>
              <a:t>systems</a:t>
            </a:r>
            <a:endParaRPr lang="en-US" sz="3200" dirty="0"/>
          </a:p>
        </p:txBody>
      </p:sp>
      <p:pic>
        <p:nvPicPr>
          <p:cNvPr id="30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3825" y="152400"/>
            <a:ext cx="79057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2" y="6215316"/>
            <a:ext cx="2051281" cy="692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071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5494" y="-1"/>
            <a:ext cx="2883046" cy="69081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0" name="Rectangle 39"/>
          <p:cNvSpPr/>
          <p:nvPr/>
        </p:nvSpPr>
        <p:spPr>
          <a:xfrm>
            <a:off x="838200" y="1219200"/>
            <a:ext cx="5716745" cy="4191000"/>
          </a:xfrm>
          <a:prstGeom prst="rect">
            <a:avLst/>
          </a:prstGeom>
          <a:noFill/>
          <a:ln w="9525">
            <a:solidFill>
              <a:schemeClr val="tx1"/>
            </a:solidFill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6" name="Group 25"/>
          <p:cNvGrpSpPr/>
          <p:nvPr/>
        </p:nvGrpSpPr>
        <p:grpSpPr>
          <a:xfrm>
            <a:off x="5095875" y="5828719"/>
            <a:ext cx="1981200" cy="984885"/>
            <a:chOff x="6096000" y="5791200"/>
            <a:chExt cx="1981200" cy="984885"/>
          </a:xfrm>
        </p:grpSpPr>
        <p:sp>
          <p:nvSpPr>
            <p:cNvPr id="27" name="TextBox 7"/>
            <p:cNvSpPr txBox="1">
              <a:spLocks noChangeArrowheads="1"/>
            </p:cNvSpPr>
            <p:nvPr/>
          </p:nvSpPr>
          <p:spPr bwMode="auto">
            <a:xfrm>
              <a:off x="6248400" y="5791200"/>
              <a:ext cx="1828800" cy="9848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0" hangingPunct="0">
                <a:spcAft>
                  <a:spcPts val="600"/>
                </a:spcAft>
              </a:pPr>
              <a:r>
                <a:rPr lang="en-US" sz="1200" dirty="0" smtClean="0">
                  <a:cs typeface="Times New Roman" pitchFamily="18" charset="0"/>
                </a:rPr>
                <a:t>Higher than U.S.</a:t>
              </a:r>
            </a:p>
            <a:p>
              <a:pPr eaLnBrk="0" hangingPunct="0">
                <a:spcAft>
                  <a:spcPts val="600"/>
                </a:spcAft>
              </a:pPr>
              <a:r>
                <a:rPr lang="en-US" sz="1200" dirty="0" smtClean="0">
                  <a:cs typeface="Times New Roman" pitchFamily="18" charset="0"/>
                </a:rPr>
                <a:t>Not measurably different than U.S.</a:t>
              </a:r>
            </a:p>
            <a:p>
              <a:pPr eaLnBrk="0" hangingPunct="0">
                <a:spcAft>
                  <a:spcPts val="600"/>
                </a:spcAft>
              </a:pPr>
              <a:r>
                <a:rPr lang="en-US" sz="1200" dirty="0" smtClean="0">
                  <a:cs typeface="Times New Roman" pitchFamily="18" charset="0"/>
                </a:rPr>
                <a:t>Lower than U.S.</a:t>
              </a:r>
              <a:endParaRPr lang="en-US" sz="1200" dirty="0">
                <a:cs typeface="Times New Roman" pitchFamily="18" charset="0"/>
              </a:endParaRPr>
            </a:p>
          </p:txBody>
        </p:sp>
        <p:grpSp>
          <p:nvGrpSpPr>
            <p:cNvPr id="28" name="Group 27"/>
            <p:cNvGrpSpPr/>
            <p:nvPr/>
          </p:nvGrpSpPr>
          <p:grpSpPr>
            <a:xfrm>
              <a:off x="6096000" y="5791204"/>
              <a:ext cx="1600200" cy="984881"/>
              <a:chOff x="6096000" y="5791204"/>
              <a:chExt cx="1600200" cy="984881"/>
            </a:xfrm>
          </p:grpSpPr>
          <p:sp>
            <p:nvSpPr>
              <p:cNvPr id="29" name="Rectangle 4"/>
              <p:cNvSpPr>
                <a:spLocks noChangeArrowheads="1"/>
              </p:cNvSpPr>
              <p:nvPr/>
            </p:nvSpPr>
            <p:spPr bwMode="auto">
              <a:xfrm>
                <a:off x="6183525" y="5892485"/>
                <a:ext cx="83853" cy="89645"/>
              </a:xfrm>
              <a:prstGeom prst="rect">
                <a:avLst/>
              </a:prstGeom>
              <a:solidFill>
                <a:srgbClr val="00B050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r" eaLnBrk="0" hangingPunct="0">
                  <a:defRPr/>
                </a:pPr>
                <a:r>
                  <a:rPr lang="en-US" sz="1600" dirty="0" smtClean="0">
                    <a:latin typeface="+mn-lt"/>
                  </a:rPr>
                  <a:t> </a:t>
                </a:r>
                <a:endParaRPr lang="en-US" sz="1600" dirty="0">
                  <a:latin typeface="+mn-lt"/>
                </a:endParaRPr>
              </a:p>
            </p:txBody>
          </p:sp>
          <p:sp>
            <p:nvSpPr>
              <p:cNvPr id="33" name="Rectangle 5"/>
              <p:cNvSpPr>
                <a:spLocks noChangeArrowheads="1"/>
              </p:cNvSpPr>
              <p:nvPr/>
            </p:nvSpPr>
            <p:spPr bwMode="auto">
              <a:xfrm>
                <a:off x="6183461" y="6150323"/>
                <a:ext cx="83853" cy="82175"/>
              </a:xfrm>
              <a:prstGeom prst="rect">
                <a:avLst/>
              </a:prstGeom>
              <a:solidFill>
                <a:schemeClr val="tx2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r" eaLnBrk="0" hangingPunct="0">
                  <a:defRPr/>
                </a:pPr>
                <a:endParaRPr lang="en-US" sz="1600" dirty="0">
                  <a:latin typeface="+mn-lt"/>
                </a:endParaRPr>
              </a:p>
            </p:txBody>
          </p:sp>
          <p:sp>
            <p:nvSpPr>
              <p:cNvPr id="36" name="Rectangle 5"/>
              <p:cNvSpPr>
                <a:spLocks noChangeArrowheads="1"/>
              </p:cNvSpPr>
              <p:nvPr/>
            </p:nvSpPr>
            <p:spPr bwMode="auto">
              <a:xfrm>
                <a:off x="6183461" y="6591832"/>
                <a:ext cx="83853" cy="82175"/>
              </a:xfrm>
              <a:prstGeom prst="rect">
                <a:avLst/>
              </a:prstGeom>
              <a:solidFill>
                <a:srgbClr val="00B0F0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600" dirty="0">
                  <a:latin typeface="+mn-lt"/>
                </a:endParaRPr>
              </a:p>
            </p:txBody>
          </p:sp>
          <p:sp>
            <p:nvSpPr>
              <p:cNvPr id="39" name="Rectangle 38"/>
              <p:cNvSpPr/>
              <p:nvPr/>
            </p:nvSpPr>
            <p:spPr>
              <a:xfrm>
                <a:off x="6096000" y="5791204"/>
                <a:ext cx="1600200" cy="984881"/>
              </a:xfrm>
              <a:prstGeom prst="rect">
                <a:avLst/>
              </a:prstGeom>
              <a:noFill/>
              <a:ln w="158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7418453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39 0.2197 L -0.00382 -0.83372 " pathEditMode="relative" rAng="0" ptsTypes="AA">
                                      <p:cBhvr>
                                        <p:cTn id="6" dur="5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" y="-526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35"/>
          <p:cNvSpPr/>
          <p:nvPr/>
        </p:nvSpPr>
        <p:spPr>
          <a:xfrm>
            <a:off x="2969" y="1"/>
            <a:ext cx="9144000" cy="1295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Rectangle 30"/>
          <p:cNvSpPr/>
          <p:nvPr/>
        </p:nvSpPr>
        <p:spPr>
          <a:xfrm>
            <a:off x="0" y="5537536"/>
            <a:ext cx="9144000" cy="13966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00706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7014"/>
            <a:ext cx="2512855" cy="6694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10400" y="6381750"/>
            <a:ext cx="2133600" cy="476250"/>
          </a:xfrm>
        </p:spPr>
        <p:txBody>
          <a:bodyPr/>
          <a:lstStyle/>
          <a:p>
            <a:fld id="{4C246220-E29F-4A39-A004-8637397EB48D}" type="slidenum">
              <a:rPr lang="en-US" smtClean="0"/>
              <a:pPr/>
              <a:t>54</a:t>
            </a:fld>
            <a:endParaRPr lang="en-US" dirty="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828800" y="1"/>
            <a:ext cx="6400800" cy="1351722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3200" dirty="0"/>
              <a:t>U.S. average score (</a:t>
            </a:r>
            <a:r>
              <a:rPr lang="en-US" sz="3200" dirty="0" smtClean="0"/>
              <a:t>525) </a:t>
            </a:r>
            <a:r>
              <a:rPr lang="en-US" sz="3200" dirty="0"/>
              <a:t>higher than the TIMSS scale average (</a:t>
            </a:r>
            <a:r>
              <a:rPr lang="en-US" sz="3200" dirty="0" smtClean="0"/>
              <a:t>500</a:t>
            </a:r>
            <a:r>
              <a:rPr lang="en-US" sz="3200" dirty="0"/>
              <a:t>)</a:t>
            </a: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2627313" y="3429000"/>
            <a:ext cx="6197201" cy="400110"/>
          </a:xfrm>
          <a:prstGeom prst="rect">
            <a:avLst/>
          </a:prstGeom>
          <a:noFill/>
          <a:ln w="3175">
            <a:solidFill>
              <a:schemeClr val="accent3"/>
            </a:solidFill>
            <a:miter lim="800000"/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endParaRPr lang="en-US" sz="2000" dirty="0">
              <a:latin typeface="+mn-lt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1371600" y="5715000"/>
            <a:ext cx="1981200" cy="984885"/>
            <a:chOff x="6096000" y="5791200"/>
            <a:chExt cx="1981200" cy="984885"/>
          </a:xfrm>
        </p:grpSpPr>
        <p:sp>
          <p:nvSpPr>
            <p:cNvPr id="25" name="TextBox 7"/>
            <p:cNvSpPr txBox="1">
              <a:spLocks noChangeArrowheads="1"/>
            </p:cNvSpPr>
            <p:nvPr/>
          </p:nvSpPr>
          <p:spPr bwMode="auto">
            <a:xfrm>
              <a:off x="6248400" y="5791200"/>
              <a:ext cx="1828800" cy="9848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0" hangingPunct="0">
                <a:spcAft>
                  <a:spcPts val="600"/>
                </a:spcAft>
              </a:pPr>
              <a:r>
                <a:rPr lang="en-US" sz="1200" dirty="0" smtClean="0">
                  <a:cs typeface="Times New Roman" pitchFamily="18" charset="0"/>
                </a:rPr>
                <a:t>Higher than U.S.</a:t>
              </a:r>
            </a:p>
            <a:p>
              <a:pPr eaLnBrk="0" hangingPunct="0">
                <a:spcAft>
                  <a:spcPts val="600"/>
                </a:spcAft>
              </a:pPr>
              <a:r>
                <a:rPr lang="en-US" sz="1200" dirty="0" smtClean="0">
                  <a:cs typeface="Times New Roman" pitchFamily="18" charset="0"/>
                </a:rPr>
                <a:t>Not measurably different than U.S.</a:t>
              </a:r>
            </a:p>
            <a:p>
              <a:pPr eaLnBrk="0" hangingPunct="0">
                <a:spcAft>
                  <a:spcPts val="600"/>
                </a:spcAft>
              </a:pPr>
              <a:r>
                <a:rPr lang="en-US" sz="1200" dirty="0" smtClean="0">
                  <a:cs typeface="Times New Roman" pitchFamily="18" charset="0"/>
                </a:rPr>
                <a:t>Lower than U.S.</a:t>
              </a:r>
              <a:endParaRPr lang="en-US" sz="1200" dirty="0">
                <a:cs typeface="Times New Roman" pitchFamily="18" charset="0"/>
              </a:endParaRPr>
            </a:p>
          </p:txBody>
        </p:sp>
        <p:grpSp>
          <p:nvGrpSpPr>
            <p:cNvPr id="26" name="Group 25"/>
            <p:cNvGrpSpPr/>
            <p:nvPr/>
          </p:nvGrpSpPr>
          <p:grpSpPr>
            <a:xfrm>
              <a:off x="6096000" y="5791204"/>
              <a:ext cx="1600200" cy="984881"/>
              <a:chOff x="6096000" y="5791204"/>
              <a:chExt cx="1600200" cy="984881"/>
            </a:xfrm>
          </p:grpSpPr>
          <p:sp>
            <p:nvSpPr>
              <p:cNvPr id="27" name="Rectangle 4"/>
              <p:cNvSpPr>
                <a:spLocks noChangeArrowheads="1"/>
              </p:cNvSpPr>
              <p:nvPr/>
            </p:nvSpPr>
            <p:spPr bwMode="auto">
              <a:xfrm>
                <a:off x="6183525" y="5892485"/>
                <a:ext cx="83853" cy="89645"/>
              </a:xfrm>
              <a:prstGeom prst="rect">
                <a:avLst/>
              </a:prstGeom>
              <a:solidFill>
                <a:srgbClr val="00B050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r" eaLnBrk="0" hangingPunct="0">
                  <a:defRPr/>
                </a:pPr>
                <a:r>
                  <a:rPr lang="en-US" sz="1600" dirty="0" smtClean="0">
                    <a:latin typeface="+mn-lt"/>
                  </a:rPr>
                  <a:t> </a:t>
                </a:r>
                <a:endParaRPr lang="en-US" sz="1600" dirty="0">
                  <a:latin typeface="+mn-lt"/>
                </a:endParaRPr>
              </a:p>
            </p:txBody>
          </p:sp>
          <p:sp>
            <p:nvSpPr>
              <p:cNvPr id="28" name="Rectangle 5"/>
              <p:cNvSpPr>
                <a:spLocks noChangeArrowheads="1"/>
              </p:cNvSpPr>
              <p:nvPr/>
            </p:nvSpPr>
            <p:spPr bwMode="auto">
              <a:xfrm>
                <a:off x="6183461" y="6150323"/>
                <a:ext cx="83853" cy="82175"/>
              </a:xfrm>
              <a:prstGeom prst="rect">
                <a:avLst/>
              </a:prstGeom>
              <a:solidFill>
                <a:schemeClr val="tx2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r" eaLnBrk="0" hangingPunct="0">
                  <a:defRPr/>
                </a:pPr>
                <a:endParaRPr lang="en-US" sz="1600" dirty="0">
                  <a:latin typeface="+mn-lt"/>
                </a:endParaRPr>
              </a:p>
            </p:txBody>
          </p:sp>
          <p:sp>
            <p:nvSpPr>
              <p:cNvPr id="29" name="Rectangle 5"/>
              <p:cNvSpPr>
                <a:spLocks noChangeArrowheads="1"/>
              </p:cNvSpPr>
              <p:nvPr/>
            </p:nvSpPr>
            <p:spPr bwMode="auto">
              <a:xfrm>
                <a:off x="6183461" y="6591832"/>
                <a:ext cx="83853" cy="82175"/>
              </a:xfrm>
              <a:prstGeom prst="rect">
                <a:avLst/>
              </a:prstGeom>
              <a:solidFill>
                <a:srgbClr val="00B0F0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600" dirty="0">
                  <a:latin typeface="+mn-lt"/>
                </a:endParaRPr>
              </a:p>
            </p:txBody>
          </p:sp>
          <p:sp>
            <p:nvSpPr>
              <p:cNvPr id="30" name="Rectangle 29"/>
              <p:cNvSpPr/>
              <p:nvPr/>
            </p:nvSpPr>
            <p:spPr>
              <a:xfrm>
                <a:off x="6096000" y="5791204"/>
                <a:ext cx="1600200" cy="984881"/>
              </a:xfrm>
              <a:prstGeom prst="rect">
                <a:avLst/>
              </a:prstGeom>
              <a:noFill/>
              <a:ln w="158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pic>
        <p:nvPicPr>
          <p:cNvPr id="3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53400" y="123825"/>
            <a:ext cx="847725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9010" name="Picture 2"/>
          <p:cNvPicPr>
            <a:picLocks noChangeAspect="1" noChangeArrowheads="1"/>
          </p:cNvPicPr>
          <p:nvPr/>
        </p:nvPicPr>
        <p:blipFill>
          <a:blip r:embed="rId5" cstate="print"/>
          <a:srcRect l="18085" t="37500" r="11537" b="17339"/>
          <a:stretch>
            <a:fillRect/>
          </a:stretch>
        </p:blipFill>
        <p:spPr bwMode="auto">
          <a:xfrm>
            <a:off x="2536983" y="1710813"/>
            <a:ext cx="6267803" cy="227125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2530052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/>
          <p:cNvSpPr/>
          <p:nvPr/>
        </p:nvSpPr>
        <p:spPr>
          <a:xfrm>
            <a:off x="0" y="5537536"/>
            <a:ext cx="9144000" cy="13966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00706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7014"/>
            <a:ext cx="2512855" cy="6694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10400" y="6381750"/>
            <a:ext cx="2133600" cy="476250"/>
          </a:xfrm>
        </p:spPr>
        <p:txBody>
          <a:bodyPr/>
          <a:lstStyle/>
          <a:p>
            <a:fld id="{4C246220-E29F-4A39-A004-8637397EB48D}" type="slidenum">
              <a:rPr lang="en-US" smtClean="0"/>
              <a:pPr/>
              <a:t>55</a:t>
            </a:fld>
            <a:endParaRPr lang="en-US" dirty="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828800" y="1"/>
            <a:ext cx="6400800" cy="1351722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3200" dirty="0"/>
              <a:t>U.S. average </a:t>
            </a:r>
            <a:r>
              <a:rPr lang="en-US" sz="3200" dirty="0" smtClean="0"/>
              <a:t>score (525) </a:t>
            </a:r>
            <a:r>
              <a:rPr lang="en-US" sz="3200" dirty="0"/>
              <a:t>lower than </a:t>
            </a:r>
            <a:r>
              <a:rPr lang="en-US" sz="3200" dirty="0" smtClean="0"/>
              <a:t>in </a:t>
            </a:r>
            <a:r>
              <a:rPr lang="en-US" sz="3200" dirty="0"/>
              <a:t>12 education </a:t>
            </a:r>
            <a:r>
              <a:rPr lang="en-US" sz="3200" dirty="0" smtClean="0"/>
              <a:t>systems</a:t>
            </a:r>
            <a:endParaRPr lang="en-US" sz="3200" dirty="0"/>
          </a:p>
        </p:txBody>
      </p:sp>
      <p:grpSp>
        <p:nvGrpSpPr>
          <p:cNvPr id="24" name="Group 23"/>
          <p:cNvGrpSpPr/>
          <p:nvPr/>
        </p:nvGrpSpPr>
        <p:grpSpPr>
          <a:xfrm>
            <a:off x="1371600" y="5715000"/>
            <a:ext cx="1981200" cy="984885"/>
            <a:chOff x="6096000" y="5791200"/>
            <a:chExt cx="1981200" cy="984885"/>
          </a:xfrm>
        </p:grpSpPr>
        <p:sp>
          <p:nvSpPr>
            <p:cNvPr id="25" name="TextBox 7"/>
            <p:cNvSpPr txBox="1">
              <a:spLocks noChangeArrowheads="1"/>
            </p:cNvSpPr>
            <p:nvPr/>
          </p:nvSpPr>
          <p:spPr bwMode="auto">
            <a:xfrm>
              <a:off x="6248400" y="5791200"/>
              <a:ext cx="1828800" cy="9848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0" hangingPunct="0">
                <a:spcAft>
                  <a:spcPts val="600"/>
                </a:spcAft>
              </a:pPr>
              <a:r>
                <a:rPr lang="en-US" sz="1200" dirty="0" smtClean="0">
                  <a:cs typeface="Times New Roman" pitchFamily="18" charset="0"/>
                </a:rPr>
                <a:t>Higher than U.S.</a:t>
              </a:r>
            </a:p>
            <a:p>
              <a:pPr eaLnBrk="0" hangingPunct="0">
                <a:spcAft>
                  <a:spcPts val="600"/>
                </a:spcAft>
              </a:pPr>
              <a:r>
                <a:rPr lang="en-US" sz="1200" dirty="0" smtClean="0">
                  <a:cs typeface="Times New Roman" pitchFamily="18" charset="0"/>
                </a:rPr>
                <a:t>Not measurably different than U.S.</a:t>
              </a:r>
            </a:p>
            <a:p>
              <a:pPr eaLnBrk="0" hangingPunct="0">
                <a:spcAft>
                  <a:spcPts val="600"/>
                </a:spcAft>
              </a:pPr>
              <a:r>
                <a:rPr lang="en-US" sz="1200" dirty="0" smtClean="0">
                  <a:cs typeface="Times New Roman" pitchFamily="18" charset="0"/>
                </a:rPr>
                <a:t>Lower than U.S.</a:t>
              </a:r>
              <a:endParaRPr lang="en-US" sz="1200" dirty="0">
                <a:cs typeface="Times New Roman" pitchFamily="18" charset="0"/>
              </a:endParaRPr>
            </a:p>
          </p:txBody>
        </p:sp>
        <p:grpSp>
          <p:nvGrpSpPr>
            <p:cNvPr id="26" name="Group 25"/>
            <p:cNvGrpSpPr/>
            <p:nvPr/>
          </p:nvGrpSpPr>
          <p:grpSpPr>
            <a:xfrm>
              <a:off x="6096000" y="5791204"/>
              <a:ext cx="1600200" cy="984881"/>
              <a:chOff x="6096000" y="5791204"/>
              <a:chExt cx="1600200" cy="984881"/>
            </a:xfrm>
          </p:grpSpPr>
          <p:sp>
            <p:nvSpPr>
              <p:cNvPr id="27" name="Rectangle 4"/>
              <p:cNvSpPr>
                <a:spLocks noChangeArrowheads="1"/>
              </p:cNvSpPr>
              <p:nvPr/>
            </p:nvSpPr>
            <p:spPr bwMode="auto">
              <a:xfrm>
                <a:off x="6183525" y="5892485"/>
                <a:ext cx="83853" cy="89645"/>
              </a:xfrm>
              <a:prstGeom prst="rect">
                <a:avLst/>
              </a:prstGeom>
              <a:solidFill>
                <a:srgbClr val="00B050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r" eaLnBrk="0" hangingPunct="0">
                  <a:defRPr/>
                </a:pPr>
                <a:r>
                  <a:rPr lang="en-US" sz="1600" dirty="0" smtClean="0">
                    <a:latin typeface="+mn-lt"/>
                  </a:rPr>
                  <a:t> </a:t>
                </a:r>
                <a:endParaRPr lang="en-US" sz="1600" dirty="0">
                  <a:latin typeface="+mn-lt"/>
                </a:endParaRPr>
              </a:p>
            </p:txBody>
          </p:sp>
          <p:sp>
            <p:nvSpPr>
              <p:cNvPr id="28" name="Rectangle 5"/>
              <p:cNvSpPr>
                <a:spLocks noChangeArrowheads="1"/>
              </p:cNvSpPr>
              <p:nvPr/>
            </p:nvSpPr>
            <p:spPr bwMode="auto">
              <a:xfrm>
                <a:off x="6183461" y="6150323"/>
                <a:ext cx="83853" cy="82175"/>
              </a:xfrm>
              <a:prstGeom prst="rect">
                <a:avLst/>
              </a:prstGeom>
              <a:solidFill>
                <a:schemeClr val="tx2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r" eaLnBrk="0" hangingPunct="0">
                  <a:defRPr/>
                </a:pPr>
                <a:endParaRPr lang="en-US" sz="1600" dirty="0">
                  <a:latin typeface="+mn-lt"/>
                </a:endParaRPr>
              </a:p>
            </p:txBody>
          </p:sp>
          <p:sp>
            <p:nvSpPr>
              <p:cNvPr id="29" name="Rectangle 5"/>
              <p:cNvSpPr>
                <a:spLocks noChangeArrowheads="1"/>
              </p:cNvSpPr>
              <p:nvPr/>
            </p:nvSpPr>
            <p:spPr bwMode="auto">
              <a:xfrm>
                <a:off x="6183461" y="6591832"/>
                <a:ext cx="83853" cy="82175"/>
              </a:xfrm>
              <a:prstGeom prst="rect">
                <a:avLst/>
              </a:prstGeom>
              <a:solidFill>
                <a:srgbClr val="00B0F0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600" dirty="0">
                  <a:latin typeface="+mn-lt"/>
                </a:endParaRPr>
              </a:p>
            </p:txBody>
          </p:sp>
          <p:sp>
            <p:nvSpPr>
              <p:cNvPr id="30" name="Rectangle 29"/>
              <p:cNvSpPr/>
              <p:nvPr/>
            </p:nvSpPr>
            <p:spPr>
              <a:xfrm>
                <a:off x="6096000" y="5791204"/>
                <a:ext cx="1600200" cy="984881"/>
              </a:xfrm>
              <a:prstGeom prst="rect">
                <a:avLst/>
              </a:prstGeom>
              <a:noFill/>
              <a:ln w="158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pic>
        <p:nvPicPr>
          <p:cNvPr id="3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53400" y="123825"/>
            <a:ext cx="847725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0034" name="Picture 2"/>
          <p:cNvPicPr>
            <a:picLocks noChangeAspect="1" noChangeArrowheads="1"/>
          </p:cNvPicPr>
          <p:nvPr/>
        </p:nvPicPr>
        <p:blipFill>
          <a:blip r:embed="rId5" cstate="print"/>
          <a:srcRect l="4554" t="30040" r="40000" b="10887"/>
          <a:stretch>
            <a:fillRect/>
          </a:stretch>
        </p:blipFill>
        <p:spPr bwMode="auto">
          <a:xfrm>
            <a:off x="2663467" y="1590063"/>
            <a:ext cx="6151921" cy="370125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71975221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/>
          <p:cNvSpPr/>
          <p:nvPr/>
        </p:nvSpPr>
        <p:spPr>
          <a:xfrm>
            <a:off x="0" y="5537536"/>
            <a:ext cx="9144000" cy="13966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00706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7014"/>
            <a:ext cx="2512855" cy="6694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10400" y="6381750"/>
            <a:ext cx="2133600" cy="476250"/>
          </a:xfrm>
        </p:spPr>
        <p:txBody>
          <a:bodyPr/>
          <a:lstStyle/>
          <a:p>
            <a:fld id="{4C246220-E29F-4A39-A004-8637397EB48D}" type="slidenum">
              <a:rPr lang="en-US" smtClean="0"/>
              <a:pPr/>
              <a:t>56</a:t>
            </a:fld>
            <a:endParaRPr lang="en-US" dirty="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828800" y="1"/>
            <a:ext cx="6400800" cy="1351722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3200" dirty="0"/>
              <a:t>U.S. average </a:t>
            </a:r>
            <a:r>
              <a:rPr lang="en-US" sz="3200" dirty="0" smtClean="0"/>
              <a:t>(525) </a:t>
            </a:r>
            <a:r>
              <a:rPr lang="en-US" sz="3200" dirty="0"/>
              <a:t>not </a:t>
            </a:r>
            <a:r>
              <a:rPr lang="en-US" sz="3200" dirty="0" smtClean="0"/>
              <a:t>measurably </a:t>
            </a:r>
            <a:r>
              <a:rPr lang="en-US" sz="3200" dirty="0"/>
              <a:t>different </a:t>
            </a:r>
            <a:r>
              <a:rPr lang="en-US" sz="3200" dirty="0" smtClean="0"/>
              <a:t>than </a:t>
            </a:r>
            <a:r>
              <a:rPr lang="en-US" sz="3200" dirty="0"/>
              <a:t>in 10 education </a:t>
            </a:r>
            <a:r>
              <a:rPr lang="en-US" sz="3200" dirty="0" smtClean="0"/>
              <a:t>systems</a:t>
            </a:r>
            <a:endParaRPr lang="en-US" sz="3200" dirty="0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2514600" y="3047999"/>
            <a:ext cx="6132814" cy="400110"/>
          </a:xfrm>
          <a:prstGeom prst="rect">
            <a:avLst/>
          </a:prstGeom>
          <a:noFill/>
          <a:ln w="3175">
            <a:solidFill>
              <a:schemeClr val="accent3"/>
            </a:solidFill>
            <a:miter lim="800000"/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endParaRPr lang="en-US" sz="2000" dirty="0">
              <a:latin typeface="+mn-lt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1371600" y="5715000"/>
            <a:ext cx="1981200" cy="984885"/>
            <a:chOff x="6096000" y="5791200"/>
            <a:chExt cx="1981200" cy="984885"/>
          </a:xfrm>
        </p:grpSpPr>
        <p:sp>
          <p:nvSpPr>
            <p:cNvPr id="25" name="TextBox 7"/>
            <p:cNvSpPr txBox="1">
              <a:spLocks noChangeArrowheads="1"/>
            </p:cNvSpPr>
            <p:nvPr/>
          </p:nvSpPr>
          <p:spPr bwMode="auto">
            <a:xfrm>
              <a:off x="6248400" y="5791200"/>
              <a:ext cx="1828800" cy="9848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0" hangingPunct="0">
                <a:spcAft>
                  <a:spcPts val="600"/>
                </a:spcAft>
              </a:pPr>
              <a:r>
                <a:rPr lang="en-US" sz="1200" dirty="0" smtClean="0">
                  <a:cs typeface="Times New Roman" pitchFamily="18" charset="0"/>
                </a:rPr>
                <a:t>Higher than U.S.</a:t>
              </a:r>
            </a:p>
            <a:p>
              <a:pPr eaLnBrk="0" hangingPunct="0">
                <a:spcAft>
                  <a:spcPts val="600"/>
                </a:spcAft>
              </a:pPr>
              <a:r>
                <a:rPr lang="en-US" sz="1200" dirty="0" smtClean="0">
                  <a:cs typeface="Times New Roman" pitchFamily="18" charset="0"/>
                </a:rPr>
                <a:t>Not measurably different than U.S.</a:t>
              </a:r>
            </a:p>
            <a:p>
              <a:pPr eaLnBrk="0" hangingPunct="0">
                <a:spcAft>
                  <a:spcPts val="600"/>
                </a:spcAft>
              </a:pPr>
              <a:r>
                <a:rPr lang="en-US" sz="1200" dirty="0" smtClean="0">
                  <a:cs typeface="Times New Roman" pitchFamily="18" charset="0"/>
                </a:rPr>
                <a:t>Lower than U.S.</a:t>
              </a:r>
              <a:endParaRPr lang="en-US" sz="1200" dirty="0">
                <a:cs typeface="Times New Roman" pitchFamily="18" charset="0"/>
              </a:endParaRPr>
            </a:p>
          </p:txBody>
        </p:sp>
        <p:grpSp>
          <p:nvGrpSpPr>
            <p:cNvPr id="26" name="Group 25"/>
            <p:cNvGrpSpPr/>
            <p:nvPr/>
          </p:nvGrpSpPr>
          <p:grpSpPr>
            <a:xfrm>
              <a:off x="6096000" y="5791204"/>
              <a:ext cx="1600200" cy="984881"/>
              <a:chOff x="6096000" y="5791204"/>
              <a:chExt cx="1600200" cy="984881"/>
            </a:xfrm>
          </p:grpSpPr>
          <p:sp>
            <p:nvSpPr>
              <p:cNvPr id="27" name="Rectangle 4"/>
              <p:cNvSpPr>
                <a:spLocks noChangeArrowheads="1"/>
              </p:cNvSpPr>
              <p:nvPr/>
            </p:nvSpPr>
            <p:spPr bwMode="auto">
              <a:xfrm>
                <a:off x="6183525" y="5892485"/>
                <a:ext cx="83853" cy="89645"/>
              </a:xfrm>
              <a:prstGeom prst="rect">
                <a:avLst/>
              </a:prstGeom>
              <a:solidFill>
                <a:srgbClr val="00B050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r" eaLnBrk="0" hangingPunct="0">
                  <a:defRPr/>
                </a:pPr>
                <a:r>
                  <a:rPr lang="en-US" sz="1600" dirty="0" smtClean="0">
                    <a:latin typeface="+mn-lt"/>
                  </a:rPr>
                  <a:t> </a:t>
                </a:r>
                <a:endParaRPr lang="en-US" sz="1600" dirty="0">
                  <a:latin typeface="+mn-lt"/>
                </a:endParaRPr>
              </a:p>
            </p:txBody>
          </p:sp>
          <p:sp>
            <p:nvSpPr>
              <p:cNvPr id="28" name="Rectangle 5"/>
              <p:cNvSpPr>
                <a:spLocks noChangeArrowheads="1"/>
              </p:cNvSpPr>
              <p:nvPr/>
            </p:nvSpPr>
            <p:spPr bwMode="auto">
              <a:xfrm>
                <a:off x="6183461" y="6150323"/>
                <a:ext cx="83853" cy="82175"/>
              </a:xfrm>
              <a:prstGeom prst="rect">
                <a:avLst/>
              </a:prstGeom>
              <a:solidFill>
                <a:schemeClr val="tx2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r" eaLnBrk="0" hangingPunct="0">
                  <a:defRPr/>
                </a:pPr>
                <a:endParaRPr lang="en-US" sz="1600" dirty="0">
                  <a:latin typeface="+mn-lt"/>
                </a:endParaRPr>
              </a:p>
            </p:txBody>
          </p:sp>
          <p:sp>
            <p:nvSpPr>
              <p:cNvPr id="29" name="Rectangle 5"/>
              <p:cNvSpPr>
                <a:spLocks noChangeArrowheads="1"/>
              </p:cNvSpPr>
              <p:nvPr/>
            </p:nvSpPr>
            <p:spPr bwMode="auto">
              <a:xfrm>
                <a:off x="6183461" y="6591832"/>
                <a:ext cx="83853" cy="82175"/>
              </a:xfrm>
              <a:prstGeom prst="rect">
                <a:avLst/>
              </a:prstGeom>
              <a:solidFill>
                <a:srgbClr val="00B0F0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600" dirty="0">
                  <a:latin typeface="+mn-lt"/>
                </a:endParaRPr>
              </a:p>
            </p:txBody>
          </p:sp>
          <p:sp>
            <p:nvSpPr>
              <p:cNvPr id="30" name="Rectangle 29"/>
              <p:cNvSpPr/>
              <p:nvPr/>
            </p:nvSpPr>
            <p:spPr>
              <a:xfrm>
                <a:off x="6096000" y="5791204"/>
                <a:ext cx="1600200" cy="984881"/>
              </a:xfrm>
              <a:prstGeom prst="rect">
                <a:avLst/>
              </a:prstGeom>
              <a:noFill/>
              <a:ln w="158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pic>
        <p:nvPicPr>
          <p:cNvPr id="3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53400" y="123825"/>
            <a:ext cx="847725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5698" name="Picture 2"/>
          <p:cNvPicPr>
            <a:picLocks noChangeAspect="1" noChangeArrowheads="1"/>
          </p:cNvPicPr>
          <p:nvPr/>
        </p:nvPicPr>
        <p:blipFill>
          <a:blip r:embed="rId5" cstate="print"/>
          <a:srcRect l="23681" t="37500" r="26907" b="41129"/>
          <a:stretch>
            <a:fillRect/>
          </a:stretch>
        </p:blipFill>
        <p:spPr bwMode="auto">
          <a:xfrm>
            <a:off x="2256503" y="1642564"/>
            <a:ext cx="6400800" cy="156332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71975221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2518382" y="1334584"/>
            <a:ext cx="5832663" cy="11028248"/>
            <a:chOff x="2518382" y="1334584"/>
            <a:chExt cx="5832663" cy="11028248"/>
          </a:xfrm>
        </p:grpSpPr>
        <p:pic>
          <p:nvPicPr>
            <p:cNvPr id="18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 l="29717" t="5444" r="39384" b="8984"/>
            <a:stretch>
              <a:fillRect/>
            </a:stretch>
          </p:blipFill>
          <p:spPr bwMode="auto">
            <a:xfrm>
              <a:off x="2528889" y="1334584"/>
              <a:ext cx="5757861" cy="90047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 l="29247" t="48047" r="38604" b="30452"/>
            <a:stretch>
              <a:fillRect/>
            </a:stretch>
          </p:blipFill>
          <p:spPr bwMode="auto">
            <a:xfrm>
              <a:off x="2518382" y="10160004"/>
              <a:ext cx="5832663" cy="22028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6" name="Rectangle 35"/>
          <p:cNvSpPr/>
          <p:nvPr/>
        </p:nvSpPr>
        <p:spPr>
          <a:xfrm>
            <a:off x="2969" y="1"/>
            <a:ext cx="9144000" cy="1295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Rectangle 30"/>
          <p:cNvSpPr/>
          <p:nvPr/>
        </p:nvSpPr>
        <p:spPr>
          <a:xfrm>
            <a:off x="0" y="5334002"/>
            <a:ext cx="9144000" cy="1600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00706" name="Picture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7014"/>
            <a:ext cx="2512855" cy="6694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10400" y="6381750"/>
            <a:ext cx="2133600" cy="476250"/>
          </a:xfrm>
        </p:spPr>
        <p:txBody>
          <a:bodyPr/>
          <a:lstStyle/>
          <a:p>
            <a:fld id="{4C246220-E29F-4A39-A004-8637397EB48D}" type="slidenum">
              <a:rPr lang="en-US" smtClean="0"/>
              <a:pPr/>
              <a:t>57</a:t>
            </a:fld>
            <a:endParaRPr lang="en-US" dirty="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2057400" y="1"/>
            <a:ext cx="6096000" cy="1351722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3200" dirty="0"/>
              <a:t>U.S. average </a:t>
            </a:r>
            <a:r>
              <a:rPr lang="en-US" sz="3200" dirty="0" smtClean="0"/>
              <a:t>score (525) </a:t>
            </a:r>
            <a:r>
              <a:rPr lang="en-US" sz="3200" dirty="0"/>
              <a:t>higher than </a:t>
            </a:r>
            <a:r>
              <a:rPr lang="en-US" sz="3200" dirty="0" smtClean="0"/>
              <a:t>in </a:t>
            </a:r>
            <a:r>
              <a:rPr lang="en-US" sz="3200" dirty="0"/>
              <a:t>33 education </a:t>
            </a:r>
            <a:r>
              <a:rPr lang="en-US" sz="3200" dirty="0" smtClean="0"/>
              <a:t>systems</a:t>
            </a:r>
            <a:endParaRPr lang="en-US" sz="3200" dirty="0"/>
          </a:p>
        </p:txBody>
      </p:sp>
      <p:grpSp>
        <p:nvGrpSpPr>
          <p:cNvPr id="24" name="Group 23"/>
          <p:cNvGrpSpPr/>
          <p:nvPr/>
        </p:nvGrpSpPr>
        <p:grpSpPr>
          <a:xfrm>
            <a:off x="1371600" y="5715000"/>
            <a:ext cx="1981200" cy="984885"/>
            <a:chOff x="6096000" y="5791200"/>
            <a:chExt cx="1981200" cy="984885"/>
          </a:xfrm>
        </p:grpSpPr>
        <p:sp>
          <p:nvSpPr>
            <p:cNvPr id="25" name="TextBox 7"/>
            <p:cNvSpPr txBox="1">
              <a:spLocks noChangeArrowheads="1"/>
            </p:cNvSpPr>
            <p:nvPr/>
          </p:nvSpPr>
          <p:spPr bwMode="auto">
            <a:xfrm>
              <a:off x="6248400" y="5791200"/>
              <a:ext cx="1828800" cy="9848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0" hangingPunct="0">
                <a:spcAft>
                  <a:spcPts val="600"/>
                </a:spcAft>
              </a:pPr>
              <a:r>
                <a:rPr lang="en-US" sz="1200" dirty="0" smtClean="0">
                  <a:cs typeface="Times New Roman" pitchFamily="18" charset="0"/>
                </a:rPr>
                <a:t>Higher than U.S.</a:t>
              </a:r>
            </a:p>
            <a:p>
              <a:pPr eaLnBrk="0" hangingPunct="0">
                <a:spcAft>
                  <a:spcPts val="600"/>
                </a:spcAft>
              </a:pPr>
              <a:r>
                <a:rPr lang="en-US" sz="1200" dirty="0" smtClean="0">
                  <a:cs typeface="Times New Roman" pitchFamily="18" charset="0"/>
                </a:rPr>
                <a:t>Not measurably different than U.S.</a:t>
              </a:r>
            </a:p>
            <a:p>
              <a:pPr eaLnBrk="0" hangingPunct="0">
                <a:spcAft>
                  <a:spcPts val="600"/>
                </a:spcAft>
              </a:pPr>
              <a:r>
                <a:rPr lang="en-US" sz="1200" dirty="0" smtClean="0">
                  <a:cs typeface="Times New Roman" pitchFamily="18" charset="0"/>
                </a:rPr>
                <a:t>Lower than U.S.</a:t>
              </a:r>
              <a:endParaRPr lang="en-US" sz="1200" dirty="0">
                <a:cs typeface="Times New Roman" pitchFamily="18" charset="0"/>
              </a:endParaRPr>
            </a:p>
          </p:txBody>
        </p:sp>
        <p:grpSp>
          <p:nvGrpSpPr>
            <p:cNvPr id="26" name="Group 25"/>
            <p:cNvGrpSpPr/>
            <p:nvPr/>
          </p:nvGrpSpPr>
          <p:grpSpPr>
            <a:xfrm>
              <a:off x="6096000" y="5791204"/>
              <a:ext cx="1600200" cy="984881"/>
              <a:chOff x="6096000" y="5791204"/>
              <a:chExt cx="1600200" cy="984881"/>
            </a:xfrm>
          </p:grpSpPr>
          <p:sp>
            <p:nvSpPr>
              <p:cNvPr id="27" name="Rectangle 4"/>
              <p:cNvSpPr>
                <a:spLocks noChangeArrowheads="1"/>
              </p:cNvSpPr>
              <p:nvPr/>
            </p:nvSpPr>
            <p:spPr bwMode="auto">
              <a:xfrm>
                <a:off x="6183525" y="5892485"/>
                <a:ext cx="83853" cy="89645"/>
              </a:xfrm>
              <a:prstGeom prst="rect">
                <a:avLst/>
              </a:prstGeom>
              <a:solidFill>
                <a:srgbClr val="00B050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r" eaLnBrk="0" hangingPunct="0">
                  <a:defRPr/>
                </a:pPr>
                <a:r>
                  <a:rPr lang="en-US" sz="1600" dirty="0" smtClean="0">
                    <a:latin typeface="+mn-lt"/>
                  </a:rPr>
                  <a:t> </a:t>
                </a:r>
                <a:endParaRPr lang="en-US" sz="1600" dirty="0">
                  <a:latin typeface="+mn-lt"/>
                </a:endParaRPr>
              </a:p>
            </p:txBody>
          </p:sp>
          <p:sp>
            <p:nvSpPr>
              <p:cNvPr id="28" name="Rectangle 5"/>
              <p:cNvSpPr>
                <a:spLocks noChangeArrowheads="1"/>
              </p:cNvSpPr>
              <p:nvPr/>
            </p:nvSpPr>
            <p:spPr bwMode="auto">
              <a:xfrm>
                <a:off x="6183461" y="6150323"/>
                <a:ext cx="83853" cy="82175"/>
              </a:xfrm>
              <a:prstGeom prst="rect">
                <a:avLst/>
              </a:prstGeom>
              <a:solidFill>
                <a:schemeClr val="tx2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r" eaLnBrk="0" hangingPunct="0">
                  <a:defRPr/>
                </a:pPr>
                <a:endParaRPr lang="en-US" sz="1600" dirty="0">
                  <a:latin typeface="+mn-lt"/>
                </a:endParaRPr>
              </a:p>
            </p:txBody>
          </p:sp>
          <p:sp>
            <p:nvSpPr>
              <p:cNvPr id="29" name="Rectangle 5"/>
              <p:cNvSpPr>
                <a:spLocks noChangeArrowheads="1"/>
              </p:cNvSpPr>
              <p:nvPr/>
            </p:nvSpPr>
            <p:spPr bwMode="auto">
              <a:xfrm>
                <a:off x="6183461" y="6591832"/>
                <a:ext cx="83853" cy="82175"/>
              </a:xfrm>
              <a:prstGeom prst="rect">
                <a:avLst/>
              </a:prstGeom>
              <a:solidFill>
                <a:srgbClr val="00B0F0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600" dirty="0">
                  <a:latin typeface="+mn-lt"/>
                </a:endParaRPr>
              </a:p>
            </p:txBody>
          </p:sp>
          <p:sp>
            <p:nvSpPr>
              <p:cNvPr id="30" name="Rectangle 29"/>
              <p:cNvSpPr/>
              <p:nvPr/>
            </p:nvSpPr>
            <p:spPr>
              <a:xfrm>
                <a:off x="6096000" y="5791204"/>
                <a:ext cx="1600200" cy="984881"/>
              </a:xfrm>
              <a:prstGeom prst="rect">
                <a:avLst/>
              </a:prstGeom>
              <a:noFill/>
              <a:ln w="158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sp>
        <p:nvSpPr>
          <p:cNvPr id="39" name="Rectangle 38"/>
          <p:cNvSpPr/>
          <p:nvPr/>
        </p:nvSpPr>
        <p:spPr>
          <a:xfrm>
            <a:off x="2512855" y="1295401"/>
            <a:ext cx="5783420" cy="4038600"/>
          </a:xfrm>
          <a:prstGeom prst="rect">
            <a:avLst/>
          </a:prstGeom>
          <a:noFill/>
          <a:ln w="9525">
            <a:solidFill>
              <a:schemeClr val="tx1"/>
            </a:solidFill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4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53400" y="123825"/>
            <a:ext cx="847725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1975221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1.11111E-6 L -8.33333E-7 -1.03125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" y="6165124"/>
            <a:ext cx="2051281" cy="692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Rectangle 17"/>
          <p:cNvSpPr/>
          <p:nvPr/>
        </p:nvSpPr>
        <p:spPr>
          <a:xfrm>
            <a:off x="1856509" y="2041566"/>
            <a:ext cx="6954982" cy="258288"/>
          </a:xfrm>
          <a:prstGeom prst="rect">
            <a:avLst/>
          </a:prstGeom>
          <a:solidFill>
            <a:srgbClr val="CCCCCC">
              <a:alpha val="58000"/>
            </a:srgbClr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10400" y="6381750"/>
            <a:ext cx="2133600" cy="476250"/>
          </a:xfrm>
        </p:spPr>
        <p:txBody>
          <a:bodyPr/>
          <a:lstStyle/>
          <a:p>
            <a:fld id="{4C246220-E29F-4A39-A004-8637397EB48D}" type="slidenum">
              <a:rPr lang="en-US" smtClean="0"/>
              <a:pPr/>
              <a:t>58</a:t>
            </a:fld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1752600" y="5715000"/>
            <a:ext cx="7467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*</a:t>
            </a:r>
            <a:r>
              <a:rPr lang="en-US" sz="1200" i="1" dirty="0" smtClean="0"/>
              <a:t>p </a:t>
            </a:r>
            <a:r>
              <a:rPr lang="en-US" sz="1200" dirty="0" smtClean="0"/>
              <a:t>&lt; .05. Change in average scores is significant.</a:t>
            </a:r>
          </a:p>
          <a:p>
            <a:r>
              <a:rPr lang="en-US" sz="1200" dirty="0" smtClean="0"/>
              <a:t>NOTE: Education systems ordered according to average science score in 2011.</a:t>
            </a:r>
            <a:endParaRPr lang="en-US" sz="1200" dirty="0"/>
          </a:p>
        </p:txBody>
      </p:sp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3825" y="152400"/>
            <a:ext cx="79057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itle 1"/>
          <p:cNvSpPr txBox="1">
            <a:spLocks/>
          </p:cNvSpPr>
          <p:nvPr/>
        </p:nvSpPr>
        <p:spPr bwMode="auto">
          <a:xfrm>
            <a:off x="914399" y="0"/>
            <a:ext cx="7315201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9pPr>
          </a:lstStyle>
          <a:p>
            <a:r>
              <a:rPr lang="en-US" sz="3200" dirty="0" smtClean="0"/>
              <a:t>Average science scores of 4th-grade students</a:t>
            </a:r>
            <a:r>
              <a:rPr lang="en-US" sz="3200" dirty="0" smtClean="0">
                <a:solidFill>
                  <a:srgbClr val="00B050"/>
                </a:solidFill>
              </a:rPr>
              <a:t> </a:t>
            </a:r>
            <a:r>
              <a:rPr lang="en-US" sz="3200" dirty="0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</a:rPr>
              <a:t>increased</a:t>
            </a:r>
            <a:r>
              <a:rPr lang="en-US" sz="3200" dirty="0" smtClean="0">
                <a:solidFill>
                  <a:srgbClr val="00B050"/>
                </a:solidFill>
              </a:rPr>
              <a:t> </a:t>
            </a:r>
            <a:r>
              <a:rPr lang="en-US" sz="3200" dirty="0" smtClean="0"/>
              <a:t>from 2007 to 2011 in 9 education systems</a:t>
            </a:r>
            <a:endParaRPr lang="en-US" sz="3200" dirty="0">
              <a:ln>
                <a:solidFill>
                  <a:schemeClr val="accent2">
                    <a:lumMod val="75000"/>
                  </a:schemeClr>
                </a:solidFill>
              </a:ln>
              <a:solidFill>
                <a:srgbClr val="12469A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81889" y="2027710"/>
            <a:ext cx="1274618" cy="285998"/>
          </a:xfrm>
          <a:prstGeom prst="rect">
            <a:avLst/>
          </a:prstGeom>
          <a:solidFill>
            <a:srgbClr val="FFFF00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graphicFrame>
        <p:nvGraphicFramePr>
          <p:cNvPr id="13" name="Chart 12"/>
          <p:cNvGraphicFramePr>
            <a:graphicFrameLocks/>
          </p:cNvGraphicFramePr>
          <p:nvPr/>
        </p:nvGraphicFramePr>
        <p:xfrm>
          <a:off x="-32810" y="1620202"/>
          <a:ext cx="9138045" cy="39216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14419986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10400" y="6381750"/>
            <a:ext cx="2133600" cy="476250"/>
          </a:xfrm>
        </p:spPr>
        <p:txBody>
          <a:bodyPr/>
          <a:lstStyle/>
          <a:p>
            <a:fld id="{4C246220-E29F-4A39-A004-8637397EB48D}" type="slidenum">
              <a:rPr lang="en-US" smtClean="0"/>
              <a:pPr/>
              <a:t>59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1752600" y="4876800"/>
            <a:ext cx="7162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*</a:t>
            </a:r>
            <a:r>
              <a:rPr lang="en-US" sz="1200" i="1" dirty="0" smtClean="0"/>
              <a:t>p </a:t>
            </a:r>
            <a:r>
              <a:rPr lang="en-US" sz="1200" dirty="0" smtClean="0"/>
              <a:t>&lt; .05. Change in average scores is significant.</a:t>
            </a:r>
          </a:p>
          <a:p>
            <a:r>
              <a:rPr lang="en-US" sz="1200" dirty="0" smtClean="0"/>
              <a:t>NOTE: Education systems ordered according to average science score in 2011.</a:t>
            </a:r>
            <a:endParaRPr lang="en-US" sz="1200" dirty="0"/>
          </a:p>
        </p:txBody>
      </p:sp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3825" y="152400"/>
            <a:ext cx="79057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76010"/>
            <a:ext cx="2051281" cy="692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itle 1"/>
          <p:cNvSpPr txBox="1">
            <a:spLocks/>
          </p:cNvSpPr>
          <p:nvPr/>
        </p:nvSpPr>
        <p:spPr bwMode="auto">
          <a:xfrm>
            <a:off x="914399" y="0"/>
            <a:ext cx="7315201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9pPr>
          </a:lstStyle>
          <a:p>
            <a:r>
              <a:rPr lang="en-US" sz="3200" dirty="0" smtClean="0"/>
              <a:t>Average science scores of 4th-grade students</a:t>
            </a:r>
            <a:r>
              <a:rPr lang="en-US" sz="3200" dirty="0" smtClean="0">
                <a:solidFill>
                  <a:srgbClr val="00B050"/>
                </a:solidFill>
              </a:rPr>
              <a:t> </a:t>
            </a:r>
            <a:r>
              <a:rPr lang="en-US" sz="3200" dirty="0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</a:rPr>
              <a:t>decreased</a:t>
            </a:r>
            <a:r>
              <a:rPr lang="en-US" sz="3200" dirty="0" smtClean="0">
                <a:solidFill>
                  <a:srgbClr val="00B050"/>
                </a:solidFill>
              </a:rPr>
              <a:t> </a:t>
            </a:r>
            <a:r>
              <a:rPr lang="en-US" sz="3200" dirty="0" smtClean="0"/>
              <a:t>from 2007 to 2011 in 5 education systems</a:t>
            </a:r>
            <a:endParaRPr lang="en-US" sz="3200" dirty="0">
              <a:ln>
                <a:solidFill>
                  <a:schemeClr val="accent2">
                    <a:lumMod val="75000"/>
                  </a:schemeClr>
                </a:solidFill>
              </a:ln>
              <a:solidFill>
                <a:srgbClr val="12469A"/>
              </a:solidFill>
            </a:endParaRPr>
          </a:p>
        </p:txBody>
      </p:sp>
      <p:graphicFrame>
        <p:nvGraphicFramePr>
          <p:cNvPr id="16" name="Chart 1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53243691"/>
              </p:ext>
            </p:extLst>
          </p:nvPr>
        </p:nvGraphicFramePr>
        <p:xfrm>
          <a:off x="-1" y="1981200"/>
          <a:ext cx="9144000" cy="2819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50562031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3999" cy="1143000"/>
          </a:xfrm>
        </p:spPr>
        <p:txBody>
          <a:bodyPr/>
          <a:lstStyle/>
          <a:p>
            <a:r>
              <a:rPr lang="en-US" sz="3600" dirty="0" smtClean="0"/>
              <a:t>Participating states</a:t>
            </a:r>
            <a:endParaRPr lang="en-US" sz="36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6976607" y="6364522"/>
            <a:ext cx="2133600" cy="476250"/>
          </a:xfrm>
        </p:spPr>
        <p:txBody>
          <a:bodyPr/>
          <a:lstStyle/>
          <a:p>
            <a:fld id="{4C246220-E29F-4A39-A004-8637397EB48D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685800" y="1143000"/>
            <a:ext cx="7772400" cy="4800600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SzPct val="135000"/>
              <a:buChar char="•"/>
              <a:defRPr sz="28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accent2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accent2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400">
                <a:solidFill>
                  <a:schemeClr val="accent2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accent2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accent2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accent2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accent2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accent2"/>
                </a:solidFill>
                <a:latin typeface="+mn-lt"/>
              </a:defRPr>
            </a:lvl9pPr>
          </a:lstStyle>
          <a:p>
            <a:r>
              <a:rPr lang="en-US" sz="1800" dirty="0" smtClean="0">
                <a:solidFill>
                  <a:schemeClr val="tx1"/>
                </a:solidFill>
              </a:rPr>
              <a:t>9 states participated as separate entities to obtain scores in PIRLS or TIMSS or both</a:t>
            </a:r>
          </a:p>
          <a:p>
            <a:endParaRPr lang="en-US" sz="1800" dirty="0" smtClean="0">
              <a:solidFill>
                <a:schemeClr val="tx1"/>
              </a:solidFill>
            </a:endParaRPr>
          </a:p>
          <a:p>
            <a:endParaRPr lang="en-US" sz="1800" dirty="0">
              <a:solidFill>
                <a:schemeClr val="tx1"/>
              </a:solidFill>
            </a:endParaRPr>
          </a:p>
          <a:p>
            <a:endParaRPr lang="en-US" sz="1800" dirty="0" smtClean="0">
              <a:solidFill>
                <a:schemeClr val="tx1"/>
              </a:solidFill>
            </a:endParaRPr>
          </a:p>
          <a:p>
            <a:endParaRPr lang="en-US" sz="1800" dirty="0" smtClean="0">
              <a:solidFill>
                <a:schemeClr val="tx1"/>
              </a:solidFill>
            </a:endParaRPr>
          </a:p>
          <a:p>
            <a:endParaRPr lang="en-US" sz="1800" dirty="0">
              <a:solidFill>
                <a:schemeClr val="tx1"/>
              </a:solidFill>
            </a:endParaRPr>
          </a:p>
          <a:p>
            <a:endParaRPr lang="en-US" sz="1800" dirty="0" smtClean="0">
              <a:solidFill>
                <a:schemeClr val="tx1"/>
              </a:solidFill>
            </a:endParaRPr>
          </a:p>
          <a:p>
            <a:endParaRPr lang="en-US" sz="1800" dirty="0">
              <a:solidFill>
                <a:schemeClr val="tx1"/>
              </a:solidFill>
            </a:endParaRPr>
          </a:p>
          <a:p>
            <a:endParaRPr lang="en-US" sz="1800" dirty="0" smtClean="0">
              <a:solidFill>
                <a:schemeClr val="tx1"/>
              </a:solidFill>
            </a:endParaRPr>
          </a:p>
          <a:p>
            <a:r>
              <a:rPr lang="en-US" sz="1800" dirty="0" smtClean="0">
                <a:solidFill>
                  <a:schemeClr val="tx1"/>
                </a:solidFill>
              </a:rPr>
              <a:t>Each participated as part of the nation and on its own</a:t>
            </a:r>
          </a:p>
          <a:p>
            <a:r>
              <a:rPr lang="en-US" sz="1800" dirty="0" smtClean="0">
                <a:solidFill>
                  <a:schemeClr val="tx1"/>
                </a:solidFill>
              </a:rPr>
              <a:t>NCES funded participation at grade 8 of all states except Florida as part of a study to statistically link </a:t>
            </a:r>
            <a:r>
              <a:rPr lang="en-US" sz="1800" dirty="0">
                <a:solidFill>
                  <a:schemeClr val="tx1"/>
                </a:solidFill>
              </a:rPr>
              <a:t>NAEP (National Assessment of </a:t>
            </a:r>
            <a:r>
              <a:rPr lang="en-US" sz="1800" dirty="0" smtClean="0">
                <a:solidFill>
                  <a:schemeClr val="tx1"/>
                </a:solidFill>
              </a:rPr>
              <a:t>Educational </a:t>
            </a:r>
            <a:r>
              <a:rPr lang="en-US" sz="1800" dirty="0">
                <a:solidFill>
                  <a:schemeClr val="tx1"/>
                </a:solidFill>
              </a:rPr>
              <a:t>Progress</a:t>
            </a:r>
            <a:r>
              <a:rPr lang="en-US" sz="1800" dirty="0" smtClean="0">
                <a:solidFill>
                  <a:schemeClr val="tx1"/>
                </a:solidFill>
              </a:rPr>
              <a:t>) and TIMSS (Florida received other Education </a:t>
            </a:r>
            <a:r>
              <a:rPr lang="en-US" sz="1800" dirty="0">
                <a:solidFill>
                  <a:schemeClr val="tx1"/>
                </a:solidFill>
              </a:rPr>
              <a:t>D</a:t>
            </a:r>
            <a:r>
              <a:rPr lang="en-US" sz="1800" dirty="0" smtClean="0">
                <a:solidFill>
                  <a:schemeClr val="tx1"/>
                </a:solidFill>
              </a:rPr>
              <a:t>epartment funding)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2455814"/>
              </p:ext>
            </p:extLst>
          </p:nvPr>
        </p:nvGraphicFramePr>
        <p:xfrm>
          <a:off x="685800" y="1823720"/>
          <a:ext cx="7772401" cy="2519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20825"/>
                <a:gridCol w="2564892"/>
                <a:gridCol w="3186684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PIRLS</a:t>
                      </a:r>
                      <a:endParaRPr lang="en-US" sz="160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TIMSS</a:t>
                      </a:r>
                      <a:r>
                        <a:rPr lang="en-US" sz="1600" baseline="0" dirty="0" smtClean="0"/>
                        <a:t> grade 4</a:t>
                      </a:r>
                      <a:endParaRPr lang="en-US" sz="1600" dirty="0"/>
                    </a:p>
                  </a:txBody>
                  <a:tcPr>
                    <a:solidFill>
                      <a:srgbClr val="10248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TIMSS grade 8</a:t>
                      </a:r>
                      <a:endParaRPr lang="en-US" sz="1600" dirty="0"/>
                    </a:p>
                  </a:txBody>
                  <a:tcPr>
                    <a:solidFill>
                      <a:srgbClr val="10248A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Florida</a:t>
                      </a:r>
                      <a:endParaRPr lang="en-US" sz="1500" dirty="0"/>
                    </a:p>
                  </a:txBody>
                  <a:tcPr>
                    <a:solidFill>
                      <a:srgbClr val="F8B5A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Florida</a:t>
                      </a:r>
                    </a:p>
                    <a:p>
                      <a:r>
                        <a:rPr lang="en-US" sz="1500" dirty="0" smtClean="0"/>
                        <a:t>North Carolina</a:t>
                      </a:r>
                      <a:endParaRPr lang="en-US" sz="1500" dirty="0"/>
                    </a:p>
                  </a:txBody>
                  <a:tcPr>
                    <a:solidFill>
                      <a:srgbClr val="A8C0F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Florida</a:t>
                      </a:r>
                    </a:p>
                    <a:p>
                      <a:r>
                        <a:rPr lang="en-US" sz="1500" dirty="0" smtClean="0"/>
                        <a:t>North Carolina</a:t>
                      </a:r>
                    </a:p>
                    <a:p>
                      <a:r>
                        <a:rPr lang="en-US" sz="1500" dirty="0" smtClean="0"/>
                        <a:t>Alabama</a:t>
                      </a:r>
                    </a:p>
                    <a:p>
                      <a:r>
                        <a:rPr lang="en-US" sz="1500" baseline="0" dirty="0" smtClean="0"/>
                        <a:t>California</a:t>
                      </a:r>
                    </a:p>
                    <a:p>
                      <a:r>
                        <a:rPr lang="en-US" sz="1500" baseline="0" dirty="0" smtClean="0"/>
                        <a:t>Colorado</a:t>
                      </a:r>
                    </a:p>
                    <a:p>
                      <a:r>
                        <a:rPr lang="en-US" sz="1500" baseline="0" dirty="0" smtClean="0"/>
                        <a:t>Connecticut</a:t>
                      </a:r>
                    </a:p>
                    <a:p>
                      <a:r>
                        <a:rPr lang="en-US" sz="1500" baseline="0" dirty="0" smtClean="0"/>
                        <a:t>Indiana</a:t>
                      </a:r>
                    </a:p>
                    <a:p>
                      <a:r>
                        <a:rPr lang="en-US" sz="1500" baseline="0" dirty="0" smtClean="0"/>
                        <a:t>Massachusetts</a:t>
                      </a:r>
                    </a:p>
                    <a:p>
                      <a:r>
                        <a:rPr lang="en-US" sz="1500" baseline="0" dirty="0" smtClean="0"/>
                        <a:t>Minnesota</a:t>
                      </a:r>
                      <a:endParaRPr lang="en-US" sz="1500" dirty="0"/>
                    </a:p>
                  </a:txBody>
                  <a:tcPr>
                    <a:solidFill>
                      <a:srgbClr val="A8C0F6"/>
                    </a:solidFill>
                  </a:tcPr>
                </a:tc>
              </a:tr>
            </a:tbl>
          </a:graphicData>
        </a:graphic>
      </p:graphicFrame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65124"/>
            <a:ext cx="2051281" cy="692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6123121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" y="6169541"/>
            <a:ext cx="2051281" cy="692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10400" y="6381750"/>
            <a:ext cx="2133600" cy="476250"/>
          </a:xfrm>
        </p:spPr>
        <p:txBody>
          <a:bodyPr/>
          <a:lstStyle/>
          <a:p>
            <a:fld id="{4C246220-E29F-4A39-A004-8637397EB48D}" type="slidenum">
              <a:rPr lang="en-US" smtClean="0"/>
              <a:pPr/>
              <a:t>60</a:t>
            </a:fld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1593272" y="3049831"/>
            <a:ext cx="7384477" cy="302969"/>
          </a:xfrm>
          <a:prstGeom prst="rect">
            <a:avLst/>
          </a:prstGeom>
          <a:solidFill>
            <a:srgbClr val="CCCCCC">
              <a:alpha val="58000"/>
            </a:srgbClr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828800" y="5786735"/>
            <a:ext cx="7010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*</a:t>
            </a:r>
            <a:r>
              <a:rPr lang="en-US" sz="1200" i="1" dirty="0" smtClean="0"/>
              <a:t>p </a:t>
            </a:r>
            <a:r>
              <a:rPr lang="en-US" sz="1200" dirty="0" smtClean="0"/>
              <a:t>&lt; .05. Change in average scores is significant.</a:t>
            </a:r>
          </a:p>
          <a:p>
            <a:r>
              <a:rPr lang="en-US" sz="1200" dirty="0" smtClean="0"/>
              <a:t>NOTE: Education systems ordered according to average science score in 2011.</a:t>
            </a:r>
            <a:endParaRPr lang="en-US" sz="1200" dirty="0"/>
          </a:p>
        </p:txBody>
      </p:sp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53400" y="123825"/>
            <a:ext cx="847725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itle 1"/>
          <p:cNvSpPr txBox="1">
            <a:spLocks/>
          </p:cNvSpPr>
          <p:nvPr/>
        </p:nvSpPr>
        <p:spPr bwMode="auto">
          <a:xfrm>
            <a:off x="914399" y="0"/>
            <a:ext cx="7315201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9pPr>
          </a:lstStyle>
          <a:p>
            <a:r>
              <a:rPr lang="en-US" sz="3200" dirty="0" smtClean="0"/>
              <a:t>Average science scores of 8th-grade students</a:t>
            </a:r>
            <a:r>
              <a:rPr lang="en-US" sz="3200" dirty="0" smtClean="0">
                <a:solidFill>
                  <a:srgbClr val="00B050"/>
                </a:solidFill>
              </a:rPr>
              <a:t> </a:t>
            </a:r>
            <a:r>
              <a:rPr lang="en-US" sz="3200" dirty="0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</a:rPr>
              <a:t>increased</a:t>
            </a:r>
            <a:r>
              <a:rPr lang="en-US" sz="3200" dirty="0" smtClean="0">
                <a:solidFill>
                  <a:srgbClr val="00B050"/>
                </a:solidFill>
              </a:rPr>
              <a:t> </a:t>
            </a:r>
            <a:r>
              <a:rPr lang="en-US" sz="3200" dirty="0" smtClean="0"/>
              <a:t>from 2007 to 2011 in 9 education systems</a:t>
            </a:r>
            <a:endParaRPr lang="en-US" sz="3200" dirty="0">
              <a:ln>
                <a:solidFill>
                  <a:schemeClr val="accent2">
                    <a:lumMod val="75000"/>
                  </a:schemeClr>
                </a:solidFill>
              </a:ln>
              <a:solidFill>
                <a:srgbClr val="12469A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60218" y="3049831"/>
            <a:ext cx="1233055" cy="289113"/>
          </a:xfrm>
          <a:prstGeom prst="rect">
            <a:avLst/>
          </a:prstGeom>
          <a:solidFill>
            <a:srgbClr val="FFFF00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graphicFrame>
        <p:nvGraphicFramePr>
          <p:cNvPr id="15" name="Chart 14"/>
          <p:cNvGraphicFramePr>
            <a:graphicFrameLocks/>
          </p:cNvGraphicFramePr>
          <p:nvPr/>
        </p:nvGraphicFramePr>
        <p:xfrm>
          <a:off x="-409972" y="1783079"/>
          <a:ext cx="9696198" cy="37864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45200781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10400" y="6381750"/>
            <a:ext cx="2133600" cy="476250"/>
          </a:xfrm>
        </p:spPr>
        <p:txBody>
          <a:bodyPr/>
          <a:lstStyle/>
          <a:p>
            <a:fld id="{4C246220-E29F-4A39-A004-8637397EB48D}" type="slidenum">
              <a:rPr lang="en-US" smtClean="0"/>
              <a:pPr/>
              <a:t>61</a:t>
            </a:fld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752600" y="5253335"/>
            <a:ext cx="7010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*</a:t>
            </a:r>
            <a:r>
              <a:rPr lang="en-US" sz="1200" i="1" dirty="0" smtClean="0"/>
              <a:t>p </a:t>
            </a:r>
            <a:r>
              <a:rPr lang="en-US" sz="1200" dirty="0" smtClean="0"/>
              <a:t>&lt; .05. Change in average scores is significant.</a:t>
            </a:r>
          </a:p>
          <a:p>
            <a:r>
              <a:rPr lang="en-US" sz="1200" dirty="0" smtClean="0"/>
              <a:t>NOTE: Education systems ordered according to average science score in 2011.</a:t>
            </a:r>
            <a:endParaRPr lang="en-US" sz="1200" dirty="0"/>
          </a:p>
        </p:txBody>
      </p:sp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53400" y="123825"/>
            <a:ext cx="847725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65124"/>
            <a:ext cx="2051281" cy="692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itle 1"/>
          <p:cNvSpPr txBox="1">
            <a:spLocks/>
          </p:cNvSpPr>
          <p:nvPr/>
        </p:nvSpPr>
        <p:spPr bwMode="auto">
          <a:xfrm>
            <a:off x="914399" y="0"/>
            <a:ext cx="7315201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9pPr>
          </a:lstStyle>
          <a:p>
            <a:r>
              <a:rPr lang="en-US" sz="3200" dirty="0" smtClean="0"/>
              <a:t>Average science scores of 8th-grade students</a:t>
            </a:r>
            <a:r>
              <a:rPr lang="en-US" sz="3200" dirty="0" smtClean="0">
                <a:solidFill>
                  <a:srgbClr val="00B050"/>
                </a:solidFill>
              </a:rPr>
              <a:t> </a:t>
            </a:r>
            <a:r>
              <a:rPr lang="en-US" sz="3200" dirty="0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</a:rPr>
              <a:t>decreased</a:t>
            </a:r>
            <a:r>
              <a:rPr lang="en-US" sz="3200" dirty="0" smtClean="0">
                <a:solidFill>
                  <a:srgbClr val="00B050"/>
                </a:solidFill>
              </a:rPr>
              <a:t> </a:t>
            </a:r>
            <a:r>
              <a:rPr lang="en-US" sz="3200" dirty="0" smtClean="0"/>
              <a:t>from 2007 to 2011 in 7 education systems</a:t>
            </a:r>
            <a:endParaRPr lang="en-US" sz="3200" dirty="0">
              <a:ln>
                <a:solidFill>
                  <a:schemeClr val="accent2">
                    <a:lumMod val="75000"/>
                  </a:schemeClr>
                </a:solidFill>
              </a:ln>
              <a:solidFill>
                <a:srgbClr val="12469A"/>
              </a:solidFill>
            </a:endParaRPr>
          </a:p>
        </p:txBody>
      </p:sp>
      <p:graphicFrame>
        <p:nvGraphicFramePr>
          <p:cNvPr id="8" name="Chart 7"/>
          <p:cNvGraphicFramePr>
            <a:graphicFrameLocks/>
          </p:cNvGraphicFramePr>
          <p:nvPr/>
        </p:nvGraphicFramePr>
        <p:xfrm>
          <a:off x="0" y="1857375"/>
          <a:ext cx="8815388" cy="3257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81164821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-76200"/>
            <a:ext cx="8610600" cy="1219200"/>
          </a:xfrm>
        </p:spPr>
        <p:txBody>
          <a:bodyPr/>
          <a:lstStyle/>
          <a:p>
            <a:r>
              <a:rPr lang="en-US" sz="3200" dirty="0" smtClean="0">
                <a:solidFill>
                  <a:schemeClr val="tx1"/>
                </a:solidFill>
              </a:rPr>
              <a:t>TIMSS international </a:t>
            </a:r>
            <a:r>
              <a:rPr lang="en-US" sz="3200" dirty="0">
                <a:solidFill>
                  <a:schemeClr val="tx1"/>
                </a:solidFill>
              </a:rPr>
              <a:t>science</a:t>
            </a:r>
            <a:r>
              <a:rPr lang="en-US" sz="3200" dirty="0">
                <a:solidFill>
                  <a:schemeClr val="tx1"/>
                </a:solidFill>
                <a:cs typeface="Arial" pitchFamily="34" charset="0"/>
              </a:rPr>
              <a:t> </a:t>
            </a:r>
            <a:r>
              <a:rPr lang="en-US" sz="3200" dirty="0" smtClean="0">
                <a:solidFill>
                  <a:schemeClr val="tx1"/>
                </a:solidFill>
              </a:rPr>
              <a:t>benchmarks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03610" y="6372890"/>
            <a:ext cx="2133600" cy="476250"/>
          </a:xfrm>
        </p:spPr>
        <p:txBody>
          <a:bodyPr/>
          <a:lstStyle/>
          <a:p>
            <a:fld id="{4C246220-E29F-4A39-A004-8637397EB48D}" type="slidenum">
              <a:rPr lang="en-US" smtClean="0"/>
              <a:pPr/>
              <a:t>62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889125"/>
            <a:ext cx="7772400" cy="3606800"/>
          </a:xfrm>
        </p:spPr>
        <p:txBody>
          <a:bodyPr/>
          <a:lstStyle/>
          <a:p>
            <a:endParaRPr lang="en-US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10940622"/>
              </p:ext>
            </p:extLst>
          </p:nvPr>
        </p:nvGraphicFramePr>
        <p:xfrm>
          <a:off x="685801" y="1343025"/>
          <a:ext cx="7772400" cy="4709160"/>
        </p:xfrm>
        <a:graphic>
          <a:graphicData uri="http://schemas.openxmlformats.org/drawingml/2006/table">
            <a:tbl>
              <a:tblPr firstRow="1" bandRow="1"/>
              <a:tblGrid>
                <a:gridCol w="1961260"/>
                <a:gridCol w="2832931"/>
                <a:gridCol w="2978209"/>
              </a:tblGrid>
              <a:tr h="44639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endParaRPr lang="en-US" sz="2400" b="1" kern="1200" dirty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0A26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r>
                        <a:rPr lang="en-US" sz="2400" b="1" kern="1200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Grade 4</a:t>
                      </a:r>
                      <a:endParaRPr lang="en-US" sz="2400" b="1" kern="1200" dirty="0">
                        <a:solidFill>
                          <a:schemeClr val="bg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0A26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r>
                        <a:rPr lang="en-US" sz="2400" b="1" kern="1200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Grade 8</a:t>
                      </a:r>
                      <a:endParaRPr lang="en-US" sz="2400" b="1" kern="1200" dirty="0">
                        <a:solidFill>
                          <a:schemeClr val="bg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0A260"/>
                    </a:solidFill>
                  </a:tcPr>
                </a:tc>
              </a:tr>
              <a:tr h="120526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dirty="0" smtClean="0">
                          <a:latin typeface="Arial" pitchFamily="34" charset="0"/>
                          <a:cs typeface="Arial" pitchFamily="34" charset="0"/>
                        </a:rPr>
                        <a:t>Advanced (625)</a:t>
                      </a:r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F0E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1500" i="0" dirty="0" smtClean="0">
                          <a:latin typeface="Arial" pitchFamily="34" charset="0"/>
                          <a:cs typeface="Arial" pitchFamily="34" charset="0"/>
                        </a:rPr>
                        <a:t>Students can apply knowledge and understanding of scientific processes and relationships</a:t>
                      </a:r>
                      <a:r>
                        <a:rPr lang="en-US" sz="1500" i="0" baseline="0" dirty="0" smtClean="0">
                          <a:latin typeface="Arial" pitchFamily="34" charset="0"/>
                          <a:cs typeface="Arial" pitchFamily="34" charset="0"/>
                        </a:rPr>
                        <a:t> and show some knowledge of the process of scientific inquiry.</a:t>
                      </a:r>
                      <a:endParaRPr lang="en-US" sz="1500" i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F0E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1500" i="0" dirty="0" smtClean="0">
                          <a:latin typeface="Arial" pitchFamily="34" charset="0"/>
                          <a:cs typeface="Arial" pitchFamily="34" charset="0"/>
                        </a:rPr>
                        <a:t>Students communicate</a:t>
                      </a:r>
                      <a:r>
                        <a:rPr lang="en-US" sz="1500" i="0" baseline="0" dirty="0" smtClean="0">
                          <a:latin typeface="Arial" pitchFamily="34" charset="0"/>
                          <a:cs typeface="Arial" pitchFamily="34" charset="0"/>
                        </a:rPr>
                        <a:t> an understanding of complex and abstract concepts in biology, chemistry, physics, and earth science.</a:t>
                      </a:r>
                      <a:endParaRPr lang="en-US" sz="1500" i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F0EA"/>
                    </a:solidFill>
                  </a:tcPr>
                </a:tc>
              </a:tr>
              <a:tr h="112775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dirty="0" smtClean="0">
                          <a:latin typeface="Arial" pitchFamily="34" charset="0"/>
                          <a:cs typeface="Arial" pitchFamily="34" charset="0"/>
                        </a:rPr>
                        <a:t>High (550)</a:t>
                      </a:r>
                    </a:p>
                    <a:p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0D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1500" i="0" dirty="0" smtClean="0">
                          <a:latin typeface="Arial" pitchFamily="34" charset="0"/>
                          <a:cs typeface="Arial" pitchFamily="34" charset="0"/>
                        </a:rPr>
                        <a:t>Students apply their knowledge and understanding of the sciences to explain phenomena</a:t>
                      </a:r>
                      <a:r>
                        <a:rPr lang="en-US" sz="1500" i="0" baseline="0" dirty="0" smtClean="0">
                          <a:latin typeface="Arial" pitchFamily="34" charset="0"/>
                          <a:cs typeface="Arial" pitchFamily="34" charset="0"/>
                        </a:rPr>
                        <a:t> in everyday and abstract contexts.</a:t>
                      </a:r>
                      <a:endParaRPr lang="en-US" sz="1500" i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0D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1500" i="0" dirty="0" smtClean="0">
                          <a:latin typeface="Arial" pitchFamily="34" charset="0"/>
                          <a:cs typeface="Arial" pitchFamily="34" charset="0"/>
                        </a:rPr>
                        <a:t>Students demonstrate understanding of concepts related</a:t>
                      </a:r>
                      <a:r>
                        <a:rPr lang="en-US" sz="1500" i="0" baseline="0" dirty="0" smtClean="0">
                          <a:latin typeface="Arial" pitchFamily="34" charset="0"/>
                          <a:cs typeface="Arial" pitchFamily="34" charset="0"/>
                        </a:rPr>
                        <a:t> to science cycles, systems, and principles.</a:t>
                      </a:r>
                      <a:endParaRPr lang="en-US" sz="1500" i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0D2"/>
                    </a:solidFill>
                  </a:tcPr>
                </a:tc>
              </a:tr>
              <a:tr h="85058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dirty="0" smtClean="0">
                          <a:latin typeface="Arial" pitchFamily="34" charset="0"/>
                          <a:cs typeface="Arial" pitchFamily="34" charset="0"/>
                        </a:rPr>
                        <a:t>Intermediate (475)</a:t>
                      </a:r>
                    </a:p>
                    <a:p>
                      <a:endParaRPr lang="en-US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F0E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1500" i="0" dirty="0" smtClean="0">
                          <a:latin typeface="Arial" pitchFamily="34" charset="0"/>
                          <a:cs typeface="Arial" pitchFamily="34" charset="0"/>
                        </a:rPr>
                        <a:t>Students have basic knowledge and</a:t>
                      </a:r>
                      <a:r>
                        <a:rPr lang="en-US" sz="1500" i="0" baseline="0" dirty="0" smtClean="0">
                          <a:latin typeface="Arial" pitchFamily="34" charset="0"/>
                          <a:cs typeface="Arial" pitchFamily="34" charset="0"/>
                        </a:rPr>
                        <a:t> understanding of practical situations in the sciences. </a:t>
                      </a:r>
                      <a:endParaRPr lang="en-US" sz="1500" i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F0E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1500" i="0" dirty="0" smtClean="0">
                          <a:latin typeface="Arial" pitchFamily="34" charset="0"/>
                          <a:cs typeface="Arial" pitchFamily="34" charset="0"/>
                        </a:rPr>
                        <a:t>Students recognize and apply their understanding of basic scientific knowledge</a:t>
                      </a:r>
                      <a:r>
                        <a:rPr lang="en-US" sz="1500" i="0" baseline="0" dirty="0" smtClean="0">
                          <a:latin typeface="Arial" pitchFamily="34" charset="0"/>
                          <a:cs typeface="Arial" pitchFamily="34" charset="0"/>
                        </a:rPr>
                        <a:t> in various contexts.</a:t>
                      </a:r>
                      <a:endParaRPr lang="en-US" sz="1500" i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F0EA"/>
                    </a:solidFill>
                  </a:tcPr>
                </a:tc>
              </a:tr>
              <a:tr h="75887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dirty="0" smtClean="0">
                          <a:latin typeface="Arial" pitchFamily="34" charset="0"/>
                          <a:cs typeface="Arial" pitchFamily="34" charset="0"/>
                        </a:rPr>
                        <a:t>Low (400)</a:t>
                      </a:r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0D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1500" i="0" dirty="0" smtClean="0">
                          <a:latin typeface="Arial" pitchFamily="34" charset="0"/>
                          <a:cs typeface="Arial" pitchFamily="34" charset="0"/>
                        </a:rPr>
                        <a:t>Students have some elementary knowledge of life science and physical</a:t>
                      </a:r>
                      <a:r>
                        <a:rPr lang="en-US" sz="1500" i="0" baseline="0" dirty="0" smtClean="0">
                          <a:latin typeface="Arial" pitchFamily="34" charset="0"/>
                          <a:cs typeface="Arial" pitchFamily="34" charset="0"/>
                        </a:rPr>
                        <a:t> science.</a:t>
                      </a:r>
                      <a:endParaRPr lang="en-US" sz="1500" i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0D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1500" i="0" dirty="0" smtClean="0">
                          <a:latin typeface="Arial" pitchFamily="34" charset="0"/>
                          <a:cs typeface="Arial" pitchFamily="34" charset="0"/>
                        </a:rPr>
                        <a:t>Students can recognize</a:t>
                      </a:r>
                      <a:r>
                        <a:rPr lang="en-US" sz="1500" i="0" baseline="0" dirty="0" smtClean="0">
                          <a:latin typeface="Arial" pitchFamily="34" charset="0"/>
                          <a:cs typeface="Arial" pitchFamily="34" charset="0"/>
                        </a:rPr>
                        <a:t> some basic facts from the life and physical sciences.</a:t>
                      </a:r>
                      <a:endParaRPr lang="en-US" sz="1500" i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0D2"/>
                    </a:solidFill>
                  </a:tcPr>
                </a:tc>
              </a:tr>
            </a:tbl>
          </a:graphicData>
        </a:graphic>
      </p:graphicFrame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67150"/>
            <a:ext cx="2051281" cy="692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5360803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75198143"/>
              </p:ext>
            </p:extLst>
          </p:nvPr>
        </p:nvGraphicFramePr>
        <p:xfrm>
          <a:off x="1178040" y="1600200"/>
          <a:ext cx="6858000" cy="3677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6999083" y="6381750"/>
            <a:ext cx="2133600" cy="476250"/>
          </a:xfrm>
          <a:prstGeom prst="rect">
            <a:avLst/>
          </a:prstGeom>
        </p:spPr>
        <p:txBody>
          <a:bodyPr/>
          <a:lstStyle/>
          <a:p>
            <a:fld id="{4C246220-E29F-4A39-A004-8637397EB48D}" type="slidenum">
              <a:rPr lang="en-US" smtClean="0"/>
              <a:pPr/>
              <a:t>63</a:t>
            </a:fld>
            <a:endParaRPr lang="en-US" dirty="0"/>
          </a:p>
        </p:txBody>
      </p:sp>
      <p:sp>
        <p:nvSpPr>
          <p:cNvPr id="6" name="TextBox 8"/>
          <p:cNvSpPr txBox="1">
            <a:spLocks noChangeArrowheads="1"/>
          </p:cNvSpPr>
          <p:nvPr/>
        </p:nvSpPr>
        <p:spPr bwMode="auto">
          <a:xfrm>
            <a:off x="1371600" y="5496580"/>
            <a:ext cx="71628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200" dirty="0" smtClean="0">
                <a:latin typeface="Arial" charset="0"/>
              </a:rPr>
              <a:t>NOTE: All U.S</a:t>
            </a:r>
            <a:r>
              <a:rPr lang="en-US" sz="1200" dirty="0">
                <a:latin typeface="Arial" charset="0"/>
              </a:rPr>
              <a:t>. </a:t>
            </a:r>
            <a:r>
              <a:rPr lang="en-US" sz="1200" dirty="0" smtClean="0">
                <a:latin typeface="Arial" charset="0"/>
              </a:rPr>
              <a:t>percentages are </a:t>
            </a:r>
            <a:r>
              <a:rPr lang="en-US" sz="1200" dirty="0">
                <a:latin typeface="Arial" charset="0"/>
              </a:rPr>
              <a:t>significantly </a:t>
            </a:r>
            <a:r>
              <a:rPr lang="en-US" sz="1200" dirty="0" smtClean="0">
                <a:latin typeface="Arial" charset="0"/>
              </a:rPr>
              <a:t>higher than the corresponding </a:t>
            </a:r>
            <a:r>
              <a:rPr lang="en-US" sz="1200" dirty="0">
                <a:latin typeface="Arial" charset="0"/>
              </a:rPr>
              <a:t>TIMSS international median </a:t>
            </a:r>
            <a:r>
              <a:rPr lang="en-US" sz="1200" dirty="0" smtClean="0">
                <a:latin typeface="Arial" charset="0"/>
              </a:rPr>
              <a:t>at the .05 level of statistical significance.</a:t>
            </a:r>
            <a:endParaRPr lang="en-US" sz="1200" dirty="0">
              <a:latin typeface="Arial" charset="0"/>
            </a:endParaRPr>
          </a:p>
        </p:txBody>
      </p:sp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3825" y="152400"/>
            <a:ext cx="79057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65124"/>
            <a:ext cx="2051281" cy="692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itle 1"/>
          <p:cNvSpPr txBox="1">
            <a:spLocks/>
          </p:cNvSpPr>
          <p:nvPr/>
        </p:nvSpPr>
        <p:spPr bwMode="auto">
          <a:xfrm>
            <a:off x="914400" y="0"/>
            <a:ext cx="7315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9pPr>
          </a:lstStyle>
          <a:p>
            <a:r>
              <a:rPr lang="en-US" sz="3200" dirty="0" smtClean="0">
                <a:solidFill>
                  <a:schemeClr val="tx1"/>
                </a:solidFill>
                <a:cs typeface="Arial" pitchFamily="34" charset="0"/>
              </a:rPr>
              <a:t>Percentages of U.S. 4th-graders reaching TIMSS science benchmarks were higher than international medians in 2011</a:t>
            </a:r>
            <a:endParaRPr lang="en-US" sz="3200" i="1" dirty="0">
              <a:solidFill>
                <a:schemeClr val="tx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776412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/>
        </p:nvSpPr>
        <p:spPr>
          <a:xfrm>
            <a:off x="745300" y="4065319"/>
            <a:ext cx="1429863" cy="271153"/>
          </a:xfrm>
          <a:prstGeom prst="rect">
            <a:avLst/>
          </a:prstGeom>
          <a:solidFill>
            <a:srgbClr val="FFFF99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25" name="Rectangle 24"/>
          <p:cNvSpPr/>
          <p:nvPr/>
        </p:nvSpPr>
        <p:spPr>
          <a:xfrm>
            <a:off x="750251" y="4722420"/>
            <a:ext cx="1424914" cy="251361"/>
          </a:xfrm>
          <a:prstGeom prst="rect">
            <a:avLst/>
          </a:prstGeom>
          <a:solidFill>
            <a:srgbClr val="FFFF99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17" name="TextBox 8"/>
          <p:cNvSpPr txBox="1">
            <a:spLocks noChangeArrowheads="1"/>
          </p:cNvSpPr>
          <p:nvPr/>
        </p:nvSpPr>
        <p:spPr bwMode="auto">
          <a:xfrm>
            <a:off x="2057399" y="5558135"/>
            <a:ext cx="679862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200" dirty="0" smtClean="0">
                <a:latin typeface="Arial" charset="0"/>
              </a:rPr>
              <a:t>NOTE: Education systems with lower percentages of students reaching the </a:t>
            </a:r>
            <a:r>
              <a:rPr lang="en-US" sz="1200" i="1" dirty="0" smtClean="0">
                <a:latin typeface="Arial" charset="0"/>
              </a:rPr>
              <a:t>Advanced</a:t>
            </a:r>
            <a:r>
              <a:rPr lang="en-US" sz="1200" dirty="0" smtClean="0">
                <a:latin typeface="Arial" charset="0"/>
              </a:rPr>
              <a:t> benchmark than the percentage of U.S. students reaching the </a:t>
            </a:r>
            <a:r>
              <a:rPr lang="en-US" sz="1200" i="1" dirty="0" smtClean="0">
                <a:latin typeface="Arial" charset="0"/>
              </a:rPr>
              <a:t>Advanced </a:t>
            </a:r>
            <a:r>
              <a:rPr lang="en-US" sz="1200" dirty="0" smtClean="0">
                <a:latin typeface="Arial" charset="0"/>
              </a:rPr>
              <a:t>benchmark are not included in figure.</a:t>
            </a:r>
            <a:endParaRPr lang="en-US" sz="1200" dirty="0">
              <a:latin typeface="Arial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10400" y="6381750"/>
            <a:ext cx="2133600" cy="476250"/>
          </a:xfrm>
        </p:spPr>
        <p:txBody>
          <a:bodyPr/>
          <a:lstStyle/>
          <a:p>
            <a:fld id="{4C246220-E29F-4A39-A004-8637397EB48D}" type="slidenum">
              <a:rPr lang="en-US" smtClean="0"/>
              <a:pPr/>
              <a:t>64</a:t>
            </a:fld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5759116" y="2667000"/>
            <a:ext cx="2394284" cy="838200"/>
            <a:chOff x="5759116" y="2159889"/>
            <a:chExt cx="2394284" cy="838200"/>
          </a:xfrm>
        </p:grpSpPr>
        <p:sp>
          <p:nvSpPr>
            <p:cNvPr id="14" name="Rectangle 13"/>
            <p:cNvSpPr/>
            <p:nvPr/>
          </p:nvSpPr>
          <p:spPr>
            <a:xfrm>
              <a:off x="5759116" y="2256498"/>
              <a:ext cx="108284" cy="109728"/>
            </a:xfrm>
            <a:prstGeom prst="rect">
              <a:avLst/>
            </a:prstGeom>
            <a:solidFill>
              <a:srgbClr val="285130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5759116" y="2561298"/>
              <a:ext cx="108284" cy="109728"/>
            </a:xfrm>
            <a:prstGeom prst="rect">
              <a:avLst/>
            </a:prstGeom>
            <a:solidFill>
              <a:srgbClr val="93CA9E"/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19" name="TextBox 1"/>
            <p:cNvSpPr txBox="1"/>
            <p:nvPr/>
          </p:nvSpPr>
          <p:spPr>
            <a:xfrm>
              <a:off x="5867400" y="2159889"/>
              <a:ext cx="2286000" cy="838200"/>
            </a:xfrm>
            <a:prstGeom prst="rect">
              <a:avLst/>
            </a:prstGeom>
          </p:spPr>
          <p:txBody>
            <a:bodyPr wrap="square" rtlCol="0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Aft>
                  <a:spcPts val="600"/>
                </a:spcAft>
              </a:pPr>
              <a:r>
                <a:rPr lang="en-US" sz="1400" dirty="0" smtClean="0">
                  <a:cs typeface="Times New Roman" pitchFamily="18" charset="0"/>
                </a:rPr>
                <a:t>Higher than U.S. (</a:t>
              </a:r>
              <a:r>
                <a:rPr lang="en-US" sz="1400" i="1" dirty="0" smtClean="0">
                  <a:cs typeface="Times New Roman" pitchFamily="18" charset="0"/>
                </a:rPr>
                <a:t>p</a:t>
              </a:r>
              <a:r>
                <a:rPr lang="en-US" sz="1400" dirty="0" smtClean="0">
                  <a:cs typeface="Times New Roman" pitchFamily="18" charset="0"/>
                </a:rPr>
                <a:t>  &lt; .05)</a:t>
              </a:r>
            </a:p>
            <a:p>
              <a:pPr>
                <a:spcAft>
                  <a:spcPts val="600"/>
                </a:spcAft>
              </a:pPr>
              <a:r>
                <a:rPr lang="en-US" sz="1400" dirty="0">
                  <a:cs typeface="Times New Roman" pitchFamily="18" charset="0"/>
                </a:rPr>
                <a:t>Not measurably different than U.S. (</a:t>
              </a:r>
              <a:r>
                <a:rPr lang="en-US" sz="1400" i="1" dirty="0">
                  <a:cs typeface="Times New Roman" pitchFamily="18" charset="0"/>
                </a:rPr>
                <a:t>p</a:t>
              </a:r>
              <a:r>
                <a:rPr lang="en-US" sz="1400" dirty="0">
                  <a:cs typeface="Times New Roman" pitchFamily="18" charset="0"/>
                </a:rPr>
                <a:t>  &lt;  .05)</a:t>
              </a:r>
            </a:p>
            <a:p>
              <a:pPr>
                <a:spcAft>
                  <a:spcPts val="600"/>
                </a:spcAft>
              </a:pPr>
              <a:endParaRPr lang="en-US" sz="1400" dirty="0">
                <a:cs typeface="Times New Roman" pitchFamily="18" charset="0"/>
              </a:endParaRPr>
            </a:p>
          </p:txBody>
        </p:sp>
      </p:grpSp>
      <p:pic>
        <p:nvPicPr>
          <p:cNvPr id="2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3825" y="152400"/>
            <a:ext cx="79057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768" y="6165124"/>
            <a:ext cx="2051281" cy="692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Title 1"/>
          <p:cNvSpPr>
            <a:spLocks noGrp="1"/>
          </p:cNvSpPr>
          <p:nvPr>
            <p:ph type="title"/>
          </p:nvPr>
        </p:nvSpPr>
        <p:spPr>
          <a:xfrm>
            <a:off x="974340" y="-152400"/>
            <a:ext cx="8093460" cy="1752600"/>
          </a:xfrm>
        </p:spPr>
        <p:txBody>
          <a:bodyPr>
            <a:noAutofit/>
          </a:bodyPr>
          <a:lstStyle/>
          <a:p>
            <a:r>
              <a:rPr lang="en-US" sz="3200" dirty="0">
                <a:solidFill>
                  <a:schemeClr val="tx1"/>
                </a:solidFill>
                <a:cs typeface="Arial" pitchFamily="34" charset="0"/>
              </a:rPr>
              <a:t>Three </a:t>
            </a:r>
            <a:r>
              <a:rPr lang="en-US" sz="3200" dirty="0" smtClean="0">
                <a:solidFill>
                  <a:schemeClr val="tx1"/>
                </a:solidFill>
                <a:cs typeface="Arial" pitchFamily="34" charset="0"/>
              </a:rPr>
              <a:t>systems </a:t>
            </a:r>
            <a:r>
              <a:rPr lang="en-US" sz="3200" dirty="0">
                <a:solidFill>
                  <a:schemeClr val="tx1"/>
                </a:solidFill>
                <a:cs typeface="Arial" pitchFamily="34" charset="0"/>
              </a:rPr>
              <a:t>had higher percentages of 4th-grade students reaching </a:t>
            </a:r>
            <a:r>
              <a:rPr lang="en-US" sz="3200" i="1" dirty="0">
                <a:solidFill>
                  <a:schemeClr val="tx1"/>
                </a:solidFill>
                <a:cs typeface="Arial" pitchFamily="34" charset="0"/>
              </a:rPr>
              <a:t>Advanced</a:t>
            </a:r>
            <a:r>
              <a:rPr lang="en-US" sz="3200" dirty="0">
                <a:solidFill>
                  <a:schemeClr val="tx1"/>
                </a:solidFill>
                <a:cs typeface="Arial" pitchFamily="34" charset="0"/>
              </a:rPr>
              <a:t> than the U.S.</a:t>
            </a:r>
            <a:endParaRPr lang="en-US" sz="3200" dirty="0"/>
          </a:p>
        </p:txBody>
      </p:sp>
      <p:sp>
        <p:nvSpPr>
          <p:cNvPr id="15" name="Rectangle 14"/>
          <p:cNvSpPr/>
          <p:nvPr/>
        </p:nvSpPr>
        <p:spPr>
          <a:xfrm>
            <a:off x="745299" y="3412176"/>
            <a:ext cx="1429865" cy="286987"/>
          </a:xfrm>
          <a:prstGeom prst="rect">
            <a:avLst/>
          </a:prstGeom>
          <a:solidFill>
            <a:srgbClr val="FFFF00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graphicFrame>
        <p:nvGraphicFramePr>
          <p:cNvPr id="26" name="Content Placeholder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13513629"/>
              </p:ext>
            </p:extLst>
          </p:nvPr>
        </p:nvGraphicFramePr>
        <p:xfrm>
          <a:off x="0" y="1600199"/>
          <a:ext cx="9144000" cy="40569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81812993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14615723"/>
              </p:ext>
            </p:extLst>
          </p:nvPr>
        </p:nvGraphicFramePr>
        <p:xfrm>
          <a:off x="723900" y="1578321"/>
          <a:ext cx="7696200" cy="4191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10400" y="6381750"/>
            <a:ext cx="2133600" cy="476250"/>
          </a:xfrm>
          <a:prstGeom prst="rect">
            <a:avLst/>
          </a:prstGeom>
        </p:spPr>
        <p:txBody>
          <a:bodyPr/>
          <a:lstStyle/>
          <a:p>
            <a:fld id="{4C246220-E29F-4A39-A004-8637397EB48D}" type="slidenum">
              <a:rPr lang="en-US" smtClean="0"/>
              <a:pPr/>
              <a:t>65</a:t>
            </a:fld>
            <a:endParaRPr lang="en-US" dirty="0"/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53400" y="123825"/>
            <a:ext cx="847725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65124"/>
            <a:ext cx="2051281" cy="692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itle 1"/>
          <p:cNvSpPr txBox="1">
            <a:spLocks/>
          </p:cNvSpPr>
          <p:nvPr/>
        </p:nvSpPr>
        <p:spPr bwMode="auto">
          <a:xfrm>
            <a:off x="914400" y="0"/>
            <a:ext cx="7315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9pPr>
          </a:lstStyle>
          <a:p>
            <a:r>
              <a:rPr lang="en-US" sz="3200" dirty="0" smtClean="0">
                <a:solidFill>
                  <a:schemeClr val="tx1"/>
                </a:solidFill>
                <a:cs typeface="Arial" pitchFamily="34" charset="0"/>
              </a:rPr>
              <a:t>Percentages of U.S. 8th-graders reaching TIMSS science benchmarks were higher than international medians in 2011</a:t>
            </a:r>
            <a:endParaRPr lang="en-US" sz="3200" i="1" dirty="0">
              <a:solidFill>
                <a:schemeClr val="tx1"/>
              </a:solidFill>
              <a:cs typeface="Arial" pitchFamily="34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899719" y="5808719"/>
            <a:ext cx="6096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200" dirty="0" smtClean="0">
                <a:latin typeface="Arial" charset="0"/>
              </a:rPr>
              <a:t>NOTE: </a:t>
            </a:r>
            <a:r>
              <a:rPr lang="en-US" sz="1200" dirty="0">
                <a:latin typeface="Arial" charset="0"/>
              </a:rPr>
              <a:t>All U.S. percentages are significantly higher than the corresponding TIMSS international median at the .05 level of statistical significance.</a:t>
            </a:r>
          </a:p>
        </p:txBody>
      </p:sp>
    </p:spTree>
    <p:extLst>
      <p:ext uri="{BB962C8B-B14F-4D97-AF65-F5344CB8AC3E}">
        <p14:creationId xmlns:p14="http://schemas.microsoft.com/office/powerpoint/2010/main" val="356954767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138544" y="1465905"/>
            <a:ext cx="1288473" cy="141221"/>
          </a:xfrm>
          <a:prstGeom prst="rect">
            <a:avLst/>
          </a:prstGeom>
          <a:solidFill>
            <a:srgbClr val="FFFF99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/>
          <a:lstStyle/>
          <a:p>
            <a:endParaRPr lang="en-US" sz="1100" dirty="0"/>
          </a:p>
        </p:txBody>
      </p:sp>
      <p:sp>
        <p:nvSpPr>
          <p:cNvPr id="14" name="Rectangle 13"/>
          <p:cNvSpPr/>
          <p:nvPr/>
        </p:nvSpPr>
        <p:spPr>
          <a:xfrm>
            <a:off x="151647" y="2227907"/>
            <a:ext cx="1275372" cy="141220"/>
          </a:xfrm>
          <a:prstGeom prst="rect">
            <a:avLst/>
          </a:prstGeom>
          <a:solidFill>
            <a:srgbClr val="FFFF99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/>
          <a:lstStyle/>
          <a:p>
            <a:endParaRPr lang="en-US" sz="1100" dirty="0"/>
          </a:p>
        </p:txBody>
      </p:sp>
      <p:sp>
        <p:nvSpPr>
          <p:cNvPr id="22" name="Rectangle 21"/>
          <p:cNvSpPr/>
          <p:nvPr/>
        </p:nvSpPr>
        <p:spPr>
          <a:xfrm>
            <a:off x="138065" y="2438400"/>
            <a:ext cx="1288953" cy="124691"/>
          </a:xfrm>
          <a:prstGeom prst="rect">
            <a:avLst/>
          </a:prstGeom>
          <a:solidFill>
            <a:srgbClr val="FFFF99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/>
          <a:lstStyle/>
          <a:p>
            <a:endParaRPr lang="en-US" sz="1100" dirty="0"/>
          </a:p>
        </p:txBody>
      </p:sp>
      <p:sp>
        <p:nvSpPr>
          <p:cNvPr id="23" name="Rectangle 22"/>
          <p:cNvSpPr/>
          <p:nvPr/>
        </p:nvSpPr>
        <p:spPr>
          <a:xfrm>
            <a:off x="138065" y="2607198"/>
            <a:ext cx="1288954" cy="122147"/>
          </a:xfrm>
          <a:prstGeom prst="rect">
            <a:avLst/>
          </a:prstGeom>
          <a:solidFill>
            <a:srgbClr val="FFFF99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/>
          <a:lstStyle/>
          <a:p>
            <a:endParaRPr lang="en-US" sz="1100" dirty="0"/>
          </a:p>
        </p:txBody>
      </p:sp>
      <p:sp>
        <p:nvSpPr>
          <p:cNvPr id="24" name="Rectangle 23"/>
          <p:cNvSpPr/>
          <p:nvPr/>
        </p:nvSpPr>
        <p:spPr>
          <a:xfrm>
            <a:off x="189369" y="3367892"/>
            <a:ext cx="1237650" cy="123453"/>
          </a:xfrm>
          <a:prstGeom prst="rect">
            <a:avLst/>
          </a:prstGeom>
          <a:solidFill>
            <a:srgbClr val="FFFF99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/>
          <a:lstStyle/>
          <a:p>
            <a:endParaRPr lang="en-US" sz="1100" dirty="0"/>
          </a:p>
        </p:txBody>
      </p:sp>
      <p:sp>
        <p:nvSpPr>
          <p:cNvPr id="25" name="Rectangle 24"/>
          <p:cNvSpPr/>
          <p:nvPr/>
        </p:nvSpPr>
        <p:spPr>
          <a:xfrm>
            <a:off x="151645" y="3764787"/>
            <a:ext cx="1275373" cy="128340"/>
          </a:xfrm>
          <a:prstGeom prst="rect">
            <a:avLst/>
          </a:prstGeom>
          <a:solidFill>
            <a:srgbClr val="FFFF99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/>
          <a:lstStyle/>
          <a:p>
            <a:endParaRPr lang="en-US" sz="1100" dirty="0"/>
          </a:p>
        </p:txBody>
      </p:sp>
      <p:sp>
        <p:nvSpPr>
          <p:cNvPr id="26" name="Rectangle 25"/>
          <p:cNvSpPr/>
          <p:nvPr/>
        </p:nvSpPr>
        <p:spPr>
          <a:xfrm>
            <a:off x="225583" y="4495800"/>
            <a:ext cx="1201436" cy="131618"/>
          </a:xfrm>
          <a:prstGeom prst="rect">
            <a:avLst/>
          </a:prstGeom>
          <a:solidFill>
            <a:srgbClr val="FFFF99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61707"/>
            <a:ext cx="2051281" cy="692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53400" y="123825"/>
            <a:ext cx="847725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8"/>
          <p:cNvSpPr txBox="1">
            <a:spLocks noChangeArrowheads="1"/>
          </p:cNvSpPr>
          <p:nvPr/>
        </p:nvSpPr>
        <p:spPr bwMode="auto">
          <a:xfrm>
            <a:off x="2051281" y="6244654"/>
            <a:ext cx="694372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200" dirty="0" smtClean="0">
                <a:latin typeface="Arial" charset="0"/>
              </a:rPr>
              <a:t>NOTE: Education systems with lower percentages of students reaching the </a:t>
            </a:r>
            <a:r>
              <a:rPr lang="en-US" sz="1200" i="1" dirty="0" smtClean="0">
                <a:latin typeface="Arial" charset="0"/>
              </a:rPr>
              <a:t>Advanced</a:t>
            </a:r>
            <a:r>
              <a:rPr lang="en-US" sz="1200" dirty="0" smtClean="0">
                <a:latin typeface="Arial" charset="0"/>
              </a:rPr>
              <a:t> benchmark than the percentage of U.S. students reaching the </a:t>
            </a:r>
            <a:r>
              <a:rPr lang="en-US" sz="1200" i="1" dirty="0" smtClean="0">
                <a:latin typeface="Arial" charset="0"/>
              </a:rPr>
              <a:t>Advanced </a:t>
            </a:r>
            <a:r>
              <a:rPr lang="en-US" sz="1200" dirty="0" smtClean="0">
                <a:latin typeface="Arial" charset="0"/>
              </a:rPr>
              <a:t>benchmark are not included in figure.</a:t>
            </a:r>
            <a:endParaRPr lang="en-US" sz="1200" dirty="0">
              <a:latin typeface="Arial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10400" y="6381750"/>
            <a:ext cx="2133600" cy="476250"/>
          </a:xfrm>
        </p:spPr>
        <p:txBody>
          <a:bodyPr/>
          <a:lstStyle/>
          <a:p>
            <a:fld id="{4C246220-E29F-4A39-A004-8637397EB48D}" type="slidenum">
              <a:rPr lang="en-US" smtClean="0"/>
              <a:pPr/>
              <a:t>66</a:t>
            </a:fld>
            <a:endParaRPr lang="en-US" dirty="0"/>
          </a:p>
        </p:txBody>
      </p:sp>
      <p:sp>
        <p:nvSpPr>
          <p:cNvPr id="18" name="TextBox 3"/>
          <p:cNvSpPr txBox="1"/>
          <p:nvPr/>
        </p:nvSpPr>
        <p:spPr>
          <a:xfrm>
            <a:off x="6248400" y="4114800"/>
            <a:ext cx="1905000" cy="76200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endParaRPr lang="en-US" sz="1400" dirty="0">
              <a:cs typeface="Times New Roman" pitchFamily="18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6134524" y="2648126"/>
            <a:ext cx="2419350" cy="838200"/>
            <a:chOff x="6115050" y="2362200"/>
            <a:chExt cx="2419350" cy="838200"/>
          </a:xfrm>
        </p:grpSpPr>
        <p:sp>
          <p:nvSpPr>
            <p:cNvPr id="10" name="Rectangle 9"/>
            <p:cNvSpPr/>
            <p:nvPr/>
          </p:nvSpPr>
          <p:spPr>
            <a:xfrm>
              <a:off x="6115050" y="2457935"/>
              <a:ext cx="108284" cy="109728"/>
            </a:xfrm>
            <a:prstGeom prst="rect">
              <a:avLst/>
            </a:prstGeom>
            <a:solidFill>
              <a:srgbClr val="285130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6115050" y="2753210"/>
              <a:ext cx="108284" cy="109728"/>
            </a:xfrm>
            <a:prstGeom prst="rect">
              <a:avLst/>
            </a:prstGeom>
            <a:solidFill>
              <a:srgbClr val="93CA9E"/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19" name="TextBox 1"/>
            <p:cNvSpPr txBox="1"/>
            <p:nvPr/>
          </p:nvSpPr>
          <p:spPr>
            <a:xfrm>
              <a:off x="6248400" y="2362200"/>
              <a:ext cx="2286000" cy="838200"/>
            </a:xfrm>
            <a:prstGeom prst="rect">
              <a:avLst/>
            </a:prstGeom>
          </p:spPr>
          <p:txBody>
            <a:bodyPr wrap="square" rtlCol="0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Aft>
                  <a:spcPts val="600"/>
                </a:spcAft>
              </a:pPr>
              <a:r>
                <a:rPr lang="en-US" sz="1400" dirty="0" smtClean="0">
                  <a:cs typeface="Times New Roman" pitchFamily="18" charset="0"/>
                </a:rPr>
                <a:t>Higher than U.S. (</a:t>
              </a:r>
              <a:r>
                <a:rPr lang="en-US" sz="1400" i="1" dirty="0" smtClean="0">
                  <a:cs typeface="Times New Roman" pitchFamily="18" charset="0"/>
                </a:rPr>
                <a:t>p</a:t>
              </a:r>
              <a:r>
                <a:rPr lang="en-US" sz="1400" dirty="0" smtClean="0">
                  <a:cs typeface="Times New Roman" pitchFamily="18" charset="0"/>
                </a:rPr>
                <a:t>  &lt; .05)</a:t>
              </a:r>
            </a:p>
            <a:p>
              <a:pPr>
                <a:spcAft>
                  <a:spcPts val="600"/>
                </a:spcAft>
              </a:pPr>
              <a:r>
                <a:rPr lang="en-US" sz="1400" dirty="0">
                  <a:cs typeface="Times New Roman" pitchFamily="18" charset="0"/>
                </a:rPr>
                <a:t>Not measurably different than U.S. (</a:t>
              </a:r>
              <a:r>
                <a:rPr lang="en-US" sz="1400" i="1" dirty="0">
                  <a:cs typeface="Times New Roman" pitchFamily="18" charset="0"/>
                </a:rPr>
                <a:t>p</a:t>
              </a:r>
              <a:r>
                <a:rPr lang="en-US" sz="1400" dirty="0">
                  <a:cs typeface="Times New Roman" pitchFamily="18" charset="0"/>
                </a:rPr>
                <a:t>  &lt;  .05</a:t>
              </a:r>
              <a:r>
                <a:rPr lang="en-US" sz="1400" dirty="0" smtClean="0">
                  <a:cs typeface="Times New Roman" pitchFamily="18" charset="0"/>
                </a:rPr>
                <a:t>)</a:t>
              </a:r>
              <a:endParaRPr lang="en-US" sz="1400" dirty="0">
                <a:cs typeface="Times New Roman" pitchFamily="18" charset="0"/>
              </a:endParaRPr>
            </a:p>
          </p:txBody>
        </p:sp>
      </p:grpSp>
      <p:sp>
        <p:nvSpPr>
          <p:cNvPr id="21" name="Title 1"/>
          <p:cNvSpPr>
            <a:spLocks noGrp="1"/>
          </p:cNvSpPr>
          <p:nvPr>
            <p:ph type="title"/>
          </p:nvPr>
        </p:nvSpPr>
        <p:spPr>
          <a:xfrm>
            <a:off x="0" y="-204788"/>
            <a:ext cx="8229600" cy="1600200"/>
          </a:xfrm>
        </p:spPr>
        <p:txBody>
          <a:bodyPr>
            <a:noAutofit/>
          </a:bodyPr>
          <a:lstStyle/>
          <a:p>
            <a:r>
              <a:rPr lang="en-US" sz="3200" dirty="0">
                <a:solidFill>
                  <a:schemeClr val="tx1"/>
                </a:solidFill>
                <a:cs typeface="Arial" pitchFamily="34" charset="0"/>
              </a:rPr>
              <a:t>Twelve </a:t>
            </a:r>
            <a:r>
              <a:rPr lang="en-US" sz="3200" dirty="0" smtClean="0">
                <a:solidFill>
                  <a:schemeClr val="tx1"/>
                </a:solidFill>
                <a:cs typeface="Arial" pitchFamily="34" charset="0"/>
              </a:rPr>
              <a:t>systems </a:t>
            </a:r>
            <a:r>
              <a:rPr lang="en-US" sz="3200" dirty="0">
                <a:solidFill>
                  <a:schemeClr val="tx1"/>
                </a:solidFill>
                <a:cs typeface="Arial" pitchFamily="34" charset="0"/>
              </a:rPr>
              <a:t>had higher percentages of 8th-graders reaching </a:t>
            </a:r>
            <a:r>
              <a:rPr lang="en-US" sz="3200" i="1" dirty="0">
                <a:solidFill>
                  <a:schemeClr val="tx1"/>
                </a:solidFill>
                <a:cs typeface="Arial" pitchFamily="34" charset="0"/>
              </a:rPr>
              <a:t>Advanced</a:t>
            </a:r>
            <a:r>
              <a:rPr lang="en-US" sz="3200" dirty="0">
                <a:solidFill>
                  <a:schemeClr val="tx1"/>
                </a:solidFill>
                <a:cs typeface="Arial" pitchFamily="34" charset="0"/>
              </a:rPr>
              <a:t> than the U.S.</a:t>
            </a:r>
            <a:endParaRPr lang="en-US" sz="3200" i="1" dirty="0"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236469" y="4695154"/>
            <a:ext cx="1190550" cy="126227"/>
          </a:xfrm>
          <a:prstGeom prst="rect">
            <a:avLst/>
          </a:prstGeom>
          <a:solidFill>
            <a:srgbClr val="FFFF00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15230085"/>
              </p:ext>
            </p:extLst>
          </p:nvPr>
        </p:nvGraphicFramePr>
        <p:xfrm>
          <a:off x="-990600" y="1066799"/>
          <a:ext cx="10134600" cy="52010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357931470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/>
          <a:lstStyle/>
          <a:p>
            <a:r>
              <a:rPr lang="en-US" dirty="0" smtClean="0"/>
              <a:t>Summary of change in average U.S. scores over time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10400" y="6372819"/>
            <a:ext cx="2133600" cy="476250"/>
          </a:xfrm>
        </p:spPr>
        <p:txBody>
          <a:bodyPr/>
          <a:lstStyle/>
          <a:p>
            <a:fld id="{4C246220-E29F-4A39-A004-8637397EB48D}" type="slidenum">
              <a:rPr lang="en-US" smtClean="0"/>
              <a:pPr/>
              <a:t>67</a:t>
            </a:fld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2503026"/>
              </p:ext>
            </p:extLst>
          </p:nvPr>
        </p:nvGraphicFramePr>
        <p:xfrm>
          <a:off x="1600200" y="966676"/>
          <a:ext cx="5657850" cy="17907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85950"/>
                <a:gridCol w="1885950"/>
                <a:gridCol w="1885950"/>
              </a:tblGrid>
              <a:tr h="876300">
                <a:tc>
                  <a:txBody>
                    <a:bodyPr/>
                    <a:lstStyle/>
                    <a:p>
                      <a:r>
                        <a:rPr lang="en-US" dirty="0" smtClean="0"/>
                        <a:t>PIRLS </a:t>
                      </a:r>
                    </a:p>
                    <a:p>
                      <a:r>
                        <a:rPr lang="en-US" dirty="0" smtClean="0"/>
                        <a:t>Reading</a:t>
                      </a:r>
                    </a:p>
                    <a:p>
                      <a:r>
                        <a:rPr lang="en-US" dirty="0" smtClean="0"/>
                        <a:t>2006-2011</a:t>
                      </a:r>
                      <a:endParaRPr lang="en-US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TIMSS</a:t>
                      </a:r>
                    </a:p>
                    <a:p>
                      <a:r>
                        <a:rPr lang="en-US" dirty="0" smtClean="0"/>
                        <a:t>Mathematics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2007-2011</a:t>
                      </a:r>
                    </a:p>
                  </a:txBody>
                  <a:tcPr>
                    <a:solidFill>
                      <a:srgbClr val="10248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TIMSS</a:t>
                      </a:r>
                      <a:r>
                        <a:rPr lang="en-US" baseline="0" dirty="0" smtClean="0"/>
                        <a:t> </a:t>
                      </a:r>
                    </a:p>
                    <a:p>
                      <a:r>
                        <a:rPr lang="en-US" dirty="0" smtClean="0"/>
                        <a:t>Science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2007-2011</a:t>
                      </a:r>
                    </a:p>
                  </a:txBody>
                  <a:tcPr/>
                </a:tc>
              </a:tr>
              <a:tr h="8763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B5A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A8C0F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3820941"/>
              </p:ext>
            </p:extLst>
          </p:nvPr>
        </p:nvGraphicFramePr>
        <p:xfrm>
          <a:off x="1558831" y="3124498"/>
          <a:ext cx="5080000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40000"/>
                <a:gridCol w="2540000"/>
              </a:tblGrid>
              <a:tr h="914400">
                <a:tc>
                  <a:txBody>
                    <a:bodyPr/>
                    <a:lstStyle/>
                    <a:p>
                      <a:r>
                        <a:rPr lang="en-US" dirty="0" smtClean="0"/>
                        <a:t>TIMSS</a:t>
                      </a:r>
                    </a:p>
                    <a:p>
                      <a:r>
                        <a:rPr lang="en-US" dirty="0" smtClean="0"/>
                        <a:t>Mathematics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2007-2011</a:t>
                      </a:r>
                    </a:p>
                  </a:txBody>
                  <a:tcPr>
                    <a:solidFill>
                      <a:srgbClr val="10248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TIMSS</a:t>
                      </a:r>
                    </a:p>
                    <a:p>
                      <a:r>
                        <a:rPr lang="en-US" dirty="0" smtClean="0"/>
                        <a:t>Science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2007-2011</a:t>
                      </a:r>
                    </a:p>
                  </a:txBody>
                  <a:tcPr/>
                </a:tc>
              </a:tr>
              <a:tr h="9144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A8C0F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Up Arrow 7"/>
          <p:cNvSpPr/>
          <p:nvPr/>
        </p:nvSpPr>
        <p:spPr>
          <a:xfrm>
            <a:off x="2272797" y="2057400"/>
            <a:ext cx="533400" cy="533400"/>
          </a:xfrm>
          <a:prstGeom prst="up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Up Arrow 8"/>
          <p:cNvSpPr/>
          <p:nvPr/>
        </p:nvSpPr>
        <p:spPr>
          <a:xfrm>
            <a:off x="4038600" y="2057400"/>
            <a:ext cx="533400" cy="533400"/>
          </a:xfrm>
          <a:prstGeom prst="up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67403"/>
            <a:ext cx="2051281" cy="692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33400" y="1002268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Grade 4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33400" y="3124200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Grade 8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322400" y="5297961"/>
            <a:ext cx="66045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Change over time in U.S. average scores was statistically significant.</a:t>
            </a:r>
            <a:endParaRPr lang="en-US" sz="1600" dirty="0"/>
          </a:p>
        </p:txBody>
      </p:sp>
      <p:sp>
        <p:nvSpPr>
          <p:cNvPr id="16" name="TextBox 15"/>
          <p:cNvSpPr txBox="1"/>
          <p:nvPr/>
        </p:nvSpPr>
        <p:spPr>
          <a:xfrm>
            <a:off x="2324100" y="5804875"/>
            <a:ext cx="66931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Change over time in U.S. average scores was not measurably different.</a:t>
            </a:r>
            <a:endParaRPr lang="en-US" sz="1600" dirty="0"/>
          </a:p>
        </p:txBody>
      </p:sp>
      <p:sp>
        <p:nvSpPr>
          <p:cNvPr id="18" name="Up Arrow 17"/>
          <p:cNvSpPr/>
          <p:nvPr/>
        </p:nvSpPr>
        <p:spPr>
          <a:xfrm>
            <a:off x="1495420" y="5187351"/>
            <a:ext cx="533400" cy="533400"/>
          </a:xfrm>
          <a:prstGeom prst="up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Left-Right Arrow 18"/>
          <p:cNvSpPr/>
          <p:nvPr/>
        </p:nvSpPr>
        <p:spPr>
          <a:xfrm>
            <a:off x="5700713" y="2057401"/>
            <a:ext cx="1200150" cy="542925"/>
          </a:xfrm>
          <a:prstGeom prst="left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Left-Right Arrow 19"/>
          <p:cNvSpPr/>
          <p:nvPr/>
        </p:nvSpPr>
        <p:spPr>
          <a:xfrm>
            <a:off x="4781550" y="4252914"/>
            <a:ext cx="1200150" cy="542925"/>
          </a:xfrm>
          <a:prstGeom prst="left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Left-Right Arrow 20"/>
          <p:cNvSpPr/>
          <p:nvPr/>
        </p:nvSpPr>
        <p:spPr>
          <a:xfrm>
            <a:off x="2205038" y="4248151"/>
            <a:ext cx="1200150" cy="542925"/>
          </a:xfrm>
          <a:prstGeom prst="left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Left-Right Arrow 21"/>
          <p:cNvSpPr/>
          <p:nvPr/>
        </p:nvSpPr>
        <p:spPr>
          <a:xfrm>
            <a:off x="1138238" y="5724526"/>
            <a:ext cx="1200150" cy="542925"/>
          </a:xfrm>
          <a:prstGeom prst="left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003863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183880" cy="1051560"/>
          </a:xfrm>
        </p:spPr>
        <p:txBody>
          <a:bodyPr/>
          <a:lstStyle/>
          <a:p>
            <a:r>
              <a:rPr lang="en-US" sz="3600" dirty="0" smtClean="0"/>
              <a:t>For more information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2209800"/>
            <a:ext cx="4648200" cy="3962400"/>
          </a:xfrm>
        </p:spPr>
        <p:txBody>
          <a:bodyPr numCol="1">
            <a:normAutofit fontScale="77500" lnSpcReduction="20000"/>
          </a:bodyPr>
          <a:lstStyle/>
          <a:p>
            <a:pPr algn="ctr">
              <a:lnSpc>
                <a:spcPct val="110000"/>
              </a:lnSpc>
              <a:buNone/>
              <a:defRPr/>
            </a:pPr>
            <a:r>
              <a:rPr lang="en-US" sz="2600" dirty="0" smtClean="0">
                <a:solidFill>
                  <a:schemeClr val="tx1"/>
                </a:solidFill>
              </a:rPr>
              <a:t>PIRLS at NCES:</a:t>
            </a:r>
          </a:p>
          <a:p>
            <a:pPr algn="ctr">
              <a:lnSpc>
                <a:spcPct val="110000"/>
              </a:lnSpc>
              <a:buNone/>
              <a:defRPr/>
            </a:pPr>
            <a:r>
              <a:rPr lang="en-US" sz="2600" dirty="0" smtClean="0">
                <a:solidFill>
                  <a:schemeClr val="tx1"/>
                </a:solidFill>
                <a:hlinkClick r:id="rId2"/>
              </a:rPr>
              <a:t>http://nces.ed.gov/surveys/pirls/</a:t>
            </a:r>
            <a:r>
              <a:rPr lang="en-US" sz="2600" dirty="0" smtClean="0">
                <a:solidFill>
                  <a:schemeClr val="tx1"/>
                </a:solidFill>
              </a:rPr>
              <a:t> </a:t>
            </a:r>
          </a:p>
          <a:p>
            <a:pPr algn="ctr">
              <a:lnSpc>
                <a:spcPct val="110000"/>
              </a:lnSpc>
              <a:buNone/>
              <a:defRPr/>
            </a:pPr>
            <a:r>
              <a:rPr lang="en-US" sz="2600" dirty="0" smtClean="0">
                <a:solidFill>
                  <a:schemeClr val="tx1"/>
                </a:solidFill>
              </a:rPr>
              <a:t>International Data Explorer:</a:t>
            </a:r>
          </a:p>
          <a:p>
            <a:pPr algn="ctr">
              <a:lnSpc>
                <a:spcPct val="110000"/>
              </a:lnSpc>
              <a:buNone/>
              <a:defRPr/>
            </a:pPr>
            <a:r>
              <a:rPr lang="en-US" sz="2600" dirty="0" smtClean="0">
                <a:solidFill>
                  <a:schemeClr val="tx1"/>
                </a:solidFill>
                <a:hlinkClick r:id="rId3"/>
              </a:rPr>
              <a:t>http://nces.ed.gov/surveys/pirls/idepirls/</a:t>
            </a:r>
            <a:r>
              <a:rPr lang="en-US" sz="2600" dirty="0" smtClean="0">
                <a:solidFill>
                  <a:schemeClr val="tx1"/>
                </a:solidFill>
              </a:rPr>
              <a:t> </a:t>
            </a:r>
          </a:p>
          <a:p>
            <a:pPr algn="ctr">
              <a:lnSpc>
                <a:spcPct val="110000"/>
              </a:lnSpc>
              <a:buNone/>
              <a:defRPr/>
            </a:pPr>
            <a:endParaRPr lang="en-US" sz="2600" dirty="0" smtClean="0">
              <a:solidFill>
                <a:schemeClr val="tx1"/>
              </a:solidFill>
            </a:endParaRPr>
          </a:p>
          <a:p>
            <a:pPr algn="ctr">
              <a:lnSpc>
                <a:spcPct val="110000"/>
              </a:lnSpc>
              <a:buNone/>
              <a:tabLst>
                <a:tab pos="1941513" algn="l"/>
              </a:tabLst>
              <a:defRPr/>
            </a:pPr>
            <a:endParaRPr lang="en-US" sz="2600" dirty="0" smtClean="0">
              <a:solidFill>
                <a:schemeClr val="tx1"/>
              </a:solidFill>
            </a:endParaRPr>
          </a:p>
          <a:p>
            <a:pPr algn="ctr">
              <a:lnSpc>
                <a:spcPct val="110000"/>
              </a:lnSpc>
              <a:buNone/>
              <a:tabLst>
                <a:tab pos="1941513" algn="l"/>
              </a:tabLst>
              <a:defRPr/>
            </a:pPr>
            <a:r>
              <a:rPr lang="en-US" sz="2600" dirty="0" smtClean="0">
                <a:solidFill>
                  <a:schemeClr val="tx1"/>
                </a:solidFill>
              </a:rPr>
              <a:t>Contact:</a:t>
            </a:r>
          </a:p>
          <a:p>
            <a:pPr algn="ctr">
              <a:lnSpc>
                <a:spcPct val="110000"/>
              </a:lnSpc>
              <a:buNone/>
              <a:tabLst>
                <a:tab pos="1941513" algn="l"/>
              </a:tabLst>
              <a:defRPr/>
            </a:pPr>
            <a:r>
              <a:rPr lang="en-US" sz="2600" b="1" dirty="0" smtClean="0">
                <a:solidFill>
                  <a:schemeClr val="tx1"/>
                </a:solidFill>
              </a:rPr>
              <a:t>Sheila Thompson</a:t>
            </a:r>
          </a:p>
          <a:p>
            <a:pPr algn="ctr">
              <a:lnSpc>
                <a:spcPct val="110000"/>
              </a:lnSpc>
              <a:buNone/>
              <a:tabLst>
                <a:tab pos="1941513" algn="l"/>
              </a:tabLst>
              <a:defRPr/>
            </a:pPr>
            <a:r>
              <a:rPr lang="en-US" sz="2600" dirty="0" smtClean="0">
                <a:solidFill>
                  <a:schemeClr val="tx1"/>
                </a:solidFill>
              </a:rPr>
              <a:t>NCES</a:t>
            </a:r>
          </a:p>
          <a:p>
            <a:pPr algn="ctr">
              <a:lnSpc>
                <a:spcPct val="110000"/>
              </a:lnSpc>
              <a:buNone/>
              <a:tabLst>
                <a:tab pos="1941513" algn="l"/>
              </a:tabLst>
              <a:defRPr/>
            </a:pPr>
            <a:r>
              <a:rPr lang="en-US" sz="2600" dirty="0" smtClean="0">
                <a:solidFill>
                  <a:schemeClr val="tx1"/>
                </a:solidFill>
                <a:hlinkClick r:id="rId4"/>
              </a:rPr>
              <a:t>Sheila.Thompson@ed.gov</a:t>
            </a:r>
            <a:endParaRPr lang="en-US" sz="2600" dirty="0" smtClean="0">
              <a:solidFill>
                <a:schemeClr val="tx1"/>
              </a:solidFill>
            </a:endParaRPr>
          </a:p>
          <a:p>
            <a:pPr algn="ctr">
              <a:lnSpc>
                <a:spcPct val="110000"/>
              </a:lnSpc>
              <a:buNone/>
              <a:tabLst>
                <a:tab pos="1941513" algn="l"/>
              </a:tabLst>
              <a:defRPr/>
            </a:pPr>
            <a:r>
              <a:rPr lang="en-US" sz="2600" dirty="0" smtClean="0">
                <a:solidFill>
                  <a:schemeClr val="tx1"/>
                </a:solidFill>
              </a:rPr>
              <a:t>202-502-7425</a:t>
            </a:r>
          </a:p>
          <a:p>
            <a:pPr algn="ctr">
              <a:buNone/>
              <a:defRPr/>
            </a:pPr>
            <a:endParaRPr lang="en-US" dirty="0" smtClean="0">
              <a:solidFill>
                <a:schemeClr val="tx1"/>
              </a:solidFill>
            </a:endParaRPr>
          </a:p>
          <a:p>
            <a:pPr algn="ctr">
              <a:buNone/>
              <a:defRPr/>
            </a:pPr>
            <a:endParaRPr lang="en-US" dirty="0" smtClean="0">
              <a:solidFill>
                <a:schemeClr val="tx1"/>
              </a:solidFill>
            </a:endParaRPr>
          </a:p>
          <a:p>
            <a:pPr algn="ctr">
              <a:buNone/>
              <a:defRPr/>
            </a:pPr>
            <a:endParaRPr lang="en-US" dirty="0" smtClean="0">
              <a:solidFill>
                <a:schemeClr val="tx1"/>
              </a:solidFill>
            </a:endParaRPr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10400" y="6381750"/>
            <a:ext cx="2133600" cy="476250"/>
          </a:xfrm>
          <a:prstGeom prst="rect">
            <a:avLst/>
          </a:prstGeom>
        </p:spPr>
        <p:txBody>
          <a:bodyPr/>
          <a:lstStyle/>
          <a:p>
            <a:fld id="{4C246220-E29F-4A39-A004-8637397EB48D}" type="slidenum">
              <a:rPr lang="en-US" smtClean="0"/>
              <a:pPr/>
              <a:t>68</a:t>
            </a:fld>
            <a:endParaRPr lang="en-US" dirty="0"/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5943600" y="1447800"/>
            <a:ext cx="18288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400" b="1" i="0" u="none" strike="noStrike" kern="0" cap="none" spc="0" normalizeH="0" baseline="0" noProof="0" dirty="0" smtClean="0">
                <a:ln>
                  <a:solidFill>
                    <a:schemeClr val="accent2"/>
                  </a:solidFill>
                </a:ln>
                <a:solidFill>
                  <a:srgbClr val="008A3E"/>
                </a:solidFill>
                <a:effectLst>
                  <a:outerShdw blurRad="38100" dist="38100" dir="2700000" algn="tl">
                    <a:schemeClr val="tx1">
                      <a:alpha val="43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TIMSS</a:t>
            </a:r>
            <a:endParaRPr kumimoji="0" lang="en-US" sz="3400" b="1" i="0" u="none" strike="noStrike" kern="0" cap="none" spc="0" normalizeH="0" baseline="0" noProof="0" dirty="0">
              <a:ln>
                <a:solidFill>
                  <a:schemeClr val="accent2"/>
                </a:solidFill>
              </a:ln>
              <a:solidFill>
                <a:srgbClr val="008A3E"/>
              </a:solidFill>
              <a:effectLst>
                <a:outerShdw blurRad="38100" dist="38100" dir="2700000" algn="tl">
                  <a:schemeClr val="tx1">
                    <a:alpha val="43000"/>
                  </a:scheme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1524000" y="1447800"/>
            <a:ext cx="178308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3400" b="1" kern="0" dirty="0" smtClean="0">
                <a:ln>
                  <a:solidFill>
                    <a:srgbClr val="FF0000"/>
                  </a:solidFill>
                </a:ln>
                <a:solidFill>
                  <a:srgbClr val="F16B5D"/>
                </a:solidFill>
                <a:effectLst>
                  <a:outerShdw blurRad="38100" dist="38100" dir="2700000" algn="tl">
                    <a:schemeClr val="tx1">
                      <a:alpha val="43000"/>
                    </a:schemeClr>
                  </a:outerShdw>
                </a:effectLst>
                <a:latin typeface="+mj-lt"/>
                <a:ea typeface="+mj-ea"/>
                <a:cs typeface="+mj-cs"/>
              </a:rPr>
              <a:t>PIRLS</a:t>
            </a:r>
            <a:endParaRPr kumimoji="0" lang="en-US" sz="3400" b="1" i="0" u="none" strike="noStrike" kern="0" cap="none" spc="0" normalizeH="0" baseline="0" noProof="0" dirty="0">
              <a:ln>
                <a:solidFill>
                  <a:srgbClr val="FF0000"/>
                </a:solidFill>
              </a:ln>
              <a:solidFill>
                <a:srgbClr val="F16B5D"/>
              </a:solidFill>
              <a:effectLst>
                <a:outerShdw blurRad="38100" dist="38100" dir="2700000" algn="tl">
                  <a:schemeClr val="tx1">
                    <a:alpha val="43000"/>
                  </a:scheme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 bwMode="auto">
          <a:xfrm>
            <a:off x="4800600" y="2209800"/>
            <a:ext cx="434340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2500" lnSpcReduction="10000"/>
          </a:bodyPr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35000"/>
              <a:buFontTx/>
              <a:buNone/>
              <a:tabLst/>
              <a:defRPr/>
            </a:pPr>
            <a:r>
              <a:rPr kumimoji="0" lang="en-US" sz="2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TIMSS at NCES:</a:t>
            </a: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35000"/>
              <a:buFontTx/>
              <a:buNone/>
              <a:tabLst/>
              <a:defRPr/>
            </a:pPr>
            <a:r>
              <a:rPr kumimoji="0" lang="en-US" sz="2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5"/>
              </a:rPr>
              <a:t>http://nces.ed.gov/timss/</a:t>
            </a:r>
            <a:endParaRPr kumimoji="0" lang="en-US" sz="2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35000"/>
              <a:buFontTx/>
              <a:buNone/>
              <a:tabLst/>
              <a:defRPr/>
            </a:pPr>
            <a:r>
              <a:rPr kumimoji="0" lang="en-US" sz="2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International Data Explorer:</a:t>
            </a: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35000"/>
              <a:buFontTx/>
              <a:buNone/>
              <a:tabLst/>
              <a:defRPr/>
            </a:pPr>
            <a:r>
              <a:rPr kumimoji="0" lang="en-US" sz="2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6"/>
              </a:rPr>
              <a:t>http://nces.ed.gov/timss/idetimss/</a:t>
            </a:r>
            <a:r>
              <a:rPr kumimoji="0" lang="en-US" sz="2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35000"/>
              <a:buFontTx/>
              <a:buNone/>
              <a:tabLst/>
              <a:defRPr/>
            </a:pPr>
            <a:endParaRPr lang="en-US" sz="2200" kern="0" dirty="0" smtClean="0"/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35000"/>
              <a:buFontTx/>
              <a:buNone/>
              <a:tabLst/>
              <a:defRPr/>
            </a:pPr>
            <a:endParaRPr kumimoji="0" lang="en-US" sz="2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35000"/>
              <a:buFontTx/>
              <a:buNone/>
              <a:tabLst/>
              <a:defRPr/>
            </a:pPr>
            <a:r>
              <a:rPr kumimoji="0" lang="en-US" sz="2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Contact:</a:t>
            </a: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35000"/>
              <a:buFontTx/>
              <a:buNone/>
              <a:tabLst/>
              <a:defRPr/>
            </a:pPr>
            <a:r>
              <a:rPr kumimoji="0" lang="en-US" sz="2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Stephen Provasnik</a:t>
            </a: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35000"/>
              <a:buFontTx/>
              <a:buNone/>
              <a:tabLst/>
              <a:defRPr/>
            </a:pPr>
            <a:r>
              <a:rPr kumimoji="0" lang="en-US" sz="2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NCES</a:t>
            </a: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35000"/>
              <a:buFontTx/>
              <a:buNone/>
              <a:tabLst/>
              <a:defRPr/>
            </a:pPr>
            <a:r>
              <a:rPr kumimoji="0" lang="en-US" sz="2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7"/>
              </a:rPr>
              <a:t>Stephen.Provasnik@ed.gov</a:t>
            </a:r>
            <a:endParaRPr kumimoji="0" lang="en-US" sz="2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35000"/>
              <a:buFontTx/>
              <a:buNone/>
              <a:tabLst/>
              <a:defRPr/>
            </a:pPr>
            <a:r>
              <a:rPr kumimoji="0" lang="en-US" sz="2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202-502-7480</a:t>
            </a: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35000"/>
              <a:buFontTx/>
              <a:buNone/>
              <a:tabLst/>
              <a:defRPr/>
            </a:pPr>
            <a:endParaRPr kumimoji="0" lang="en-US" sz="2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35000"/>
              <a:buFontTx/>
              <a:buChar char="•"/>
              <a:tabLst/>
              <a:defRPr/>
            </a:pPr>
            <a:endParaRPr kumimoji="0" lang="en-US" sz="2800" b="0" i="0" u="none" strike="noStrike" kern="0" cap="none" spc="0" normalizeH="0" baseline="0" noProof="0" dirty="0" smtClean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5059069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US" sz="3600" dirty="0" smtClean="0">
                <a:solidFill>
                  <a:schemeClr val="tx1"/>
                </a:solidFill>
              </a:rPr>
              <a:t>U.S. national sample size</a:t>
            </a:r>
            <a:endParaRPr lang="en-US" sz="3600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52104" y="1835852"/>
            <a:ext cx="3657600" cy="3606800"/>
          </a:xfrm>
        </p:spPr>
        <p:txBody>
          <a:bodyPr/>
          <a:lstStyle/>
          <a:p>
            <a:pPr>
              <a:buNone/>
            </a:pPr>
            <a:r>
              <a:rPr lang="en-US" sz="2400" b="1" dirty="0" smtClean="0">
                <a:solidFill>
                  <a:schemeClr val="tx1"/>
                </a:solidFill>
              </a:rPr>
              <a:t>4th grade</a:t>
            </a:r>
          </a:p>
          <a:p>
            <a:pPr>
              <a:buNone/>
            </a:pPr>
            <a:r>
              <a:rPr lang="en-US" sz="2200" dirty="0" smtClean="0">
                <a:solidFill>
                  <a:schemeClr val="tx1"/>
                </a:solidFill>
              </a:rPr>
              <a:t>Schools: 370</a:t>
            </a:r>
          </a:p>
          <a:p>
            <a:pPr>
              <a:buNone/>
            </a:pPr>
            <a:r>
              <a:rPr lang="en-US" sz="2200" dirty="0" smtClean="0">
                <a:solidFill>
                  <a:schemeClr val="tx1"/>
                </a:solidFill>
              </a:rPr>
              <a:t>Students: 12,726</a:t>
            </a:r>
          </a:p>
          <a:p>
            <a:pPr>
              <a:buNone/>
            </a:pPr>
            <a:endParaRPr lang="en-US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49091" y="1848552"/>
            <a:ext cx="3657600" cy="4191000"/>
          </a:xfrm>
        </p:spPr>
        <p:txBody>
          <a:bodyPr/>
          <a:lstStyle/>
          <a:p>
            <a:pPr>
              <a:buNone/>
            </a:pPr>
            <a:r>
              <a:rPr lang="en-US" sz="2400" b="1" dirty="0" smtClean="0">
                <a:solidFill>
                  <a:schemeClr val="tx1"/>
                </a:solidFill>
              </a:rPr>
              <a:t>4th grade </a:t>
            </a:r>
          </a:p>
          <a:p>
            <a:pPr>
              <a:buNone/>
            </a:pPr>
            <a:r>
              <a:rPr lang="en-US" sz="2200" dirty="0" smtClean="0">
                <a:solidFill>
                  <a:schemeClr val="tx1"/>
                </a:solidFill>
              </a:rPr>
              <a:t>Schools: 369</a:t>
            </a:r>
          </a:p>
          <a:p>
            <a:pPr>
              <a:buNone/>
            </a:pPr>
            <a:r>
              <a:rPr lang="en-US" sz="2200" dirty="0" smtClean="0">
                <a:solidFill>
                  <a:schemeClr val="tx1"/>
                </a:solidFill>
              </a:rPr>
              <a:t>Students: 12,569</a:t>
            </a:r>
          </a:p>
          <a:p>
            <a:pPr>
              <a:buNone/>
            </a:pPr>
            <a:endParaRPr lang="en-US" sz="2200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en-US" sz="1000" dirty="0" smtClean="0">
              <a:solidFill>
                <a:schemeClr val="tx1"/>
              </a:solidFill>
            </a:endParaRPr>
          </a:p>
          <a:p>
            <a:pPr>
              <a:buNone/>
            </a:pPr>
            <a:r>
              <a:rPr lang="en-US" sz="2400" b="1" dirty="0" smtClean="0">
                <a:solidFill>
                  <a:schemeClr val="tx1"/>
                </a:solidFill>
              </a:rPr>
              <a:t>8th grade</a:t>
            </a:r>
          </a:p>
          <a:p>
            <a:pPr>
              <a:buNone/>
            </a:pPr>
            <a:r>
              <a:rPr lang="en-US" sz="2200" dirty="0" smtClean="0">
                <a:solidFill>
                  <a:schemeClr val="tx1"/>
                </a:solidFill>
              </a:rPr>
              <a:t>Schools: 501</a:t>
            </a:r>
          </a:p>
          <a:p>
            <a:pPr>
              <a:buNone/>
            </a:pPr>
            <a:r>
              <a:rPr lang="en-US" sz="2200" dirty="0" smtClean="0">
                <a:solidFill>
                  <a:schemeClr val="tx1"/>
                </a:solidFill>
              </a:rPr>
              <a:t>Students: 10,477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7010400" y="6381750"/>
            <a:ext cx="2133600" cy="476250"/>
          </a:xfrm>
        </p:spPr>
        <p:txBody>
          <a:bodyPr/>
          <a:lstStyle/>
          <a:p>
            <a:fld id="{4C246220-E29F-4A39-A004-8637397EB48D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4849091" y="1238952"/>
            <a:ext cx="36576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400" b="1" i="0" u="none" strike="noStrike" kern="0" cap="none" spc="0" normalizeH="0" baseline="0" noProof="0" dirty="0" smtClean="0">
                <a:ln>
                  <a:solidFill>
                    <a:schemeClr val="accent2"/>
                  </a:solidFill>
                </a:ln>
                <a:solidFill>
                  <a:srgbClr val="008A3E"/>
                </a:solidFill>
                <a:effectLst>
                  <a:outerShdw blurRad="38100" dist="38100" dir="2700000" algn="tl">
                    <a:schemeClr val="tx1">
                      <a:alpha val="43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TIMSS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752104" y="1238952"/>
            <a:ext cx="36576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3400" b="1" kern="0" dirty="0" smtClean="0">
                <a:ln>
                  <a:solidFill>
                    <a:srgbClr val="FF0000"/>
                  </a:solidFill>
                </a:ln>
                <a:solidFill>
                  <a:srgbClr val="F16B5D"/>
                </a:solidFill>
                <a:effectLst>
                  <a:outerShdw blurRad="38100" dist="38100" dir="2700000" algn="tl">
                    <a:schemeClr val="tx1">
                      <a:alpha val="43000"/>
                    </a:schemeClr>
                  </a:outerShdw>
                </a:effectLst>
                <a:latin typeface="+mj-lt"/>
                <a:ea typeface="+mj-ea"/>
                <a:cs typeface="+mj-cs"/>
              </a:rPr>
              <a:t>PIRLS</a:t>
            </a:r>
          </a:p>
        </p:txBody>
      </p:sp>
      <p:sp>
        <p:nvSpPr>
          <p:cNvPr id="8" name="Rectangle 7"/>
          <p:cNvSpPr/>
          <p:nvPr/>
        </p:nvSpPr>
        <p:spPr>
          <a:xfrm>
            <a:off x="752104" y="1223118"/>
            <a:ext cx="3657600" cy="48006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849091" y="1238952"/>
            <a:ext cx="3657600" cy="48006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65124"/>
            <a:ext cx="2051281" cy="692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US" sz="3600" dirty="0" smtClean="0">
                <a:solidFill>
                  <a:schemeClr val="tx1"/>
                </a:solidFill>
              </a:rPr>
              <a:t>U.S. state sample sizes</a:t>
            </a:r>
            <a:r>
              <a:rPr lang="en-US" sz="3600" b="0" dirty="0" smtClean="0">
                <a:solidFill>
                  <a:schemeClr val="tx1"/>
                </a:solidFill>
              </a:rPr>
              <a:t/>
            </a:r>
            <a:br>
              <a:rPr lang="en-US" sz="3600" b="0" dirty="0" smtClean="0">
                <a:solidFill>
                  <a:schemeClr val="tx1"/>
                </a:solidFill>
              </a:rPr>
            </a:br>
            <a:r>
              <a:rPr lang="en-US" sz="2400" b="0" dirty="0" smtClean="0">
                <a:solidFill>
                  <a:schemeClr val="tx1"/>
                </a:solidFill>
              </a:rPr>
              <a:t>(public schools only)</a:t>
            </a:r>
            <a:endParaRPr lang="en-US" sz="2400" b="0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08660" y="1979221"/>
            <a:ext cx="3657600" cy="3432636"/>
          </a:xfrm>
        </p:spPr>
        <p:txBody>
          <a:bodyPr/>
          <a:lstStyle/>
          <a:p>
            <a:pPr>
              <a:buNone/>
            </a:pPr>
            <a:r>
              <a:rPr lang="en-US" sz="2400" b="1" dirty="0" smtClean="0">
                <a:solidFill>
                  <a:schemeClr val="tx1"/>
                </a:solidFill>
              </a:rPr>
              <a:t>4th grade</a:t>
            </a:r>
          </a:p>
          <a:p>
            <a:pPr>
              <a:buNone/>
            </a:pPr>
            <a:r>
              <a:rPr lang="en-US" sz="1400" dirty="0" smtClean="0">
                <a:solidFill>
                  <a:schemeClr val="tx1"/>
                </a:solidFill>
              </a:rPr>
              <a:t>(FL)</a:t>
            </a:r>
          </a:p>
          <a:p>
            <a:pPr>
              <a:buNone/>
            </a:pPr>
            <a:r>
              <a:rPr lang="en-US" sz="2200" dirty="0" smtClean="0">
                <a:solidFill>
                  <a:schemeClr val="tx1"/>
                </a:solidFill>
              </a:rPr>
              <a:t>Schools: 77</a:t>
            </a:r>
          </a:p>
          <a:p>
            <a:pPr>
              <a:buNone/>
            </a:pPr>
            <a:r>
              <a:rPr lang="en-US" sz="2200" dirty="0" smtClean="0">
                <a:solidFill>
                  <a:schemeClr val="tx1"/>
                </a:solidFill>
              </a:rPr>
              <a:t>Students: 2,598</a:t>
            </a:r>
          </a:p>
          <a:p>
            <a:pPr>
              <a:buNone/>
            </a:pPr>
            <a:endParaRPr lang="en-US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72842" y="1981200"/>
            <a:ext cx="3657600" cy="4016828"/>
          </a:xfrm>
        </p:spPr>
        <p:txBody>
          <a:bodyPr/>
          <a:lstStyle/>
          <a:p>
            <a:pPr>
              <a:buNone/>
            </a:pPr>
            <a:r>
              <a:rPr lang="en-US" sz="2400" b="1" dirty="0" smtClean="0">
                <a:solidFill>
                  <a:schemeClr val="tx1"/>
                </a:solidFill>
              </a:rPr>
              <a:t>4th grade </a:t>
            </a:r>
          </a:p>
          <a:p>
            <a:pPr>
              <a:buNone/>
            </a:pPr>
            <a:r>
              <a:rPr lang="en-US" sz="1400" dirty="0" smtClean="0">
                <a:solidFill>
                  <a:schemeClr val="tx1"/>
                </a:solidFill>
              </a:rPr>
              <a:t>(FL, NC)</a:t>
            </a:r>
          </a:p>
          <a:p>
            <a:pPr>
              <a:buNone/>
            </a:pPr>
            <a:r>
              <a:rPr lang="en-US" sz="2200" dirty="0" smtClean="0">
                <a:solidFill>
                  <a:schemeClr val="tx1"/>
                </a:solidFill>
              </a:rPr>
              <a:t>Schools: 46 – 77</a:t>
            </a:r>
          </a:p>
          <a:p>
            <a:pPr>
              <a:buNone/>
            </a:pPr>
            <a:r>
              <a:rPr lang="en-US" sz="2200" dirty="0" smtClean="0">
                <a:solidFill>
                  <a:schemeClr val="tx1"/>
                </a:solidFill>
              </a:rPr>
              <a:t>Students: </a:t>
            </a:r>
          </a:p>
          <a:p>
            <a:pPr>
              <a:buNone/>
            </a:pPr>
            <a:r>
              <a:rPr lang="en-US" sz="2200" dirty="0" smtClean="0">
                <a:solidFill>
                  <a:schemeClr val="tx1"/>
                </a:solidFill>
              </a:rPr>
              <a:t>1,792 – 2,661</a:t>
            </a:r>
            <a:endParaRPr lang="en-US" sz="1000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en-US" sz="1000" dirty="0" smtClean="0">
              <a:solidFill>
                <a:schemeClr val="tx1"/>
              </a:solidFill>
            </a:endParaRPr>
          </a:p>
          <a:p>
            <a:pPr>
              <a:buNone/>
            </a:pPr>
            <a:r>
              <a:rPr lang="en-US" sz="2400" b="1" dirty="0" smtClean="0">
                <a:solidFill>
                  <a:schemeClr val="tx1"/>
                </a:solidFill>
              </a:rPr>
              <a:t>8th grade</a:t>
            </a:r>
          </a:p>
          <a:p>
            <a:pPr>
              <a:buNone/>
            </a:pPr>
            <a:r>
              <a:rPr lang="en-US" sz="1400" dirty="0" smtClean="0">
                <a:solidFill>
                  <a:schemeClr val="tx1"/>
                </a:solidFill>
              </a:rPr>
              <a:t>(AL, CA, CO, CT, FL, IN, MA, MN, NC)</a:t>
            </a:r>
          </a:p>
          <a:p>
            <a:pPr>
              <a:buNone/>
            </a:pPr>
            <a:r>
              <a:rPr lang="en-US" sz="2200" dirty="0" smtClean="0">
                <a:solidFill>
                  <a:schemeClr val="tx1"/>
                </a:solidFill>
              </a:rPr>
              <a:t>Schools: 53 – 82</a:t>
            </a:r>
          </a:p>
          <a:p>
            <a:pPr>
              <a:buNone/>
            </a:pPr>
            <a:r>
              <a:rPr lang="en-US" sz="2200" dirty="0" smtClean="0">
                <a:solidFill>
                  <a:schemeClr val="tx1"/>
                </a:solidFill>
              </a:rPr>
              <a:t>Students: </a:t>
            </a:r>
          </a:p>
          <a:p>
            <a:pPr>
              <a:buNone/>
            </a:pPr>
            <a:r>
              <a:rPr lang="en-US" sz="2200" dirty="0" smtClean="0">
                <a:solidFill>
                  <a:schemeClr val="tx1"/>
                </a:solidFill>
              </a:rPr>
              <a:t>1,712 – 2,614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7010400" y="6381750"/>
            <a:ext cx="2133600" cy="476250"/>
          </a:xfrm>
        </p:spPr>
        <p:txBody>
          <a:bodyPr/>
          <a:lstStyle/>
          <a:p>
            <a:fld id="{4C246220-E29F-4A39-A004-8637397EB48D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4872842" y="1306781"/>
            <a:ext cx="3657600" cy="674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400" b="1" i="0" u="none" strike="noStrike" kern="0" cap="none" spc="0" normalizeH="0" baseline="0" noProof="0" dirty="0" smtClean="0">
                <a:ln>
                  <a:solidFill>
                    <a:schemeClr val="accent2"/>
                  </a:solidFill>
                </a:ln>
                <a:solidFill>
                  <a:srgbClr val="008A3E"/>
                </a:solidFill>
                <a:effectLst>
                  <a:outerShdw blurRad="38100" dist="38100" dir="2700000" algn="tl">
                    <a:schemeClr val="tx1">
                      <a:alpha val="43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TIMSS</a:t>
            </a: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65124"/>
            <a:ext cx="2051281" cy="692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 bwMode="auto">
          <a:xfrm>
            <a:off x="708660" y="1295400"/>
            <a:ext cx="36576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3400" b="1" kern="0" dirty="0" smtClean="0">
                <a:ln>
                  <a:solidFill>
                    <a:srgbClr val="FF0000"/>
                  </a:solidFill>
                </a:ln>
                <a:solidFill>
                  <a:srgbClr val="F16B5D"/>
                </a:solidFill>
                <a:effectLst>
                  <a:outerShdw blurRad="38100" dist="38100" dir="2700000" algn="tl">
                    <a:schemeClr val="tx1">
                      <a:alpha val="43000"/>
                    </a:schemeClr>
                  </a:outerShdw>
                </a:effectLst>
                <a:latin typeface="+mj-lt"/>
                <a:ea typeface="+mj-ea"/>
                <a:cs typeface="+mj-cs"/>
              </a:rPr>
              <a:t>PIRLS</a:t>
            </a:r>
          </a:p>
        </p:txBody>
      </p:sp>
      <p:sp>
        <p:nvSpPr>
          <p:cNvPr id="8" name="Rectangle 7"/>
          <p:cNvSpPr/>
          <p:nvPr/>
        </p:nvSpPr>
        <p:spPr>
          <a:xfrm>
            <a:off x="704801" y="1306781"/>
            <a:ext cx="3657600" cy="48006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864926" y="1295400"/>
            <a:ext cx="3657600" cy="48006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09600" y="-295387"/>
            <a:ext cx="10210800" cy="71751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itle 1"/>
          <p:cNvSpPr>
            <a:spLocks noGrp="1"/>
          </p:cNvSpPr>
          <p:nvPr>
            <p:ph type="ctrTitle"/>
          </p:nvPr>
        </p:nvSpPr>
        <p:spPr>
          <a:xfrm>
            <a:off x="685802" y="3886200"/>
            <a:ext cx="7772400" cy="914400"/>
          </a:xfrm>
          <a:prstGeom prst="round2DiagRect">
            <a:avLst>
              <a:gd name="adj1" fmla="val 44054"/>
              <a:gd name="adj2" fmla="val 0"/>
            </a:avLst>
          </a:prstGeom>
          <a:ln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US" sz="4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READING</a:t>
            </a:r>
            <a:endParaRPr lang="en-US" sz="48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eme1">
  <a:themeElements>
    <a:clrScheme name="NCES-templat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NCES-template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NCES-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ES-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ES-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ES-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ES-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ES-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ES-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ES-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ES-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ES-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ES-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ES-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ES-template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50A260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B3CEB6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NCES-template1">
  <a:themeElements>
    <a:clrScheme name="NCES-template1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NCES-template1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NCES-template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ES-template1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ES-template1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ES-template1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ES-template1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ES-template1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ES-template1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ES-template1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ES-template1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ES-template1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ES-template1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ES-template1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ES-template1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50A260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B3CEB6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Theme1">
  <a:themeElements>
    <a:clrScheme name="NCES-template 1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50A260"/>
      </a:accent1>
      <a:accent2>
        <a:srgbClr val="333399"/>
      </a:accent2>
      <a:accent3>
        <a:srgbClr val="FFFFFF"/>
      </a:accent3>
      <a:accent4>
        <a:srgbClr val="000000"/>
      </a:accent4>
      <a:accent5>
        <a:srgbClr val="B3CEB6"/>
      </a:accent5>
      <a:accent6>
        <a:srgbClr val="2D2D8A"/>
      </a:accent6>
      <a:hlink>
        <a:srgbClr val="009999"/>
      </a:hlink>
      <a:folHlink>
        <a:srgbClr val="99CC00"/>
      </a:folHlink>
    </a:clrScheme>
    <a:fontScheme name="NCES-template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NCES-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ES-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ES-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ES-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ES-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ES-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ES-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ES-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ES-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ES-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ES-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ES-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ES-template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50A260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B3CEB6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NCES-template1">
  <a:themeElements>
    <a:clrScheme name="NCES-template1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NCES-template1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NCES-template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ES-template1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ES-template1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ES-template1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ES-template1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ES-template1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ES-template1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ES-template1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ES-template1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ES-template1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ES-template1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ES-template1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ES-template1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50A260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B3CEB6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2_Theme1">
  <a:themeElements>
    <a:clrScheme name="NCES-template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NCES-template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NCES-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ES-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ES-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ES-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ES-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ES-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ES-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ES-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ES-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ES-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ES-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ES-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ES-template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50A260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B3CEB6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2_NCES-template1">
  <a:themeElements>
    <a:clrScheme name="NCES-template1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NCES-template1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NCES-template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ES-template1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ES-template1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ES-template1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ES-template1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ES-template1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ES-template1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ES-template1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ES-template1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ES-template1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ES-template1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ES-template1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ES-template1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50A260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B3CEB6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22298</TotalTime>
  <Words>3229</Words>
  <Application>Microsoft Office PowerPoint</Application>
  <PresentationFormat>On-screen Show (4:3)</PresentationFormat>
  <Paragraphs>662</Paragraphs>
  <Slides>68</Slides>
  <Notes>45</Notes>
  <HiddenSlides>0</HiddenSlides>
  <MMClips>0</MMClips>
  <ScaleCrop>false</ScaleCrop>
  <HeadingPairs>
    <vt:vector size="6" baseType="variant">
      <vt:variant>
        <vt:lpstr>Theme</vt:lpstr>
      </vt:variant>
      <vt:variant>
        <vt:i4>6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68</vt:i4>
      </vt:variant>
    </vt:vector>
  </HeadingPairs>
  <TitlesOfParts>
    <vt:vector size="75" baseType="lpstr">
      <vt:lpstr>Theme1</vt:lpstr>
      <vt:lpstr>NCES-template1</vt:lpstr>
      <vt:lpstr>1_Theme1</vt:lpstr>
      <vt:lpstr>1_NCES-template1</vt:lpstr>
      <vt:lpstr>2_Theme1</vt:lpstr>
      <vt:lpstr>2_NCES-template1</vt:lpstr>
      <vt:lpstr>Photo Editor Photo</vt:lpstr>
      <vt:lpstr>Highlights from PIRLS and TIMSS 2011</vt:lpstr>
      <vt:lpstr>Overview</vt:lpstr>
      <vt:lpstr>What are…?</vt:lpstr>
      <vt:lpstr>PIRLS participating education systems  (in 4th grade)</vt:lpstr>
      <vt:lpstr>TIMSS participating education systems  (in either/both grades)</vt:lpstr>
      <vt:lpstr>Participating states</vt:lpstr>
      <vt:lpstr>U.S. national sample size</vt:lpstr>
      <vt:lpstr>U.S. state sample sizes (public schools only)</vt:lpstr>
      <vt:lpstr>READING</vt:lpstr>
      <vt:lpstr>PIRLS 2011 framework</vt:lpstr>
      <vt:lpstr>What is on the PIRLS assessment?</vt:lpstr>
      <vt:lpstr>What is on the PIRLS assessment?</vt:lpstr>
      <vt:lpstr>U.S. average score (556) higher than the PIRLS scale average (500)</vt:lpstr>
      <vt:lpstr>U.S. average score (556) lower than in 5 education systems</vt:lpstr>
      <vt:lpstr>U.S. average (556) not measurably different than in 7 education systems</vt:lpstr>
      <vt:lpstr>U.S. average score (556) higher than in 40 education systems</vt:lpstr>
      <vt:lpstr>Average reading scores of 4th-grade students increased from 2006 to 2011 in 13 education systems, including the U.S.</vt:lpstr>
      <vt:lpstr>Average reading scores of 4th-grade students decreased from 2006 to 2011 in 8 education systems </vt:lpstr>
      <vt:lpstr>PIRLS international reading benchmarks</vt:lpstr>
      <vt:lpstr>Percentages of U.S. 4th-grade students reaching PIRLS reading benchmarks were higher than international medians in 2011</vt:lpstr>
      <vt:lpstr>Two systems had higher percentages of 4th-grade students reaching Advanced than the U.S.</vt:lpstr>
      <vt:lpstr>MATHEMATICS</vt:lpstr>
      <vt:lpstr>TIMSS 2011 mathematics framework</vt:lpstr>
      <vt:lpstr>PowerPoint Presentation</vt:lpstr>
      <vt:lpstr>What is on the TIMSS mathematics assessment?</vt:lpstr>
      <vt:lpstr>What is on the TIMSS mathematics assessment?</vt:lpstr>
      <vt:lpstr>What is on the TIMSS mathematics assessment?</vt:lpstr>
      <vt:lpstr>U.S. average score (541) higher than the TIMSS scale average (500)</vt:lpstr>
      <vt:lpstr>U.S. average score (541) lower than in 8 education systems</vt:lpstr>
      <vt:lpstr>U.S. average (541) not measurably different than in 6 education systems</vt:lpstr>
      <vt:lpstr>U.S. average score (541) higher than in 42 education systems</vt:lpstr>
      <vt:lpstr>U.S. average score (509) higher than the TIMSS scale average (500)</vt:lpstr>
      <vt:lpstr>U.S. average score (509) lower than in 11 education systems</vt:lpstr>
      <vt:lpstr>U.S. average (509) not measurably different than in 12 education systems</vt:lpstr>
      <vt:lpstr>U.S. average score (509) higher than in 32 education systems</vt:lpstr>
      <vt:lpstr>Average mathematics scores of 4th-grade students increased from 2007 to 2011 in 12 education systems, including the U.S.</vt:lpstr>
      <vt:lpstr>Average mathematics scores of 8th-grade students increased from 2007 to 2011 in 10 education systems</vt:lpstr>
      <vt:lpstr>PowerPoint Presentation</vt:lpstr>
      <vt:lpstr>TIMSS international mathematics benchmarks</vt:lpstr>
      <vt:lpstr>Percentages of U.S. 4th-graders reaching TIMSS mathematics benchmarks were higher than international medians in 2011</vt:lpstr>
      <vt:lpstr>Seven systems had higher percentages of 4th-grade students reaching Advanced than the U.S.</vt:lpstr>
      <vt:lpstr>PowerPoint Presentation</vt:lpstr>
      <vt:lpstr>Eleven systems had higher percentages of 8th-graders reaching Advanced than the U.S.</vt:lpstr>
      <vt:lpstr>SCIENCE</vt:lpstr>
      <vt:lpstr>TIMSS 2011 science framework</vt:lpstr>
      <vt:lpstr>What is on the TIMSS science assessment?</vt:lpstr>
      <vt:lpstr>What is on the TIMSS science assessment?</vt:lpstr>
      <vt:lpstr>What is on the TIMSS science assessment?</vt:lpstr>
      <vt:lpstr>What is on the TIMSS science assessment?</vt:lpstr>
      <vt:lpstr>U.S. average score (544) higher than the TIMSS scale average (500)</vt:lpstr>
      <vt:lpstr>U.S. average score (544) lower than in 6 education systems</vt:lpstr>
      <vt:lpstr>U.S. average (544) not measurably different than in 3 education systems</vt:lpstr>
      <vt:lpstr>U.S. average score (544) higher than in 47 education systems</vt:lpstr>
      <vt:lpstr>U.S. average score (525) higher than the TIMSS scale average (500)</vt:lpstr>
      <vt:lpstr>U.S. average score (525) lower than in 12 education systems</vt:lpstr>
      <vt:lpstr>U.S. average (525) not measurably different than in 10 education systems</vt:lpstr>
      <vt:lpstr>U.S. average score (525) higher than in 33 education systems</vt:lpstr>
      <vt:lpstr>PowerPoint Presentation</vt:lpstr>
      <vt:lpstr>PowerPoint Presentation</vt:lpstr>
      <vt:lpstr>PowerPoint Presentation</vt:lpstr>
      <vt:lpstr>PowerPoint Presentation</vt:lpstr>
      <vt:lpstr>TIMSS international science benchmarks</vt:lpstr>
      <vt:lpstr>PowerPoint Presentation</vt:lpstr>
      <vt:lpstr>Three systems had higher percentages of 4th-grade students reaching Advanced than the U.S.</vt:lpstr>
      <vt:lpstr>PowerPoint Presentation</vt:lpstr>
      <vt:lpstr>Twelve systems had higher percentages of 8th-graders reaching Advanced than the U.S.</vt:lpstr>
      <vt:lpstr>Summary of change in average U.S. scores over time</vt:lpstr>
      <vt:lpstr>For more information</vt:lpstr>
    </vt:vector>
  </TitlesOfParts>
  <Company>American Institutes for Research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DATA RELEASE</dc:title>
  <dc:creator>irouse</dc:creator>
  <cp:lastModifiedBy>lmalley</cp:lastModifiedBy>
  <cp:revision>1172</cp:revision>
  <dcterms:created xsi:type="dcterms:W3CDTF">2012-07-13T15:54:32Z</dcterms:created>
  <dcterms:modified xsi:type="dcterms:W3CDTF">2014-02-20T17:26:37Z</dcterms:modified>
</cp:coreProperties>
</file>