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303" r:id="rId5"/>
    <p:sldId id="307" r:id="rId6"/>
    <p:sldId id="327" r:id="rId7"/>
    <p:sldId id="319" r:id="rId8"/>
    <p:sldId id="323" r:id="rId9"/>
    <p:sldId id="329" r:id="rId10"/>
    <p:sldId id="326" r:id="rId11"/>
    <p:sldId id="308" r:id="rId12"/>
    <p:sldId id="328" r:id="rId13"/>
    <p:sldId id="331" r:id="rId14"/>
    <p:sldId id="330" r:id="rId15"/>
    <p:sldId id="324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0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068744"/>
    <a:srgbClr val="502871"/>
    <a:srgbClr val="0D809D"/>
    <a:srgbClr val="8AA33B"/>
    <a:srgbClr val="45496B"/>
    <a:srgbClr val="7980A3"/>
    <a:srgbClr val="EDEEF3"/>
    <a:srgbClr val="F7F8FB"/>
    <a:srgbClr val="F5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56" autoAdjust="0"/>
    <p:restoredTop sz="91437" autoAdjust="0"/>
  </p:normalViewPr>
  <p:slideViewPr>
    <p:cSldViewPr>
      <p:cViewPr>
        <p:scale>
          <a:sx n="70" d="100"/>
          <a:sy n="70" d="100"/>
        </p:scale>
        <p:origin x="-2334" y="-10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A7DB7-73B3-4AE0-A842-AAAEEC7C0C42}" type="datetimeFigureOut">
              <a:rPr lang="en-US" smtClean="0"/>
              <a:pPr/>
              <a:t>10/26/2012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C58CA-12E4-4F31-9B48-6F56F73F44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768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 rot="5400000" flipV="1">
            <a:off x="1143000" y="-1143000"/>
            <a:ext cx="6858000" cy="9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0" y="0"/>
            <a:ext cx="9144000" cy="6477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012375" y="2133600"/>
            <a:ext cx="914400" cy="91440"/>
          </a:xfrm>
          <a:prstGeom prst="rect">
            <a:avLst/>
          </a:prstGeom>
          <a:solidFill>
            <a:srgbClr val="8AA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5967350" y="2133600"/>
            <a:ext cx="914400" cy="91440"/>
          </a:xfrm>
          <a:prstGeom prst="rect">
            <a:avLst/>
          </a:prstGeom>
          <a:solidFill>
            <a:srgbClr val="0D8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910450" y="2133600"/>
            <a:ext cx="914400" cy="91440"/>
          </a:xfrm>
          <a:prstGeom prst="rect">
            <a:avLst/>
          </a:prstGeom>
          <a:solidFill>
            <a:srgbClr val="502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7867400" y="2133600"/>
            <a:ext cx="914400" cy="91440"/>
          </a:xfrm>
          <a:prstGeom prst="rect">
            <a:avLst/>
          </a:prstGeom>
          <a:solidFill>
            <a:srgbClr val="068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8814816" y="2133600"/>
            <a:ext cx="329184" cy="914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4957950" y="2045525"/>
            <a:ext cx="3840480" cy="2286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ontent Placeholder 2"/>
          <p:cNvSpPr txBox="1">
            <a:spLocks/>
          </p:cNvSpPr>
          <p:nvPr userDrawn="1"/>
        </p:nvSpPr>
        <p:spPr>
          <a:xfrm>
            <a:off x="304800" y="6512625"/>
            <a:ext cx="9067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b="0" dirty="0" smtClean="0">
                <a:solidFill>
                  <a:schemeClr val="bg1"/>
                </a:solidFill>
                <a:effectLst/>
                <a:latin typeface="Gill Sans MT" pitchFamily="34" charset="0"/>
                <a:cs typeface="Arial" pitchFamily="34" charset="0"/>
              </a:rPr>
              <a:t>2012 SLDS P-20W Best Practice Conference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050" y="6504750"/>
            <a:ext cx="2133600" cy="3651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ranklin Gothic Book" pitchFamily="34" charset="0"/>
                <a:cs typeface="Arial" pitchFamily="34" charset="0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SLDS logo_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1790" y="5181600"/>
            <a:ext cx="1192476" cy="1020733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1704038" y="1043050"/>
            <a:ext cx="7162800" cy="785750"/>
          </a:xfrm>
        </p:spPr>
        <p:txBody>
          <a:bodyPr tIns="0" bIns="0">
            <a:noAutofit/>
          </a:bodyPr>
          <a:lstStyle>
            <a:lvl1pPr algn="r">
              <a:defRPr sz="4000" cap="small" baseline="0"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  </a:t>
            </a:r>
            <a:endParaRPr lang="en-US" dirty="0"/>
          </a:p>
        </p:txBody>
      </p:sp>
      <p:pic>
        <p:nvPicPr>
          <p:cNvPr id="28" name="Picture 27" descr="edustack.final2.jpg"/>
          <p:cNvPicPr>
            <a:picLocks noChangeAspect="1"/>
          </p:cNvPicPr>
          <p:nvPr userDrawn="1"/>
        </p:nvPicPr>
        <p:blipFill>
          <a:blip r:embed="rId3" cstate="print"/>
          <a:srcRect l="36963" t="3067" r="10274"/>
          <a:stretch>
            <a:fillRect/>
          </a:stretch>
        </p:blipFill>
        <p:spPr>
          <a:xfrm>
            <a:off x="0" y="40575"/>
            <a:ext cx="1524000" cy="6367961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>
          <a:xfrm>
            <a:off x="2118360" y="2133600"/>
            <a:ext cx="2834640" cy="9144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 rot="5400000" flipV="1">
            <a:off x="1143000" y="-1143000"/>
            <a:ext cx="6858000" cy="9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0" y="0"/>
            <a:ext cx="9144000" cy="6477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012375" y="838200"/>
            <a:ext cx="914400" cy="45720"/>
          </a:xfrm>
          <a:prstGeom prst="rect">
            <a:avLst/>
          </a:prstGeom>
          <a:solidFill>
            <a:srgbClr val="8AA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5955475" y="838200"/>
            <a:ext cx="914400" cy="45720"/>
          </a:xfrm>
          <a:prstGeom prst="rect">
            <a:avLst/>
          </a:prstGeom>
          <a:solidFill>
            <a:srgbClr val="0D8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910450" y="838200"/>
            <a:ext cx="914400" cy="45720"/>
          </a:xfrm>
          <a:prstGeom prst="rect">
            <a:avLst/>
          </a:prstGeom>
          <a:solidFill>
            <a:srgbClr val="502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7867400" y="838200"/>
            <a:ext cx="914400" cy="45720"/>
          </a:xfrm>
          <a:prstGeom prst="rect">
            <a:avLst/>
          </a:prstGeom>
          <a:solidFill>
            <a:srgbClr val="068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8814816" y="838200"/>
            <a:ext cx="329184" cy="457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4988625" y="762000"/>
            <a:ext cx="3810000" cy="2286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ontent Placeholder 2"/>
          <p:cNvSpPr txBox="1">
            <a:spLocks/>
          </p:cNvSpPr>
          <p:nvPr userDrawn="1"/>
        </p:nvSpPr>
        <p:spPr>
          <a:xfrm>
            <a:off x="304800" y="6512625"/>
            <a:ext cx="9067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b="0" dirty="0" smtClean="0">
                <a:solidFill>
                  <a:schemeClr val="bg1"/>
                </a:solidFill>
                <a:effectLst/>
                <a:latin typeface="Gill Sans MT" pitchFamily="34" charset="0"/>
                <a:cs typeface="Arial" pitchFamily="34" charset="0"/>
              </a:rPr>
              <a:t>2012 SLDS P-20W Best Practice Conference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8448" y="1143000"/>
            <a:ext cx="8534400" cy="4525963"/>
          </a:xfr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800" b="1">
                <a:latin typeface="Gill Sans MT" pitchFamily="34" charset="0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800">
                <a:latin typeface="Gill Sans MT" pitchFamily="34" charset="0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buSzPct val="70000"/>
              <a:buFont typeface="Courier New" pitchFamily="49" charset="0"/>
              <a:buChar char="o"/>
              <a:defRPr>
                <a:latin typeface="Gill Sans MT" pitchFamily="34" charset="0"/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defRPr>
                <a:latin typeface="Gill Sans MT" pitchFamily="34" charset="0"/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defRPr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Topic</a:t>
            </a:r>
          </a:p>
          <a:p>
            <a:pPr lvl="1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23750" y="838200"/>
            <a:ext cx="4937760" cy="4572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Picture 29" descr="SLDS logo_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1790" y="5181600"/>
            <a:ext cx="1192476" cy="1020733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7391400" y="5105400"/>
            <a:ext cx="1716975" cy="135477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304800" y="52450"/>
            <a:ext cx="8534400" cy="785750"/>
          </a:xfrm>
        </p:spPr>
        <p:txBody>
          <a:bodyPr tIns="0" bIns="0">
            <a:normAutofit/>
          </a:bodyPr>
          <a:lstStyle>
            <a:lvl1pPr algn="l">
              <a:defRPr sz="3600" cap="small" baseline="0"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050" y="6504750"/>
            <a:ext cx="2133600" cy="3651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ranklin Gothic Book" pitchFamily="34" charset="0"/>
                <a:cs typeface="Arial" pitchFamily="34" charset="0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 rot="5400000" flipV="1">
            <a:off x="1143000" y="-1143000"/>
            <a:ext cx="6858000" cy="9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0" y="0"/>
            <a:ext cx="9144000" cy="6477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012375" y="838200"/>
            <a:ext cx="914400" cy="45720"/>
          </a:xfrm>
          <a:prstGeom prst="rect">
            <a:avLst/>
          </a:prstGeom>
          <a:solidFill>
            <a:srgbClr val="8AA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5955475" y="838200"/>
            <a:ext cx="914400" cy="45720"/>
          </a:xfrm>
          <a:prstGeom prst="rect">
            <a:avLst/>
          </a:prstGeom>
          <a:solidFill>
            <a:srgbClr val="0D8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910450" y="838200"/>
            <a:ext cx="914400" cy="45720"/>
          </a:xfrm>
          <a:prstGeom prst="rect">
            <a:avLst/>
          </a:prstGeom>
          <a:solidFill>
            <a:srgbClr val="502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7867400" y="838200"/>
            <a:ext cx="914400" cy="45720"/>
          </a:xfrm>
          <a:prstGeom prst="rect">
            <a:avLst/>
          </a:prstGeom>
          <a:solidFill>
            <a:srgbClr val="068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8814816" y="838200"/>
            <a:ext cx="329184" cy="457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4988625" y="762000"/>
            <a:ext cx="3810000" cy="2286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ontent Placeholder 2"/>
          <p:cNvSpPr txBox="1">
            <a:spLocks/>
          </p:cNvSpPr>
          <p:nvPr userDrawn="1"/>
        </p:nvSpPr>
        <p:spPr>
          <a:xfrm>
            <a:off x="304800" y="6512625"/>
            <a:ext cx="9067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b="0" dirty="0" smtClean="0">
                <a:solidFill>
                  <a:schemeClr val="bg1"/>
                </a:solidFill>
                <a:effectLst/>
                <a:latin typeface="Gill Sans MT" pitchFamily="34" charset="0"/>
                <a:cs typeface="Arial" pitchFamily="34" charset="0"/>
              </a:rPr>
              <a:t>2012 SLDS P-20W Best Practice Conference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0" y="1143000"/>
            <a:ext cx="8534400" cy="4525963"/>
          </a:xfr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800" b="1">
                <a:latin typeface="Gill Sans MT" pitchFamily="34" charset="0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800">
                <a:latin typeface="Gill Sans MT" pitchFamily="34" charset="0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buSzPct val="70000"/>
              <a:buFont typeface="Courier New" pitchFamily="49" charset="0"/>
              <a:buChar char="o"/>
              <a:defRPr>
                <a:latin typeface="Gill Sans MT" pitchFamily="34" charset="0"/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defRPr>
                <a:latin typeface="Gill Sans MT" pitchFamily="34" charset="0"/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defRPr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Topic</a:t>
            </a:r>
          </a:p>
          <a:p>
            <a:pPr lvl="1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23750" y="838200"/>
            <a:ext cx="4937760" cy="4572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304800" y="52450"/>
            <a:ext cx="8534400" cy="785750"/>
          </a:xfrm>
        </p:spPr>
        <p:txBody>
          <a:bodyPr tIns="0" bIns="0">
            <a:normAutofit/>
          </a:bodyPr>
          <a:lstStyle>
            <a:lvl1pPr algn="l">
              <a:defRPr sz="3600" cap="small" baseline="0"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050" y="6504750"/>
            <a:ext cx="2133600" cy="3651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ranklin Gothic Book" pitchFamily="34" charset="0"/>
                <a:cs typeface="Arial" pitchFamily="34" charset="0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 rot="5400000" flipV="1">
            <a:off x="1143000" y="-1143000"/>
            <a:ext cx="6858000" cy="9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0" y="0"/>
            <a:ext cx="9144000" cy="6477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012375" y="838200"/>
            <a:ext cx="914400" cy="45720"/>
          </a:xfrm>
          <a:prstGeom prst="rect">
            <a:avLst/>
          </a:prstGeom>
          <a:solidFill>
            <a:srgbClr val="8AA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5955475" y="838200"/>
            <a:ext cx="914400" cy="45720"/>
          </a:xfrm>
          <a:prstGeom prst="rect">
            <a:avLst/>
          </a:prstGeom>
          <a:solidFill>
            <a:srgbClr val="0D8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910450" y="838200"/>
            <a:ext cx="914400" cy="45720"/>
          </a:xfrm>
          <a:prstGeom prst="rect">
            <a:avLst/>
          </a:prstGeom>
          <a:solidFill>
            <a:srgbClr val="502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7867400" y="838200"/>
            <a:ext cx="914400" cy="45720"/>
          </a:xfrm>
          <a:prstGeom prst="rect">
            <a:avLst/>
          </a:prstGeom>
          <a:solidFill>
            <a:srgbClr val="068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8814816" y="838200"/>
            <a:ext cx="329184" cy="457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4988625" y="762000"/>
            <a:ext cx="3810000" cy="2286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ontent Placeholder 2"/>
          <p:cNvSpPr txBox="1">
            <a:spLocks/>
          </p:cNvSpPr>
          <p:nvPr userDrawn="1"/>
        </p:nvSpPr>
        <p:spPr>
          <a:xfrm>
            <a:off x="304800" y="6512625"/>
            <a:ext cx="9067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b="0" dirty="0" smtClean="0">
                <a:solidFill>
                  <a:schemeClr val="bg1"/>
                </a:solidFill>
                <a:effectLst/>
                <a:latin typeface="Gill Sans MT" pitchFamily="34" charset="0"/>
                <a:cs typeface="Arial" pitchFamily="34" charset="0"/>
              </a:rPr>
              <a:t>2012 SLDS P-20W Best Practice Conference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304800" y="52450"/>
            <a:ext cx="8534400" cy="785750"/>
          </a:xfrm>
        </p:spPr>
        <p:txBody>
          <a:bodyPr tIns="0" bIns="0">
            <a:normAutofit/>
          </a:bodyPr>
          <a:lstStyle>
            <a:lvl1pPr algn="l">
              <a:defRPr sz="3600" cap="small" baseline="0"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23750" y="838200"/>
            <a:ext cx="4937760" cy="4572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30" descr="SLDS logo_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1790" y="5181600"/>
            <a:ext cx="1192476" cy="1020733"/>
          </a:xfrm>
          <a:prstGeom prst="rect">
            <a:avLst/>
          </a:prstGeom>
        </p:spPr>
      </p:pic>
      <p:sp>
        <p:nvSpPr>
          <p:cNvPr id="32" name="Rectangle 31"/>
          <p:cNvSpPr/>
          <p:nvPr userDrawn="1"/>
        </p:nvSpPr>
        <p:spPr>
          <a:xfrm>
            <a:off x="7391400" y="5105400"/>
            <a:ext cx="1716975" cy="135477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050" y="6504750"/>
            <a:ext cx="2133600" cy="3651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ranklin Gothic Book" pitchFamily="34" charset="0"/>
                <a:cs typeface="Arial" pitchFamily="34" charset="0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 rot="5400000" flipV="1">
            <a:off x="1143000" y="-1143000"/>
            <a:ext cx="6858000" cy="9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0" y="0"/>
            <a:ext cx="9144000" cy="6477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latin typeface="+mn-lt"/>
            </a:endParaRPr>
          </a:p>
        </p:txBody>
      </p:sp>
      <p:sp>
        <p:nvSpPr>
          <p:cNvPr id="25" name="Content Placeholder 2"/>
          <p:cNvSpPr txBox="1">
            <a:spLocks/>
          </p:cNvSpPr>
          <p:nvPr userDrawn="1"/>
        </p:nvSpPr>
        <p:spPr>
          <a:xfrm>
            <a:off x="304800" y="6512625"/>
            <a:ext cx="9067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b="0" dirty="0" smtClean="0">
                <a:solidFill>
                  <a:schemeClr val="bg1"/>
                </a:solidFill>
                <a:effectLst/>
                <a:latin typeface="Gill Sans MT" pitchFamily="34" charset="0"/>
                <a:cs typeface="Arial" pitchFamily="34" charset="0"/>
              </a:rPr>
              <a:t>2012 SLDS P-20W Best Practice Conference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pic>
        <p:nvPicPr>
          <p:cNvPr id="27" name="Picture 26" descr="SLDS logo_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1790" y="5181600"/>
            <a:ext cx="1192476" cy="1020733"/>
          </a:xfrm>
          <a:prstGeom prst="rect">
            <a:avLst/>
          </a:prstGeom>
        </p:spPr>
      </p:pic>
      <p:sp>
        <p:nvSpPr>
          <p:cNvPr id="30" name="Rectangle 29"/>
          <p:cNvSpPr/>
          <p:nvPr userDrawn="1"/>
        </p:nvSpPr>
        <p:spPr>
          <a:xfrm>
            <a:off x="7391400" y="5105400"/>
            <a:ext cx="1716975" cy="135477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050" y="6504750"/>
            <a:ext cx="2133600" cy="3651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ranklin Gothic Book" pitchFamily="34" charset="0"/>
                <a:cs typeface="Arial" pitchFamily="34" charset="0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 rot="5400000" flipV="1">
            <a:off x="1143000" y="-1143000"/>
            <a:ext cx="6858000" cy="9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0" y="0"/>
            <a:ext cx="9144000" cy="6477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latin typeface="+mn-lt"/>
            </a:endParaRPr>
          </a:p>
        </p:txBody>
      </p:sp>
      <p:sp>
        <p:nvSpPr>
          <p:cNvPr id="25" name="Content Placeholder 2"/>
          <p:cNvSpPr txBox="1">
            <a:spLocks/>
          </p:cNvSpPr>
          <p:nvPr userDrawn="1"/>
        </p:nvSpPr>
        <p:spPr>
          <a:xfrm>
            <a:off x="304800" y="6512625"/>
            <a:ext cx="9067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b="0" dirty="0" smtClean="0">
                <a:solidFill>
                  <a:schemeClr val="bg1"/>
                </a:solidFill>
                <a:effectLst/>
                <a:latin typeface="Gill Sans MT" pitchFamily="34" charset="0"/>
                <a:cs typeface="Arial" pitchFamily="34" charset="0"/>
              </a:rPr>
              <a:t>2012 SLDS P-20W Best Practice Conference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050" y="6504750"/>
            <a:ext cx="2133600" cy="3651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ranklin Gothic Book" pitchFamily="34" charset="0"/>
                <a:cs typeface="Arial" pitchFamily="34" charset="0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5" r:id="rId2"/>
    <p:sldLayoutId id="2147483670" r:id="rId3"/>
    <p:sldLayoutId id="2147483667" r:id="rId4"/>
    <p:sldLayoutId id="2147483666" r:id="rId5"/>
    <p:sldLayoutId id="2147483669" r:id="rId6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 cap="small" baseline="0">
          <a:solidFill>
            <a:schemeClr val="tx1"/>
          </a:solidFill>
          <a:latin typeface="Franklin Gothic Dem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hyperlink" Target="http://www2.illinois.gov/gov/P20/Pages/default.aspx" TargetMode="Externa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be.net/ILDS/htmls/ildsdac.ht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bhe.org/ILDS/HEConsortium.ht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mmckindl@isbe.net" TargetMode="External"/><Relationship Id="rId7" Type="http://schemas.openxmlformats.org/officeDocument/2006/relationships/hyperlink" Target="http://nces.ed.gov/programs/slds/publications.asp" TargetMode="External"/><Relationship Id="rId2" Type="http://schemas.openxmlformats.org/officeDocument/2006/relationships/hyperlink" Target="mailto:Bill.Hurwitch@maine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atrick.alles@sst-slds.org" TargetMode="External"/><Relationship Id="rId5" Type="http://schemas.openxmlformats.org/officeDocument/2006/relationships/hyperlink" Target="mailto:fsnow@nd.gov" TargetMode="External"/><Relationship Id="rId4" Type="http://schemas.openxmlformats.org/officeDocument/2006/relationships/hyperlink" Target="mailto:MARGARET.VOTTA@RIDE.RI.GO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</a:rPr>
              <a:t>Engaging P-20W Stakeholders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69275" y="2590800"/>
            <a:ext cx="6781800" cy="27103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</a:rPr>
              <a:t>Tuesday, October 30, 2012</a:t>
            </a:r>
          </a:p>
          <a:p>
            <a:pPr lvl="0" algn="r">
              <a:lnSpc>
                <a:spcPct val="80000"/>
              </a:lnSpc>
              <a:spcBef>
                <a:spcPct val="20000"/>
              </a:spcBef>
              <a:defRPr/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Gill Sans MT" pitchFamily="34" charset="0"/>
            </a:endParaRPr>
          </a:p>
          <a:p>
            <a:pPr lvl="0" algn="r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</a:rPr>
              <a:t>Bill Hurwitch,  Maine Department of Education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</a:rPr>
              <a:t>Mike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</a:rPr>
              <a:t>McKindles, Illinois State Board of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</a:rPr>
              <a:t>Education</a:t>
            </a:r>
          </a:p>
          <a:p>
            <a:pPr lvl="0" algn="r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</a:rPr>
              <a:t>Steve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</a:rPr>
              <a:t>Snow, North Dakota Department of Public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</a:rPr>
              <a:t>Instruction</a:t>
            </a:r>
          </a:p>
          <a:p>
            <a:pPr lvl="0" algn="r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</a:rPr>
              <a:t>Peg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</a:rPr>
              <a:t>Votta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</a:rPr>
              <a:t>, Rhode Island Department of Elementary and Secondary Education</a:t>
            </a:r>
          </a:p>
          <a:p>
            <a:pPr lvl="0" algn="r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defRPr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Gill Sans MT" pitchFamily="34" charset="0"/>
            </a:endParaRPr>
          </a:p>
          <a:p>
            <a:pPr lvl="0" algn="r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defRPr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18448" y="1066800"/>
            <a:ext cx="8534400" cy="4525963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</a:pPr>
            <a:r>
              <a:rPr lang="en-US" dirty="0"/>
              <a:t>Illinois P-20 Act (Public Act 096-0107, </a:t>
            </a:r>
            <a:r>
              <a:rPr lang="en-US" dirty="0" smtClean="0"/>
              <a:t>SB1828) </a:t>
            </a:r>
            <a:r>
              <a:rPr lang="en-US" sz="2400" dirty="0" smtClean="0"/>
              <a:t>e</a:t>
            </a:r>
            <a:r>
              <a:rPr lang="en-US" sz="2400" b="0" dirty="0" smtClean="0"/>
              <a:t>stablished a P-20 </a:t>
            </a:r>
            <a:r>
              <a:rPr lang="en-US" sz="2400" b="0" dirty="0"/>
              <a:t>Council under </a:t>
            </a:r>
            <a:r>
              <a:rPr lang="en-US" sz="2400" b="0" dirty="0" smtClean="0"/>
              <a:t>the Governor’s Office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0" dirty="0" smtClean="0"/>
              <a:t>P-20 Council meets quarterly and includes </a:t>
            </a:r>
            <a:r>
              <a:rPr lang="en-US" sz="2400" b="0" dirty="0"/>
              <a:t>multiple subcommittees and work </a:t>
            </a:r>
            <a:r>
              <a:rPr lang="en-US" sz="2400" b="0" dirty="0" smtClean="0"/>
              <a:t>groups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0" dirty="0" smtClean="0"/>
              <a:t>Membership includes a full </a:t>
            </a:r>
            <a:r>
              <a:rPr lang="en-US" sz="2400" b="0" dirty="0"/>
              <a:t>spectrum of education organizations, as well as workforce, legislators, researchers, advocacy organizations, and foundations </a:t>
            </a:r>
            <a:endParaRPr lang="en-US" sz="2400" b="0" dirty="0" smtClean="0"/>
          </a:p>
          <a:p>
            <a:pPr lvl="1">
              <a:spcAft>
                <a:spcPts val="600"/>
              </a:spcAft>
              <a:buSzPct val="70000"/>
              <a:buFont typeface="Courier New" pitchFamily="49" charset="0"/>
              <a:buChar char="o"/>
            </a:pPr>
            <a:r>
              <a:rPr lang="en-US" sz="2400" dirty="0" smtClean="0"/>
              <a:t>Education agency members include Illinois </a:t>
            </a:r>
            <a:r>
              <a:rPr lang="en-US" sz="2400" dirty="0"/>
              <a:t>State Board of Education (</a:t>
            </a:r>
            <a:r>
              <a:rPr lang="en-US" sz="2400" dirty="0" smtClean="0"/>
              <a:t>ISBE), Illinois </a:t>
            </a:r>
            <a:r>
              <a:rPr lang="en-US" sz="2400" dirty="0"/>
              <a:t>Community College Board (</a:t>
            </a:r>
            <a:r>
              <a:rPr lang="en-US" sz="2400" dirty="0" smtClean="0"/>
              <a:t>ICCB), and Illinois </a:t>
            </a:r>
            <a:r>
              <a:rPr lang="en-US" sz="2400" dirty="0"/>
              <a:t>Board of Higher Education (</a:t>
            </a:r>
            <a:r>
              <a:rPr lang="en-US" sz="2400" dirty="0" smtClean="0"/>
              <a:t>IBHE)</a:t>
            </a:r>
          </a:p>
          <a:p>
            <a:pPr lvl="1">
              <a:spcAft>
                <a:spcPts val="600"/>
              </a:spcAft>
              <a:buSzPct val="70000"/>
              <a:buFont typeface="Courier New" pitchFamily="49" charset="0"/>
              <a:buChar char="o"/>
            </a:pPr>
            <a:r>
              <a:rPr lang="en-US" sz="2400" dirty="0" smtClean="0"/>
              <a:t>Advocacy groups</a:t>
            </a:r>
            <a:r>
              <a:rPr lang="en-US" sz="2400" b="0" dirty="0" smtClean="0"/>
              <a:t>, including </a:t>
            </a:r>
            <a:r>
              <a:rPr lang="en-US" sz="2400" dirty="0" smtClean="0"/>
              <a:t>labor organizations, </a:t>
            </a:r>
            <a:r>
              <a:rPr lang="en-US" sz="2400" b="0" dirty="0" smtClean="0"/>
              <a:t>are very active in Illinois, and many are P-20 Council members</a:t>
            </a:r>
            <a:endParaRPr lang="en-US" sz="2400" b="0" dirty="0"/>
          </a:p>
          <a:p>
            <a:pPr lvl="0"/>
            <a:endParaRPr lang="en-US" b="0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cs typeface="Arial" pitchFamily="34" charset="0"/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P-20 Council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19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endParaRPr lang="en-US" b="0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cs typeface="Arial" pitchFamily="34" charset="0"/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P-20 Council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232850"/>
              </p:ext>
            </p:extLst>
          </p:nvPr>
        </p:nvGraphicFramePr>
        <p:xfrm>
          <a:off x="1106484" y="1143000"/>
          <a:ext cx="6970715" cy="4931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Acrobat Document" r:id="rId3" imgW="8100000" imgH="6075000" progId="AcroExch.Document.7">
                  <p:embed/>
                </p:oleObj>
              </mc:Choice>
              <mc:Fallback>
                <p:oleObj name="Acrobat Document" r:id="rId3" imgW="8100000" imgH="6075000" progId="AcroExch.Document.7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84" y="1143000"/>
                        <a:ext cx="6970715" cy="49314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" y="5029200"/>
            <a:ext cx="64800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MT" pitchFamily="34" charset="0"/>
              </a:rPr>
              <a:t>Illinois P-20 Council site: </a:t>
            </a:r>
            <a:r>
              <a:rPr lang="en-US" sz="1600" u="sng" dirty="0" smtClean="0">
                <a:latin typeface="Gill Sans MT" pitchFamily="34" charset="0"/>
                <a:hlinkClick r:id="rId5"/>
              </a:rPr>
              <a:t>http://www2.illinois.gov/gov/P20/Pages/default.aspx</a:t>
            </a:r>
            <a:endParaRPr lang="en-US" sz="1600" dirty="0" smtClean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98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066800"/>
            <a:ext cx="8534400" cy="4525963"/>
          </a:xfrm>
        </p:spPr>
        <p:txBody>
          <a:bodyPr>
            <a:noAutofit/>
          </a:bodyPr>
          <a:lstStyle/>
          <a:p>
            <a:pPr marL="0" lvl="0" indent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The ILDS Data Advisory Committee (DAC) was established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through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the ILDS Project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n-US" b="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SLDS grants </a:t>
            </a: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support the Committee</a:t>
            </a:r>
            <a:endParaRPr lang="en-US" b="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n-US" b="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Membership includes entire </a:t>
            </a: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 spectrum </a:t>
            </a:r>
            <a:r>
              <a:rPr lang="en-US" b="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of education </a:t>
            </a: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organizations and workforce</a:t>
            </a:r>
          </a:p>
          <a:p>
            <a:pPr marL="914400" lvl="1" indent="-514350">
              <a:buSzPct val="70000"/>
              <a:buFont typeface="Courier New" pitchFamily="49" charset="0"/>
              <a:buChar char="o"/>
            </a:pPr>
            <a:r>
              <a:rPr lang="en-US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Includes </a:t>
            </a:r>
            <a:r>
              <a:rPr lang="en-US" sz="2400" b="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some organizations not represented on P-20 </a:t>
            </a:r>
            <a:r>
              <a:rPr lang="en-US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Council</a:t>
            </a:r>
          </a:p>
          <a:p>
            <a:pPr marL="914400" lvl="1" indent="-514350">
              <a:buSzPct val="70000"/>
              <a:buFont typeface="Courier New" pitchFamily="49" charset="0"/>
              <a:buChar char="o"/>
            </a:pPr>
            <a:r>
              <a:rPr lang="en-US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May </a:t>
            </a:r>
            <a:r>
              <a:rPr lang="en-US" sz="2400" b="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explore tighter integration or merging with P-20 </a:t>
            </a:r>
            <a:r>
              <a:rPr lang="en-US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Council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ILDS </a:t>
            </a:r>
            <a:r>
              <a:rPr lang="en-US" b="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DAC site: </a:t>
            </a:r>
            <a:r>
              <a:rPr lang="en-US" sz="2400" b="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  <a:hlinkClick r:id="rId2"/>
              </a:rPr>
              <a:t>http://</a:t>
            </a:r>
            <a:r>
              <a:rPr lang="en-US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  <a:hlinkClick r:id="rId2"/>
              </a:rPr>
              <a:t>www.isbe.net/ILDS/htmls/ildsdac.htm</a:t>
            </a:r>
            <a:r>
              <a:rPr lang="en-US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endParaRPr lang="en-US" sz="2400" b="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ILDS Data Advisory Committee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066800"/>
            <a:ext cx="8534400" cy="4525963"/>
          </a:xfrm>
        </p:spPr>
        <p:txBody>
          <a:bodyPr>
            <a:noAutofit/>
          </a:bodyPr>
          <a:lstStyle/>
          <a:p>
            <a:pPr marL="0" indent="0"/>
            <a:r>
              <a:rPr lang="en-US" dirty="0" smtClean="0"/>
              <a:t>IHEC Membership: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0" dirty="0" smtClean="0"/>
              <a:t>ICCB </a:t>
            </a:r>
            <a:r>
              <a:rPr lang="en-US" b="0" dirty="0"/>
              <a:t>on behalf of Community </a:t>
            </a:r>
            <a:r>
              <a:rPr lang="en-US" b="0" dirty="0" smtClean="0"/>
              <a:t>Colleges</a:t>
            </a:r>
          </a:p>
          <a:p>
            <a:pPr marL="857250" lvl="1" indent="-457200">
              <a:buSzPct val="70000"/>
              <a:buFont typeface="Courier New" pitchFamily="49" charset="0"/>
              <a:buChar char="o"/>
            </a:pPr>
            <a:r>
              <a:rPr lang="en-US" sz="2400" b="0" dirty="0" smtClean="0"/>
              <a:t>Has </a:t>
            </a:r>
            <a:r>
              <a:rPr lang="en-US" sz="2400" b="0" dirty="0"/>
              <a:t>collected data for over 10 </a:t>
            </a:r>
            <a:r>
              <a:rPr lang="en-US" sz="2400" b="0" dirty="0" smtClean="0"/>
              <a:t>years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0" dirty="0" smtClean="0"/>
              <a:t>Public </a:t>
            </a:r>
            <a:r>
              <a:rPr lang="en-US" b="0" dirty="0"/>
              <a:t>Participating Institution </a:t>
            </a:r>
            <a:endParaRPr lang="en-US" b="0" dirty="0" smtClean="0"/>
          </a:p>
          <a:p>
            <a:pPr marL="857250" lvl="1" indent="-457200">
              <a:buSzPct val="70000"/>
              <a:buFont typeface="Courier New" pitchFamily="49" charset="0"/>
              <a:buChar char="o"/>
            </a:pPr>
            <a:r>
              <a:rPr lang="en-US" sz="2400" b="0" dirty="0" smtClean="0"/>
              <a:t>All </a:t>
            </a:r>
            <a:r>
              <a:rPr lang="en-US" sz="2400" b="0" dirty="0"/>
              <a:t>12 Universities, contributed data in 2012 </a:t>
            </a:r>
            <a:endParaRPr lang="en-US" sz="2400" b="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b="0" dirty="0" smtClean="0"/>
              <a:t>Private </a:t>
            </a:r>
            <a:r>
              <a:rPr lang="en-US" b="0" dirty="0"/>
              <a:t>Institutions Participating </a:t>
            </a:r>
            <a:r>
              <a:rPr lang="en-US" b="0" dirty="0" smtClean="0"/>
              <a:t>Institution</a:t>
            </a:r>
          </a:p>
          <a:p>
            <a:pPr marL="857250" lvl="1" indent="-457200">
              <a:buSzPct val="70000"/>
              <a:buFont typeface="Courier New" pitchFamily="49" charset="0"/>
              <a:buChar char="o"/>
            </a:pPr>
            <a:r>
              <a:rPr lang="en-US" b="0" dirty="0" smtClean="0"/>
              <a:t>65</a:t>
            </a:r>
            <a:r>
              <a:rPr lang="en-US" sz="2400" b="0" dirty="0" smtClean="0"/>
              <a:t> </a:t>
            </a:r>
            <a:r>
              <a:rPr lang="en-US" sz="2400" b="0" dirty="0"/>
              <a:t>Universities, will contribute in </a:t>
            </a:r>
            <a:r>
              <a:rPr lang="en-US" sz="2400" b="0" dirty="0" smtClean="0"/>
              <a:t>2013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0" dirty="0" smtClean="0"/>
              <a:t>Proprietary </a:t>
            </a:r>
            <a:r>
              <a:rPr lang="en-US" b="0" dirty="0"/>
              <a:t>(For Profit) Participating </a:t>
            </a:r>
            <a:r>
              <a:rPr lang="en-US" b="0" dirty="0" smtClean="0"/>
              <a:t>Institution</a:t>
            </a:r>
          </a:p>
          <a:p>
            <a:pPr marL="857250" lvl="1" indent="-457200">
              <a:buSzPct val="70000"/>
              <a:buFont typeface="Courier New" pitchFamily="49" charset="0"/>
              <a:buChar char="o"/>
            </a:pPr>
            <a:r>
              <a:rPr lang="en-US" sz="2400" b="0" dirty="0" smtClean="0"/>
              <a:t>12 </a:t>
            </a:r>
            <a:r>
              <a:rPr lang="en-US" sz="2400" b="0" dirty="0"/>
              <a:t>Universities, will contribute in </a:t>
            </a:r>
            <a:r>
              <a:rPr lang="en-US" sz="2400" b="0" dirty="0" smtClean="0"/>
              <a:t>2013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0" dirty="0" smtClean="0"/>
              <a:t>IHEC </a:t>
            </a:r>
            <a:r>
              <a:rPr lang="en-US" b="0" dirty="0"/>
              <a:t>site:  </a:t>
            </a:r>
            <a:r>
              <a:rPr lang="en-US" sz="2400" b="0" u="sng" dirty="0">
                <a:hlinkClick r:id="rId2"/>
              </a:rPr>
              <a:t>http://www.ibhe.org/ILDS/HEConsortium.htm</a:t>
            </a:r>
            <a:endParaRPr lang="en-US" sz="2400" b="0" dirty="0"/>
          </a:p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Illinois Higher Education Consortium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42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066800"/>
            <a:ext cx="8534400" cy="4525963"/>
          </a:xfrm>
        </p:spPr>
        <p:txBody>
          <a:bodyPr>
            <a:noAutofit/>
          </a:bodyPr>
          <a:lstStyle/>
          <a:p>
            <a:pPr marL="0" indent="0"/>
            <a:r>
              <a:rPr lang="en-US" dirty="0"/>
              <a:t>Governing Board (formally established in 2011)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0" dirty="0" smtClean="0"/>
              <a:t>Voting members (2 votes each): </a:t>
            </a:r>
          </a:p>
          <a:p>
            <a:pPr marL="857250" lvl="1" indent="-457200">
              <a:buSzPct val="70000"/>
              <a:buFont typeface="Courier New" pitchFamily="49" charset="0"/>
              <a:buChar char="o"/>
            </a:pPr>
            <a:r>
              <a:rPr lang="en-US" sz="2400" b="0" dirty="0" smtClean="0"/>
              <a:t>Community </a:t>
            </a:r>
            <a:r>
              <a:rPr lang="en-US" sz="2400" b="0" dirty="0"/>
              <a:t>College, Private Institutions, Proprietary Institutions, Public </a:t>
            </a:r>
            <a:r>
              <a:rPr lang="en-US" sz="2400" b="0" dirty="0" smtClean="0"/>
              <a:t>Universities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0" dirty="0" smtClean="0"/>
              <a:t>Non-voting </a:t>
            </a:r>
            <a:r>
              <a:rPr lang="en-US" b="0" dirty="0"/>
              <a:t>members: </a:t>
            </a:r>
            <a:endParaRPr lang="en-US" b="0" dirty="0" smtClean="0"/>
          </a:p>
          <a:p>
            <a:pPr marL="857250" lvl="1" indent="-457200">
              <a:buSzPct val="70000"/>
              <a:buFont typeface="Courier New" pitchFamily="49" charset="0"/>
              <a:buChar char="o"/>
            </a:pPr>
            <a:r>
              <a:rPr lang="en-US" sz="2400" b="0" dirty="0" smtClean="0"/>
              <a:t>IBHE</a:t>
            </a:r>
            <a:r>
              <a:rPr lang="en-US" sz="2400" b="0" dirty="0"/>
              <a:t>, ISBE, ICCB, FIICU, ISAC </a:t>
            </a:r>
            <a:endParaRPr lang="en-US" sz="2400" b="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b="0" dirty="0"/>
              <a:t>Board Chairman rotates bi-annually between sectors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0" dirty="0" smtClean="0"/>
              <a:t>Administrating </a:t>
            </a:r>
            <a:r>
              <a:rPr lang="en-US" b="0" dirty="0"/>
              <a:t>Institution appointed by the </a:t>
            </a:r>
            <a:r>
              <a:rPr lang="en-US" b="0" dirty="0" smtClean="0"/>
              <a:t>Board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0" dirty="0" smtClean="0"/>
              <a:t>Members </a:t>
            </a:r>
            <a:r>
              <a:rPr lang="en-US" b="0" dirty="0"/>
              <a:t>sign agreement </a:t>
            </a:r>
            <a:r>
              <a:rPr lang="en-US" b="0" dirty="0" smtClean="0"/>
              <a:t>governing participation</a:t>
            </a:r>
            <a:r>
              <a:rPr lang="en-US" b="0" dirty="0"/>
              <a:t>, </a:t>
            </a:r>
            <a:r>
              <a:rPr lang="en-US" b="0" dirty="0" smtClean="0"/>
              <a:t>data governance</a:t>
            </a:r>
            <a:r>
              <a:rPr lang="en-US" b="0" dirty="0"/>
              <a:t>, data ownership, data usage, etc</a:t>
            </a:r>
            <a:r>
              <a:rPr lang="en-US" b="0" dirty="0" smtClean="0"/>
              <a:t>.</a:t>
            </a:r>
            <a:endParaRPr lang="en-US" b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Illinois Higher Education Consortium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33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066800"/>
            <a:ext cx="8534400" cy="4525963"/>
          </a:xfrm>
        </p:spPr>
        <p:txBody>
          <a:bodyPr>
            <a:noAutofit/>
          </a:bodyPr>
          <a:lstStyle/>
          <a:p>
            <a:pPr marL="0" indent="0"/>
            <a:r>
              <a:rPr lang="en-US" dirty="0" smtClean="0"/>
              <a:t>Sub-committees </a:t>
            </a:r>
            <a:r>
              <a:rPr lang="en-US" dirty="0"/>
              <a:t>Established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0" dirty="0"/>
              <a:t>Data Elements Committee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0" dirty="0"/>
              <a:t>Data Access and Use Committee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0" dirty="0"/>
              <a:t>Technical Advisory Committee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0" dirty="0"/>
              <a:t>Report Development Committee</a:t>
            </a:r>
          </a:p>
          <a:p>
            <a:pPr marL="0" indent="0"/>
            <a:r>
              <a:rPr lang="en-US" dirty="0" smtClean="0"/>
              <a:t>Regular </a:t>
            </a:r>
            <a:r>
              <a:rPr lang="en-US" dirty="0"/>
              <a:t>IHEC Governing Board Meetings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0" dirty="0"/>
              <a:t>Quarterly (at a minimum) </a:t>
            </a:r>
            <a:r>
              <a:rPr lang="en-US" b="0" dirty="0" smtClean="0"/>
              <a:t>subcommittee meeting</a:t>
            </a:r>
            <a:endParaRPr lang="en-US" b="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b="0" dirty="0"/>
              <a:t>Cross representation among </a:t>
            </a:r>
            <a:r>
              <a:rPr lang="en-US" b="0" dirty="0" smtClean="0"/>
              <a:t>subcommittees</a:t>
            </a:r>
            <a:endParaRPr lang="en-US" b="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b="0" dirty="0"/>
              <a:t>Weekly Governing Board Chair </a:t>
            </a:r>
            <a:r>
              <a:rPr lang="en-US" b="0" dirty="0" smtClean="0"/>
              <a:t>meetings </a:t>
            </a:r>
            <a:r>
              <a:rPr lang="en-US" b="0" dirty="0"/>
              <a:t>with Administrating Institution</a:t>
            </a:r>
          </a:p>
          <a:p>
            <a:pPr marL="0" indent="0"/>
            <a:endParaRPr lang="en-US" b="0" dirty="0"/>
          </a:p>
          <a:p>
            <a:endParaRPr lang="en-US" sz="24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Illinois Higher Education Consortium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07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066800"/>
            <a:ext cx="8534400" cy="4525963"/>
          </a:xfrm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b="0" dirty="0"/>
              <a:t>Voluntary initiative, may result in changes to P-20 Act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0" dirty="0"/>
              <a:t>Targeted to include education data,  workforce,  human services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0" dirty="0"/>
              <a:t>Modeled after IHEC implementation,  incorporates lessons learned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0" dirty="0" smtClean="0"/>
              <a:t>Common data repository to address </a:t>
            </a:r>
            <a:r>
              <a:rPr lang="en-US" b="0" dirty="0"/>
              <a:t>multi-agency data </a:t>
            </a:r>
            <a:r>
              <a:rPr lang="en-US" b="0" dirty="0" smtClean="0"/>
              <a:t>requests.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0" dirty="0" smtClean="0"/>
              <a:t>Includes </a:t>
            </a:r>
            <a:r>
              <a:rPr lang="en-US" b="0" dirty="0"/>
              <a:t>common identifier </a:t>
            </a:r>
            <a:r>
              <a:rPr lang="en-US" b="0" dirty="0" smtClean="0"/>
              <a:t>initiative as part </a:t>
            </a:r>
            <a:r>
              <a:rPr lang="en-US" b="0" dirty="0"/>
              <a:t>of WDQI grant scope of work</a:t>
            </a:r>
          </a:p>
          <a:p>
            <a:pPr marL="0" indent="0"/>
            <a:r>
              <a:rPr lang="en-US" dirty="0"/>
              <a:t> </a:t>
            </a:r>
          </a:p>
          <a:p>
            <a:pPr marL="0" indent="0"/>
            <a:endParaRPr lang="en-US" b="0" dirty="0"/>
          </a:p>
          <a:p>
            <a:endParaRPr lang="en-US" sz="24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Multi-Agency Governance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28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1981200"/>
            <a:ext cx="4511171" cy="1015663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5400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P-20W Collaboration</a:t>
            </a:r>
          </a:p>
          <a:p>
            <a:pPr lvl="0" algn="ctr">
              <a:spcBef>
                <a:spcPct val="0"/>
              </a:spcBef>
              <a:defRPr/>
            </a:pPr>
            <a:endParaRPr lang="en-US" sz="5400" cap="small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cs typeface="Arial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6000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Maine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257800"/>
            <a:ext cx="2669398" cy="95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3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990600"/>
            <a:ext cx="8534400" cy="4525963"/>
          </a:xfrm>
        </p:spPr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Health and Human Services/Early Childhood</a:t>
            </a:r>
          </a:p>
          <a:p>
            <a:pPr lvl="1"/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Educare/Early Head Start/Head Start Pilot</a:t>
            </a:r>
          </a:p>
          <a:p>
            <a:pPr lvl="2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Linkages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with Child Development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Services/4-year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olds</a:t>
            </a:r>
          </a:p>
          <a:p>
            <a:pPr lvl="2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Follows children into K-12</a:t>
            </a:r>
          </a:p>
          <a:p>
            <a:pPr lvl="2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Measures effectiveness of programs/interventions</a:t>
            </a:r>
          </a:p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Department of Labor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Center for Workforce Research and Information</a:t>
            </a:r>
          </a:p>
          <a:p>
            <a:pPr lvl="2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SLDS/ WDQI Partnership</a:t>
            </a:r>
          </a:p>
          <a:p>
            <a:pPr lvl="2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Outcome reports – employment by industry linked to degrees/majors; quarterly wages; continuing education</a:t>
            </a:r>
          </a:p>
          <a:p>
            <a:pPr lvl="2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Partners - CTE schools, Adult Education, WorkReady, Community Colleges, Universities</a:t>
            </a:r>
          </a:p>
          <a:p>
            <a:pPr marL="914400" lvl="2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  </a:t>
            </a:r>
          </a:p>
          <a:p>
            <a:pPr lvl="2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cs typeface="Arial" pitchFamily="34" charset="0"/>
            </a:endParaRPr>
          </a:p>
          <a:p>
            <a:pPr lvl="0"/>
            <a:endParaRPr lang="en-US" b="0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cs typeface="Arial" pitchFamily="34" charset="0"/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</a:rPr>
              <a:t>Current P-20W Collaboration in Maine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78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624248" cy="48768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Postsecondary</a:t>
            </a:r>
          </a:p>
          <a:p>
            <a:pPr lvl="1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Research partnership with University of Maine</a:t>
            </a:r>
          </a:p>
          <a:p>
            <a:pPr lvl="1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Teacher preparation programs</a:t>
            </a:r>
          </a:p>
          <a:p>
            <a:pPr lvl="2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Follow graduates – link to certification, LEA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employment</a:t>
            </a:r>
          </a:p>
          <a:p>
            <a:pPr lvl="2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Teacher training – courses on using SLDS data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Electronic Transcripts</a:t>
            </a:r>
          </a:p>
          <a:p>
            <a:pPr lvl="2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High schools to public postsecondary institutions</a:t>
            </a:r>
          </a:p>
          <a:p>
            <a:pPr lvl="2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Teacher preparation programs to State certification system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Remedial course taking feedback to high schools</a:t>
            </a:r>
          </a:p>
          <a:p>
            <a:pPr lvl="2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Reports to SEA and high schools</a:t>
            </a:r>
          </a:p>
          <a:p>
            <a:pPr lvl="2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College readiness early warning system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lvl="2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marL="857250" lvl="1" indent="-45720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P-20W Collaboration in Maine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77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North Dakota: </a:t>
            </a:r>
            <a:r>
              <a:rPr lang="en-US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</a:rPr>
              <a:t>Engaging Stakeholders from LEAs and REAs</a:t>
            </a:r>
          </a:p>
          <a:p>
            <a:pPr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</a:pPr>
            <a:r>
              <a:rPr lang="en-US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</a:rPr>
              <a:t>Illinois: Facilitating Stakeholder Engagement through Organizational Structures</a:t>
            </a:r>
          </a:p>
          <a:p>
            <a:pPr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</a:pPr>
            <a:r>
              <a:rPr lang="en-US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</a:rPr>
              <a:t>Maine: P-20 Collaboration</a:t>
            </a:r>
          </a:p>
          <a:p>
            <a:pPr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</a:pPr>
            <a:r>
              <a:rPr lang="en-US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</a:rPr>
              <a:t>Rhode Island: Leveling the Data Playing Field</a:t>
            </a:r>
          </a:p>
          <a:p>
            <a:pPr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</a:pPr>
            <a:r>
              <a:rPr lang="en-US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</a:rPr>
              <a:t>Questions &amp; Answers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</a:rPr>
              <a:t>Overview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>
                <a:latin typeface="Gill Sans MT" pitchFamily="34" charset="0"/>
              </a:rPr>
              <a:pPr/>
              <a:t>2</a:t>
            </a:fld>
            <a:endParaRPr lang="en-US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066800"/>
            <a:ext cx="8534400" cy="5257800"/>
          </a:xfrm>
        </p:spPr>
        <p:txBody>
          <a:bodyPr>
            <a:normAutofit fontScale="55000" lnSpcReduction="20000"/>
          </a:bodyPr>
          <a:lstStyle/>
          <a:p>
            <a:r>
              <a:rPr lang="en-US" sz="5100" dirty="0" smtClean="0"/>
              <a:t>Focus on Mutual Benefits</a:t>
            </a:r>
          </a:p>
          <a:p>
            <a:pPr marL="857250" lvl="1" indent="-457200"/>
            <a:r>
              <a:rPr lang="en-US" sz="5100" dirty="0" smtClean="0"/>
              <a:t>Stakeholder access to data</a:t>
            </a:r>
          </a:p>
          <a:p>
            <a:pPr marL="857250" lvl="1" indent="-457200"/>
            <a:r>
              <a:rPr lang="en-US" sz="5100" dirty="0" smtClean="0"/>
              <a:t>Outcome/feedback reports across agencies/programs</a:t>
            </a:r>
          </a:p>
          <a:p>
            <a:r>
              <a:rPr lang="en-US" sz="5100" dirty="0" smtClean="0"/>
              <a:t>Agree on Common Goals</a:t>
            </a:r>
            <a:endParaRPr lang="en-US" sz="5100" dirty="0"/>
          </a:p>
          <a:p>
            <a:pPr marL="857250" lvl="1" indent="-457200"/>
            <a:r>
              <a:rPr lang="en-US" sz="5100" dirty="0" smtClean="0"/>
              <a:t>Program/intervention evaluation</a:t>
            </a:r>
            <a:endParaRPr lang="en-US" sz="5100" dirty="0"/>
          </a:p>
          <a:p>
            <a:pPr marL="857250" lvl="1" indent="-457200"/>
            <a:r>
              <a:rPr lang="en-US" sz="5100" dirty="0" smtClean="0"/>
              <a:t>Improving readiness – K-12/College/Workforce</a:t>
            </a:r>
            <a:endParaRPr lang="en-US" sz="5100" dirty="0"/>
          </a:p>
          <a:p>
            <a:pPr marL="857250" lvl="1" indent="-457200"/>
            <a:r>
              <a:rPr lang="en-US" sz="5100" dirty="0" smtClean="0"/>
              <a:t>Professional development – providers/educators</a:t>
            </a:r>
            <a:endParaRPr lang="en-US" sz="5100" dirty="0"/>
          </a:p>
          <a:p>
            <a:pPr marL="0" indent="0"/>
            <a:r>
              <a:rPr lang="en-US" sz="5100" dirty="0" smtClean="0"/>
              <a:t>Provide Ongoing Communication</a:t>
            </a:r>
          </a:p>
          <a:p>
            <a:pPr marL="857250" lvl="1" indent="-457200"/>
            <a:r>
              <a:rPr lang="en-US" sz="5100" dirty="0" smtClean="0"/>
              <a:t>Stakeholder Training</a:t>
            </a:r>
          </a:p>
          <a:p>
            <a:pPr marL="857250" lvl="1" indent="-457200"/>
            <a:r>
              <a:rPr lang="en-US" sz="5100" dirty="0" smtClean="0"/>
              <a:t>Presentations</a:t>
            </a:r>
          </a:p>
          <a:p>
            <a:pPr marL="857250" lvl="1" indent="-457200"/>
            <a:r>
              <a:rPr lang="en-US" sz="5100" dirty="0" smtClean="0"/>
              <a:t>Sharing best practices</a:t>
            </a:r>
            <a:endParaRPr lang="en-US" sz="5100" dirty="0"/>
          </a:p>
          <a:p>
            <a:pPr marL="0" indent="0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P-20W Collaboration in Maine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11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Governance</a:t>
            </a:r>
          </a:p>
          <a:p>
            <a:pPr marL="857250" lvl="1" indent="-457200"/>
            <a:r>
              <a:rPr lang="en-US" sz="3000" dirty="0" smtClean="0"/>
              <a:t>Expanded multi-agency Data Management Team</a:t>
            </a:r>
          </a:p>
          <a:p>
            <a:pPr marL="857250" lvl="1" indent="-457200"/>
            <a:r>
              <a:rPr lang="en-US" sz="3000" dirty="0" smtClean="0"/>
              <a:t>Bi-directional memorandums of agreement</a:t>
            </a:r>
          </a:p>
          <a:p>
            <a:pPr marL="0" indent="0"/>
            <a:r>
              <a:rPr lang="en-US" dirty="0" smtClean="0"/>
              <a:t>Lessons Learned</a:t>
            </a:r>
          </a:p>
          <a:p>
            <a:pPr marL="857250" lvl="1" indent="-457200"/>
            <a:r>
              <a:rPr lang="en-US" dirty="0" smtClean="0"/>
              <a:t>Building a longitudinal data system with multiple partners is technically and operationally complex</a:t>
            </a:r>
          </a:p>
          <a:p>
            <a:pPr marL="857250" lvl="1" indent="-457200"/>
            <a:r>
              <a:rPr lang="en-US" dirty="0" smtClean="0"/>
              <a:t>Technology release cycles can be longer than anticipated</a:t>
            </a:r>
          </a:p>
          <a:p>
            <a:pPr marL="857250" lvl="1" indent="-457200"/>
            <a:r>
              <a:rPr lang="en-US" dirty="0" smtClean="0"/>
              <a:t>Limit scope to meet achievable timelines</a:t>
            </a:r>
          </a:p>
          <a:p>
            <a:pPr marL="857250" lvl="1" indent="-457200"/>
            <a:r>
              <a:rPr lang="en-US" dirty="0" smtClean="0"/>
              <a:t>Coordinating cross-agency teams is challenging</a:t>
            </a:r>
          </a:p>
          <a:p>
            <a:pPr marL="857250" lvl="1" indent="-457200"/>
            <a:r>
              <a:rPr lang="en-US" dirty="0" smtClean="0"/>
              <a:t>Once you build it stakeholders will want more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P-20W </a:t>
            </a:r>
            <a:r>
              <a:rPr lang="en-US" dirty="0"/>
              <a:t>Collaboration in Maine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7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1467724"/>
            <a:ext cx="4511171" cy="1015663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5400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Leveling the Data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5400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Playing Field</a:t>
            </a:r>
          </a:p>
          <a:p>
            <a:pPr lvl="0" algn="ctr">
              <a:spcBef>
                <a:spcPct val="0"/>
              </a:spcBef>
              <a:defRPr/>
            </a:pPr>
            <a:endParaRPr lang="en-US" sz="5400" cap="small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cs typeface="Arial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6000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Rhode Island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46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Rhode Island’s Statewide Efforts to Level the Data Playing Field </a:t>
            </a:r>
            <a:endParaRPr lang="en-US" sz="2800" b="0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  <a:p>
            <a:pPr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32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Structures</a:t>
            </a:r>
          </a:p>
          <a:p>
            <a:pPr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Data Team - Communicate and Coordinate</a:t>
            </a:r>
            <a:endParaRPr lang="en-US" sz="2800" b="0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  <a:p>
            <a:pPr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Longitudinal Data Analysis Committee - Keep decision making agency agnostic and student-centric</a:t>
            </a:r>
          </a:p>
          <a:p>
            <a:pPr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Intentional and Strategic Marketing and Communication</a:t>
            </a:r>
          </a:p>
          <a:p>
            <a:pPr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</a:pPr>
            <a:endParaRPr lang="en-US" sz="2800" b="0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Engaging P-20W Stakeholders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>
                <a:latin typeface="Gill Sans MT" pitchFamily="34" charset="0"/>
              </a:rPr>
              <a:pPr/>
              <a:t>23</a:t>
            </a:fld>
            <a:endParaRPr lang="en-US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01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Rhode Island’s Statewide Efforts to Level the Data Playing Field </a:t>
            </a:r>
            <a:endParaRPr lang="en-US" sz="2800" b="0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32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Tools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RI </a:t>
            </a:r>
            <a:r>
              <a:rPr lang="en-US" b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DataHUB</a:t>
            </a: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- Reach audiences at their comfort level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Data Stories - Democratize Data, Take Action 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Tiered Training, users guides and video tutorials – You can NEVER provide enough support!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Engaging P-20W Stakeholders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>
                <a:latin typeface="Gill Sans MT" pitchFamily="34" charset="0"/>
              </a:rPr>
              <a:pPr/>
              <a:t>24</a:t>
            </a:fld>
            <a:endParaRPr lang="en-US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23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2286000"/>
            <a:ext cx="4511171" cy="1015663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6000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Questions &amp; Answers</a:t>
            </a:r>
          </a:p>
          <a:p>
            <a:pPr lvl="0" algn="ctr">
              <a:spcBef>
                <a:spcPct val="0"/>
              </a:spcBef>
              <a:defRPr/>
            </a:pPr>
            <a:endParaRPr lang="en-US" sz="5400" cap="small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23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  <a:ea typeface="Calibri"/>
                <a:cs typeface="Calibri"/>
              </a:rPr>
              <a:t>Contact information:</a:t>
            </a:r>
          </a:p>
          <a:p>
            <a:pPr marL="627063" indent="158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  <a:ea typeface="Calibri"/>
                <a:cs typeface="Calibri"/>
              </a:rPr>
              <a:t>Bill Hurwitch, </a:t>
            </a:r>
            <a:r>
              <a:rPr lang="en-US" sz="2000" b="0" dirty="0" smtClean="0">
                <a:solidFill>
                  <a:srgbClr val="000000"/>
                </a:solidFill>
                <a:ea typeface="Calibri"/>
                <a:cs typeface="Consolas" pitchFamily="49" charset="0"/>
                <a:hlinkClick r:id="rId2"/>
              </a:rPr>
              <a:t>Bill.Hurwitch@maine.gov</a:t>
            </a:r>
            <a:endParaRPr lang="en-US" sz="2000" b="0" dirty="0" smtClean="0">
              <a:solidFill>
                <a:srgbClr val="000000"/>
              </a:solidFill>
              <a:ea typeface="Calibri"/>
              <a:cs typeface="Consolas" pitchFamily="49" charset="0"/>
            </a:endParaRPr>
          </a:p>
          <a:p>
            <a:pPr marL="627063" indent="158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  <a:ea typeface="Calibri"/>
                <a:cs typeface="Calibri"/>
              </a:rPr>
              <a:t>Mike McKindles, </a:t>
            </a:r>
            <a:r>
              <a:rPr lang="en-US" sz="2000" b="0" dirty="0" smtClean="0">
                <a:solidFill>
                  <a:srgbClr val="000000"/>
                </a:solidFill>
                <a:ea typeface="Calibri"/>
                <a:cs typeface="Consolas" pitchFamily="49" charset="0"/>
                <a:hlinkClick r:id="rId3"/>
              </a:rPr>
              <a:t>mmckindl@isbe.net</a:t>
            </a:r>
            <a:r>
              <a:rPr lang="en-US" sz="2000" b="0" dirty="0" smtClean="0">
                <a:solidFill>
                  <a:srgbClr val="000000"/>
                </a:solidFill>
                <a:ea typeface="Calibri"/>
                <a:cs typeface="Consolas" pitchFamily="49" charset="0"/>
              </a:rPr>
              <a:t> </a:t>
            </a:r>
            <a:endParaRPr lang="en-US" sz="2000" b="0" dirty="0" smtClean="0">
              <a:solidFill>
                <a:srgbClr val="000000"/>
              </a:solidFill>
              <a:latin typeface="Gill Sans MT" pitchFamily="34" charset="0"/>
              <a:ea typeface="Calibri"/>
              <a:cs typeface="Consolas" pitchFamily="49" charset="0"/>
            </a:endParaRPr>
          </a:p>
          <a:p>
            <a:pPr marL="627063" indent="158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0" dirty="0" smtClean="0">
                <a:solidFill>
                  <a:srgbClr val="000000"/>
                </a:solidFill>
                <a:ea typeface="Calibri"/>
                <a:cs typeface="Consolas" pitchFamily="49" charset="0"/>
              </a:rPr>
              <a:t>Peg Votta</a:t>
            </a:r>
            <a:r>
              <a:rPr lang="en-US" sz="2000" b="0" dirty="0">
                <a:solidFill>
                  <a:srgbClr val="000000"/>
                </a:solidFill>
                <a:ea typeface="Calibri"/>
                <a:cs typeface="Consolas" pitchFamily="49" charset="0"/>
              </a:rPr>
              <a:t>, </a:t>
            </a:r>
            <a:r>
              <a:rPr lang="en-US" sz="2000" b="0" dirty="0" smtClean="0">
                <a:solidFill>
                  <a:srgbClr val="000000"/>
                </a:solidFill>
                <a:ea typeface="Calibri"/>
                <a:cs typeface="Consolas" pitchFamily="49" charset="0"/>
                <a:hlinkClick r:id="rId4"/>
              </a:rPr>
              <a:t>MARGARET.VOTTA@RIDE.RI.GOV</a:t>
            </a:r>
            <a:r>
              <a:rPr lang="en-US" sz="2000" b="0" dirty="0" smtClean="0">
                <a:solidFill>
                  <a:srgbClr val="000000"/>
                </a:solidFill>
                <a:ea typeface="Calibri"/>
                <a:cs typeface="Consolas" pitchFamily="49" charset="0"/>
              </a:rPr>
              <a:t>   </a:t>
            </a:r>
          </a:p>
          <a:p>
            <a:pPr marL="627063" indent="158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0" dirty="0" smtClean="0">
                <a:solidFill>
                  <a:srgbClr val="000000"/>
                </a:solidFill>
                <a:latin typeface="Gill Sans MT" pitchFamily="34" charset="0"/>
                <a:ea typeface="Calibri"/>
                <a:cs typeface="Consolas" pitchFamily="49" charset="0"/>
              </a:rPr>
              <a:t>Steve Snow</a:t>
            </a:r>
            <a:r>
              <a:rPr lang="en-US" sz="2000" b="0" dirty="0" smtClean="0">
                <a:solidFill>
                  <a:srgbClr val="000000"/>
                </a:solidFill>
                <a:ea typeface="Calibri"/>
                <a:cs typeface="Consolas" pitchFamily="49" charset="0"/>
              </a:rPr>
              <a:t>, </a:t>
            </a:r>
            <a:r>
              <a:rPr lang="en-US" sz="2000" b="0" dirty="0" smtClean="0">
                <a:solidFill>
                  <a:srgbClr val="000000"/>
                </a:solidFill>
                <a:ea typeface="Calibri"/>
                <a:cs typeface="Consolas" pitchFamily="49" charset="0"/>
                <a:hlinkClick r:id="rId5"/>
              </a:rPr>
              <a:t>fsnow@nd.gov</a:t>
            </a:r>
            <a:r>
              <a:rPr lang="en-US" sz="2000" b="0" dirty="0" smtClean="0">
                <a:solidFill>
                  <a:srgbClr val="000000"/>
                </a:solidFill>
                <a:ea typeface="Calibri"/>
                <a:cs typeface="Consolas" pitchFamily="49" charset="0"/>
              </a:rPr>
              <a:t>    </a:t>
            </a:r>
            <a:endParaRPr lang="en-US" sz="2000" b="0" dirty="0" smtClean="0">
              <a:solidFill>
                <a:srgbClr val="000000"/>
              </a:solidFill>
              <a:latin typeface="Gill Sans MT" pitchFamily="34" charset="0"/>
              <a:ea typeface="Calibri"/>
              <a:cs typeface="Consolas" pitchFamily="49" charset="0"/>
            </a:endParaRPr>
          </a:p>
          <a:p>
            <a:pPr marL="627063" indent="158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  <a:ea typeface="Calibri"/>
                <a:cs typeface="Calibri"/>
              </a:rPr>
              <a:t>Patrick Alles, </a:t>
            </a:r>
            <a:r>
              <a:rPr lang="en-US" sz="2000" b="0" dirty="0" smtClean="0">
                <a:solidFill>
                  <a:srgbClr val="000000"/>
                </a:solidFill>
                <a:latin typeface="Gill Sans MT" pitchFamily="34" charset="0"/>
                <a:ea typeface="Calibri"/>
                <a:cs typeface="Consolas" pitchFamily="49" charset="0"/>
                <a:hlinkClick r:id="rId6"/>
              </a:rPr>
              <a:t>patrick.alles@sst-slds.org</a:t>
            </a:r>
            <a:endParaRPr lang="en-US" sz="2000" b="0" dirty="0" smtClean="0">
              <a:solidFill>
                <a:srgbClr val="000000"/>
              </a:solidFill>
              <a:latin typeface="Gill Sans MT" pitchFamily="34" charset="0"/>
              <a:ea typeface="Calibri"/>
              <a:cs typeface="Consolas" pitchFamily="49" charset="0"/>
            </a:endParaRPr>
          </a:p>
          <a:p>
            <a:pPr>
              <a:buNone/>
            </a:pPr>
            <a:endParaRPr lang="en-US" sz="2000" b="1" i="1" dirty="0" smtClean="0">
              <a:latin typeface="Gill Sans MT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  <a:ea typeface="Calibri"/>
                <a:cs typeface="Calibri"/>
              </a:rPr>
              <a:t>For more information on engaging P-20W stakeholders:</a:t>
            </a:r>
          </a:p>
          <a:p>
            <a:pPr marL="630238" indent="-31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  <a:ea typeface="Calibri"/>
                <a:cs typeface="Calibri"/>
              </a:rPr>
              <a:t>Stakeholder Communication:  SLDS Best Practices Brief: </a:t>
            </a:r>
            <a:r>
              <a:rPr lang="en-US" sz="2000" b="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onsolas" pitchFamily="49" charset="0"/>
                <a:hlinkClick r:id="rId7"/>
              </a:rPr>
              <a:t>http://</a:t>
            </a:r>
            <a:r>
              <a:rPr lang="en-US" sz="2000" b="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onsolas" pitchFamily="49" charset="0"/>
                <a:hlinkClick r:id="rId7"/>
              </a:rPr>
              <a:t>nces.ed.gov/programs/slds/publications.asp</a:t>
            </a:r>
            <a:r>
              <a:rPr lang="en-US" sz="2000" b="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onsolas" pitchFamily="49" charset="0"/>
              </a:rPr>
              <a:t> </a:t>
            </a:r>
            <a:endParaRPr lang="en-US" sz="2000" b="0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ea typeface="Calibri"/>
              <a:cs typeface="Calibri"/>
            </a:endParaRPr>
          </a:p>
          <a:p>
            <a:pPr>
              <a:buNone/>
            </a:pPr>
            <a:endParaRPr lang="en-US" sz="2000" dirty="0" smtClean="0">
              <a:latin typeface="Gill Sans MT" pitchFamily="34" charset="0"/>
            </a:endParaRPr>
          </a:p>
          <a:p>
            <a:pPr marL="688975" indent="-344488"/>
            <a:endParaRPr lang="en-US" sz="2000" dirty="0">
              <a:latin typeface="Gill Sans MT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</a:rPr>
              <a:t>Contacts &amp; Additional Resources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>
                <a:latin typeface="Gill Sans MT" pitchFamily="34" charset="0"/>
              </a:rPr>
              <a:pPr/>
              <a:t>26</a:t>
            </a:fld>
            <a:endParaRPr lang="en-US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1600200"/>
            <a:ext cx="4511171" cy="1015663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5400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Engaging Stakeholders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5400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from LEAs and REAs</a:t>
            </a:r>
          </a:p>
          <a:p>
            <a:pPr lvl="0" algn="ctr">
              <a:spcBef>
                <a:spcPct val="0"/>
              </a:spcBef>
              <a:defRPr/>
            </a:pPr>
            <a:endParaRPr lang="en-US" sz="4800" cap="small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cs typeface="Arial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6000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North Dakota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92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Enlist the support of current organizations and other user groups in “waving the SLDS flag:”</a:t>
            </a:r>
          </a:p>
          <a:p>
            <a:pPr lvl="1"/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Educational leadership organizations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Teacher associations</a:t>
            </a:r>
          </a:p>
          <a:p>
            <a:pPr lvl="1"/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Technology teams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Assessment working groups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SIS user groups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Program-specific groups (Special Education, School Lunch, Title I, etc.)</a:t>
            </a:r>
            <a:endParaRPr lang="en-US" b="0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cs typeface="Arial" pitchFamily="34" charset="0"/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Determine What is Already In Place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Develop a Communication Plan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What message do you want to send?</a:t>
            </a:r>
          </a:p>
          <a:p>
            <a:pPr lvl="2"/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Develop a proposed benefits document and timeline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Who is your target audience?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What questions may already exist?</a:t>
            </a:r>
          </a:p>
          <a:p>
            <a:pPr lvl="2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How much cost and additional effort to stakeholders?</a:t>
            </a:r>
          </a:p>
          <a:p>
            <a:pPr lvl="1"/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How will you update them on progress and interest?</a:t>
            </a:r>
          </a:p>
          <a:p>
            <a:pPr lvl="2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Website, Twitter, Blog, Newsletter ...</a:t>
            </a:r>
            <a:endParaRPr lang="en-US" b="0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Keep your team on the same page</a:t>
            </a:r>
            <a:endParaRPr lang="en-US" b="0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cs typeface="Arial" pitchFamily="34" charset="0"/>
            </a:endParaRPr>
          </a:p>
          <a:p>
            <a:pPr lvl="0"/>
            <a:endParaRPr lang="en-US" b="0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cs typeface="Arial" pitchFamily="34" charset="0"/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Plan the Engagement Process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Develop (and Publish) Data Governance Guides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Explain hierarchal decision process</a:t>
            </a:r>
          </a:p>
          <a:p>
            <a:pPr lvl="1"/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Develop Data Steward groups</a:t>
            </a:r>
          </a:p>
          <a:p>
            <a:pPr lvl="2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Program Areas (Special Ed)</a:t>
            </a:r>
          </a:p>
          <a:p>
            <a:pPr lvl="2"/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Assessments</a:t>
            </a:r>
          </a:p>
          <a:p>
            <a:pPr lvl="2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Data Dictionary</a:t>
            </a:r>
          </a:p>
          <a:p>
            <a:pPr lvl="2"/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Discipline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Set up a feedback process</a:t>
            </a:r>
            <a:endParaRPr lang="en-US" b="0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cs typeface="Arial" pitchFamily="34" charset="0"/>
            </a:endParaRPr>
          </a:p>
          <a:p>
            <a:pPr lvl="0"/>
            <a:endParaRPr lang="en-US" b="0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cs typeface="Arial" pitchFamily="34" charset="0"/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Engage Stakeholders in Decision Process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6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Communicate!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90600" y="1981200"/>
            <a:ext cx="7010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If you don’t provide th</a:t>
            </a:r>
            <a:r>
              <a:rPr lang="en-US" sz="4000" i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 answers,</a:t>
            </a:r>
          </a:p>
          <a:p>
            <a:pPr lvl="0" algn="ctr"/>
            <a:r>
              <a:rPr lang="en-US" sz="4000" i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</a:t>
            </a:r>
            <a:r>
              <a:rPr lang="en-US" sz="4000" i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hey will always get them from somewhere.</a:t>
            </a:r>
            <a:endParaRPr lang="en-US" sz="4000" i="1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1371600"/>
            <a:ext cx="4511171" cy="1015663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5400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Facilitating Stakeholder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5400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Engagement Through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5400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Organizational Structures</a:t>
            </a:r>
            <a:endParaRPr lang="en-US" sz="5400" cap="small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cs typeface="Arial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4800" cap="small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cs typeface="Arial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6000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Illinois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Illinois P-20 Council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ILDS Data Advisory Committee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Illinois Higher Education Consortium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Multi-Agency </a:t>
            </a:r>
            <a:r>
              <a:rPr lang="en-US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</a:t>
            </a: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overnance</a:t>
            </a:r>
            <a:endParaRPr lang="en-US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</a:rPr>
              <a:t>Illinois Organizational Structures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>
                <a:latin typeface="Gill Sans MT" pitchFamily="34" charset="0"/>
              </a:rPr>
              <a:pPr/>
              <a:t>9</a:t>
            </a:fld>
            <a:endParaRPr lang="en-US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00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CE855DEAB5B942A421E30464A1AD46" ma:contentTypeVersion="0" ma:contentTypeDescription="Create a new document." ma:contentTypeScope="" ma:versionID="9513391bdf75b2756513c6f6f2bc73a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0EDBB8-BBF3-41DC-84F5-C0079D6C11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3F0AB1D-5D87-40EE-AB81-D071F45265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9BC953-2D66-424C-931F-A7A22FEF9084}">
  <ds:schemaRefs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21530</TotalTime>
  <Words>1083</Words>
  <Application>Microsoft Office PowerPoint</Application>
  <PresentationFormat>On-screen Show (4:3)</PresentationFormat>
  <Paragraphs>216</Paragraphs>
  <Slides>26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Acrobat Document</vt:lpstr>
      <vt:lpstr>Engaging P-20W Stakeholders</vt:lpstr>
      <vt:lpstr>Overview</vt:lpstr>
      <vt:lpstr>PowerPoint Presentation</vt:lpstr>
      <vt:lpstr>Determine What is Already In Place</vt:lpstr>
      <vt:lpstr>Plan the Engagement Process</vt:lpstr>
      <vt:lpstr>Engage Stakeholders in Decision Process</vt:lpstr>
      <vt:lpstr>Communicate!</vt:lpstr>
      <vt:lpstr>PowerPoint Presentation</vt:lpstr>
      <vt:lpstr>Illinois Organizational Structures</vt:lpstr>
      <vt:lpstr>P-20 Council</vt:lpstr>
      <vt:lpstr>P-20 Council</vt:lpstr>
      <vt:lpstr>ILDS Data Advisory Committee</vt:lpstr>
      <vt:lpstr>Illinois Higher Education Consortium</vt:lpstr>
      <vt:lpstr>Illinois Higher Education Consortium</vt:lpstr>
      <vt:lpstr>Illinois Higher Education Consortium</vt:lpstr>
      <vt:lpstr>Multi-Agency Governance</vt:lpstr>
      <vt:lpstr>PowerPoint Presentation</vt:lpstr>
      <vt:lpstr>Current P-20W Collaboration in Maine</vt:lpstr>
      <vt:lpstr>Current P-20W Collaboration in Maine</vt:lpstr>
      <vt:lpstr>P-20W Collaboration in Maine</vt:lpstr>
      <vt:lpstr>P-20W Collaboration in Maine</vt:lpstr>
      <vt:lpstr>PowerPoint Presentation</vt:lpstr>
      <vt:lpstr>Engaging P-20W Stakeholders</vt:lpstr>
      <vt:lpstr>Engaging P-20W Stakeholders</vt:lpstr>
      <vt:lpstr>PowerPoint Presentation</vt:lpstr>
      <vt:lpstr>Contacts &amp; Additional Resources</vt:lpstr>
    </vt:vector>
  </TitlesOfParts>
  <Company>Chatis Consulting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SLDS Webinar</dc:title>
  <dc:creator>Corey Chatis</dc:creator>
  <cp:lastModifiedBy>Authorised User</cp:lastModifiedBy>
  <cp:revision>771</cp:revision>
  <dcterms:created xsi:type="dcterms:W3CDTF">2011-05-10T18:26:10Z</dcterms:created>
  <dcterms:modified xsi:type="dcterms:W3CDTF">2012-10-26T15:42:59Z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0x01010078CE855DEAB5B942A421E30464A1AD46</vt:lpwstr>
  </property>
</Properties>
</file>