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5"/>
  </p:sldMasterIdLst>
  <p:notesMasterIdLst>
    <p:notesMasterId r:id="rId8"/>
  </p:notesMasterIdLst>
  <p:handoutMasterIdLst>
    <p:handoutMasterId r:id="rId9"/>
  </p:handoutMasterIdLst>
  <p:sldIdLst>
    <p:sldId id="308" r:id="rId6"/>
    <p:sldId id="30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ey Chatis" initials="C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C1C5"/>
    <a:srgbClr val="0D85A2"/>
    <a:srgbClr val="9EABB0"/>
    <a:srgbClr val="8F9DA3"/>
    <a:srgbClr val="788990"/>
    <a:srgbClr val="EAEDEE"/>
    <a:srgbClr val="93BCC7"/>
    <a:srgbClr val="2F525B"/>
    <a:srgbClr val="D2D5E6"/>
    <a:srgbClr val="1A2D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0" autoAdjust="0"/>
    <p:restoredTop sz="95599" autoAdjust="0"/>
  </p:normalViewPr>
  <p:slideViewPr>
    <p:cSldViewPr>
      <p:cViewPr varScale="1">
        <p:scale>
          <a:sx n="81" d="100"/>
          <a:sy n="81" d="100"/>
        </p:scale>
        <p:origin x="162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22CA9B-3B1B-FC4F-89F6-1C478E112BA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B4C365-8340-5C44-8A18-D19C0CF1E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39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1A7DB7-73B3-4AE0-A842-AAAEEC7C0C42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9C58CA-12E4-4F31-9B48-6F56F73F4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49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C58CA-12E4-4F31-9B48-6F56F73F44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95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C58CA-12E4-4F31-9B48-6F56F73F44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45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21341-1D39-48D1-9E93-9C249019F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828799"/>
            <a:ext cx="8153400" cy="1681163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45496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6256FE-2AF7-47C5-BF5F-EB913AC67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602038"/>
            <a:ext cx="74676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2006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40137-DF8B-499E-A9C6-7F7E8A663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0D05AE-57A1-406C-B648-9557BED648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F552F4-78C2-45A1-A03C-85FEEEF85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F0D63-4FA6-4AE3-AFB5-010EA1EF4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427F2-9FAD-4F28-856C-53E89FE6F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Webinar Title, Month XX, 20XX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9549A-0EC3-4076-BF6C-9332F98EF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B35B-4A28-45BF-BD78-385B0D89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5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FE403-96CB-43CB-9551-EE00E41DE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2F1CD-8015-45C8-9B9E-5D97DABD5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8392B-AA48-4339-8CA5-756380AD3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9DE71-DC95-47EB-A5C1-E699D914F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Webinar Title, Month XX, 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0E168-F144-46BA-A6B2-63D606283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B35B-4A28-45BF-BD78-385B0D89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12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F5612F-196C-45D8-8962-B2DA4D396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EE1806-C678-4F1D-B65E-4334B588C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EB4FB-60B4-479F-AAC8-0494B9EC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342F0-655D-4377-91AB-727DB18BB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Webinar Title, Month XX, 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1A311-D1E6-4F84-8BBF-E46CAC232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B35B-4A28-45BF-BD78-385B0D89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1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background element" title="background element">
            <a:extLst>
              <a:ext uri="{FF2B5EF4-FFF2-40B4-BE49-F238E27FC236}">
                <a16:creationId xmlns:a16="http://schemas.microsoft.com/office/drawing/2014/main" id="{B800506F-17F0-42F3-85EB-873BE2E50CED}"/>
              </a:ext>
            </a:extLst>
          </p:cNvPr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3B6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ackground element" title="background element">
            <a:extLst>
              <a:ext uri="{FF2B5EF4-FFF2-40B4-BE49-F238E27FC236}">
                <a16:creationId xmlns:a16="http://schemas.microsoft.com/office/drawing/2014/main" id="{601FA2BA-0F1C-4DE1-BFF1-55BC72C46F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347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BA964D-B25D-4B2D-A3F7-914F5AF88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9144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3B667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D0852-2579-4C1E-860B-503E85040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79549"/>
            <a:ext cx="8610600" cy="469741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entagon 12">
            <a:extLst>
              <a:ext uri="{FF2B5EF4-FFF2-40B4-BE49-F238E27FC236}">
                <a16:creationId xmlns:a16="http://schemas.microsoft.com/office/drawing/2014/main" id="{D8CA66DF-42B8-4218-BF5A-8B4018637813}"/>
              </a:ext>
            </a:extLst>
          </p:cNvPr>
          <p:cNvSpPr/>
          <p:nvPr userDrawn="1"/>
        </p:nvSpPr>
        <p:spPr>
          <a:xfrm>
            <a:off x="6781687" y="6127415"/>
            <a:ext cx="705183" cy="7360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3CD9A78-52E4-4D6A-AA42-A1A284D029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07808" y="4885509"/>
            <a:ext cx="2336192" cy="1989910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27F74F9-79F1-41E1-A0BA-E6441E456D69}"/>
              </a:ext>
            </a:extLst>
          </p:cNvPr>
          <p:cNvSpPr txBox="1">
            <a:spLocks/>
          </p:cNvSpPr>
          <p:nvPr userDrawn="1"/>
        </p:nvSpPr>
        <p:spPr>
          <a:xfrm>
            <a:off x="60960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1BB35B-4A28-45BF-BD78-385B0D89E1BC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47BC12E-AA49-4376-A4ED-C17A7EC5B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356350"/>
            <a:ext cx="5810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Webinar Title, Month XX, 20XX</a:t>
            </a:r>
          </a:p>
        </p:txBody>
      </p:sp>
    </p:spTree>
    <p:extLst>
      <p:ext uri="{BB962C8B-B14F-4D97-AF65-F5344CB8AC3E}">
        <p14:creationId xmlns:p14="http://schemas.microsoft.com/office/powerpoint/2010/main" val="358510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 descr="background element" title="background element">
            <a:extLst>
              <a:ext uri="{FF2B5EF4-FFF2-40B4-BE49-F238E27FC236}">
                <a16:creationId xmlns:a16="http://schemas.microsoft.com/office/drawing/2014/main" id="{209D69E2-76D2-46B1-8EA4-C33B7FD429C7}"/>
              </a:ext>
            </a:extLst>
          </p:cNvPr>
          <p:cNvGrpSpPr/>
          <p:nvPr userDrawn="1"/>
        </p:nvGrpSpPr>
        <p:grpSpPr>
          <a:xfrm>
            <a:off x="-109312" y="0"/>
            <a:ext cx="9375138" cy="2616200"/>
            <a:chOff x="-109312" y="688464"/>
            <a:chExt cx="9375138" cy="26162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532ABDF-2D66-40DA-BE05-15DED30DEDD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688464"/>
              <a:ext cx="9144000" cy="261620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2221619-93E9-45A4-A7E8-2CD07D6B09F1}"/>
                </a:ext>
              </a:extLst>
            </p:cNvPr>
            <p:cNvSpPr/>
            <p:nvPr userDrawn="1"/>
          </p:nvSpPr>
          <p:spPr>
            <a:xfrm rot="21111994">
              <a:off x="-109312" y="1848693"/>
              <a:ext cx="9375138" cy="1984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B89A95-50C2-499D-A843-420936829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2F525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Rectangle 14" descr="background element" title="background element">
            <a:extLst>
              <a:ext uri="{FF2B5EF4-FFF2-40B4-BE49-F238E27FC236}">
                <a16:creationId xmlns:a16="http://schemas.microsoft.com/office/drawing/2014/main" id="{F5A9566F-2240-4E4B-B7F3-F2C4EB7B6219}"/>
              </a:ext>
            </a:extLst>
          </p:cNvPr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3B6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entagon 12">
            <a:extLst>
              <a:ext uri="{FF2B5EF4-FFF2-40B4-BE49-F238E27FC236}">
                <a16:creationId xmlns:a16="http://schemas.microsoft.com/office/drawing/2014/main" id="{66FD3FA2-5F4D-4519-89C7-B21F44279D86}"/>
              </a:ext>
            </a:extLst>
          </p:cNvPr>
          <p:cNvSpPr/>
          <p:nvPr userDrawn="1"/>
        </p:nvSpPr>
        <p:spPr>
          <a:xfrm>
            <a:off x="6781687" y="6127415"/>
            <a:ext cx="705183" cy="7360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82BE323-3940-4B98-B352-CE94D1F8F7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07808" y="4885509"/>
            <a:ext cx="2336192" cy="198991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703E1-EF41-4CD8-BEAA-D506C926A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996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element" title="background element">
            <a:extLst>
              <a:ext uri="{FF2B5EF4-FFF2-40B4-BE49-F238E27FC236}">
                <a16:creationId xmlns:a16="http://schemas.microsoft.com/office/drawing/2014/main" id="{601FA2BA-0F1C-4DE1-BFF1-55BC72C46F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347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BA964D-B25D-4B2D-A3F7-914F5AF88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9144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3B667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D0852-2579-4C1E-860B-503E85040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79549"/>
            <a:ext cx="8610600" cy="469741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323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C03BE-478E-405B-8CA3-03121B70B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303CF-58F9-4F9F-AC28-F9158DF10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EB479-F284-4EAA-8B69-A03626B4E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8E928-2A62-4EC1-A07A-CBC6D3416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0F561-F0BC-4954-B2E3-2A62F765F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Webinar Title, Month XX, 20XX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BC16B-ABE9-4EEB-94B9-FE90ABC6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B35B-4A28-45BF-BD78-385B0D89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9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2D10D-6315-45A3-8990-D7174F2D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4864C-C2CF-4887-8FCF-F2928BA2B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4DF2D-57F9-4E4A-8E53-58CDB93C5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997B67-C901-4A43-BDA5-8985CE428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647DEE-BF13-4A24-A5F3-25AC1BDAD8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61C16-7936-4A3F-B81D-459E099D7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891533-7FB1-4F7A-81E4-B57C3132B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Webinar Title, Month XX, 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5F7932-96A1-4438-8991-EB186585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B35B-4A28-45BF-BD78-385B0D89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2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B3910-6E8A-41CF-81C5-A91EF3C77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08072A-D6B7-48A6-BE8C-E3B4B49A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BFFD2-8FFD-4FEC-A4A9-2E827206E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Webinar Title, Month XX, 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8D739D-E224-40FA-90F4-EE7BC3916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B35B-4A28-45BF-BD78-385B0D89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9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252DB1-A778-4CCA-969F-A31E5759F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B48E02-01F3-4CE9-91A0-997389D2D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Webinar Title, Month XX, 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42830-7DD5-4E89-8D77-974403F4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B35B-4A28-45BF-BD78-385B0D89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1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731D7-99E0-4D41-9CAB-DF28DD97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DD995-23A0-4BA3-A10F-E558B6BDF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3CC01-6B1D-41A5-A7CB-6C74FC97D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FF9EBD-D52D-45BB-8820-1777C2F99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A101B-FDA3-4E9D-B587-0C543EA3E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Webinar Title, Month XX, 20XX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C63DE-FC92-4DA8-A0FE-67D2C63EE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B35B-4A28-45BF-BD78-385B0D89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0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F11D9D-0D80-43E0-BA5B-289D289A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DD5AE-EFF7-4065-8241-BEB6DA12A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0133D-243D-46D9-8860-523EBB8CCE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AC34C-2B67-4E15-B623-F4DE61CB9A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Webinar Title, Month XX, 20XX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9C85C-0252-47B3-87B4-AB95F2E32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B35B-4A28-45BF-BD78-385B0D89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9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66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lds.ed.gov/%23program/about-the-sst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hyperlink" Target="https://slds.ed.gov" TargetMode="External"/><Relationship Id="rId3" Type="http://schemas.openxmlformats.org/officeDocument/2006/relationships/hyperlink" Target="https://slds.ed.gov/%23program/about-slds-ta" TargetMode="External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hyperlink" Target="https://slds.ed.gov/%23p=19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slds.ed.gov/%23program/slds-webinars" TargetMode="External"/><Relationship Id="rId20" Type="http://schemas.openxmlformats.org/officeDocument/2006/relationships/hyperlink" Target="https://nces.ed.gov/programs/slds/pen.asp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lds.ed.gov/%23program/about-the-sst" TargetMode="External"/><Relationship Id="rId11" Type="http://schemas.openxmlformats.org/officeDocument/2006/relationships/image" Target="../media/image14.png"/><Relationship Id="rId5" Type="http://schemas.openxmlformats.org/officeDocument/2006/relationships/image" Target="../media/image8.svg"/><Relationship Id="rId15" Type="http://schemas.openxmlformats.org/officeDocument/2006/relationships/image" Target="../media/image18.png"/><Relationship Id="rId10" Type="http://schemas.openxmlformats.org/officeDocument/2006/relationships/image" Target="../media/image13.jpeg"/><Relationship Id="rId19" Type="http://schemas.openxmlformats.org/officeDocument/2006/relationships/hyperlink" Target="https://slds.ed.gov/%23communities/slds-best-practices-conference" TargetMode="External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8C0674B-1D1D-4D17-B694-F2F01915584E}"/>
              </a:ext>
            </a:extLst>
          </p:cNvPr>
          <p:cNvSpPr txBox="1">
            <a:spLocks/>
          </p:cNvSpPr>
          <p:nvPr/>
        </p:nvSpPr>
        <p:spPr>
          <a:xfrm>
            <a:off x="6936" y="5410201"/>
            <a:ext cx="9137064" cy="1450404"/>
          </a:xfrm>
          <a:prstGeom prst="rect">
            <a:avLst/>
          </a:prstGeom>
          <a:solidFill>
            <a:srgbClr val="2F525B">
              <a:alpha val="10000"/>
            </a:srgbClr>
          </a:solidFill>
          <a:ln w="15875">
            <a:noFill/>
          </a:ln>
        </p:spPr>
        <p:txBody>
          <a:bodyPr vert="horz" lIns="365760" tIns="137160" rIns="91440" bIns="9144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2400" b="1" cap="al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734C5C-0B24-4682-A3E8-493F05D85DEC}"/>
              </a:ext>
            </a:extLst>
          </p:cNvPr>
          <p:cNvSpPr/>
          <p:nvPr/>
        </p:nvSpPr>
        <p:spPr>
          <a:xfrm flipH="1">
            <a:off x="6324599" y="6516464"/>
            <a:ext cx="2819397" cy="344141"/>
          </a:xfrm>
          <a:prstGeom prst="rect">
            <a:avLst/>
          </a:prstGeom>
          <a:solidFill>
            <a:srgbClr val="B7C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5715000" cy="914400"/>
          </a:xfrm>
        </p:spPr>
        <p:txBody>
          <a:bodyPr/>
          <a:lstStyle/>
          <a:p>
            <a:r>
              <a:rPr lang="en-US" dirty="0"/>
              <a:t>State Support Team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408791"/>
            <a:ext cx="8077200" cy="1362230"/>
          </a:xfrm>
          <a:solidFill>
            <a:srgbClr val="2F525B">
              <a:alpha val="10000"/>
            </a:srgbClr>
          </a:solidFill>
          <a:ln w="15875">
            <a:noFill/>
          </a:ln>
        </p:spPr>
        <p:txBody>
          <a:bodyPr lIns="365760" tIns="91440" bIns="91440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/>
              <a:t>A group of SLDS experts who support states &amp; territories </a:t>
            </a:r>
            <a:br>
              <a:rPr lang="en-US" sz="2200" dirty="0"/>
            </a:br>
            <a:r>
              <a:rPr lang="en-US" sz="2200" dirty="0"/>
              <a:t>(regardless of grant status) around </a:t>
            </a:r>
            <a:r>
              <a:rPr lang="en-US" sz="2200" i="1" dirty="0"/>
              <a:t>developing</a:t>
            </a:r>
            <a:r>
              <a:rPr lang="en-US" sz="2200" dirty="0"/>
              <a:t>, </a:t>
            </a:r>
            <a:r>
              <a:rPr lang="en-US" sz="2200" i="1" dirty="0"/>
              <a:t>managing</a:t>
            </a:r>
            <a:r>
              <a:rPr lang="en-US" sz="2200" dirty="0"/>
              <a:t>, </a:t>
            </a:r>
            <a:br>
              <a:rPr lang="en-US" sz="2200" dirty="0"/>
            </a:br>
            <a:r>
              <a:rPr lang="en-US" sz="2200" i="1" dirty="0"/>
              <a:t>using</a:t>
            </a:r>
            <a:r>
              <a:rPr lang="en-US" sz="2200" dirty="0"/>
              <a:t>, and </a:t>
            </a:r>
            <a:r>
              <a:rPr lang="en-US" sz="2200" i="1" dirty="0"/>
              <a:t>sustaining</a:t>
            </a:r>
            <a:r>
              <a:rPr lang="en-US" sz="2200" dirty="0"/>
              <a:t> SLDSs. Provide services across </a:t>
            </a:r>
            <a:br>
              <a:rPr lang="en-US" sz="2200" dirty="0"/>
            </a:br>
            <a:r>
              <a:rPr lang="en-US" sz="2200" dirty="0"/>
              <a:t>sectors and many topics.</a:t>
            </a:r>
            <a:endParaRPr lang="en-US" sz="2200" b="1" cap="all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62137BDC-509D-43D9-865E-6A064D2D07E4}"/>
              </a:ext>
            </a:extLst>
          </p:cNvPr>
          <p:cNvSpPr txBox="1">
            <a:spLocks/>
          </p:cNvSpPr>
          <p:nvPr/>
        </p:nvSpPr>
        <p:spPr>
          <a:xfrm>
            <a:off x="1573342" y="5604888"/>
            <a:ext cx="6122856" cy="866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100" b="1" cap="all" dirty="0"/>
              <a:t>Common Topics</a:t>
            </a:r>
            <a:r>
              <a:rPr lang="en-US" sz="2100" cap="all" dirty="0"/>
              <a:t>: </a:t>
            </a:r>
            <a:r>
              <a:rPr lang="en-US" sz="2200" dirty="0"/>
              <a:t>data governance, stakeholder engagement, project management, data use, sustainability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404E6845-7060-434A-86FB-61E145F17A36}"/>
              </a:ext>
            </a:extLst>
          </p:cNvPr>
          <p:cNvSpPr txBox="1">
            <a:spLocks/>
          </p:cNvSpPr>
          <p:nvPr/>
        </p:nvSpPr>
        <p:spPr>
          <a:xfrm>
            <a:off x="315884" y="2925620"/>
            <a:ext cx="4287030" cy="28429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200" b="1" cap="all" dirty="0"/>
              <a:t>Individual Assistance: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check-in calls &amp; on-site visits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review project plans &amp; other docs 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provide resources, training, </a:t>
            </a:r>
            <a:br>
              <a:rPr lang="en-US" sz="2200" dirty="0"/>
            </a:br>
            <a:r>
              <a:rPr lang="en-US" sz="2200" dirty="0"/>
              <a:t>and examples 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connect states with peers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help determine state needs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CCD27D5-1707-4399-A2B6-4C470D7323A8}"/>
              </a:ext>
            </a:extLst>
          </p:cNvPr>
          <p:cNvSpPr txBox="1">
            <a:spLocks/>
          </p:cNvSpPr>
          <p:nvPr/>
        </p:nvSpPr>
        <p:spPr>
          <a:xfrm>
            <a:off x="4813068" y="2925620"/>
            <a:ext cx="4330932" cy="28429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cap="all" dirty="0"/>
              <a:t>Multi-state assistance: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Best Practices Conference 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resource sharing repository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publications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topical webinars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communities of practice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listserv</a:t>
            </a:r>
            <a:endParaRPr lang="en-US" sz="2200" cap="all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200" b="1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0A2A23E-856A-4D19-A97D-F5D2CB3D07EB}"/>
              </a:ext>
            </a:extLst>
          </p:cNvPr>
          <p:cNvGrpSpPr/>
          <p:nvPr/>
        </p:nvGrpSpPr>
        <p:grpSpPr>
          <a:xfrm>
            <a:off x="8077200" y="4648200"/>
            <a:ext cx="970120" cy="1568667"/>
            <a:chOff x="8099065" y="2149490"/>
            <a:chExt cx="1067735" cy="1726509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4486D7C-8533-4745-820E-797227E72BD9}"/>
                </a:ext>
              </a:extLst>
            </p:cNvPr>
            <p:cNvSpPr/>
            <p:nvPr/>
          </p:nvSpPr>
          <p:spPr>
            <a:xfrm>
              <a:off x="8145366" y="3455640"/>
              <a:ext cx="1021434" cy="420359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title="Graphic of a woman holding up one arm">
              <a:extLst>
                <a:ext uri="{FF2B5EF4-FFF2-40B4-BE49-F238E27FC236}">
                  <a16:creationId xmlns:a16="http://schemas.microsoft.com/office/drawing/2014/main" id="{09F32345-F958-4DC0-A459-CD319AAD03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8099065" y="2149490"/>
              <a:ext cx="942843" cy="1597318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1D7BFA7-E004-461E-9EB7-811DC982394F}"/>
              </a:ext>
            </a:extLst>
          </p:cNvPr>
          <p:cNvGrpSpPr/>
          <p:nvPr/>
        </p:nvGrpSpPr>
        <p:grpSpPr>
          <a:xfrm>
            <a:off x="3534168" y="3958236"/>
            <a:ext cx="1259247" cy="1810285"/>
            <a:chOff x="3769953" y="4764515"/>
            <a:chExt cx="1259247" cy="1810285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C0C9661-8485-45F0-B1D6-8BC854E29317}"/>
                </a:ext>
              </a:extLst>
            </p:cNvPr>
            <p:cNvSpPr/>
            <p:nvPr/>
          </p:nvSpPr>
          <p:spPr>
            <a:xfrm>
              <a:off x="3894774" y="6154441"/>
              <a:ext cx="1021434" cy="420359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8" title="Graphic of a woman holding out both arms">
              <a:extLst>
                <a:ext uri="{FF2B5EF4-FFF2-40B4-BE49-F238E27FC236}">
                  <a16:creationId xmlns:a16="http://schemas.microsoft.com/office/drawing/2014/main" id="{07D8C8BA-5EEA-49EB-B17F-C42F365488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769953" y="4764515"/>
              <a:ext cx="1259247" cy="1597318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9A04225-BBF2-4968-8B0F-3402DDFBFBE8}"/>
              </a:ext>
            </a:extLst>
          </p:cNvPr>
          <p:cNvGrpSpPr/>
          <p:nvPr/>
        </p:nvGrpSpPr>
        <p:grpSpPr>
          <a:xfrm>
            <a:off x="-150312" y="5181600"/>
            <a:ext cx="1800282" cy="1626118"/>
            <a:chOff x="-123882" y="4915682"/>
            <a:chExt cx="1800282" cy="1626118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249554A-7A83-4E62-964D-2E0F6221C63F}"/>
                </a:ext>
              </a:extLst>
            </p:cNvPr>
            <p:cNvSpPr/>
            <p:nvPr/>
          </p:nvSpPr>
          <p:spPr>
            <a:xfrm>
              <a:off x="-123882" y="6121441"/>
              <a:ext cx="1800282" cy="420359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 title="Graphic of man sitting at a table with a laptop computer">
              <a:extLst>
                <a:ext uri="{FF2B5EF4-FFF2-40B4-BE49-F238E27FC236}">
                  <a16:creationId xmlns:a16="http://schemas.microsoft.com/office/drawing/2014/main" id="{4679AF46-DEF5-4318-983C-805C8D40F9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95334" y="4915682"/>
              <a:ext cx="1404438" cy="1597318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7922C7B-3066-4E72-AE4B-8F25230EEA0D}"/>
              </a:ext>
            </a:extLst>
          </p:cNvPr>
          <p:cNvGrpSpPr/>
          <p:nvPr/>
        </p:nvGrpSpPr>
        <p:grpSpPr>
          <a:xfrm>
            <a:off x="6248400" y="6522917"/>
            <a:ext cx="2832168" cy="353411"/>
            <a:chOff x="6190881" y="6515161"/>
            <a:chExt cx="2832168" cy="353411"/>
          </a:xfrm>
        </p:grpSpPr>
        <p:pic>
          <p:nvPicPr>
            <p:cNvPr id="19" name="Graphic 18" descr="Share">
              <a:hlinkClick r:id="rId6"/>
              <a:extLst>
                <a:ext uri="{FF2B5EF4-FFF2-40B4-BE49-F238E27FC236}">
                  <a16:creationId xmlns:a16="http://schemas.microsoft.com/office/drawing/2014/main" id="{EEB25B62-EFA8-4557-A8AB-1359C2B76E3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826625" y="6584036"/>
              <a:ext cx="196424" cy="196424"/>
            </a:xfrm>
            <a:prstGeom prst="rect">
              <a:avLst/>
            </a:prstGeom>
          </p:spPr>
        </p:pic>
        <p:sp>
          <p:nvSpPr>
            <p:cNvPr id="20" name="Content Placeholder 2">
              <a:hlinkClick r:id="rId6"/>
              <a:extLst>
                <a:ext uri="{FF2B5EF4-FFF2-40B4-BE49-F238E27FC236}">
                  <a16:creationId xmlns:a16="http://schemas.microsoft.com/office/drawing/2014/main" id="{E2F43DDD-322D-41E3-9613-BC436B9FF353}"/>
                </a:ext>
              </a:extLst>
            </p:cNvPr>
            <p:cNvSpPr txBox="1">
              <a:spLocks/>
            </p:cNvSpPr>
            <p:nvPr/>
          </p:nvSpPr>
          <p:spPr>
            <a:xfrm>
              <a:off x="6190881" y="6515161"/>
              <a:ext cx="2719441" cy="35341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1600" b="1" cap="all" dirty="0">
                  <a:solidFill>
                    <a:srgbClr val="0D85A2"/>
                  </a:solidFill>
                </a:rPr>
                <a:t>Learn more about the SST</a:t>
              </a:r>
              <a:endParaRPr lang="en-US" sz="1600" dirty="0">
                <a:solidFill>
                  <a:srgbClr val="0D85A2"/>
                </a:solidFill>
              </a:endParaRPr>
            </a:p>
          </p:txBody>
        </p:sp>
      </p:grp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888FFEA2-EF62-46ED-823C-BEED6C229219}"/>
              </a:ext>
            </a:extLst>
          </p:cNvPr>
          <p:cNvSpPr/>
          <p:nvPr/>
        </p:nvSpPr>
        <p:spPr>
          <a:xfrm rot="16200000">
            <a:off x="5989261" y="6529115"/>
            <a:ext cx="341537" cy="329140"/>
          </a:xfrm>
          <a:prstGeom prst="rtTriangle">
            <a:avLst/>
          </a:prstGeom>
          <a:solidFill>
            <a:srgbClr val="B7C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D773DA12-F9A1-4CC4-9E0B-6511E5B8E4E6}"/>
              </a:ext>
            </a:extLst>
          </p:cNvPr>
          <p:cNvSpPr/>
          <p:nvPr/>
        </p:nvSpPr>
        <p:spPr>
          <a:xfrm>
            <a:off x="6614191" y="1412164"/>
            <a:ext cx="2370516" cy="1378674"/>
          </a:xfrm>
          <a:custGeom>
            <a:avLst/>
            <a:gdLst>
              <a:gd name="connsiteX0" fmla="*/ 1 w 1372878"/>
              <a:gd name="connsiteY0" fmla="*/ 518161 h 1356567"/>
              <a:gd name="connsiteX1" fmla="*/ 524396 w 1372878"/>
              <a:gd name="connsiteY1" fmla="*/ 518165 h 1356567"/>
              <a:gd name="connsiteX2" fmla="*/ 686439 w 1372878"/>
              <a:gd name="connsiteY2" fmla="*/ 0 h 1356567"/>
              <a:gd name="connsiteX3" fmla="*/ 848482 w 1372878"/>
              <a:gd name="connsiteY3" fmla="*/ 518165 h 1356567"/>
              <a:gd name="connsiteX4" fmla="*/ 1372877 w 1372878"/>
              <a:gd name="connsiteY4" fmla="*/ 518161 h 1356567"/>
              <a:gd name="connsiteX5" fmla="*/ 948631 w 1372878"/>
              <a:gd name="connsiteY5" fmla="*/ 838401 h 1356567"/>
              <a:gd name="connsiteX6" fmla="*/ 1110681 w 1372878"/>
              <a:gd name="connsiteY6" fmla="*/ 1356564 h 1356567"/>
              <a:gd name="connsiteX7" fmla="*/ 686439 w 1372878"/>
              <a:gd name="connsiteY7" fmla="*/ 1036318 h 1356567"/>
              <a:gd name="connsiteX8" fmla="*/ 262197 w 1372878"/>
              <a:gd name="connsiteY8" fmla="*/ 1356564 h 1356567"/>
              <a:gd name="connsiteX9" fmla="*/ 424247 w 1372878"/>
              <a:gd name="connsiteY9" fmla="*/ 838401 h 1356567"/>
              <a:gd name="connsiteX10" fmla="*/ 1 w 1372878"/>
              <a:gd name="connsiteY10" fmla="*/ 518161 h 1356567"/>
              <a:gd name="connsiteX0" fmla="*/ 0 w 1382321"/>
              <a:gd name="connsiteY0" fmla="*/ 518161 h 1356564"/>
              <a:gd name="connsiteX1" fmla="*/ 524395 w 1382321"/>
              <a:gd name="connsiteY1" fmla="*/ 518165 h 1356564"/>
              <a:gd name="connsiteX2" fmla="*/ 686438 w 1382321"/>
              <a:gd name="connsiteY2" fmla="*/ 0 h 1356564"/>
              <a:gd name="connsiteX3" fmla="*/ 1382321 w 1382321"/>
              <a:gd name="connsiteY3" fmla="*/ 84750 h 1356564"/>
              <a:gd name="connsiteX4" fmla="*/ 1372876 w 1382321"/>
              <a:gd name="connsiteY4" fmla="*/ 518161 h 1356564"/>
              <a:gd name="connsiteX5" fmla="*/ 948630 w 1382321"/>
              <a:gd name="connsiteY5" fmla="*/ 838401 h 1356564"/>
              <a:gd name="connsiteX6" fmla="*/ 1110680 w 1382321"/>
              <a:gd name="connsiteY6" fmla="*/ 1356564 h 1356564"/>
              <a:gd name="connsiteX7" fmla="*/ 686438 w 1382321"/>
              <a:gd name="connsiteY7" fmla="*/ 1036318 h 1356564"/>
              <a:gd name="connsiteX8" fmla="*/ 262196 w 1382321"/>
              <a:gd name="connsiteY8" fmla="*/ 1356564 h 1356564"/>
              <a:gd name="connsiteX9" fmla="*/ 424246 w 1382321"/>
              <a:gd name="connsiteY9" fmla="*/ 838401 h 1356564"/>
              <a:gd name="connsiteX10" fmla="*/ 0 w 1382321"/>
              <a:gd name="connsiteY10" fmla="*/ 518161 h 1356564"/>
              <a:gd name="connsiteX0" fmla="*/ 0 w 1382321"/>
              <a:gd name="connsiteY0" fmla="*/ 433411 h 1271814"/>
              <a:gd name="connsiteX1" fmla="*/ 524395 w 1382321"/>
              <a:gd name="connsiteY1" fmla="*/ 433415 h 1271814"/>
              <a:gd name="connsiteX2" fmla="*/ 1098711 w 1382321"/>
              <a:gd name="connsiteY2" fmla="*/ 279953 h 1271814"/>
              <a:gd name="connsiteX3" fmla="*/ 1382321 w 1382321"/>
              <a:gd name="connsiteY3" fmla="*/ 0 h 1271814"/>
              <a:gd name="connsiteX4" fmla="*/ 1372876 w 1382321"/>
              <a:gd name="connsiteY4" fmla="*/ 433411 h 1271814"/>
              <a:gd name="connsiteX5" fmla="*/ 948630 w 1382321"/>
              <a:gd name="connsiteY5" fmla="*/ 753651 h 1271814"/>
              <a:gd name="connsiteX6" fmla="*/ 1110680 w 1382321"/>
              <a:gd name="connsiteY6" fmla="*/ 1271814 h 1271814"/>
              <a:gd name="connsiteX7" fmla="*/ 686438 w 1382321"/>
              <a:gd name="connsiteY7" fmla="*/ 951568 h 1271814"/>
              <a:gd name="connsiteX8" fmla="*/ 262196 w 1382321"/>
              <a:gd name="connsiteY8" fmla="*/ 1271814 h 1271814"/>
              <a:gd name="connsiteX9" fmla="*/ 424246 w 1382321"/>
              <a:gd name="connsiteY9" fmla="*/ 753651 h 1271814"/>
              <a:gd name="connsiteX10" fmla="*/ 0 w 1382321"/>
              <a:gd name="connsiteY10" fmla="*/ 433411 h 1271814"/>
              <a:gd name="connsiteX0" fmla="*/ 0 w 1382321"/>
              <a:gd name="connsiteY0" fmla="*/ 433411 h 1271814"/>
              <a:gd name="connsiteX1" fmla="*/ 915526 w 1382321"/>
              <a:gd name="connsiteY1" fmla="*/ 142710 h 1271814"/>
              <a:gd name="connsiteX2" fmla="*/ 1098711 w 1382321"/>
              <a:gd name="connsiteY2" fmla="*/ 279953 h 1271814"/>
              <a:gd name="connsiteX3" fmla="*/ 1382321 w 1382321"/>
              <a:gd name="connsiteY3" fmla="*/ 0 h 1271814"/>
              <a:gd name="connsiteX4" fmla="*/ 1372876 w 1382321"/>
              <a:gd name="connsiteY4" fmla="*/ 433411 h 1271814"/>
              <a:gd name="connsiteX5" fmla="*/ 948630 w 1382321"/>
              <a:gd name="connsiteY5" fmla="*/ 753651 h 1271814"/>
              <a:gd name="connsiteX6" fmla="*/ 1110680 w 1382321"/>
              <a:gd name="connsiteY6" fmla="*/ 1271814 h 1271814"/>
              <a:gd name="connsiteX7" fmla="*/ 686438 w 1382321"/>
              <a:gd name="connsiteY7" fmla="*/ 951568 h 1271814"/>
              <a:gd name="connsiteX8" fmla="*/ 262196 w 1382321"/>
              <a:gd name="connsiteY8" fmla="*/ 1271814 h 1271814"/>
              <a:gd name="connsiteX9" fmla="*/ 424246 w 1382321"/>
              <a:gd name="connsiteY9" fmla="*/ 753651 h 1271814"/>
              <a:gd name="connsiteX10" fmla="*/ 0 w 1382321"/>
              <a:gd name="connsiteY10" fmla="*/ 433411 h 1271814"/>
              <a:gd name="connsiteX0" fmla="*/ 255788 w 1120125"/>
              <a:gd name="connsiteY0" fmla="*/ 771687 h 1271814"/>
              <a:gd name="connsiteX1" fmla="*/ 653330 w 1120125"/>
              <a:gd name="connsiteY1" fmla="*/ 142710 h 1271814"/>
              <a:gd name="connsiteX2" fmla="*/ 836515 w 1120125"/>
              <a:gd name="connsiteY2" fmla="*/ 279953 h 1271814"/>
              <a:gd name="connsiteX3" fmla="*/ 1120125 w 1120125"/>
              <a:gd name="connsiteY3" fmla="*/ 0 h 1271814"/>
              <a:gd name="connsiteX4" fmla="*/ 1110680 w 1120125"/>
              <a:gd name="connsiteY4" fmla="*/ 433411 h 1271814"/>
              <a:gd name="connsiteX5" fmla="*/ 686434 w 1120125"/>
              <a:gd name="connsiteY5" fmla="*/ 753651 h 1271814"/>
              <a:gd name="connsiteX6" fmla="*/ 848484 w 1120125"/>
              <a:gd name="connsiteY6" fmla="*/ 1271814 h 1271814"/>
              <a:gd name="connsiteX7" fmla="*/ 424242 w 1120125"/>
              <a:gd name="connsiteY7" fmla="*/ 951568 h 1271814"/>
              <a:gd name="connsiteX8" fmla="*/ 0 w 1120125"/>
              <a:gd name="connsiteY8" fmla="*/ 1271814 h 1271814"/>
              <a:gd name="connsiteX9" fmla="*/ 162050 w 1120125"/>
              <a:gd name="connsiteY9" fmla="*/ 753651 h 1271814"/>
              <a:gd name="connsiteX10" fmla="*/ 255788 w 1120125"/>
              <a:gd name="connsiteY10" fmla="*/ 771687 h 1271814"/>
              <a:gd name="connsiteX0" fmla="*/ 255788 w 1120125"/>
              <a:gd name="connsiteY0" fmla="*/ 771687 h 1271814"/>
              <a:gd name="connsiteX1" fmla="*/ 653330 w 1120125"/>
              <a:gd name="connsiteY1" fmla="*/ 142710 h 1271814"/>
              <a:gd name="connsiteX2" fmla="*/ 836515 w 1120125"/>
              <a:gd name="connsiteY2" fmla="*/ 279953 h 1271814"/>
              <a:gd name="connsiteX3" fmla="*/ 1120125 w 1120125"/>
              <a:gd name="connsiteY3" fmla="*/ 0 h 1271814"/>
              <a:gd name="connsiteX4" fmla="*/ 1110680 w 1120125"/>
              <a:gd name="connsiteY4" fmla="*/ 433411 h 1271814"/>
              <a:gd name="connsiteX5" fmla="*/ 686434 w 1120125"/>
              <a:gd name="connsiteY5" fmla="*/ 753651 h 1271814"/>
              <a:gd name="connsiteX6" fmla="*/ 848484 w 1120125"/>
              <a:gd name="connsiteY6" fmla="*/ 1271814 h 1271814"/>
              <a:gd name="connsiteX7" fmla="*/ 424242 w 1120125"/>
              <a:gd name="connsiteY7" fmla="*/ 951568 h 1271814"/>
              <a:gd name="connsiteX8" fmla="*/ 0 w 1120125"/>
              <a:gd name="connsiteY8" fmla="*/ 1271814 h 1271814"/>
              <a:gd name="connsiteX9" fmla="*/ 135622 w 1120125"/>
              <a:gd name="connsiteY9" fmla="*/ 706081 h 1271814"/>
              <a:gd name="connsiteX10" fmla="*/ 255788 w 1120125"/>
              <a:gd name="connsiteY10" fmla="*/ 771687 h 1271814"/>
              <a:gd name="connsiteX0" fmla="*/ 298072 w 1162409"/>
              <a:gd name="connsiteY0" fmla="*/ 771687 h 1271814"/>
              <a:gd name="connsiteX1" fmla="*/ 695614 w 1162409"/>
              <a:gd name="connsiteY1" fmla="*/ 142710 h 1271814"/>
              <a:gd name="connsiteX2" fmla="*/ 878799 w 1162409"/>
              <a:gd name="connsiteY2" fmla="*/ 279953 h 1271814"/>
              <a:gd name="connsiteX3" fmla="*/ 1162409 w 1162409"/>
              <a:gd name="connsiteY3" fmla="*/ 0 h 1271814"/>
              <a:gd name="connsiteX4" fmla="*/ 1152964 w 1162409"/>
              <a:gd name="connsiteY4" fmla="*/ 433411 h 1271814"/>
              <a:gd name="connsiteX5" fmla="*/ 728718 w 1162409"/>
              <a:gd name="connsiteY5" fmla="*/ 753651 h 1271814"/>
              <a:gd name="connsiteX6" fmla="*/ 890768 w 1162409"/>
              <a:gd name="connsiteY6" fmla="*/ 1271814 h 1271814"/>
              <a:gd name="connsiteX7" fmla="*/ 466526 w 1162409"/>
              <a:gd name="connsiteY7" fmla="*/ 951568 h 1271814"/>
              <a:gd name="connsiteX8" fmla="*/ 0 w 1162409"/>
              <a:gd name="connsiteY8" fmla="*/ 1065678 h 1271814"/>
              <a:gd name="connsiteX9" fmla="*/ 177906 w 1162409"/>
              <a:gd name="connsiteY9" fmla="*/ 706081 h 1271814"/>
              <a:gd name="connsiteX10" fmla="*/ 298072 w 1162409"/>
              <a:gd name="connsiteY10" fmla="*/ 771687 h 1271814"/>
              <a:gd name="connsiteX0" fmla="*/ 513382 w 1377719"/>
              <a:gd name="connsiteY0" fmla="*/ 771687 h 1273986"/>
              <a:gd name="connsiteX1" fmla="*/ 910924 w 1377719"/>
              <a:gd name="connsiteY1" fmla="*/ 142710 h 1273986"/>
              <a:gd name="connsiteX2" fmla="*/ 1094109 w 1377719"/>
              <a:gd name="connsiteY2" fmla="*/ 279953 h 1273986"/>
              <a:gd name="connsiteX3" fmla="*/ 1377719 w 1377719"/>
              <a:gd name="connsiteY3" fmla="*/ 0 h 1273986"/>
              <a:gd name="connsiteX4" fmla="*/ 1368274 w 1377719"/>
              <a:gd name="connsiteY4" fmla="*/ 433411 h 1273986"/>
              <a:gd name="connsiteX5" fmla="*/ 944028 w 1377719"/>
              <a:gd name="connsiteY5" fmla="*/ 753651 h 1273986"/>
              <a:gd name="connsiteX6" fmla="*/ 1106078 w 1377719"/>
              <a:gd name="connsiteY6" fmla="*/ 1271814 h 1273986"/>
              <a:gd name="connsiteX7" fmla="*/ 0 w 1377719"/>
              <a:gd name="connsiteY7" fmla="*/ 1273986 h 1273986"/>
              <a:gd name="connsiteX8" fmla="*/ 215310 w 1377719"/>
              <a:gd name="connsiteY8" fmla="*/ 1065678 h 1273986"/>
              <a:gd name="connsiteX9" fmla="*/ 393216 w 1377719"/>
              <a:gd name="connsiteY9" fmla="*/ 706081 h 1273986"/>
              <a:gd name="connsiteX10" fmla="*/ 513382 w 1377719"/>
              <a:gd name="connsiteY10" fmla="*/ 771687 h 1273986"/>
              <a:gd name="connsiteX0" fmla="*/ 513382 w 1377719"/>
              <a:gd name="connsiteY0" fmla="*/ 771687 h 1292956"/>
              <a:gd name="connsiteX1" fmla="*/ 910924 w 1377719"/>
              <a:gd name="connsiteY1" fmla="*/ 142710 h 1292956"/>
              <a:gd name="connsiteX2" fmla="*/ 1094109 w 1377719"/>
              <a:gd name="connsiteY2" fmla="*/ 279953 h 1292956"/>
              <a:gd name="connsiteX3" fmla="*/ 1377719 w 1377719"/>
              <a:gd name="connsiteY3" fmla="*/ 0 h 1292956"/>
              <a:gd name="connsiteX4" fmla="*/ 1368274 w 1377719"/>
              <a:gd name="connsiteY4" fmla="*/ 433411 h 1292956"/>
              <a:gd name="connsiteX5" fmla="*/ 944028 w 1377719"/>
              <a:gd name="connsiteY5" fmla="*/ 753651 h 1292956"/>
              <a:gd name="connsiteX6" fmla="*/ 1121934 w 1377719"/>
              <a:gd name="connsiteY6" fmla="*/ 1292956 h 1292956"/>
              <a:gd name="connsiteX7" fmla="*/ 0 w 1377719"/>
              <a:gd name="connsiteY7" fmla="*/ 1273986 h 1292956"/>
              <a:gd name="connsiteX8" fmla="*/ 215310 w 1377719"/>
              <a:gd name="connsiteY8" fmla="*/ 1065678 h 1292956"/>
              <a:gd name="connsiteX9" fmla="*/ 393216 w 1377719"/>
              <a:gd name="connsiteY9" fmla="*/ 706081 h 1292956"/>
              <a:gd name="connsiteX10" fmla="*/ 513382 w 1377719"/>
              <a:gd name="connsiteY10" fmla="*/ 771687 h 1292956"/>
              <a:gd name="connsiteX0" fmla="*/ 513382 w 2223131"/>
              <a:gd name="connsiteY0" fmla="*/ 771687 h 1292956"/>
              <a:gd name="connsiteX1" fmla="*/ 910924 w 2223131"/>
              <a:gd name="connsiteY1" fmla="*/ 142710 h 1292956"/>
              <a:gd name="connsiteX2" fmla="*/ 1094109 w 2223131"/>
              <a:gd name="connsiteY2" fmla="*/ 279953 h 1292956"/>
              <a:gd name="connsiteX3" fmla="*/ 1377719 w 2223131"/>
              <a:gd name="connsiteY3" fmla="*/ 0 h 1292956"/>
              <a:gd name="connsiteX4" fmla="*/ 1368274 w 2223131"/>
              <a:gd name="connsiteY4" fmla="*/ 433411 h 1292956"/>
              <a:gd name="connsiteX5" fmla="*/ 2223131 w 2223131"/>
              <a:gd name="connsiteY5" fmla="*/ 1292777 h 1292956"/>
              <a:gd name="connsiteX6" fmla="*/ 1121934 w 2223131"/>
              <a:gd name="connsiteY6" fmla="*/ 1292956 h 1292956"/>
              <a:gd name="connsiteX7" fmla="*/ 0 w 2223131"/>
              <a:gd name="connsiteY7" fmla="*/ 1273986 h 1292956"/>
              <a:gd name="connsiteX8" fmla="*/ 215310 w 2223131"/>
              <a:gd name="connsiteY8" fmla="*/ 1065678 h 1292956"/>
              <a:gd name="connsiteX9" fmla="*/ 393216 w 2223131"/>
              <a:gd name="connsiteY9" fmla="*/ 706081 h 1292956"/>
              <a:gd name="connsiteX10" fmla="*/ 513382 w 2223131"/>
              <a:gd name="connsiteY10" fmla="*/ 771687 h 1292956"/>
              <a:gd name="connsiteX0" fmla="*/ 513382 w 2223131"/>
              <a:gd name="connsiteY0" fmla="*/ 771687 h 1292956"/>
              <a:gd name="connsiteX1" fmla="*/ 910924 w 2223131"/>
              <a:gd name="connsiteY1" fmla="*/ 142710 h 1292956"/>
              <a:gd name="connsiteX2" fmla="*/ 1094109 w 2223131"/>
              <a:gd name="connsiteY2" fmla="*/ 279953 h 1292956"/>
              <a:gd name="connsiteX3" fmla="*/ 1377719 w 2223131"/>
              <a:gd name="connsiteY3" fmla="*/ 0 h 1292956"/>
              <a:gd name="connsiteX4" fmla="*/ 1748834 w 2223131"/>
              <a:gd name="connsiteY4" fmla="*/ 385841 h 1292956"/>
              <a:gd name="connsiteX5" fmla="*/ 2223131 w 2223131"/>
              <a:gd name="connsiteY5" fmla="*/ 1292777 h 1292956"/>
              <a:gd name="connsiteX6" fmla="*/ 1121934 w 2223131"/>
              <a:gd name="connsiteY6" fmla="*/ 1292956 h 1292956"/>
              <a:gd name="connsiteX7" fmla="*/ 0 w 2223131"/>
              <a:gd name="connsiteY7" fmla="*/ 1273986 h 1292956"/>
              <a:gd name="connsiteX8" fmla="*/ 215310 w 2223131"/>
              <a:gd name="connsiteY8" fmla="*/ 1065678 h 1292956"/>
              <a:gd name="connsiteX9" fmla="*/ 393216 w 2223131"/>
              <a:gd name="connsiteY9" fmla="*/ 706081 h 1292956"/>
              <a:gd name="connsiteX10" fmla="*/ 513382 w 2223131"/>
              <a:gd name="connsiteY10" fmla="*/ 771687 h 129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3131" h="1292956">
                <a:moveTo>
                  <a:pt x="513382" y="771687"/>
                </a:moveTo>
                <a:lnTo>
                  <a:pt x="910924" y="142710"/>
                </a:lnTo>
                <a:lnTo>
                  <a:pt x="1094109" y="279953"/>
                </a:lnTo>
                <a:lnTo>
                  <a:pt x="1377719" y="0"/>
                </a:lnTo>
                <a:lnTo>
                  <a:pt x="1748834" y="385841"/>
                </a:lnTo>
                <a:lnTo>
                  <a:pt x="2223131" y="1292777"/>
                </a:lnTo>
                <a:lnTo>
                  <a:pt x="1121934" y="1292956"/>
                </a:lnTo>
                <a:lnTo>
                  <a:pt x="0" y="1273986"/>
                </a:lnTo>
                <a:lnTo>
                  <a:pt x="215310" y="1065678"/>
                </a:lnTo>
                <a:lnTo>
                  <a:pt x="393216" y="706081"/>
                </a:lnTo>
                <a:lnTo>
                  <a:pt x="513382" y="7716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title="SLDS State Support Team logo">
            <a:extLst>
              <a:ext uri="{FF2B5EF4-FFF2-40B4-BE49-F238E27FC236}">
                <a16:creationId xmlns:a16="http://schemas.microsoft.com/office/drawing/2014/main" id="{BA3429A1-C15B-4D8B-ACE6-59308DAFD906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07"/>
          <a:stretch/>
        </p:blipFill>
        <p:spPr>
          <a:xfrm>
            <a:off x="6625281" y="1412164"/>
            <a:ext cx="2332222" cy="135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30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 animBg="1"/>
      <p:bldP spid="7" grpId="0" uiExpand="1" build="p" animBg="1"/>
      <p:bldP spid="35" grpId="0"/>
      <p:bldP spid="40" grpId="0"/>
      <p:bldP spid="17" grpId="0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3573938-ED28-48A9-840C-B18F1E9CB524}"/>
              </a:ext>
            </a:extLst>
          </p:cNvPr>
          <p:cNvSpPr txBox="1">
            <a:spLocks/>
          </p:cNvSpPr>
          <p:nvPr/>
        </p:nvSpPr>
        <p:spPr>
          <a:xfrm>
            <a:off x="4648200" y="4079659"/>
            <a:ext cx="4114800" cy="2321141"/>
          </a:xfrm>
          <a:prstGeom prst="rect">
            <a:avLst/>
          </a:prstGeom>
          <a:solidFill>
            <a:srgbClr val="2F525B">
              <a:alpha val="10000"/>
            </a:srgbClr>
          </a:solidFill>
          <a:ln w="15875">
            <a:noFill/>
          </a:ln>
        </p:spPr>
        <p:txBody>
          <a:bodyPr vert="horz" lIns="91440" tIns="91440" rIns="91440" bIns="9144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000" b="1" cap="all" dirty="0"/>
              <a:t>Multi-State engagements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Best Practices Conference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Personnel Exchange Network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Regional </a:t>
            </a:r>
            <a:br>
              <a:rPr lang="en-US" sz="2000" dirty="0"/>
            </a:br>
            <a:r>
              <a:rPr lang="en-US" sz="2000" dirty="0"/>
              <a:t>Meetings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66D6B51D-0395-405B-940D-C6592103A5CE}"/>
              </a:ext>
            </a:extLst>
          </p:cNvPr>
          <p:cNvSpPr/>
          <p:nvPr/>
        </p:nvSpPr>
        <p:spPr>
          <a:xfrm>
            <a:off x="7983352" y="4726740"/>
            <a:ext cx="255020" cy="255020"/>
          </a:xfrm>
          <a:prstGeom prst="roundRect">
            <a:avLst/>
          </a:prstGeom>
          <a:solidFill>
            <a:srgbClr val="B7C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F6DDBD6-4D50-4FA4-8FD2-5A2B59CD46D7}"/>
              </a:ext>
            </a:extLst>
          </p:cNvPr>
          <p:cNvSpPr/>
          <p:nvPr/>
        </p:nvSpPr>
        <p:spPr>
          <a:xfrm>
            <a:off x="7669780" y="4425490"/>
            <a:ext cx="255020" cy="255020"/>
          </a:xfrm>
          <a:prstGeom prst="roundRect">
            <a:avLst/>
          </a:prstGeom>
          <a:solidFill>
            <a:srgbClr val="B7C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hlinkClick r:id="rId3"/>
            <a:extLst>
              <a:ext uri="{FF2B5EF4-FFF2-40B4-BE49-F238E27FC236}">
                <a16:creationId xmlns:a16="http://schemas.microsoft.com/office/drawing/2014/main" id="{94C5F224-9469-4229-8E1B-2EA84E584ABC}"/>
              </a:ext>
            </a:extLst>
          </p:cNvPr>
          <p:cNvSpPr/>
          <p:nvPr/>
        </p:nvSpPr>
        <p:spPr>
          <a:xfrm flipH="1">
            <a:off x="4572000" y="6516464"/>
            <a:ext cx="4571998" cy="344141"/>
          </a:xfrm>
          <a:prstGeom prst="rect">
            <a:avLst/>
          </a:prstGeom>
          <a:solidFill>
            <a:srgbClr val="B7C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37D747A-BCD4-460C-9EFE-83B0F55C543B}"/>
              </a:ext>
            </a:extLst>
          </p:cNvPr>
          <p:cNvGrpSpPr/>
          <p:nvPr/>
        </p:nvGrpSpPr>
        <p:grpSpPr>
          <a:xfrm>
            <a:off x="4476961" y="6517631"/>
            <a:ext cx="4603607" cy="353411"/>
            <a:chOff x="4419442" y="6509875"/>
            <a:chExt cx="4603607" cy="353411"/>
          </a:xfrm>
        </p:grpSpPr>
        <p:pic>
          <p:nvPicPr>
            <p:cNvPr id="50" name="Graphic 49" descr="Share">
              <a:hlinkClick r:id="rId3"/>
              <a:extLst>
                <a:ext uri="{FF2B5EF4-FFF2-40B4-BE49-F238E27FC236}">
                  <a16:creationId xmlns:a16="http://schemas.microsoft.com/office/drawing/2014/main" id="{7C22A9EB-72A6-4982-9AA0-5E7DA0AA60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26625" y="6584036"/>
              <a:ext cx="196424" cy="196424"/>
            </a:xfrm>
            <a:prstGeom prst="rect">
              <a:avLst/>
            </a:prstGeom>
          </p:spPr>
        </p:pic>
        <p:sp>
          <p:nvSpPr>
            <p:cNvPr id="51" name="Content Placeholder 2">
              <a:hlinkClick r:id="rId6"/>
              <a:extLst>
                <a:ext uri="{FF2B5EF4-FFF2-40B4-BE49-F238E27FC236}">
                  <a16:creationId xmlns:a16="http://schemas.microsoft.com/office/drawing/2014/main" id="{99C2D350-53A5-4A72-AAC3-ADA2391B0179}"/>
                </a:ext>
              </a:extLst>
            </p:cNvPr>
            <p:cNvSpPr txBox="1">
              <a:spLocks/>
            </p:cNvSpPr>
            <p:nvPr/>
          </p:nvSpPr>
          <p:spPr>
            <a:xfrm>
              <a:off x="4419442" y="6509875"/>
              <a:ext cx="4485594" cy="35341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sz="1600" b="1" cap="all" dirty="0">
                  <a:solidFill>
                    <a:srgbClr val="0D85A2"/>
                  </a:solidFill>
                </a:rPr>
                <a:t>Learn more about SLDS Technical Assistance</a:t>
              </a:r>
              <a:endParaRPr lang="en-US" sz="1600" dirty="0">
                <a:solidFill>
                  <a:srgbClr val="0D85A2"/>
                </a:solidFill>
              </a:endParaRPr>
            </a:p>
          </p:txBody>
        </p:sp>
      </p:grpSp>
      <p:sp>
        <p:nvSpPr>
          <p:cNvPr id="52" name="Right Triangle 51">
            <a:extLst>
              <a:ext uri="{FF2B5EF4-FFF2-40B4-BE49-F238E27FC236}">
                <a16:creationId xmlns:a16="http://schemas.microsoft.com/office/drawing/2014/main" id="{5AE20FCF-FCF6-4D94-94A1-0ED8102F53C3}"/>
              </a:ext>
            </a:extLst>
          </p:cNvPr>
          <p:cNvSpPr/>
          <p:nvPr/>
        </p:nvSpPr>
        <p:spPr>
          <a:xfrm rot="16200000">
            <a:off x="4224528" y="6516982"/>
            <a:ext cx="347472" cy="347472"/>
          </a:xfrm>
          <a:prstGeom prst="rtTriangle">
            <a:avLst/>
          </a:prstGeom>
          <a:solidFill>
            <a:srgbClr val="B7C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8FEC633-6873-456E-9E39-4163753AE8D8}"/>
              </a:ext>
            </a:extLst>
          </p:cNvPr>
          <p:cNvSpPr txBox="1">
            <a:spLocks/>
          </p:cNvSpPr>
          <p:nvPr/>
        </p:nvSpPr>
        <p:spPr>
          <a:xfrm>
            <a:off x="304800" y="4070349"/>
            <a:ext cx="4114800" cy="2321141"/>
          </a:xfrm>
          <a:prstGeom prst="rect">
            <a:avLst/>
          </a:prstGeom>
          <a:solidFill>
            <a:srgbClr val="2F525B">
              <a:alpha val="10000"/>
            </a:srgbClr>
          </a:solidFill>
          <a:ln w="15875">
            <a:noFill/>
          </a:ln>
        </p:spPr>
        <p:txBody>
          <a:bodyPr vert="horz" lIns="91440" tIns="91440" rIns="91440" bIns="9144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000" b="1" cap="all" dirty="0"/>
              <a:t>Communities of practice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Organized around seven essential building blocks of an effective data   </a:t>
            </a:r>
            <a:br>
              <a:rPr lang="en-US" sz="2000" dirty="0"/>
            </a:br>
            <a:r>
              <a:rPr lang="en-US" sz="2000" dirty="0"/>
              <a:t>                       system, on which SST</a:t>
            </a:r>
            <a:br>
              <a:rPr lang="en-US" sz="2000" dirty="0"/>
            </a:br>
            <a:r>
              <a:rPr lang="en-US" sz="2000" dirty="0"/>
              <a:t>                          focus work and</a:t>
            </a:r>
            <a:br>
              <a:rPr lang="en-US" sz="2000" dirty="0"/>
            </a:br>
            <a:r>
              <a:rPr lang="en-US" sz="2000" dirty="0"/>
              <a:t>                            states collaborate.  </a:t>
            </a:r>
          </a:p>
        </p:txBody>
      </p:sp>
      <p:sp>
        <p:nvSpPr>
          <p:cNvPr id="47" name="Right Triangle 46">
            <a:extLst>
              <a:ext uri="{FF2B5EF4-FFF2-40B4-BE49-F238E27FC236}">
                <a16:creationId xmlns:a16="http://schemas.microsoft.com/office/drawing/2014/main" id="{E55F3A65-5C12-42EB-B260-DDDAC4000AF6}"/>
              </a:ext>
            </a:extLst>
          </p:cNvPr>
          <p:cNvSpPr/>
          <p:nvPr/>
        </p:nvSpPr>
        <p:spPr>
          <a:xfrm rot="10800000">
            <a:off x="3870960" y="4070349"/>
            <a:ext cx="548640" cy="551423"/>
          </a:xfrm>
          <a:prstGeom prst="rtTriangle">
            <a:avLst/>
          </a:prstGeom>
          <a:solidFill>
            <a:srgbClr val="B7C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479549"/>
            <a:ext cx="4114800" cy="2330451"/>
          </a:xfrm>
          <a:solidFill>
            <a:srgbClr val="2F525B">
              <a:alpha val="10000"/>
            </a:srgbClr>
          </a:solidFill>
          <a:ln w="15875">
            <a:noFill/>
          </a:ln>
        </p:spPr>
        <p:txBody>
          <a:bodyPr lIns="91440" tIns="91440" bIns="9144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cap="all" dirty="0"/>
              <a:t>Pubs &amp; Resources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Capture best practices</a:t>
            </a:r>
            <a:br>
              <a:rPr lang="en-US" sz="2000" dirty="0"/>
            </a:br>
            <a:r>
              <a:rPr lang="en-US" sz="2000" dirty="0"/>
              <a:t>from the field: </a:t>
            </a:r>
            <a:br>
              <a:rPr lang="en-US" sz="2000" dirty="0"/>
            </a:br>
            <a:r>
              <a:rPr lang="en-US" sz="2000" dirty="0"/>
              <a:t>briefs, guides, tools,</a:t>
            </a:r>
            <a:br>
              <a:rPr lang="en-US" sz="2000" dirty="0"/>
            </a:br>
            <a:r>
              <a:rPr lang="en-US" sz="2000" dirty="0"/>
              <a:t>templates, state-</a:t>
            </a:r>
            <a:br>
              <a:rPr lang="en-US" sz="2000" dirty="0"/>
            </a:br>
            <a:r>
              <a:rPr lang="en-US" sz="2000" dirty="0"/>
              <a:t>contributed resources </a:t>
            </a:r>
            <a:br>
              <a:rPr lang="en-US" sz="2000" dirty="0"/>
            </a:br>
            <a:r>
              <a:rPr lang="en-US" sz="2000" dirty="0"/>
              <a:t>and examples, state </a:t>
            </a:r>
            <a:br>
              <a:rPr lang="en-US" sz="2000" dirty="0"/>
            </a:br>
            <a:r>
              <a:rPr lang="en-US" sz="2000" dirty="0"/>
              <a:t>spotlights, etc.</a:t>
            </a:r>
            <a:endParaRPr lang="en-US" sz="2000" b="1" cap="all" dirty="0"/>
          </a:p>
        </p:txBody>
      </p:sp>
      <p:sp>
        <p:nvSpPr>
          <p:cNvPr id="45" name="Right Triangle 44">
            <a:extLst>
              <a:ext uri="{FF2B5EF4-FFF2-40B4-BE49-F238E27FC236}">
                <a16:creationId xmlns:a16="http://schemas.microsoft.com/office/drawing/2014/main" id="{87C26AC6-EA06-470E-9830-F40D4DADB845}"/>
              </a:ext>
            </a:extLst>
          </p:cNvPr>
          <p:cNvSpPr/>
          <p:nvPr/>
        </p:nvSpPr>
        <p:spPr>
          <a:xfrm rot="10800000">
            <a:off x="3870960" y="1479549"/>
            <a:ext cx="548640" cy="551423"/>
          </a:xfrm>
          <a:prstGeom prst="rtTriangle">
            <a:avLst/>
          </a:prstGeom>
          <a:solidFill>
            <a:srgbClr val="B7C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A5388A9-DCF7-455E-A12D-D14DB77C4CF4}"/>
              </a:ext>
            </a:extLst>
          </p:cNvPr>
          <p:cNvSpPr txBox="1">
            <a:spLocks/>
          </p:cNvSpPr>
          <p:nvPr/>
        </p:nvSpPr>
        <p:spPr>
          <a:xfrm>
            <a:off x="4648200" y="1479549"/>
            <a:ext cx="4114800" cy="2330451"/>
          </a:xfrm>
          <a:prstGeom prst="rect">
            <a:avLst/>
          </a:prstGeom>
          <a:solidFill>
            <a:srgbClr val="2F525B">
              <a:alpha val="10000"/>
            </a:srgbClr>
          </a:solidFill>
          <a:ln w="15875">
            <a:noFill/>
          </a:ln>
        </p:spPr>
        <p:txBody>
          <a:bodyPr vert="horz" lIns="91440" tIns="91440" rIns="91440" bIns="9144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000" b="1" cap="all" dirty="0"/>
              <a:t>Webinars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Online presentations to showcase state work or offer tips on </a:t>
            </a:r>
            <a:br>
              <a:rPr lang="en-US" sz="2000" dirty="0"/>
            </a:br>
            <a:r>
              <a:rPr lang="en-US" sz="2000" dirty="0"/>
              <a:t>pressing topics. </a:t>
            </a:r>
            <a:endParaRPr lang="en-US" sz="2000" b="1" cap="all" dirty="0"/>
          </a:p>
        </p:txBody>
      </p: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C9124F3D-D3F9-45A7-988F-370AC132E7CE}"/>
              </a:ext>
            </a:extLst>
          </p:cNvPr>
          <p:cNvSpPr/>
          <p:nvPr/>
        </p:nvSpPr>
        <p:spPr>
          <a:xfrm rot="10800000">
            <a:off x="8214360" y="1479549"/>
            <a:ext cx="548640" cy="551423"/>
          </a:xfrm>
          <a:prstGeom prst="rtTriangle">
            <a:avLst/>
          </a:prstGeom>
          <a:solidFill>
            <a:srgbClr val="B7C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5715000" cy="914400"/>
          </a:xfrm>
        </p:spPr>
        <p:txBody>
          <a:bodyPr/>
          <a:lstStyle/>
          <a:p>
            <a:r>
              <a:rPr lang="en-US" dirty="0"/>
              <a:t>SLDS Technical Assistance</a:t>
            </a:r>
          </a:p>
        </p:txBody>
      </p:sp>
      <p:pic>
        <p:nvPicPr>
          <p:cNvPr id="27" name="Picture 26" title="Thumbnail image of an SLDS spotlight">
            <a:extLst>
              <a:ext uri="{FF2B5EF4-FFF2-40B4-BE49-F238E27FC236}">
                <a16:creationId xmlns:a16="http://schemas.microsoft.com/office/drawing/2014/main" id="{3B9211C4-1951-42AA-A4C1-4ED03A954A4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55993" y="1615814"/>
            <a:ext cx="896814" cy="1164208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Picture 34" title="Thumbnail of an SLDS guide">
            <a:extLst>
              <a:ext uri="{FF2B5EF4-FFF2-40B4-BE49-F238E27FC236}">
                <a16:creationId xmlns:a16="http://schemas.microsoft.com/office/drawing/2014/main" id="{8A65B4AA-2EE2-4027-9B8D-69BFA900B8FE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3726" y="1925032"/>
            <a:ext cx="899615" cy="1164208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Picture 35" title="Thumbnail of an SLDS issue brief">
            <a:extLst>
              <a:ext uri="{FF2B5EF4-FFF2-40B4-BE49-F238E27FC236}">
                <a16:creationId xmlns:a16="http://schemas.microsoft.com/office/drawing/2014/main" id="{ADF39C91-72B3-4C26-AD10-4B2F90C1F600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260" y="2234250"/>
            <a:ext cx="898764" cy="1164208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Picture 37" title="Thumbnail of an SLDS Best Practices Brief">
            <a:extLst>
              <a:ext uri="{FF2B5EF4-FFF2-40B4-BE49-F238E27FC236}">
                <a16:creationId xmlns:a16="http://schemas.microsoft.com/office/drawing/2014/main" id="{578CC1F4-555B-4FD1-849D-1B418C0F5D98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3942" y="2543469"/>
            <a:ext cx="899865" cy="1164207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94755DD-0D34-47C5-A531-4657E1DCEFEF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4046" y="2640787"/>
            <a:ext cx="1367061" cy="102553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3" name="Picture 42" title="Image of a laptop computer showing an SLDS webinar">
            <a:extLst>
              <a:ext uri="{FF2B5EF4-FFF2-40B4-BE49-F238E27FC236}">
                <a16:creationId xmlns:a16="http://schemas.microsoft.com/office/drawing/2014/main" id="{868A5CA9-DAEC-4D66-B29E-4A92F607F306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4793" y="2532866"/>
            <a:ext cx="1845569" cy="1414166"/>
          </a:xfrm>
          <a:prstGeom prst="rect">
            <a:avLst/>
          </a:prstGeom>
        </p:spPr>
      </p:pic>
      <p:pic>
        <p:nvPicPr>
          <p:cNvPr id="44" name="Picture 2" descr="Pyramid showing 7 framework components: purpose/vision, project planning and management, stakeholder engagement, data governance, system design, data use, and sustainability" title="Graphic of the SLDS Framework for Data Systems">
            <a:extLst>
              <a:ext uri="{FF2B5EF4-FFF2-40B4-BE49-F238E27FC236}">
                <a16:creationId xmlns:a16="http://schemas.microsoft.com/office/drawing/2014/main" id="{82C08A32-476B-420B-A0CA-5F5D1BDB6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4957485"/>
            <a:ext cx="1981200" cy="14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title="Graphic of the United States with arrows showing Personnel Exchange Network visits">
            <a:extLst>
              <a:ext uri="{FF2B5EF4-FFF2-40B4-BE49-F238E27FC236}">
                <a16:creationId xmlns:a16="http://schemas.microsoft.com/office/drawing/2014/main" id="{999C783D-0700-4B59-A3E8-6A3FDFADE4D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032963"/>
            <a:ext cx="2385561" cy="1466548"/>
          </a:xfrm>
          <a:prstGeom prst="rect">
            <a:avLst/>
          </a:prstGeom>
        </p:spPr>
      </p:pic>
      <p:pic>
        <p:nvPicPr>
          <p:cNvPr id="41" name="Picture 40" title="Graphic of people's faces">
            <a:extLst>
              <a:ext uri="{FF2B5EF4-FFF2-40B4-BE49-F238E27FC236}">
                <a16:creationId xmlns:a16="http://schemas.microsoft.com/office/drawing/2014/main" id="{1639B426-01C8-4671-BB0A-FC20852F6A3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843" y="5993370"/>
            <a:ext cx="2245832" cy="390579"/>
          </a:xfrm>
          <a:prstGeom prst="rect">
            <a:avLst/>
          </a:prstGeom>
        </p:spPr>
      </p:pic>
      <p:pic>
        <p:nvPicPr>
          <p:cNvPr id="14" name="Graphic 13" descr="Share">
            <a:hlinkClick r:id="rId16"/>
            <a:extLst>
              <a:ext uri="{FF2B5EF4-FFF2-40B4-BE49-F238E27FC236}">
                <a16:creationId xmlns:a16="http://schemas.microsoft.com/office/drawing/2014/main" id="{AFA0371F-64E0-4771-9E36-40F2B2D269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22091" y="1538437"/>
            <a:ext cx="196424" cy="196424"/>
          </a:xfrm>
          <a:prstGeom prst="rect">
            <a:avLst/>
          </a:prstGeom>
        </p:spPr>
      </p:pic>
      <p:pic>
        <p:nvPicPr>
          <p:cNvPr id="33" name="Graphic 32" descr="Share">
            <a:hlinkClick r:id="rId17"/>
            <a:extLst>
              <a:ext uri="{FF2B5EF4-FFF2-40B4-BE49-F238E27FC236}">
                <a16:creationId xmlns:a16="http://schemas.microsoft.com/office/drawing/2014/main" id="{73A81301-9CB3-484A-A6B5-37B068E548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76614" y="1538437"/>
            <a:ext cx="196424" cy="196424"/>
          </a:xfrm>
          <a:prstGeom prst="rect">
            <a:avLst/>
          </a:prstGeom>
        </p:spPr>
      </p:pic>
      <p:pic>
        <p:nvPicPr>
          <p:cNvPr id="39" name="Graphic 38" descr="Share">
            <a:hlinkClick r:id="rId18"/>
            <a:extLst>
              <a:ext uri="{FF2B5EF4-FFF2-40B4-BE49-F238E27FC236}">
                <a16:creationId xmlns:a16="http://schemas.microsoft.com/office/drawing/2014/main" id="{79642243-7FCD-4D4D-A5E2-8969CE8638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70888" y="4136404"/>
            <a:ext cx="196424" cy="196424"/>
          </a:xfrm>
          <a:prstGeom prst="rect">
            <a:avLst/>
          </a:prstGeom>
        </p:spPr>
      </p:pic>
      <p:pic>
        <p:nvPicPr>
          <p:cNvPr id="53" name="Graphic 52" descr="Share">
            <a:hlinkClick r:id="rId19"/>
            <a:extLst>
              <a:ext uri="{FF2B5EF4-FFF2-40B4-BE49-F238E27FC236}">
                <a16:creationId xmlns:a16="http://schemas.microsoft.com/office/drawing/2014/main" id="{F5ED5B6A-1B7D-4B04-A03A-0EB7AABF3E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17804" y="4449632"/>
            <a:ext cx="196424" cy="196424"/>
          </a:xfrm>
          <a:prstGeom prst="rect">
            <a:avLst/>
          </a:prstGeom>
        </p:spPr>
      </p:pic>
      <p:pic>
        <p:nvPicPr>
          <p:cNvPr id="54" name="Graphic 53" descr="Share">
            <a:hlinkClick r:id="rId20"/>
            <a:extLst>
              <a:ext uri="{FF2B5EF4-FFF2-40B4-BE49-F238E27FC236}">
                <a16:creationId xmlns:a16="http://schemas.microsoft.com/office/drawing/2014/main" id="{6B1F82BB-7735-46F4-87DB-1CE5BE5F1E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23222" y="4756207"/>
            <a:ext cx="196424" cy="19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8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5" grpId="0" animBg="1"/>
      <p:bldP spid="15" grpId="0" animBg="1"/>
      <p:bldP spid="48" grpId="0" animBg="1"/>
      <p:bldP spid="52" grpId="0" animBg="1"/>
      <p:bldP spid="10" grpId="0" animBg="1"/>
      <p:bldP spid="47" grpId="0" animBg="1"/>
      <p:bldP spid="7" grpId="0" uiExpand="1" build="p" animBg="1"/>
      <p:bldP spid="45" grpId="0" animBg="1"/>
      <p:bldP spid="8" grpId="0" animBg="1"/>
      <p:bldP spid="42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CE855DEAB5B942A421E30464A1AD46" ma:contentTypeVersion="1" ma:contentTypeDescription="Create a new document." ma:contentTypeScope="" ma:versionID="36cfe0b4d701219cdeae1300fc5ae38e">
  <xsd:schema xmlns:xsd="http://www.w3.org/2001/XMLSchema" xmlns:xs="http://www.w3.org/2001/XMLSchema" xmlns:p="http://schemas.microsoft.com/office/2006/metadata/properties" xmlns:ns2="b7635ab0-52e7-4e33-aa76-893cd120ef45" targetNamespace="http://schemas.microsoft.com/office/2006/metadata/properties" ma:root="true" ma:fieldsID="02e919c86840afe6e7d82654f6a637fc" ns2:_="">
    <xsd:import namespace="b7635ab0-52e7-4e33-aa76-893cd120ef4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635ab0-52e7-4e33-aa76-893cd120ef4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7635ab0-52e7-4e33-aa76-893cd120ef45">DNVT47QTA7NQ-23-136</_dlc_DocId>
    <_dlc_DocIdUrl xmlns="b7635ab0-52e7-4e33-aa76-893cd120ef45">
      <Url>https://sharepoint.aemcorp.com/ed/EDTAP/_layouts/DocIdRedir.aspx?ID=DNVT47QTA7NQ-23-136</Url>
      <Description>DNVT47QTA7NQ-23-136</Description>
    </_dlc_DocIdUrl>
  </documentManagement>
</p:properties>
</file>

<file path=customXml/itemProps1.xml><?xml version="1.0" encoding="utf-8"?>
<ds:datastoreItem xmlns:ds="http://schemas.openxmlformats.org/officeDocument/2006/customXml" ds:itemID="{33F0AB1D-5D87-40EE-AB81-D071F45265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CD43E0-F73D-4C3F-8D11-46D06286B5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635ab0-52e7-4e33-aa76-893cd120ef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142992-EAC8-4DAD-B530-5E44800043B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89BC953-2D66-424C-931F-A7A22FEF9084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b7635ab0-52e7-4e33-aa76-893cd120ef45"/>
    <ds:schemaRef ds:uri="http://purl.org/dc/dcmitype/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30412</TotalTime>
  <Words>210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Custom Design</vt:lpstr>
      <vt:lpstr>State Support Team</vt:lpstr>
      <vt:lpstr>SLDS Technical Assistance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SLDS State Support Team</dc:title>
  <dc:subject>SLDS Technical Assistance</dc:subject>
  <dc:creator>SLDS State Support Team</dc:creator>
  <cp:keywords>statewide longitudinal data system; SLDS; state support team; SST; technical assistance;</cp:keywords>
  <dc:description/>
  <cp:lastModifiedBy>Chad Bridgeman</cp:lastModifiedBy>
  <cp:revision>828</cp:revision>
  <cp:lastPrinted>2017-11-01T13:19:06Z</cp:lastPrinted>
  <dcterms:created xsi:type="dcterms:W3CDTF">2011-05-10T18:26:10Z</dcterms:created>
  <dcterms:modified xsi:type="dcterms:W3CDTF">2020-01-22T11:34:45Z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0x01010078CE855DEAB5B942A421E30464A1AD46</vt:lpwstr>
  </property>
  <property fmtid="{D5CDD505-2E9C-101B-9397-08002B2CF9AE}" pid="3" name="_dlc_DocIdItemGuid">
    <vt:lpwstr>298874de-e473-4503-976e-72affc0abfd7</vt:lpwstr>
  </property>
  <property fmtid="{D5CDD505-2E9C-101B-9397-08002B2CF9AE}" pid="4" name="Language">
    <vt:lpwstr>English</vt:lpwstr>
  </property>
</Properties>
</file>