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303" r:id="rId5"/>
    <p:sldId id="307" r:id="rId6"/>
    <p:sldId id="308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0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68744"/>
    <a:srgbClr val="502871"/>
    <a:srgbClr val="0D809D"/>
    <a:srgbClr val="8AA33B"/>
    <a:srgbClr val="45496B"/>
    <a:srgbClr val="7980A3"/>
    <a:srgbClr val="EDEEF3"/>
    <a:srgbClr val="F7F8FB"/>
    <a:srgbClr val="F5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56" autoAdjust="0"/>
    <p:restoredTop sz="91437" autoAdjust="0"/>
  </p:normalViewPr>
  <p:slideViewPr>
    <p:cSldViewPr>
      <p:cViewPr>
        <p:scale>
          <a:sx n="70" d="100"/>
          <a:sy n="70" d="100"/>
        </p:scale>
        <p:origin x="-151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A7DB7-73B3-4AE0-A842-AAAEEC7C0C42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C58CA-12E4-4F31-9B48-6F56F73F4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6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2133600"/>
            <a:ext cx="914400" cy="9144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67350" y="2133600"/>
            <a:ext cx="914400" cy="9144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2133600"/>
            <a:ext cx="914400" cy="9144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2133600"/>
            <a:ext cx="914400" cy="9144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2133600"/>
            <a:ext cx="329184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57950" y="2045525"/>
            <a:ext cx="384048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1704038" y="1043050"/>
            <a:ext cx="7162800" cy="785750"/>
          </a:xfrm>
        </p:spPr>
        <p:txBody>
          <a:bodyPr tIns="0" bIns="0">
            <a:noAutofit/>
          </a:bodyPr>
          <a:lstStyle>
            <a:lvl1pPr algn="r">
              <a:defRPr sz="40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  </a:t>
            </a:r>
            <a:endParaRPr lang="en-US" dirty="0"/>
          </a:p>
        </p:txBody>
      </p:sp>
      <p:pic>
        <p:nvPicPr>
          <p:cNvPr id="28" name="Picture 27" descr="edustack.final2.jpg"/>
          <p:cNvPicPr>
            <a:picLocks noChangeAspect="1"/>
          </p:cNvPicPr>
          <p:nvPr userDrawn="1"/>
        </p:nvPicPr>
        <p:blipFill>
          <a:blip r:embed="rId3" cstate="print"/>
          <a:srcRect l="36963" t="3067" r="10274"/>
          <a:stretch>
            <a:fillRect/>
          </a:stretch>
        </p:blipFill>
        <p:spPr>
          <a:xfrm>
            <a:off x="0" y="40575"/>
            <a:ext cx="1524000" cy="6367961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2118360" y="2133600"/>
            <a:ext cx="2834640" cy="9144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8448" y="1143000"/>
            <a:ext cx="8534400" cy="4525963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800" b="1">
                <a:latin typeface="Gill Sans MT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800">
                <a:latin typeface="Gill Sans MT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Courier New" pitchFamily="49" charset="0"/>
              <a:buChar char="o"/>
              <a:defRPr>
                <a:latin typeface="Gill Sans MT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Topic</a:t>
            </a:r>
          </a:p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143000"/>
            <a:ext cx="8534400" cy="4525963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800" b="1">
                <a:latin typeface="Gill Sans MT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800">
                <a:latin typeface="Gill Sans MT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Courier New" pitchFamily="49" charset="0"/>
              <a:buChar char="o"/>
              <a:defRPr>
                <a:latin typeface="Gill Sans MT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Topic</a:t>
            </a:r>
          </a:p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012375" y="838200"/>
            <a:ext cx="914400" cy="45720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955475" y="838200"/>
            <a:ext cx="914400" cy="45720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10450" y="838200"/>
            <a:ext cx="914400" cy="45720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867400" y="838200"/>
            <a:ext cx="914400" cy="45720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814816" y="838200"/>
            <a:ext cx="329184" cy="45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988625" y="762000"/>
            <a:ext cx="3810000" cy="228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04800" y="52450"/>
            <a:ext cx="8534400" cy="785750"/>
          </a:xfrm>
        </p:spPr>
        <p:txBody>
          <a:bodyPr tIns="0" bIns="0">
            <a:normAutofit/>
          </a:bodyPr>
          <a:lstStyle>
            <a:lvl1pPr algn="l">
              <a:defRPr sz="3600" cap="small" baseline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3750" y="838200"/>
            <a:ext cx="4937760" cy="4572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pic>
        <p:nvPicPr>
          <p:cNvPr id="27" name="Picture 26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2012 SLDS P-20W Best Practice Conference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8_Title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 rot="-5400000" flipH="1">
            <a:off x="1143000" y="-1143000"/>
            <a:ext cx="6858000" cy="9144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74" name="Shape 74"/>
          <p:cNvSpPr/>
          <p:nvPr/>
        </p:nvSpPr>
        <p:spPr>
          <a:xfrm>
            <a:off x="0" y="0"/>
            <a:ext cx="9144000" cy="6476999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304800" y="6512625"/>
            <a:ext cx="9067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2012 SLDS P-20W Best Practice Conference</a:t>
            </a:r>
          </a:p>
        </p:txBody>
      </p:sp>
      <p:sp>
        <p:nvSpPr>
          <p:cNvPr id="76" name="Shape 76"/>
          <p:cNvSpPr/>
          <p:nvPr/>
        </p:nvSpPr>
        <p:spPr>
          <a:xfrm>
            <a:off x="7591789" y="5181600"/>
            <a:ext cx="1192476" cy="10207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77" name="Shape 77"/>
          <p:cNvSpPr/>
          <p:nvPr/>
        </p:nvSpPr>
        <p:spPr>
          <a:xfrm>
            <a:off x="7391400" y="5105400"/>
            <a:ext cx="1716974" cy="1354775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970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8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 rot="-5400000" flipH="1">
            <a:off x="1143000" y="-1143000"/>
            <a:ext cx="6858000" cy="9144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0"/>
            <a:ext cx="9144000" cy="6476999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5012375" y="838200"/>
            <a:ext cx="914400" cy="45719"/>
          </a:xfrm>
          <a:prstGeom prst="rect">
            <a:avLst/>
          </a:prstGeom>
          <a:solidFill>
            <a:srgbClr val="8AA33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5955475" y="838200"/>
            <a:ext cx="914400" cy="45719"/>
          </a:xfrm>
          <a:prstGeom prst="rect">
            <a:avLst/>
          </a:prstGeom>
          <a:solidFill>
            <a:srgbClr val="0D809D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6910450" y="838200"/>
            <a:ext cx="914400" cy="45719"/>
          </a:xfrm>
          <a:prstGeom prst="rect">
            <a:avLst/>
          </a:prstGeom>
          <a:solidFill>
            <a:srgbClr val="50287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3" name="Shape 33"/>
          <p:cNvSpPr/>
          <p:nvPr/>
        </p:nvSpPr>
        <p:spPr>
          <a:xfrm>
            <a:off x="7867400" y="838200"/>
            <a:ext cx="914400" cy="45719"/>
          </a:xfrm>
          <a:prstGeom prst="rect">
            <a:avLst/>
          </a:prstGeom>
          <a:solidFill>
            <a:srgbClr val="068744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8814815" y="838200"/>
            <a:ext cx="329184" cy="4571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4988625" y="762000"/>
            <a:ext cx="3809999" cy="228600"/>
          </a:xfrm>
          <a:prstGeom prst="rect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6" name="Shape 36"/>
          <p:cNvSpPr txBox="1"/>
          <p:nvPr/>
        </p:nvSpPr>
        <p:spPr>
          <a:xfrm>
            <a:off x="304800" y="6512625"/>
            <a:ext cx="9067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x-none"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2012 SLDS P-20W Best Practice Conference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18447" y="1143000"/>
            <a:ext cx="85343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Clr>
                <a:srgbClr val="3F3F3F"/>
              </a:buClr>
              <a:buNone/>
              <a:defRPr sz="2800" b="1"/>
            </a:lvl1pPr>
            <a:lvl2pPr rtl="0">
              <a:buClr>
                <a:srgbClr val="3F3F3F"/>
              </a:buClr>
              <a:buFont typeface="Arial"/>
              <a:buChar char="•"/>
              <a:defRPr sz="2800"/>
            </a:lvl2pPr>
            <a:lvl3pPr rtl="0">
              <a:buClr>
                <a:srgbClr val="3F3F3F"/>
              </a:buClr>
              <a:buFont typeface="Courier New"/>
              <a:buChar char="o"/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23750" y="838200"/>
            <a:ext cx="4937760" cy="45719"/>
          </a:xfrm>
          <a:prstGeom prst="rect">
            <a:avLst/>
          </a:prstGeom>
          <a:gradFill>
            <a:gsLst>
              <a:gs pos="0">
                <a:srgbClr val="D8D8D8"/>
              </a:gs>
              <a:gs pos="50000">
                <a:srgbClr val="F2F2F2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9" name="Shape 39"/>
          <p:cNvSpPr/>
          <p:nvPr/>
        </p:nvSpPr>
        <p:spPr>
          <a:xfrm>
            <a:off x="7591789" y="5181600"/>
            <a:ext cx="1192476" cy="10207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40" name="Shape 40"/>
          <p:cNvSpPr/>
          <p:nvPr/>
        </p:nvSpPr>
        <p:spPr>
          <a:xfrm>
            <a:off x="7391400" y="5105400"/>
            <a:ext cx="1716974" cy="1354775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04800" y="52450"/>
            <a:ext cx="8534399" cy="785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defRPr sz="3600" cap="small" baseline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79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70" r:id="rId3"/>
    <p:sldLayoutId id="2147483667" r:id="rId4"/>
    <p:sldLayoutId id="2147483666" r:id="rId5"/>
    <p:sldLayoutId id="2147483669" r:id="rId6"/>
    <p:sldLayoutId id="2147483671" r:id="rId7"/>
    <p:sldLayoutId id="2147483672" r:id="rId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 cap="small" baseline="0">
          <a:solidFill>
            <a:schemeClr val="tx1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urt.kiefer@dpi.wi.gov" TargetMode="External"/><Relationship Id="rId2" Type="http://schemas.openxmlformats.org/officeDocument/2006/relationships/hyperlink" Target="mailto:Brian.Rawson@tea.state.tx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ces.ed.gov/pubsearch/pubsinfo.asp?pubid=2011804" TargetMode="External"/><Relationship Id="rId5" Type="http://schemas.openxmlformats.org/officeDocument/2006/relationships/hyperlink" Target="mailto:jeff.sellers@sst-slds.org" TargetMode="External"/><Relationship Id="rId4" Type="http://schemas.openxmlformats.org/officeDocument/2006/relationships/hyperlink" Target="mailto:neal.gibson@arkansas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1043050"/>
            <a:ext cx="7647638" cy="78575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Documenting and Quantifying Return on Investment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9305" y="2699845"/>
            <a:ext cx="6781800" cy="198823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Tuesday, October 30, 2012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Brian Rawson, Texas Education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Agency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Kurt Kiefer, Wisconsin Department of Public Instruction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Neal Gibson,  Arkansas Department of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05469"/>
            <a:ext cx="8489555" cy="50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957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small" dirty="0" smtClean="0">
                <a:latin typeface="Gill Sans MT" pitchFamily="34" charset="0"/>
              </a:rPr>
              <a:t>Legislature Reports</a:t>
            </a:r>
            <a:endParaRPr lang="en-US" sz="3600" cap="small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0895" y="2556808"/>
            <a:ext cx="4511171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Texas Student Data System ROI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6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A balanced approach to benefits realization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TEA-003-TSDS-Logo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4038600"/>
            <a:ext cx="2362200" cy="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Quantitative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vs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 Qualitative ROI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 flipH="1">
            <a:off x="4800600" y="1417637"/>
            <a:ext cx="3733800" cy="3962400"/>
          </a:xfrm>
          <a:prstGeom prst="wedgeRoundRectCallout">
            <a:avLst>
              <a:gd name="adj1" fmla="val 81602"/>
              <a:gd name="adj2" fmla="val 14943"/>
              <a:gd name="adj3" fmla="val 16667"/>
            </a:avLst>
          </a:prstGeom>
          <a:gradFill>
            <a:gsLst>
              <a:gs pos="0">
                <a:schemeClr val="bg1">
                  <a:alpha val="20000"/>
                </a:schemeClr>
              </a:gs>
              <a:gs pos="80000">
                <a:srgbClr val="8AA33B">
                  <a:alpha val="74902"/>
                </a:srgbClr>
              </a:gs>
              <a:gs pos="100000">
                <a:srgbClr val="8AA33B"/>
              </a:gs>
            </a:gsLst>
            <a:path path="circl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Gill Sans MT" pitchFamily="34" charset="0"/>
                <a:cs typeface="Arial" pitchFamily="34" charset="0"/>
              </a:rPr>
              <a:t>Post-Implementation Review of Business Outcomes</a:t>
            </a:r>
          </a:p>
          <a:p>
            <a:pPr marL="17145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Gill Sans MT" pitchFamily="34" charset="0"/>
                <a:cs typeface="Arial" pitchFamily="34" charset="0"/>
              </a:rPr>
              <a:t>Actual results of 4 quantitative and qualitative factors that were anticipated in the business case:</a:t>
            </a:r>
          </a:p>
          <a:p>
            <a:pPr marL="400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000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Gill Sans MT" pitchFamily="34" charset="0"/>
                <a:cs typeface="Arial" pitchFamily="34" charset="0"/>
              </a:rPr>
              <a:t>Statutory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Gill Sans MT" pitchFamily="34" charset="0"/>
                <a:cs typeface="Arial" pitchFamily="34" charset="0"/>
              </a:rPr>
              <a:t> fulfillment</a:t>
            </a:r>
          </a:p>
          <a:p>
            <a:pPr marL="400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00050" algn="l"/>
              </a:tabLst>
            </a:pPr>
            <a:r>
              <a:rPr lang="en-US" sz="2000" baseline="0" dirty="0" smtClean="0">
                <a:latin typeface="Gill Sans MT" pitchFamily="34" charset="0"/>
                <a:cs typeface="Arial" pitchFamily="34" charset="0"/>
              </a:rPr>
              <a:t>Strategic</a:t>
            </a:r>
            <a:r>
              <a:rPr lang="en-US" sz="2000" dirty="0" smtClean="0">
                <a:latin typeface="Gill Sans MT" pitchFamily="34" charset="0"/>
                <a:cs typeface="Arial" pitchFamily="34" charset="0"/>
              </a:rPr>
              <a:t> alignment</a:t>
            </a:r>
          </a:p>
          <a:p>
            <a:pPr marL="400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0005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Gill Sans MT" pitchFamily="34" charset="0"/>
                <a:cs typeface="Arial" pitchFamily="34" charset="0"/>
              </a:rPr>
              <a:t>Agency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Gill Sans MT" pitchFamily="34" charset="0"/>
                <a:cs typeface="Arial" pitchFamily="34" charset="0"/>
              </a:rPr>
              <a:t> impact analysis</a:t>
            </a:r>
          </a:p>
          <a:p>
            <a:pPr marL="400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00050" algn="l"/>
              </a:tabLst>
            </a:pPr>
            <a:r>
              <a:rPr lang="en-US" sz="2000" baseline="0" dirty="0" smtClean="0">
                <a:latin typeface="Gill Sans MT" pitchFamily="34" charset="0"/>
                <a:cs typeface="Arial" pitchFamily="34" charset="0"/>
              </a:rPr>
              <a:t>Financial</a:t>
            </a:r>
            <a:r>
              <a:rPr lang="en-US" sz="2000" dirty="0" smtClean="0">
                <a:latin typeface="Gill Sans MT" pitchFamily="34" charset="0"/>
                <a:cs typeface="Arial" pitchFamily="34" charset="0"/>
              </a:rPr>
              <a:t> analysis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646237"/>
            <a:ext cx="5320352" cy="4068763"/>
          </a:xfrm>
        </p:spPr>
        <p:txBody>
          <a:bodyPr>
            <a:noAutofit/>
          </a:bodyPr>
          <a:lstStyle/>
          <a:p>
            <a:pPr lvl="1"/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Business justification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Project planning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Solicitation and contracting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Project implementation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Benefits realization</a:t>
            </a:r>
          </a:p>
          <a:p>
            <a:pPr lvl="4">
              <a:buNone/>
            </a:pPr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955357"/>
            <a:ext cx="8686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Texa</a:t>
            </a: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 Project Delivery Framework (statutory)</a:t>
            </a:r>
            <a:endParaRPr lang="en-US" sz="2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flipH="1">
            <a:off x="4800600" y="1722437"/>
            <a:ext cx="4038600" cy="3276600"/>
          </a:xfrm>
          <a:prstGeom prst="wedgeEllipseCallout">
            <a:avLst>
              <a:gd name="adj1" fmla="val 75882"/>
              <a:gd name="adj2" fmla="val -44752"/>
            </a:avLst>
          </a:prstGeom>
          <a:gradFill>
            <a:gsLst>
              <a:gs pos="0">
                <a:schemeClr val="bg1">
                  <a:alpha val="20000"/>
                </a:schemeClr>
              </a:gs>
              <a:gs pos="80000">
                <a:srgbClr val="0D809D">
                  <a:alpha val="74902"/>
                </a:srgbClr>
              </a:gs>
              <a:gs pos="100000">
                <a:srgbClr val="0D809D"/>
              </a:gs>
            </a:gsLst>
            <a:path path="circl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600"/>
              </a:spcAft>
            </a:pPr>
            <a:r>
              <a:rPr lang="en-US" sz="2200" b="1" dirty="0" smtClean="0">
                <a:latin typeface="Gill Sans MT" pitchFamily="34" charset="0"/>
                <a:cs typeface="Arial" pitchFamily="34" charset="0"/>
              </a:rPr>
              <a:t>Business Case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Gill Sans MT" pitchFamily="34" charset="0"/>
                <a:cs typeface="Arial" pitchFamily="34" charset="0"/>
              </a:rPr>
              <a:t>Comparative information between business </a:t>
            </a:r>
            <a:r>
              <a:rPr lang="en-US" sz="2000" b="1" dirty="0" smtClean="0">
                <a:latin typeface="Gill Sans MT" pitchFamily="34" charset="0"/>
                <a:cs typeface="Arial" pitchFamily="34" charset="0"/>
              </a:rPr>
              <a:t>solution cost </a:t>
            </a:r>
            <a:r>
              <a:rPr lang="en-US" sz="2000" dirty="0" smtClean="0">
                <a:latin typeface="Gill Sans MT" pitchFamily="34" charset="0"/>
                <a:cs typeface="Arial" pitchFamily="34" charset="0"/>
              </a:rPr>
              <a:t>and</a:t>
            </a:r>
            <a:r>
              <a:rPr lang="en-US" sz="2000" b="1" dirty="0" smtClean="0">
                <a:latin typeface="Gill Sans MT" pitchFamily="34" charset="0"/>
                <a:cs typeface="Arial" pitchFamily="34" charset="0"/>
              </a:rPr>
              <a:t> project benefits</a:t>
            </a:r>
            <a:r>
              <a:rPr lang="en-US" sz="2000" dirty="0" smtClean="0">
                <a:latin typeface="Gill Sans MT" pitchFamily="34" charset="0"/>
                <a:cs typeface="Arial" pitchFamily="34" charset="0"/>
              </a:rPr>
              <a:t>, based on a business case analysis process</a:t>
            </a:r>
          </a:p>
        </p:txBody>
      </p:sp>
    </p:spTree>
    <p:extLst>
      <p:ext uri="{BB962C8B-B14F-4D97-AF65-F5344CB8AC3E}">
        <p14:creationId xmlns:p14="http://schemas.microsoft.com/office/powerpoint/2010/main" val="85582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3322637"/>
            <a:ext cx="8534400" cy="2849563"/>
          </a:xfrm>
        </p:spPr>
        <p:txBody>
          <a:bodyPr>
            <a:noAutofit/>
          </a:bodyPr>
          <a:lstStyle/>
          <a:p>
            <a:pPr lvl="1">
              <a:buNone/>
              <a:tabLst>
                <a:tab pos="914400" algn="l"/>
              </a:tabLst>
            </a:pPr>
            <a:r>
              <a:rPr lang="en-US" b="1" i="1" dirty="0" smtClean="0">
                <a:solidFill>
                  <a:srgbClr val="8AA33B"/>
                </a:solidFill>
                <a:latin typeface="Bodoni MT" pitchFamily="18" charset="0"/>
                <a:cs typeface="Arial" pitchFamily="34" charset="0"/>
              </a:rPr>
              <a:t>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	= Mandate</a:t>
            </a:r>
          </a:p>
          <a:p>
            <a:pPr lvl="1">
              <a:buNone/>
              <a:tabLst>
                <a:tab pos="914400" algn="l"/>
              </a:tabLst>
            </a:pPr>
            <a:r>
              <a:rPr lang="en-US" b="1" i="1" dirty="0" smtClean="0">
                <a:solidFill>
                  <a:srgbClr val="8AA33B"/>
                </a:solidFill>
                <a:latin typeface="Bodoni MT" pitchFamily="18" charset="0"/>
                <a:cs typeface="Arial" pitchFamily="34" charset="0"/>
              </a:rPr>
              <a:t>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 	= Value to state</a:t>
            </a:r>
          </a:p>
          <a:p>
            <a:pPr lvl="1">
              <a:buNone/>
              <a:tabLst>
                <a:tab pos="914400" algn="l"/>
              </a:tabLst>
            </a:pPr>
            <a:r>
              <a:rPr lang="en-US" b="1" i="1" dirty="0" smtClean="0">
                <a:solidFill>
                  <a:srgbClr val="8AA33B"/>
                </a:solidFill>
                <a:latin typeface="Bodoni MT" pitchFamily="18" charset="0"/>
                <a:cs typeface="Arial" pitchFamily="34" charset="0"/>
              </a:rPr>
              <a:t>C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	= Value to customers</a:t>
            </a:r>
          </a:p>
          <a:p>
            <a:pPr lvl="1">
              <a:buNone/>
              <a:tabLst>
                <a:tab pos="914400" algn="l"/>
              </a:tabLst>
            </a:pPr>
            <a:r>
              <a:rPr lang="en-US" b="1" i="1" dirty="0" smtClean="0">
                <a:solidFill>
                  <a:srgbClr val="8AA33B"/>
                </a:solidFill>
                <a:latin typeface="Bodoni MT" pitchFamily="18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 		= Investment value</a:t>
            </a:r>
          </a:p>
          <a:p>
            <a:pPr lvl="1">
              <a:buNone/>
              <a:tabLst>
                <a:tab pos="914400" algn="l"/>
              </a:tabLst>
            </a:pPr>
            <a:r>
              <a:rPr lang="en-US" b="1" i="1" dirty="0" smtClean="0">
                <a:solidFill>
                  <a:srgbClr val="8AA33B"/>
                </a:solidFill>
                <a:latin typeface="Bodoni MT" pitchFamily="18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	= Risk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lvl="0"/>
            <a:endParaRPr lang="en-US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Return on Investment Value to the State (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ROIv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)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33400" y="1366897"/>
            <a:ext cx="8020050" cy="2062103"/>
            <a:chOff x="666750" y="1066800"/>
            <a:chExt cx="8020050" cy="2062103"/>
          </a:xfrm>
        </p:grpSpPr>
        <p:sp>
          <p:nvSpPr>
            <p:cNvPr id="16" name="TextBox 15"/>
            <p:cNvSpPr txBox="1"/>
            <p:nvPr/>
          </p:nvSpPr>
          <p:spPr>
            <a:xfrm>
              <a:off x="666750" y="1390650"/>
              <a:ext cx="2895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i="1" dirty="0" err="1" smtClean="0">
                  <a:latin typeface="Bodoni MT" pitchFamily="18" charset="0"/>
                </a:rPr>
                <a:t>ROIv</a:t>
              </a:r>
              <a:r>
                <a:rPr lang="en-US" sz="6400" i="1" dirty="0" smtClean="0">
                  <a:latin typeface="Bodoni MT" pitchFamily="18" charset="0"/>
                </a:rPr>
                <a:t> =</a:t>
              </a:r>
              <a:endParaRPr lang="en-US" sz="6400" i="1" dirty="0">
                <a:latin typeface="Bodoni MT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29000" y="1066800"/>
              <a:ext cx="52578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i="1" u="sng" dirty="0" smtClean="0">
                  <a:latin typeface="Bodoni MT" pitchFamily="18" charset="0"/>
                </a:rPr>
                <a:t>M + S + C + I</a:t>
              </a:r>
            </a:p>
            <a:p>
              <a:r>
                <a:rPr lang="en-US" sz="6400" i="1" dirty="0" smtClean="0">
                  <a:latin typeface="Bodoni MT" pitchFamily="18" charset="0"/>
                </a:rPr>
                <a:t>        2</a:t>
              </a:r>
              <a:r>
                <a:rPr lang="en-US" sz="6400" dirty="0" smtClean="0">
                  <a:latin typeface="Cambria Math"/>
                  <a:ea typeface="Cambria Math"/>
                </a:rPr>
                <a:t>√</a:t>
              </a:r>
              <a:r>
                <a:rPr lang="en-US" sz="6400" i="1" dirty="0" smtClean="0">
                  <a:latin typeface="Bodoni MT" pitchFamily="18" charset="0"/>
                </a:rPr>
                <a:t>R</a:t>
              </a:r>
              <a:endParaRPr lang="en-US" sz="6400" i="1" dirty="0">
                <a:latin typeface="Bodoni MT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46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Statewide 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vs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 Local ROI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" y="2590800"/>
          <a:ext cx="6553200" cy="327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3581400"/>
              </a:tblGrid>
              <a:tr h="4265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Gill Sans MT" pitchFamily="34" charset="0"/>
                        </a:rPr>
                        <a:t>Current SIS Annual Costs</a:t>
                      </a:r>
                      <a:endParaRPr lang="en-US" sz="1600" dirty="0">
                        <a:solidFill>
                          <a:schemeClr val="bg1"/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Gill Sans MT" pitchFamily="34" charset="0"/>
                        </a:rPr>
                        <a:t>Potential SIS “Cloud-based” Costs</a:t>
                      </a:r>
                      <a:endParaRPr lang="en-US" sz="1600" dirty="0">
                        <a:solidFill>
                          <a:schemeClr val="bg1"/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071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SIS application base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Annual subscription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71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Vendor adaptation 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Annual hosting 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1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Hardware/software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 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One-time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 installation 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71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Facilities &amp; internet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Internet service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1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Training/sustainability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Training/sustainability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71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Support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1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" pitchFamily="34" charset="0"/>
                        </a:rPr>
                        <a:t>Staffing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2362200"/>
          </a:xfrm>
        </p:spPr>
        <p:txBody>
          <a:bodyPr>
            <a:noAutofit/>
          </a:bodyPr>
          <a:lstStyle/>
          <a:p>
            <a:pPr marL="285750" lvl="1">
              <a:spcAft>
                <a:spcPts val="1200"/>
              </a:spcAft>
            </a:pPr>
            <a:r>
              <a:rPr lang="en-US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EX: State-sponsored Student Information Syste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 (SSIS)</a:t>
            </a:r>
            <a:endParaRPr lang="en-US" sz="2000" b="0" dirty="0" smtClean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cs typeface="Arial" pitchFamily="34" charset="0"/>
            </a:endParaRPr>
          </a:p>
          <a:p>
            <a:pPr marL="285750" lvl="1"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TCO Tool helps LEAs compare costs of current SIS against prices for SSIS contracts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28800" y="1828800"/>
            <a:ext cx="7010400" cy="4572000"/>
            <a:chOff x="1828800" y="1905000"/>
            <a:chExt cx="7315200" cy="4724400"/>
          </a:xfrm>
        </p:grpSpPr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 flipH="1">
              <a:off x="1828800" y="1905000"/>
              <a:ext cx="7315200" cy="4724400"/>
            </a:xfrm>
            <a:prstGeom prst="wedgeRoundRectCallout">
              <a:avLst>
                <a:gd name="adj1" fmla="val 57790"/>
                <a:gd name="adj2" fmla="val -44538"/>
                <a:gd name="adj3" fmla="val 16667"/>
              </a:avLst>
            </a:prstGeom>
            <a:gradFill>
              <a:gsLst>
                <a:gs pos="0">
                  <a:schemeClr val="bg1">
                    <a:alpha val="20000"/>
                  </a:schemeClr>
                </a:gs>
                <a:gs pos="80000">
                  <a:srgbClr val="8AA33B">
                    <a:alpha val="74902"/>
                  </a:srgbClr>
                </a:gs>
                <a:gs pos="100000">
                  <a:srgbClr val="8AA33B"/>
                </a:gs>
              </a:gsLst>
              <a:path path="circl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cs typeface="Arial" pitchFamily="34" charset="0"/>
              </a:endParaRPr>
            </a:p>
          </p:txBody>
        </p:sp>
        <p:pic>
          <p:nvPicPr>
            <p:cNvPr id="10" name="Content Placeholder 8" descr="TCO screenshot.png"/>
            <p:cNvPicPr>
              <a:picLocks noChangeAspect="1"/>
            </p:cNvPicPr>
            <p:nvPr/>
          </p:nvPicPr>
          <p:blipFill>
            <a:blip r:embed="rId2" cstate="print"/>
            <a:srcRect l="-1573" t="-2415" r="-1573" b="-2415"/>
            <a:stretch>
              <a:fillRect/>
            </a:stretch>
          </p:blipFill>
          <p:spPr>
            <a:xfrm>
              <a:off x="2124075" y="2057400"/>
              <a:ext cx="6767464" cy="44782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4349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Summary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800600" y="762000"/>
            <a:ext cx="4317152" cy="5016758"/>
            <a:chOff x="4800600" y="762000"/>
            <a:chExt cx="4317152" cy="5016758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0600" y="1371600"/>
              <a:ext cx="3903585" cy="3778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5791200" y="762000"/>
              <a:ext cx="3326552" cy="50167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0" dirty="0" smtClean="0">
                  <a:solidFill>
                    <a:srgbClr val="8AA33B"/>
                  </a:solidFill>
                  <a:cs typeface="Arial" pitchFamily="34" charset="0"/>
                  <a:sym typeface="Wingdings 2"/>
                </a:rPr>
                <a:t></a:t>
              </a:r>
              <a:endParaRPr lang="en-US" sz="32000" dirty="0">
                <a:solidFill>
                  <a:srgbClr val="8AA33B"/>
                </a:solidFill>
              </a:endParaRPr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8448" y="1143000"/>
            <a:ext cx="5320352" cy="4525963"/>
          </a:xfrm>
        </p:spPr>
        <p:txBody>
          <a:bodyPr>
            <a:noAutofit/>
          </a:bodyPr>
          <a:lstStyle/>
          <a:p>
            <a:pPr marL="285750" lvl="1">
              <a:spcAft>
                <a:spcPts val="1200"/>
              </a:spcAft>
            </a:pPr>
            <a:r>
              <a:rPr lang="en-US" sz="2600" b="0" dirty="0" smtClean="0">
                <a:latin typeface="Gill Sans MT" pitchFamily="34" charset="0"/>
                <a:cs typeface="Arial" pitchFamily="34" charset="0"/>
              </a:rPr>
              <a:t>Ba</a:t>
            </a:r>
            <a:r>
              <a:rPr lang="en-US" sz="2600" dirty="0" smtClean="0">
                <a:cs typeface="Arial" pitchFamily="34" charset="0"/>
              </a:rPr>
              <a:t>lanced approach to ROI</a:t>
            </a:r>
          </a:p>
          <a:p>
            <a:pPr marL="285750" lvl="1">
              <a:spcAft>
                <a:spcPts val="1200"/>
              </a:spcAft>
            </a:pPr>
            <a:r>
              <a:rPr lang="en-US" sz="2600" dirty="0" smtClean="0">
                <a:latin typeface="Gill Sans MT" pitchFamily="34" charset="0"/>
                <a:cs typeface="Arial" pitchFamily="34" charset="0"/>
              </a:rPr>
              <a:t>Quantitative ROI satisfies fiduciary responsibility</a:t>
            </a:r>
          </a:p>
          <a:p>
            <a:pPr marL="285750" lvl="1">
              <a:spcAft>
                <a:spcPts val="1200"/>
              </a:spcAft>
            </a:pPr>
            <a:r>
              <a:rPr lang="en-US" sz="2600" dirty="0" smtClean="0">
                <a:cs typeface="Arial" pitchFamily="34" charset="0"/>
              </a:rPr>
              <a:t>Qualitative factors ensure comprehensive perspective</a:t>
            </a:r>
          </a:p>
          <a:p>
            <a:pPr marL="285750" lvl="1">
              <a:spcAft>
                <a:spcPts val="1200"/>
              </a:spcAft>
            </a:pPr>
            <a:r>
              <a:rPr lang="en-US" sz="2600" dirty="0" smtClean="0">
                <a:latin typeface="Gill Sans MT" pitchFamily="34" charset="0"/>
                <a:cs typeface="Arial" pitchFamily="34" charset="0"/>
              </a:rPr>
              <a:t>Statewide focus satisfies “funders”</a:t>
            </a:r>
          </a:p>
          <a:p>
            <a:pPr marL="285750" lvl="1">
              <a:spcAft>
                <a:spcPts val="1200"/>
              </a:spcAft>
            </a:pPr>
            <a:r>
              <a:rPr lang="en-US" sz="2600" dirty="0" smtClean="0">
                <a:cs typeface="Arial" pitchFamily="34" charset="0"/>
              </a:rPr>
              <a:t>Local focus satisfies local control needs</a:t>
            </a:r>
            <a:endParaRPr lang="en-US" sz="2600" dirty="0" smtClean="0">
              <a:latin typeface="Gill Sans MT" pitchFamily="34" charset="0"/>
              <a:cs typeface="Arial" pitchFamily="34" charset="0"/>
            </a:endParaRPr>
          </a:p>
          <a:p>
            <a:pPr lvl="0"/>
            <a:endParaRPr lang="en-US" b="0" dirty="0" smtClean="0">
              <a:latin typeface="Gill Sans MT" pitchFamily="34" charset="0"/>
              <a:cs typeface="Arial" pitchFamily="34" charset="0"/>
            </a:endParaRPr>
          </a:p>
          <a:p>
            <a:endParaRPr lang="en-US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286000" y="1371600"/>
            <a:ext cx="4511170" cy="28622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x-none" sz="6000" cap="small" smtClean="0">
                <a:solidFill>
                  <a:srgbClr val="262626"/>
                </a:solidFill>
                <a:latin typeface="Gill Sans MT" pitchFamily="34" charset="0"/>
                <a:cs typeface="Aharoni" pitchFamily="2" charset="-79"/>
              </a:rPr>
              <a:t>Wisconsin</a:t>
            </a:r>
            <a:r>
              <a:rPr lang="en-US" sz="6000" cap="small" dirty="0" smtClean="0">
                <a:solidFill>
                  <a:srgbClr val="262626"/>
                </a:solidFill>
                <a:latin typeface="Gill Sans MT" pitchFamily="34" charset="0"/>
                <a:cs typeface="Aharoni" pitchFamily="2" charset="-79"/>
              </a:rPr>
              <a:t>’s Return on Investment</a:t>
            </a:r>
            <a:endParaRPr lang="x-none" sz="6000" cap="small">
              <a:solidFill>
                <a:srgbClr val="262626"/>
              </a:solidFill>
              <a:latin typeface="Gill Sans MT" pitchFamily="34" charset="0"/>
              <a:cs typeface="Aharoni" pitchFamily="2" charset="-79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28567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8447" y="1143000"/>
            <a:ext cx="8534399" cy="4924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56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x-none" sz="3000">
                <a:solidFill>
                  <a:srgbClr val="262626"/>
                </a:solidFill>
                <a:latin typeface="Gill Sans MT" pitchFamily="34" charset="0"/>
              </a:rPr>
              <a:t>Quantifiable Cost Savings</a:t>
            </a:r>
          </a:p>
          <a:p>
            <a:endParaRPr lang="x-none" sz="3000" b="0" smtClean="0">
              <a:solidFill>
                <a:srgbClr val="262626"/>
              </a:solidFill>
              <a:latin typeface="Gill Sans MT" pitchFamily="34" charset="0"/>
            </a:endParaRPr>
          </a:p>
          <a:p>
            <a:pPr marL="685800" marR="0" lvl="0" indent="-457200" algn="l" rtl="0">
              <a:spcBef>
                <a:spcPts val="560"/>
              </a:spcBef>
              <a:buClr>
                <a:srgbClr val="3F3F3F"/>
              </a:buClr>
              <a:buSzPct val="100000"/>
              <a:buFont typeface="Arial" pitchFamily="34" charset="0"/>
              <a:buChar char="•"/>
            </a:pPr>
            <a:r>
              <a:rPr lang="x-none" sz="3000" b="0">
                <a:solidFill>
                  <a:srgbClr val="262626"/>
                </a:solidFill>
                <a:latin typeface="Gill Sans MT" pitchFamily="34" charset="0"/>
              </a:rPr>
              <a:t>Data Collection</a:t>
            </a:r>
          </a:p>
          <a:p>
            <a:pPr marL="914400" marR="0" lvl="1" indent="-228600" algn="l" rtl="0">
              <a:spcBef>
                <a:spcPts val="560"/>
              </a:spcBef>
              <a:buClr>
                <a:srgbClr val="3F3F3F"/>
              </a:buClr>
              <a:buSzPct val="70000"/>
              <a:buFont typeface="Courier New"/>
              <a:buChar char="o"/>
            </a:pPr>
            <a:r>
              <a:rPr lang="x-none" sz="3000" b="0">
                <a:latin typeface="Gill Sans MT" pitchFamily="34" charset="0"/>
              </a:rPr>
              <a:t>$30M+ per year currently </a:t>
            </a:r>
          </a:p>
          <a:p>
            <a:endParaRPr lang="x-none" sz="3000" b="0">
              <a:latin typeface="Gill Sans MT" pitchFamily="34" charset="0"/>
            </a:endParaRPr>
          </a:p>
          <a:p>
            <a:pPr marL="457200" marR="0" lvl="0" indent="-228600" algn="l" rtl="0">
              <a:spcBef>
                <a:spcPts val="56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>
                <a:latin typeface="Gill Sans MT" pitchFamily="34" charset="0"/>
              </a:rPr>
              <a:t>Software Licensing</a:t>
            </a:r>
          </a:p>
          <a:p>
            <a:pPr marL="914400" marR="0" lvl="1" indent="-228600" algn="l" rtl="0">
              <a:spcBef>
                <a:spcPts val="560"/>
              </a:spcBef>
              <a:buClr>
                <a:srgbClr val="3F3F3F"/>
              </a:buClr>
              <a:buSzPct val="70000"/>
              <a:buFont typeface="Courier New"/>
              <a:buChar char="o"/>
            </a:pPr>
            <a:r>
              <a:rPr lang="x-none" sz="3000" b="0">
                <a:latin typeface="Gill Sans MT" pitchFamily="34" charset="0"/>
              </a:rPr>
              <a:t>Reduced by 25 to 50%, ~$4.5M per year</a:t>
            </a:r>
          </a:p>
          <a:p>
            <a:endParaRPr lang="x-none" sz="3000" b="0">
              <a:latin typeface="Gill Sans MT" pitchFamily="34" charset="0"/>
            </a:endParaRPr>
          </a:p>
          <a:p>
            <a:endParaRPr lang="x-none" sz="3000" b="0"/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04800" y="168326"/>
            <a:ext cx="8534399" cy="553998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>
                <a:solidFill>
                  <a:srgbClr val="262626"/>
                </a:solidFill>
                <a:latin typeface="Gill Sans MT" pitchFamily="34" charset="0"/>
              </a:rPr>
              <a:t>Wisconsin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89025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669" y="1603150"/>
            <a:ext cx="8167199" cy="31115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3600" b="0">
                <a:solidFill>
                  <a:srgbClr val="000000"/>
                </a:solidFill>
                <a:latin typeface="Gill Sans MT" pitchFamily="34" charset="0"/>
              </a:rPr>
              <a:t>Wisconsin is uniquely organized for this sort of solution as a large collection of relatively small districts</a:t>
            </a:r>
          </a:p>
          <a:p>
            <a:endParaRPr lang="x-none" sz="3000" b="0">
              <a:solidFill>
                <a:srgbClr val="000000"/>
              </a:solidFill>
            </a:endParaRPr>
          </a:p>
          <a:p>
            <a:endParaRPr lang="x-none" sz="3000" b="0">
              <a:solidFill>
                <a:srgbClr val="000000"/>
              </a:solidFill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04800" y="168301"/>
            <a:ext cx="8534399" cy="553998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>
                <a:solidFill>
                  <a:srgbClr val="262626"/>
                </a:solidFill>
                <a:latin typeface="Gill Sans MT" pitchFamily="34" charset="0"/>
              </a:rPr>
              <a:t>Wisconsin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35482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84075" y="94462"/>
            <a:ext cx="8992082" cy="6315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26836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Approaches to ROI</a:t>
            </a:r>
          </a:p>
          <a:p>
            <a:pPr lvl="1">
              <a:spcAft>
                <a:spcPts val="1200"/>
              </a:spcAft>
              <a:buSzPct val="70000"/>
              <a:buFont typeface="Courier New" pitchFamily="49" charset="0"/>
              <a:buChar char="o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Arkansas</a:t>
            </a:r>
          </a:p>
          <a:p>
            <a:pPr lvl="1">
              <a:spcAft>
                <a:spcPts val="1200"/>
              </a:spcAft>
              <a:buSzPct val="70000"/>
              <a:buFont typeface="Courier New" pitchFamily="49" charset="0"/>
              <a:buChar char="o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Texas</a:t>
            </a:r>
          </a:p>
          <a:p>
            <a:pPr lvl="1">
              <a:spcAft>
                <a:spcPts val="1200"/>
              </a:spcAft>
              <a:buSzPct val="70000"/>
              <a:buFont typeface="Courier New" pitchFamily="49" charset="0"/>
              <a:buChar char="o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Wisconsin</a:t>
            </a:r>
          </a:p>
          <a:p>
            <a:pPr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Questions &amp; Answers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Overview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latin typeface="Gill Sans MT" pitchFamily="34" charset="0"/>
              </a:rPr>
              <a:pPr/>
              <a:t>2</a:t>
            </a:fld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36156" y="1483675"/>
            <a:ext cx="8516700" cy="3854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3000">
                <a:solidFill>
                  <a:srgbClr val="000000"/>
                </a:solidFill>
                <a:latin typeface="Gill Sans MT" pitchFamily="34" charset="0"/>
              </a:rPr>
              <a:t>Technology scales well</a:t>
            </a:r>
          </a:p>
          <a:p>
            <a:pPr marL="914400" lvl="0" indent="-41910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1,000 vs. 1,000,000 students </a:t>
            </a:r>
            <a:r>
              <a:rPr lang="en-US" b="0" dirty="0">
                <a:solidFill>
                  <a:srgbClr val="000000"/>
                </a:solidFill>
                <a:latin typeface="Gill Sans MT" pitchFamily="34" charset="0"/>
              </a:rPr>
              <a:t>–</a:t>
            </a:r>
            <a:r>
              <a:rPr lang="x-none" b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same system, similar effort and labor</a:t>
            </a:r>
          </a:p>
          <a:p>
            <a:endParaRPr lang="x-none" sz="3000" b="0">
              <a:solidFill>
                <a:srgbClr val="000000"/>
              </a:solidFill>
              <a:latin typeface="Gill Sans MT" pitchFamily="34" charset="0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3000">
                <a:solidFill>
                  <a:srgbClr val="000000"/>
                </a:solidFill>
                <a:latin typeface="Gill Sans MT" pitchFamily="34" charset="0"/>
              </a:rPr>
              <a:t>Technology advances enable</a:t>
            </a:r>
          </a:p>
          <a:p>
            <a:pPr marL="914400" lvl="0" indent="-4191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bandwidth, cloud, SaaS</a:t>
            </a:r>
          </a:p>
          <a:p>
            <a:endParaRPr lang="x-none" sz="3000" b="0">
              <a:solidFill>
                <a:srgbClr val="000000"/>
              </a:solidFill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04800" y="168301"/>
            <a:ext cx="8534399" cy="553998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>
                <a:solidFill>
                  <a:srgbClr val="262626"/>
                </a:solidFill>
                <a:latin typeface="Gill Sans MT" pitchFamily="34" charset="0"/>
              </a:rPr>
              <a:t>Wisconsin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29062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8447" y="1143000"/>
            <a:ext cx="8534399" cy="59046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3000">
                <a:solidFill>
                  <a:srgbClr val="000000"/>
                </a:solidFill>
                <a:latin typeface="Gill Sans MT" pitchFamily="34" charset="0"/>
              </a:rPr>
              <a:t>Eliminates repeated tasks every district </a:t>
            </a:r>
            <a:r>
              <a:rPr lang="x-none" sz="3000" smtClean="0">
                <a:solidFill>
                  <a:srgbClr val="000000"/>
                </a:solidFill>
                <a:latin typeface="Gill Sans MT" pitchFamily="34" charset="0"/>
              </a:rPr>
              <a:t>perform</a:t>
            </a:r>
            <a:r>
              <a:rPr lang="en-US" sz="3000" dirty="0" smtClean="0">
                <a:solidFill>
                  <a:srgbClr val="000000"/>
                </a:solidFill>
                <a:latin typeface="Gill Sans MT" pitchFamily="34" charset="0"/>
              </a:rPr>
              <a:t>s</a:t>
            </a:r>
            <a:r>
              <a:rPr lang="x-none" sz="3000" b="0" smtClean="0">
                <a:solidFill>
                  <a:srgbClr val="000000"/>
                </a:solidFill>
                <a:latin typeface="Gill Sans MT" pitchFamily="34" charset="0"/>
              </a:rPr>
              <a:t>:</a:t>
            </a:r>
            <a:endParaRPr lang="x-none" sz="3000" b="0">
              <a:solidFill>
                <a:srgbClr val="000000"/>
              </a:solidFill>
              <a:latin typeface="Gill Sans MT" pitchFamily="34" charset="0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Procurement and negotiating contracts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b="0">
                <a:latin typeface="Gill Sans MT" pitchFamily="34" charset="0"/>
              </a:rPr>
              <a:t>Network Operations</a:t>
            </a:r>
          </a:p>
          <a:p>
            <a:pPr marL="914400" lvl="1" indent="-228600" rtl="0">
              <a:spcBef>
                <a:spcPts val="560"/>
              </a:spcBef>
              <a:buClr>
                <a:srgbClr val="3F3F3F"/>
              </a:buClr>
              <a:buSzPct val="70000"/>
              <a:buFont typeface="Courier New"/>
              <a:buChar char="o"/>
            </a:pPr>
            <a:r>
              <a:rPr lang="en-US" sz="3000" dirty="0">
                <a:solidFill>
                  <a:srgbClr val="000000"/>
                </a:solidFill>
                <a:latin typeface="Gill Sans MT" pitchFamily="34" charset="0"/>
              </a:rPr>
              <a:t>I</a:t>
            </a:r>
            <a:r>
              <a:rPr lang="x-none" sz="3000" b="0" smtClean="0">
                <a:solidFill>
                  <a:srgbClr val="000000"/>
                </a:solidFill>
                <a:latin typeface="Gill Sans MT" pitchFamily="34" charset="0"/>
              </a:rPr>
              <a:t>nstalling </a:t>
            </a: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and managing servers</a:t>
            </a:r>
          </a:p>
          <a:p>
            <a:pPr marL="457200" lvl="0" indent="-228600" rtl="0">
              <a:spcBef>
                <a:spcPts val="56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b="0">
                <a:latin typeface="Gill Sans MT" pitchFamily="34" charset="0"/>
              </a:rPr>
              <a:t>Database and Application Management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70000"/>
              <a:buFont typeface="Courier New"/>
              <a:buChar char="o"/>
            </a:pPr>
            <a:r>
              <a:rPr lang="en-US" sz="3000" dirty="0">
                <a:solidFill>
                  <a:srgbClr val="000000"/>
                </a:solidFill>
                <a:latin typeface="Gill Sans MT" pitchFamily="34" charset="0"/>
              </a:rPr>
              <a:t>I</a:t>
            </a:r>
            <a:r>
              <a:rPr lang="x-none" sz="3000" b="0" smtClean="0">
                <a:solidFill>
                  <a:srgbClr val="000000"/>
                </a:solidFill>
                <a:latin typeface="Gill Sans MT" pitchFamily="34" charset="0"/>
              </a:rPr>
              <a:t>nstalling </a:t>
            </a: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and updating that software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70000"/>
              <a:buFont typeface="Courier New"/>
              <a:buChar char="o"/>
            </a:pPr>
            <a:r>
              <a:rPr lang="en-US" sz="3000" dirty="0">
                <a:solidFill>
                  <a:srgbClr val="000000"/>
                </a:solidFill>
                <a:latin typeface="Gill Sans MT" pitchFamily="34" charset="0"/>
              </a:rPr>
              <a:t>F</a:t>
            </a:r>
            <a:r>
              <a:rPr lang="x-none" sz="3000" b="0" smtClean="0">
                <a:solidFill>
                  <a:srgbClr val="000000"/>
                </a:solidFill>
                <a:latin typeface="Gill Sans MT" pitchFamily="34" charset="0"/>
              </a:rPr>
              <a:t>ixing </a:t>
            </a: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bugs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70000"/>
              <a:buFont typeface="Courier New"/>
              <a:buChar char="o"/>
            </a:pPr>
            <a:r>
              <a:rPr lang="en-US" sz="3000" dirty="0">
                <a:solidFill>
                  <a:srgbClr val="000000"/>
                </a:solidFill>
                <a:latin typeface="Gill Sans MT" pitchFamily="34" charset="0"/>
              </a:rPr>
              <a:t>D</a:t>
            </a:r>
            <a:r>
              <a:rPr lang="x-none" sz="3000" b="0" smtClean="0">
                <a:solidFill>
                  <a:srgbClr val="000000"/>
                </a:solidFill>
                <a:latin typeface="Gill Sans MT" pitchFamily="34" charset="0"/>
              </a:rPr>
              <a:t>ocumenting </a:t>
            </a: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changes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Updating training information</a:t>
            </a:r>
          </a:p>
          <a:p>
            <a:endParaRPr lang="x-none" sz="3000" b="0">
              <a:solidFill>
                <a:srgbClr val="000000"/>
              </a:solidFill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168301"/>
            <a:ext cx="8534399" cy="553998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>
                <a:solidFill>
                  <a:srgbClr val="262626"/>
                </a:solidFill>
                <a:latin typeface="Gill Sans MT" pitchFamily="34" charset="0"/>
              </a:rPr>
              <a:t>Wisconsin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91114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8447" y="1143000"/>
            <a:ext cx="8534399" cy="49166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3000">
                <a:solidFill>
                  <a:srgbClr val="000000"/>
                </a:solidFill>
                <a:latin typeface="Gill Sans MT" pitchFamily="34" charset="0"/>
              </a:rPr>
              <a:t>Eliminates repeated tasks every district </a:t>
            </a:r>
            <a:r>
              <a:rPr lang="x-none" sz="3000" smtClean="0">
                <a:solidFill>
                  <a:srgbClr val="000000"/>
                </a:solidFill>
                <a:latin typeface="Gill Sans MT" pitchFamily="34" charset="0"/>
              </a:rPr>
              <a:t>perform</a:t>
            </a:r>
            <a:r>
              <a:rPr lang="en-US" sz="3000" dirty="0" smtClean="0">
                <a:solidFill>
                  <a:srgbClr val="000000"/>
                </a:solidFill>
                <a:latin typeface="Gill Sans MT" pitchFamily="34" charset="0"/>
              </a:rPr>
              <a:t>s</a:t>
            </a:r>
            <a:r>
              <a:rPr lang="x-none" sz="3000" smtClean="0">
                <a:solidFill>
                  <a:srgbClr val="000000"/>
                </a:solidFill>
                <a:latin typeface="Gill Sans MT" pitchFamily="34" charset="0"/>
              </a:rPr>
              <a:t>:</a:t>
            </a:r>
            <a:endParaRPr lang="x-none" sz="3000">
              <a:solidFill>
                <a:srgbClr val="000000"/>
              </a:solidFill>
              <a:latin typeface="Gill Sans MT" pitchFamily="34" charset="0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Data integration with external agencies</a:t>
            </a:r>
          </a:p>
          <a:p>
            <a:pPr marL="901700" lvl="1" indent="-3048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Courier New"/>
              <a:buChar char="o"/>
            </a:pP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Immunizations via the state registry</a:t>
            </a:r>
          </a:p>
          <a:p>
            <a:pPr marL="901700" lvl="1" indent="-3048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Courier New"/>
              <a:buChar char="o"/>
            </a:pP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Federal lunch program status via direct certification</a:t>
            </a:r>
          </a:p>
          <a:p>
            <a:pPr marL="901700" lvl="1" indent="-3048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0000"/>
              <a:buFont typeface="Courier New"/>
              <a:buChar char="o"/>
            </a:pP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Transcripts to WI colleges and universities</a:t>
            </a:r>
          </a:p>
          <a:p>
            <a:endParaRPr lang="x-none" sz="3000" b="0">
              <a:solidFill>
                <a:srgbClr val="000000"/>
              </a:solidFill>
            </a:endParaRPr>
          </a:p>
          <a:p>
            <a:endParaRPr lang="x-none" sz="3000" b="0">
              <a:solidFill>
                <a:srgbClr val="000000"/>
              </a:solidFill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04800" y="168301"/>
            <a:ext cx="8534399" cy="553998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>
                <a:solidFill>
                  <a:srgbClr val="262626"/>
                </a:solidFill>
                <a:latin typeface="Gill Sans MT" pitchFamily="34" charset="0"/>
              </a:rPr>
              <a:t>Wisconsin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2318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8447" y="1143000"/>
            <a:ext cx="8534399" cy="54245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x-none" sz="3000">
                <a:solidFill>
                  <a:srgbClr val="000000"/>
                </a:solidFill>
                <a:latin typeface="Gill Sans MT" pitchFamily="34" charset="0"/>
              </a:rPr>
              <a:t>Provides not easily quantifiable benefits</a:t>
            </a:r>
            <a:r>
              <a:rPr lang="x-none" sz="3000" smtClean="0">
                <a:solidFill>
                  <a:srgbClr val="000000"/>
                </a:solidFill>
                <a:latin typeface="Gill Sans MT" pitchFamily="34" charset="0"/>
              </a:rPr>
              <a:t>:</a:t>
            </a:r>
            <a:endParaRPr lang="x-none" sz="3000" b="0">
              <a:solidFill>
                <a:srgbClr val="000000"/>
              </a:solidFill>
              <a:latin typeface="Gill Sans MT" pitchFamily="34" charset="0"/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 smtClean="0">
                <a:solidFill>
                  <a:srgbClr val="000000"/>
                </a:solidFill>
                <a:latin typeface="Gill Sans MT" pitchFamily="34" charset="0"/>
              </a:rPr>
              <a:t>Equity</a:t>
            </a:r>
            <a:r>
              <a:rPr lang="en-US" sz="3000" b="0" dirty="0" smtClean="0">
                <a:solidFill>
                  <a:srgbClr val="000000"/>
                </a:solidFill>
                <a:latin typeface="Gill Sans MT" pitchFamily="34" charset="0"/>
              </a:rPr>
              <a:t> – all </a:t>
            </a:r>
            <a:r>
              <a:rPr lang="x-none" sz="3000" b="0" smtClean="0">
                <a:solidFill>
                  <a:srgbClr val="000000"/>
                </a:solidFill>
                <a:latin typeface="Gill Sans MT" pitchFamily="34" charset="0"/>
              </a:rPr>
              <a:t>get </a:t>
            </a: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the same features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>
                <a:solidFill>
                  <a:srgbClr val="000000"/>
                </a:solidFill>
                <a:latin typeface="Gill Sans MT" pitchFamily="34" charset="0"/>
              </a:rPr>
              <a:t>Improved data quality from common source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>
                <a:latin typeface="Gill Sans MT" pitchFamily="34" charset="0"/>
              </a:rPr>
              <a:t>Electronic records for mobile students, eliminates cumulative folder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>
                <a:latin typeface="Gill Sans MT" pitchFamily="34" charset="0"/>
              </a:rPr>
              <a:t>"Big data" for EWS, RtI, other research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>
                <a:latin typeface="Gill Sans MT" pitchFamily="34" charset="0"/>
              </a:rPr>
              <a:t>Eliminates training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Arial"/>
              <a:buChar char="•"/>
            </a:pPr>
            <a:r>
              <a:rPr lang="x-none" sz="3000" b="0">
                <a:solidFill>
                  <a:srgbClr val="000000"/>
                </a:solidFill>
                <a:latin typeface="Gill Sans MT" pitchFamily="34" charset="0"/>
                <a:ea typeface="Verdana"/>
                <a:cs typeface="Verdana"/>
                <a:sym typeface="Verdana"/>
              </a:rPr>
              <a:t>Facilitates implementation of specific data events, i.e., statewide surveys</a:t>
            </a:r>
          </a:p>
          <a:p>
            <a:endParaRPr lang="x-none" sz="3000" b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04800" y="168301"/>
            <a:ext cx="8534399" cy="553998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>
                <a:solidFill>
                  <a:srgbClr val="262626"/>
                </a:solidFill>
                <a:latin typeface="Gill Sans MT" pitchFamily="34" charset="0"/>
              </a:rPr>
              <a:t>Wisconsin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61369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286000" y="2133600"/>
            <a:ext cx="4511170" cy="19389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cap="small" dirty="0" smtClean="0">
                <a:solidFill>
                  <a:srgbClr val="262626"/>
                </a:solidFill>
                <a:latin typeface="Gill Sans MT" pitchFamily="34" charset="0"/>
                <a:cs typeface="Aharoni" pitchFamily="2" charset="-79"/>
              </a:rPr>
              <a:t>Questions &amp; Answers</a:t>
            </a:r>
            <a:endParaRPr lang="x-none" sz="6000" cap="small">
              <a:solidFill>
                <a:srgbClr val="262626"/>
              </a:solidFill>
              <a:latin typeface="Gill Sans MT" pitchFamily="34" charset="0"/>
              <a:cs typeface="Aharoni" pitchFamily="2" charset="-79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758050" y="65047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10505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Contact information:</a:t>
            </a:r>
          </a:p>
          <a:p>
            <a:pPr marL="627063" indent="158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Brian Rawson, 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  <a:hlinkClick r:id="rId2"/>
              </a:rPr>
              <a:t>Brian.Rawson@tea.state.tx.us</a:t>
            </a:r>
            <a:endParaRPr lang="en-US" sz="2000" b="0" dirty="0" smtClean="0">
              <a:solidFill>
                <a:srgbClr val="000000"/>
              </a:solidFill>
              <a:ea typeface="Calibri"/>
              <a:cs typeface="Consolas" pitchFamily="49" charset="0"/>
            </a:endParaRPr>
          </a:p>
          <a:p>
            <a:pPr marL="627063" indent="158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Kurt Kiefer, 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  <a:hlinkClick r:id="rId3"/>
              </a:rPr>
              <a:t>kurt.kiefer@dpi.wi.gov</a:t>
            </a:r>
            <a:endParaRPr lang="en-US" sz="2000" b="0" dirty="0" smtClean="0">
              <a:solidFill>
                <a:srgbClr val="000000"/>
              </a:solidFill>
              <a:ea typeface="Calibri"/>
              <a:cs typeface="Consolas" pitchFamily="49" charset="0"/>
            </a:endParaRPr>
          </a:p>
          <a:p>
            <a:pPr marL="627063" indent="158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</a:rPr>
              <a:t>Neal </a:t>
            </a:r>
            <a:r>
              <a:rPr lang="en-US" sz="2000" b="0" dirty="0">
                <a:solidFill>
                  <a:srgbClr val="000000"/>
                </a:solidFill>
                <a:ea typeface="Calibri"/>
                <a:cs typeface="Consolas" pitchFamily="49" charset="0"/>
              </a:rPr>
              <a:t>Gibson, 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  <a:hlinkClick r:id="rId4"/>
              </a:rPr>
              <a:t>neal.gibson@arkansas.gov</a:t>
            </a:r>
            <a:r>
              <a:rPr lang="en-US" sz="2000" b="0" dirty="0" smtClean="0">
                <a:solidFill>
                  <a:srgbClr val="000000"/>
                </a:solidFill>
                <a:ea typeface="Calibri"/>
                <a:cs typeface="Consolas" pitchFamily="49" charset="0"/>
              </a:rPr>
              <a:t> </a:t>
            </a:r>
            <a:endParaRPr lang="en-US" sz="2000" b="0" dirty="0" smtClean="0">
              <a:solidFill>
                <a:srgbClr val="000000"/>
              </a:solidFill>
              <a:latin typeface="Gill Sans MT" pitchFamily="34" charset="0"/>
              <a:ea typeface="Calibri"/>
              <a:cs typeface="Consolas" pitchFamily="49" charset="0"/>
            </a:endParaRPr>
          </a:p>
          <a:p>
            <a:pPr marL="627063" indent="1588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Jeff Sellers, </a:t>
            </a:r>
            <a:r>
              <a:rPr lang="en-US" sz="2000" b="0" dirty="0" smtClean="0">
                <a:solidFill>
                  <a:srgbClr val="000000"/>
                </a:solidFill>
                <a:latin typeface="Gill Sans MT" pitchFamily="34" charset="0"/>
                <a:ea typeface="Calibri"/>
                <a:cs typeface="Consolas" pitchFamily="49" charset="0"/>
                <a:hlinkClick r:id="rId5"/>
              </a:rPr>
              <a:t>jeff.sellers@sst-slds.org</a:t>
            </a:r>
            <a:endParaRPr lang="en-US" sz="2000" b="0" dirty="0" smtClean="0">
              <a:solidFill>
                <a:srgbClr val="000000"/>
              </a:solidFill>
              <a:latin typeface="Gill Sans MT" pitchFamily="34" charset="0"/>
              <a:ea typeface="Calibri"/>
              <a:cs typeface="Consolas" pitchFamily="49" charset="0"/>
            </a:endParaRPr>
          </a:p>
          <a:p>
            <a:pPr>
              <a:buNone/>
            </a:pPr>
            <a:endParaRPr lang="en-US" sz="2000" b="1" i="1" dirty="0" smtClean="0">
              <a:latin typeface="Gill Sans MT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  <a:ea typeface="Calibri"/>
                <a:cs typeface="Calibri"/>
              </a:rPr>
              <a:t>For more information on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Return on Investment:</a:t>
            </a:r>
            <a:endParaRPr lang="en-US" b="0" dirty="0" smtClean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  <a:ea typeface="Calibri"/>
              <a:cs typeface="Calibri"/>
            </a:endParaRPr>
          </a:p>
          <a:p>
            <a:pPr marL="630238" indent="-31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	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Traveling </a:t>
            </a:r>
            <a:r>
              <a:rPr 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Through Time: The Forum Guide to Longitudinal Data Systems Book II: Planning and Developing an </a:t>
            </a:r>
            <a:r>
              <a:rPr lang="en-US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LDS: </a:t>
            </a: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onsolas" pitchFamily="49" charset="0"/>
                <a:hlinkClick r:id="rId6"/>
              </a:rPr>
              <a:t>http://</a:t>
            </a:r>
            <a:r>
              <a:rPr lang="en-US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onsolas" pitchFamily="49" charset="0"/>
                <a:hlinkClick r:id="rId6"/>
              </a:rPr>
              <a:t>nces.ed.gov/pubsearch/pubsinfo.asp?pubid=2011804</a:t>
            </a:r>
            <a:endParaRPr lang="en-US" sz="2000" b="0" dirty="0" smtClean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onsolas" pitchFamily="49" charset="0"/>
            </a:endParaRPr>
          </a:p>
          <a:p>
            <a:pPr>
              <a:buNone/>
            </a:pPr>
            <a:endParaRPr lang="en-US" sz="2000" dirty="0" smtClean="0">
              <a:latin typeface="Gill Sans MT" pitchFamily="34" charset="0"/>
            </a:endParaRPr>
          </a:p>
          <a:p>
            <a:pPr marL="688975" indent="-344488"/>
            <a:endParaRPr lang="en-US" sz="2000" dirty="0">
              <a:latin typeface="Gill Sans MT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Contacts &amp; Additional Resources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>
                <a:latin typeface="Gill Sans MT" pitchFamily="34" charset="0"/>
              </a:rPr>
              <a:pPr/>
              <a:t>25</a:t>
            </a:fld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8884" y="1600200"/>
            <a:ext cx="4511171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Arkansas’s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000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cs typeface="Arial" pitchFamily="34" charset="0"/>
              </a:rPr>
              <a:t>Return on Investment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251045"/>
            <a:ext cx="65722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28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itchFamily="34" charset="0"/>
              </a:rPr>
              <a:t>a</a:t>
            </a:r>
            <a:r>
              <a:rPr lang="en-US" sz="3600" dirty="0" smtClean="0">
                <a:latin typeface="Gill Sans MT" pitchFamily="34" charset="0"/>
              </a:rPr>
              <a:t>rc.arkansas.gov</a:t>
            </a:r>
            <a:endParaRPr lang="en-US" sz="36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4" y="647077"/>
            <a:ext cx="8340725" cy="567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4674" y="116314"/>
            <a:ext cx="696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small" dirty="0" smtClean="0">
                <a:latin typeface="Gill Sans MT" pitchFamily="34" charset="0"/>
              </a:rPr>
              <a:t>Duplicate Enrollment</a:t>
            </a:r>
            <a:endParaRPr lang="en-US" sz="3600" cap="small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172200" cy="564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957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ill Sans MT" pitchFamily="34" charset="0"/>
              </a:rPr>
              <a:t>q</a:t>
            </a:r>
            <a:r>
              <a:rPr lang="en-US" sz="3600" dirty="0" smtClean="0">
                <a:latin typeface="Gill Sans MT" pitchFamily="34" charset="0"/>
              </a:rPr>
              <a:t>uicklooks.arkansas.gov</a:t>
            </a:r>
            <a:endParaRPr lang="en-US" sz="36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23415"/>
            <a:ext cx="6892496" cy="557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04800" y="52450"/>
            <a:ext cx="8534400" cy="785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cap="small" baseline="0">
                <a:solidFill>
                  <a:schemeClr val="tx1"/>
                </a:solidFill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Economic Success Measures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6" y="914400"/>
            <a:ext cx="891857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152400" y="52450"/>
            <a:ext cx="8991600" cy="785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cap="small" baseline="0">
                <a:solidFill>
                  <a:schemeClr val="tx1"/>
                </a:solidFill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UAMS Neonatal Research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57" y="914400"/>
            <a:ext cx="5588000" cy="536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957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small" dirty="0" smtClean="0">
                <a:latin typeface="Gill Sans MT" pitchFamily="34" charset="0"/>
              </a:rPr>
              <a:t>Improvement Plan Software</a:t>
            </a:r>
            <a:endParaRPr lang="en-US" sz="3600" cap="small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E855DEAB5B942A421E30464A1AD46" ma:contentTypeVersion="0" ma:contentTypeDescription="Create a new document." ma:contentTypeScope="" ma:versionID="9513391bdf75b2756513c6f6f2bc73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9BC953-2D66-424C-931F-A7A22FEF9084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F0AB1D-5D87-40EE-AB81-D071F45265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0EDBB8-BBF3-41DC-84F5-C0079D6C1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21339</TotalTime>
  <Words>509</Words>
  <Application>Microsoft Office PowerPoint</Application>
  <PresentationFormat>On-screen Show (4:3)</PresentationFormat>
  <Paragraphs>148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Documenting and Quantifying Return on Investment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Quantitative vs Qualitative ROI</vt:lpstr>
      <vt:lpstr>Return on Investment Value to the State (ROIv)</vt:lpstr>
      <vt:lpstr>Statewide  vs Local ROI</vt:lpstr>
      <vt:lpstr>Summary</vt:lpstr>
      <vt:lpstr>PowerPoint Presentation</vt:lpstr>
      <vt:lpstr>Wisconsin</vt:lpstr>
      <vt:lpstr>Wisconsin</vt:lpstr>
      <vt:lpstr>PowerPoint Presentation</vt:lpstr>
      <vt:lpstr>Wisconsin</vt:lpstr>
      <vt:lpstr>Wisconsin</vt:lpstr>
      <vt:lpstr>Wisconsin</vt:lpstr>
      <vt:lpstr>Wisconsin</vt:lpstr>
      <vt:lpstr>PowerPoint Presentation</vt:lpstr>
      <vt:lpstr>Contacts &amp; Additional Resources</vt:lpstr>
    </vt:vector>
  </TitlesOfParts>
  <Company>Chatis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SLDS Webinar</dc:title>
  <dc:creator>Corey Chatis</dc:creator>
  <cp:lastModifiedBy>Lindsey</cp:lastModifiedBy>
  <cp:revision>744</cp:revision>
  <dcterms:created xsi:type="dcterms:W3CDTF">2011-05-10T18:26:10Z</dcterms:created>
  <dcterms:modified xsi:type="dcterms:W3CDTF">2012-10-24T19:06:18Z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0x01010078CE855DEAB5B942A421E30464A1AD46</vt:lpwstr>
  </property>
</Properties>
</file>