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303" r:id="rId5"/>
    <p:sldId id="299" r:id="rId6"/>
    <p:sldId id="305" r:id="rId7"/>
    <p:sldId id="312" r:id="rId8"/>
    <p:sldId id="313" r:id="rId9"/>
    <p:sldId id="314" r:id="rId10"/>
    <p:sldId id="315" r:id="rId11"/>
    <p:sldId id="316"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0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96B"/>
    <a:srgbClr val="7980A3"/>
    <a:srgbClr val="EDEEF3"/>
    <a:srgbClr val="F7F8FB"/>
    <a:srgbClr val="F5F6F9"/>
    <a:srgbClr val="542E75"/>
    <a:srgbClr val="2C2E44"/>
    <a:srgbClr val="37864A"/>
    <a:srgbClr val="328196"/>
    <a:srgbClr val="839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4" autoAdjust="0"/>
    <p:restoredTop sz="97436" autoAdjust="0"/>
  </p:normalViewPr>
  <p:slideViewPr>
    <p:cSldViewPr>
      <p:cViewPr>
        <p:scale>
          <a:sx n="56" d="100"/>
          <a:sy n="56" d="100"/>
        </p:scale>
        <p:origin x="-9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1A7DB7-73B3-4AE0-A842-AAAEEC7C0C42}" type="datetimeFigureOut">
              <a:rPr lang="en-US" smtClean="0"/>
              <a:pPr/>
              <a:t>10/25/2011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C58CA-12E4-4F31-9B48-6F56F73F44E1}" type="slidenum">
              <a:rPr lang="en-US" smtClean="0"/>
              <a:pPr/>
              <a:t>‹#›</a:t>
            </a:fld>
            <a:endParaRPr lang="en-US"/>
          </a:p>
        </p:txBody>
      </p:sp>
    </p:spTree>
    <p:extLst>
      <p:ext uri="{BB962C8B-B14F-4D97-AF65-F5344CB8AC3E}">
        <p14:creationId xmlns:p14="http://schemas.microsoft.com/office/powerpoint/2010/main" val="247201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76B34-3375-4C38-B404-3AFF07F541A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76B34-3375-4C38-B404-3AFF07F541AD}"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76B34-3375-4C38-B404-3AFF07F541AD}" type="slidenum">
              <a:rPr lang="en-US" smtClean="0"/>
              <a:pPr/>
              <a:t>21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76B34-3375-4C38-B404-3AFF07F541AD}" type="slidenum">
              <a:rPr lang="en-US" smtClean="0"/>
              <a:pPr/>
              <a:t>22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76B34-3375-4C38-B404-3AFF07F541AD}" type="slidenum">
              <a:rPr lang="en-US" smtClean="0"/>
              <a:pPr/>
              <a:t>23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76B34-3375-4C38-B404-3AFF07F541AD}"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Garamond" pitchFamily="18" charset="0"/>
            </a:endParaRPr>
          </a:p>
        </p:txBody>
      </p:sp>
      <p:sp>
        <p:nvSpPr>
          <p:cNvPr id="9" name="Rectangle 8"/>
          <p:cNvSpPr/>
          <p:nvPr userDrawn="1"/>
        </p:nvSpPr>
        <p:spPr>
          <a:xfrm>
            <a:off x="1981200" y="1295400"/>
            <a:ext cx="6705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5" name="Picture 14" descr="edustack.final2.jpg"/>
          <p:cNvPicPr>
            <a:picLocks noChangeAspect="1"/>
          </p:cNvPicPr>
          <p:nvPr userDrawn="1"/>
        </p:nvPicPr>
        <p:blipFill>
          <a:blip r:embed="rId2" cstate="print"/>
          <a:srcRect l="34186" t="3067" r="10274"/>
          <a:stretch>
            <a:fillRect/>
          </a:stretch>
        </p:blipFill>
        <p:spPr>
          <a:xfrm>
            <a:off x="158440" y="174905"/>
            <a:ext cx="1626010" cy="6454495"/>
          </a:xfrm>
          <a:prstGeom prst="roundRect">
            <a:avLst>
              <a:gd name="adj" fmla="val 11721"/>
            </a:avLst>
          </a:prstGeom>
        </p:spPr>
      </p:pic>
      <p:sp>
        <p:nvSpPr>
          <p:cNvPr id="11" name="Footer Placeholder 4"/>
          <p:cNvSpPr>
            <a:spLocks noGrp="1"/>
          </p:cNvSpPr>
          <p:nvPr>
            <p:ph type="ftr" sz="quarter" idx="11"/>
          </p:nvPr>
        </p:nvSpPr>
        <p:spPr>
          <a:xfrm>
            <a:off x="1916875" y="6356350"/>
            <a:ext cx="2895600" cy="365125"/>
          </a:xfrm>
        </p:spPr>
        <p:txBody>
          <a:bodyPr/>
          <a:lstStyle>
            <a:lvl1pPr algn="l">
              <a:defRPr>
                <a:solidFill>
                  <a:srgbClr val="45496B"/>
                </a:solidFill>
                <a:latin typeface="Myriad Pro" pitchFamily="34" charset="0"/>
              </a:defRPr>
            </a:lvl1pPr>
          </a:lstStyle>
          <a:p>
            <a:r>
              <a:rPr lang="en-US" dirty="0" smtClean="0"/>
              <a:t>SLDS Webinar 5-18-11</a:t>
            </a:r>
            <a:endParaRPr lang="en-US" dirty="0"/>
          </a:p>
        </p:txBody>
      </p:sp>
      <p:sp>
        <p:nvSpPr>
          <p:cNvPr id="12"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yriad Pro" pitchFamily="34" charset="0"/>
              </a:defRPr>
            </a:lvl1pPr>
          </a:lstStyle>
          <a:p>
            <a:fld id="{78085499-22F0-4E30-BA6A-ED84175C6FDF}" type="slidenum">
              <a:rPr lang="en-US" smtClean="0"/>
              <a:pPr/>
              <a:t>‹#›</a:t>
            </a:fld>
            <a:endParaRPr lang="en-US"/>
          </a:p>
        </p:txBody>
      </p:sp>
      <p:sp>
        <p:nvSpPr>
          <p:cNvPr id="16" name="Title 1"/>
          <p:cNvSpPr txBox="1">
            <a:spLocks/>
          </p:cNvSpPr>
          <p:nvPr userDrawn="1"/>
        </p:nvSpPr>
        <p:spPr>
          <a:xfrm>
            <a:off x="1905000" y="281050"/>
            <a:ext cx="6629400" cy="715962"/>
          </a:xfrm>
          <a:prstGeom prst="rect">
            <a:avLst/>
          </a:prstGeom>
        </p:spPr>
        <p:txBody>
          <a:bodyPr vert="horz" lIns="91440" tIns="45720" rIns="91440" bIns="45720" rtlCol="0" anchor="ct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7980A3"/>
                </a:solidFill>
                <a:effectLst/>
                <a:uLnTx/>
                <a:uFillTx/>
                <a:latin typeface="Garamond" pitchFamily="18" charset="0"/>
                <a:ea typeface="+mj-ea"/>
                <a:cs typeface="+mj-cs"/>
              </a:rPr>
              <a:t>SST Webinar</a:t>
            </a:r>
            <a:endParaRPr kumimoji="0" lang="en-US" sz="2600" b="0" i="0" u="none" strike="noStrike" kern="1200" cap="none" spc="0" normalizeH="0" baseline="0" noProof="0" dirty="0">
              <a:ln>
                <a:noFill/>
              </a:ln>
              <a:solidFill>
                <a:srgbClr val="7980A3"/>
              </a:solidFill>
              <a:effectLst/>
              <a:uLnTx/>
              <a:uFillTx/>
              <a:latin typeface="Garamond" pitchFamily="18" charset="0"/>
              <a:ea typeface="+mj-ea"/>
              <a:cs typeface="+mj-cs"/>
            </a:endParaRPr>
          </a:p>
        </p:txBody>
      </p:sp>
      <p:pic>
        <p:nvPicPr>
          <p:cNvPr id="1026" name="Picture 2" descr="C:\Users\Corey\Documents\Consulting Business\State Support Team\SST_logo4i.jpg"/>
          <p:cNvPicPr>
            <a:picLocks noChangeAspect="1" noChangeArrowheads="1"/>
          </p:cNvPicPr>
          <p:nvPr userDrawn="1"/>
        </p:nvPicPr>
        <p:blipFill>
          <a:blip r:embed="rId3" cstate="print"/>
          <a:srcRect/>
          <a:stretch>
            <a:fillRect/>
          </a:stretch>
        </p:blipFill>
        <p:spPr bwMode="auto">
          <a:xfrm>
            <a:off x="6705600" y="228600"/>
            <a:ext cx="1988694" cy="947737"/>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Myriad Pro" pitchFamily="34" charset="0"/>
              </a:defRPr>
            </a:lvl1pPr>
          </a:lstStyle>
          <a:p>
            <a:r>
              <a:rPr lang="en-US" smtClean="0"/>
              <a:t>SLDS Webinar 5-18-11</a:t>
            </a:r>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yriad Pro" pitchFamily="34" charset="0"/>
              </a:defRPr>
            </a:lvl1pPr>
          </a:lstStyle>
          <a:p>
            <a:fld id="{78085499-22F0-4E30-BA6A-ED84175C6FDF}" type="slidenum">
              <a:rPr lang="en-US" smtClean="0"/>
              <a:pPr/>
              <a:t>‹#›</a:t>
            </a:fld>
            <a:endParaRPr lang="en-US"/>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dirty="0" smtClean="0">
              <a:ln>
                <a:noFill/>
              </a:ln>
              <a:solidFill>
                <a:srgbClr val="7980A3"/>
              </a:solidFill>
              <a:effectLst/>
              <a:uLnTx/>
              <a:uFillTx/>
              <a:latin typeface="Garamond" pitchFamily="18" charset="0"/>
              <a:ea typeface="+mj-ea"/>
              <a:cs typeface="+mj-cs"/>
            </a:endParaRPr>
          </a:p>
        </p:txBody>
      </p:sp>
      <p:pic>
        <p:nvPicPr>
          <p:cNvPr id="10" name="Picture 2" descr="C:\Users\Corey\Documents\Consulting Business\State Support Team\SST_logo4i.jpg"/>
          <p:cNvPicPr>
            <a:picLocks noChangeAspect="1" noChangeArrowheads="1"/>
          </p:cNvPicPr>
          <p:nvPr userDrawn="1"/>
        </p:nvPicPr>
        <p:blipFill>
          <a:blip r:embed="rId2" cstate="print"/>
          <a:srcRect/>
          <a:stretch>
            <a:fillRect/>
          </a:stretch>
        </p:blipFill>
        <p:spPr bwMode="auto">
          <a:xfrm>
            <a:off x="6705600" y="228600"/>
            <a:ext cx="1988694" cy="947737"/>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Myriad Pro" pitchFamily="34" charset="0"/>
              </a:defRPr>
            </a:lvl1pPr>
          </a:lstStyle>
          <a:p>
            <a:r>
              <a:rPr lang="en-US" smtClean="0"/>
              <a:t>SLDS Webinar 5-18-11</a:t>
            </a:r>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yriad Pro" pitchFamily="34" charset="0"/>
              </a:defRPr>
            </a:lvl1pPr>
          </a:lstStyle>
          <a:p>
            <a:fld id="{78085499-22F0-4E30-BA6A-ED84175C6F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Myriad Pro" pitchFamily="34" charset="0"/>
              </a:defRPr>
            </a:lvl1pPr>
          </a:lstStyle>
          <a:p>
            <a:r>
              <a:rPr lang="en-US" smtClean="0"/>
              <a:t>SLDS Webinar 5-18-11</a:t>
            </a:r>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yriad Pro" pitchFamily="34" charset="0"/>
              </a:defRPr>
            </a:lvl1pPr>
          </a:lstStyle>
          <a:p>
            <a:fld id="{78085499-22F0-4E30-BA6A-ED84175C6F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02206-4D67-471D-A3C5-9EBB4B57F55B}"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4563D-BCD3-47A4-B89D-AA32E78FB3CC}" type="slidenum">
              <a:rPr lang="en-US" smtClean="0"/>
              <a:t>‹#›</a:t>
            </a:fld>
            <a:endParaRPr lang="en-US"/>
          </a:p>
        </p:txBody>
      </p:sp>
    </p:spTree>
    <p:extLst>
      <p:ext uri="{BB962C8B-B14F-4D97-AF65-F5344CB8AC3E}">
        <p14:creationId xmlns:p14="http://schemas.microsoft.com/office/powerpoint/2010/main" val="407320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302206-4D67-471D-A3C5-9EBB4B57F55B}" type="datetimeFigureOut">
              <a:rPr lang="en-US" smtClean="0"/>
              <a:t>10/25/2011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4563D-BCD3-47A4-B89D-AA32E78FB3CC}" type="slidenum">
              <a:rPr lang="en-US" smtClean="0"/>
              <a:t>‹#›</a:t>
            </a:fld>
            <a:endParaRPr lang="en-US"/>
          </a:p>
        </p:txBody>
      </p:sp>
    </p:spTree>
    <p:extLst>
      <p:ext uri="{BB962C8B-B14F-4D97-AF65-F5344CB8AC3E}">
        <p14:creationId xmlns:p14="http://schemas.microsoft.com/office/powerpoint/2010/main" val="1892599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SLDS Webinar 5-18-11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85499-22F0-4E30-BA6A-ED84175C6F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mailto:Jeff.Sellers@sst-slds.org" TargetMode="External"/><Relationship Id="rId2" Type="http://schemas.openxmlformats.org/officeDocument/2006/relationships/hyperlink" Target="mailto:Rosemary.Collins@ed.gov" TargetMode="External"/><Relationship Id="rId1" Type="http://schemas.openxmlformats.org/officeDocument/2006/relationships/slideLayout" Target="../slideLayouts/slideLayout2.xml"/><Relationship Id="rId6" Type="http://schemas.openxmlformats.org/officeDocument/2006/relationships/hyperlink" Target="mailto:Neal.Gibson@arkansas.gov" TargetMode="External"/><Relationship Id="rId5" Type="http://schemas.openxmlformats.org/officeDocument/2006/relationships/hyperlink" Target="mailto:DParisi@nsparc.msstate.edu" TargetMode="External"/><Relationship Id="rId4" Type="http://schemas.openxmlformats.org/officeDocument/2006/relationships/hyperlink" Target="mailto:Melissa.Beard@OFM.W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881250" y="6356350"/>
            <a:ext cx="2895600" cy="365125"/>
          </a:xfrm>
        </p:spPr>
        <p:txBody>
          <a:bodyPr/>
          <a:lstStyle/>
          <a:p>
            <a:r>
              <a:rPr lang="en-US" dirty="0" smtClean="0"/>
              <a:t>SLDS Webinar </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1</a:t>
            </a:fld>
            <a:endParaRPr lang="en-US"/>
          </a:p>
        </p:txBody>
      </p:sp>
      <p:sp>
        <p:nvSpPr>
          <p:cNvPr id="4" name="TextBox 3"/>
          <p:cNvSpPr txBox="1"/>
          <p:nvPr/>
        </p:nvSpPr>
        <p:spPr>
          <a:xfrm>
            <a:off x="2286000" y="1752600"/>
            <a:ext cx="184731" cy="369332"/>
          </a:xfrm>
          <a:prstGeom prst="rect">
            <a:avLst/>
          </a:prstGeom>
          <a:noFill/>
        </p:spPr>
        <p:txBody>
          <a:bodyPr wrap="none" rtlCol="0">
            <a:spAutoFit/>
          </a:bodyPr>
          <a:lstStyle/>
          <a:p>
            <a:endParaRPr lang="en-US" dirty="0"/>
          </a:p>
        </p:txBody>
      </p:sp>
      <p:sp>
        <p:nvSpPr>
          <p:cNvPr id="5" name="Rectangle 3"/>
          <p:cNvSpPr txBox="1">
            <a:spLocks noChangeArrowheads="1"/>
          </p:cNvSpPr>
          <p:nvPr/>
        </p:nvSpPr>
        <p:spPr>
          <a:xfrm>
            <a:off x="2133600" y="1447800"/>
            <a:ext cx="6400800" cy="4800600"/>
          </a:xfrm>
          <a:prstGeom prst="rect">
            <a:avLst/>
          </a:prstGeom>
        </p:spPr>
        <p:txBody>
          <a:bodyPr>
            <a:normAutofit lnSpcReduction="10000"/>
          </a:body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The presentation will begin at approximately </a:t>
            </a:r>
            <a:r>
              <a:rPr lang="en-US" dirty="0">
                <a:solidFill>
                  <a:srgbClr val="FF0000"/>
                </a:solidFill>
              </a:rPr>
              <a:t>3</a:t>
            </a:r>
            <a:r>
              <a:rPr kumimoji="0" lang="en-US" b="0" i="0" u="none" strike="noStrike" kern="1200" cap="none" spc="0" normalizeH="0" baseline="0" noProof="0" dirty="0" smtClean="0">
                <a:ln>
                  <a:noFill/>
                </a:ln>
                <a:solidFill>
                  <a:srgbClr val="FF0000"/>
                </a:solidFill>
                <a:effectLst/>
                <a:uLnTx/>
                <a:uFillTx/>
                <a:latin typeface="+mn-lt"/>
                <a:ea typeface="+mn-ea"/>
                <a:cs typeface="+mn-cs"/>
              </a:rPr>
              <a:t>:00 </a:t>
            </a:r>
            <a:r>
              <a:rPr kumimoji="0" lang="en-US" b="0" i="0" u="none" strike="noStrike" kern="1200" cap="none" spc="0" normalizeH="0" baseline="0" noProof="0" dirty="0" smtClean="0">
                <a:ln>
                  <a:noFill/>
                </a:ln>
                <a:solidFill>
                  <a:srgbClr val="FF0000"/>
                </a:solidFill>
                <a:effectLst/>
                <a:uLnTx/>
                <a:uFillTx/>
                <a:latin typeface="+mn-lt"/>
                <a:ea typeface="+mn-ea"/>
                <a:cs typeface="+mn-cs"/>
              </a:rPr>
              <a:t>p.m. </a:t>
            </a:r>
            <a:r>
              <a:rPr kumimoji="0" lang="en-US" b="0" i="0" u="none" strike="noStrike" kern="1200" cap="none" spc="0" normalizeH="0" baseline="0" noProof="0" dirty="0" smtClean="0">
                <a:ln>
                  <a:noFill/>
                </a:ln>
                <a:solidFill>
                  <a:schemeClr val="tx1"/>
                </a:solidFill>
                <a:effectLst/>
                <a:uLnTx/>
                <a:uFillTx/>
                <a:latin typeface="+mn-lt"/>
                <a:ea typeface="+mn-ea"/>
                <a:cs typeface="+mn-cs"/>
              </a:rPr>
              <a:t>ET</a:t>
            </a:r>
          </a:p>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Information on joining the teleconference can be found on the “Info” tab in the upper left of this screen.  Be sure to use the “Attendee ID” number on the Info tab when dialing in to associate your name with your phone.</a:t>
            </a:r>
          </a:p>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sz="1050" b="0" i="0" u="none" strike="noStrike" kern="1200" cap="none" spc="0" normalizeH="0" baseline="0" noProof="0" dirty="0" smtClean="0">
              <a:ln>
                <a:noFill/>
              </a:ln>
              <a:solidFill>
                <a:schemeClr val="tx1"/>
              </a:solidFill>
              <a:effectLst/>
              <a:uLnTx/>
              <a:uFillTx/>
              <a:latin typeface="+mn-lt"/>
              <a:ea typeface="+mn-ea"/>
              <a:cs typeface="+mn-cs"/>
            </a:endParaRPr>
          </a:p>
          <a:p>
            <a:pPr marL="0" marR="0" lvl="1" indent="1588"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In order to cut down on background noise, please mute your phone by dialing *6 upon entry into the meeting. </a:t>
            </a:r>
          </a:p>
          <a:p>
            <a:pPr marL="0" marR="0" lvl="1" indent="1588" algn="l" defTabSz="914400" rtl="0" eaLnBrk="1" fontAlgn="auto" latinLnBrk="0" hangingPunct="1">
              <a:lnSpc>
                <a:spcPct val="8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1" indent="1588"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During the question and answer portion of this presentation:</a:t>
            </a:r>
            <a:endParaRPr kumimoji="0" lang="en-US" sz="400" b="0" i="0" u="none" strike="noStrike" kern="1200" cap="none" spc="0" normalizeH="0" baseline="0" noProof="0" dirty="0" smtClean="0">
              <a:ln>
                <a:noFill/>
              </a:ln>
              <a:solidFill>
                <a:schemeClr val="tx1"/>
              </a:solidFill>
              <a:effectLst/>
              <a:uLnTx/>
              <a:uFillTx/>
              <a:latin typeface="+mn-lt"/>
              <a:ea typeface="+mn-ea"/>
              <a:cs typeface="+mn-cs"/>
            </a:endParaRPr>
          </a:p>
          <a:p>
            <a:pPr marL="631825" marR="0" lvl="0" indent="-3810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You can re-enter *6 to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unmute</a:t>
            </a:r>
            <a:r>
              <a:rPr kumimoji="0" lang="en-US" b="0" i="0" u="none" strike="noStrike" kern="1200" cap="none" spc="0" normalizeH="0" baseline="0" noProof="0" dirty="0" smtClean="0">
                <a:ln>
                  <a:noFill/>
                </a:ln>
                <a:solidFill>
                  <a:schemeClr val="tx1"/>
                </a:solidFill>
                <a:effectLst/>
                <a:uLnTx/>
                <a:uFillTx/>
                <a:latin typeface="+mn-lt"/>
                <a:ea typeface="+mn-ea"/>
                <a:cs typeface="+mn-cs"/>
              </a:rPr>
              <a:t> your phone and ask a question; or</a:t>
            </a:r>
          </a:p>
          <a:p>
            <a:pPr marL="631825" marR="0" lvl="0" indent="-3810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Type your question into the Q&amp;A panel below the participant list and clicking “Send”.</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1431925" marR="0" lvl="2" indent="-381000" algn="l" defTabSz="914400" rtl="0" eaLnBrk="1" fontAlgn="auto" latinLnBrk="0" hangingPunct="1">
              <a:lnSpc>
                <a:spcPct val="80000"/>
              </a:lnSpc>
              <a:spcBef>
                <a:spcPct val="20000"/>
              </a:spcBef>
              <a:spcAft>
                <a:spcPts val="0"/>
              </a:spcAft>
              <a:buClrTx/>
              <a:buSzTx/>
              <a:buFontTx/>
              <a:buAutoNum type="arabicPeriod"/>
              <a:tabLst/>
              <a:defRPr/>
            </a:pPr>
            <a:endParaRPr kumimoji="0" lang="en-US" sz="7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schemeClr val="tx1"/>
                </a:solidFill>
                <a:effectLst/>
                <a:uLnTx/>
                <a:uFillTx/>
                <a:latin typeface="+mn-lt"/>
                <a:ea typeface="+mn-ea"/>
                <a:cs typeface="+mn-cs"/>
              </a:rPr>
              <a:t>A copy of this presentation and a link to the recording will be shared with the IES Grantees and EIMAC listservs.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itle 1"/>
          <p:cNvSpPr txBox="1">
            <a:spLocks/>
          </p:cNvSpPr>
          <p:nvPr/>
        </p:nvSpPr>
        <p:spPr>
          <a:xfrm>
            <a:off x="1905000" y="638300"/>
            <a:ext cx="66294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rgbClr val="45496B"/>
                </a:solidFill>
                <a:effectLst/>
                <a:uLnTx/>
                <a:uFillTx/>
                <a:latin typeface="Garamond" pitchFamily="18" charset="0"/>
                <a:ea typeface="+mj-ea"/>
                <a:cs typeface="+mj-cs"/>
              </a:rPr>
              <a:t>P20 Data Governance</a:t>
            </a:r>
            <a:endParaRPr kumimoji="0" lang="en-US" sz="2200" b="1" i="0" u="none" strike="noStrike" kern="1200" cap="none" spc="0" normalizeH="0" baseline="0" noProof="0" dirty="0">
              <a:ln>
                <a:noFill/>
              </a:ln>
              <a:solidFill>
                <a:srgbClr val="45496B"/>
              </a:solidFill>
              <a:effectLst/>
              <a:uLnTx/>
              <a:uFillTx/>
              <a:latin typeface="Garamond" pitchFamily="18" charset="0"/>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4000" dirty="0">
                <a:cs typeface="Times New Roman" pitchFamily="18" charset="0"/>
              </a:rPr>
              <a:t>For workforce issues, the agenda is clearly set by the State Workforce Investment Board.</a:t>
            </a:r>
          </a:p>
          <a:p>
            <a:pPr lvl="1"/>
            <a:r>
              <a:rPr lang="en-US" sz="3200" dirty="0">
                <a:cs typeface="Times New Roman" pitchFamily="18" charset="0"/>
              </a:rPr>
              <a:t>Agenda for Early Childhood and Education not yet formalized</a:t>
            </a:r>
          </a:p>
          <a:p>
            <a:r>
              <a:rPr lang="en-US" sz="4000" dirty="0">
                <a:cs typeface="Times New Roman" pitchFamily="18" charset="0"/>
              </a:rPr>
              <a:t>Sources of data:</a:t>
            </a:r>
          </a:p>
          <a:p>
            <a:pPr lvl="1"/>
            <a:r>
              <a:rPr lang="en-US" sz="3200" dirty="0">
                <a:cs typeface="Times New Roman" pitchFamily="18" charset="0"/>
              </a:rPr>
              <a:t>Early Childhood</a:t>
            </a:r>
          </a:p>
          <a:p>
            <a:pPr lvl="1"/>
            <a:r>
              <a:rPr lang="en-US" sz="3200" dirty="0">
                <a:cs typeface="Times New Roman" pitchFamily="18" charset="0"/>
              </a:rPr>
              <a:t>K–12</a:t>
            </a:r>
          </a:p>
          <a:p>
            <a:pPr lvl="1"/>
            <a:r>
              <a:rPr lang="en-US" sz="3200" dirty="0">
                <a:cs typeface="Times New Roman" pitchFamily="18" charset="0"/>
              </a:rPr>
              <a:t>Two-Year Community College</a:t>
            </a:r>
          </a:p>
          <a:p>
            <a:pPr lvl="1"/>
            <a:r>
              <a:rPr lang="en-US" sz="3200" dirty="0">
                <a:cs typeface="Times New Roman" pitchFamily="18" charset="0"/>
              </a:rPr>
              <a:t>Four-Year University</a:t>
            </a:r>
          </a:p>
          <a:p>
            <a:pPr lvl="1"/>
            <a:r>
              <a:rPr lang="en-US" sz="3200" dirty="0">
                <a:cs typeface="Times New Roman" pitchFamily="18" charset="0"/>
              </a:rPr>
              <a:t>Graduate School</a:t>
            </a:r>
          </a:p>
          <a:p>
            <a:pPr lvl="1"/>
            <a:r>
              <a:rPr lang="en-US" sz="3200" dirty="0">
                <a:cs typeface="Times New Roman" pitchFamily="18" charset="0"/>
              </a:rPr>
              <a:t>Workforce Service and Training</a:t>
            </a:r>
          </a:p>
          <a:p>
            <a:pPr lvl="1"/>
            <a:r>
              <a:rPr lang="en-US" sz="3200" dirty="0">
                <a:cs typeface="Times New Roman" pitchFamily="18" charset="0"/>
              </a:rPr>
              <a:t>Employment Data</a:t>
            </a:r>
          </a:p>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10</a:t>
            </a:fld>
            <a:endParaRPr lang="en-US"/>
          </a:p>
        </p:txBody>
      </p:sp>
      <p:sp>
        <p:nvSpPr>
          <p:cNvPr id="5"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Sources of Data</a:t>
            </a:r>
            <a:endParaRPr lang="en-US" b="1" dirty="0"/>
          </a:p>
        </p:txBody>
      </p:sp>
    </p:spTree>
    <p:extLst>
      <p:ext uri="{BB962C8B-B14F-4D97-AF65-F5344CB8AC3E}">
        <p14:creationId xmlns:p14="http://schemas.microsoft.com/office/powerpoint/2010/main" val="1958290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71500" indent="-571500">
              <a:buFont typeface="Arial" pitchFamily="34" charset="0"/>
              <a:buChar char="•"/>
            </a:pPr>
            <a:endParaRPr lang="en-US" sz="3600" dirty="0" smtClean="0">
              <a:latin typeface="Times New Roman" pitchFamily="18" charset="0"/>
              <a:cs typeface="Times New Roman" pitchFamily="18" charset="0"/>
            </a:endParaRPr>
          </a:p>
          <a:p>
            <a:pPr marL="571500" indent="-571500">
              <a:buFont typeface="Arial" pitchFamily="34" charset="0"/>
              <a:buChar char="•"/>
            </a:pPr>
            <a:r>
              <a:rPr lang="en-US" sz="3600" dirty="0" smtClean="0">
                <a:cs typeface="Times New Roman" pitchFamily="18" charset="0"/>
              </a:rPr>
              <a:t>Partners </a:t>
            </a:r>
            <a:r>
              <a:rPr lang="en-US" sz="3600" dirty="0">
                <a:cs typeface="Times New Roman" pitchFamily="18" charset="0"/>
              </a:rPr>
              <a:t>decide what goes into the P20.</a:t>
            </a:r>
          </a:p>
          <a:p>
            <a:pPr marL="571500" indent="-571500">
              <a:buFont typeface="Arial" pitchFamily="34" charset="0"/>
              <a:buChar char="•"/>
            </a:pPr>
            <a:r>
              <a:rPr lang="en-US" sz="3600" dirty="0">
                <a:cs typeface="Times New Roman" pitchFamily="18" charset="0"/>
              </a:rPr>
              <a:t>Lesson learned: disconnect between vendor goals and state vision</a:t>
            </a:r>
            <a:r>
              <a:rPr lang="en-US" sz="3600" dirty="0" smtClean="0">
                <a:cs typeface="Times New Roman" pitchFamily="18" charset="0"/>
              </a:rPr>
              <a:t>.</a:t>
            </a:r>
            <a:endParaRPr lang="en-US" sz="3600" dirty="0">
              <a:cs typeface="Times New Roman" pitchFamily="18" charset="0"/>
            </a:endParaRPr>
          </a:p>
        </p:txBody>
      </p:sp>
      <p:sp>
        <p:nvSpPr>
          <p:cNvPr id="4" name="Slide Number Placeholder 3"/>
          <p:cNvSpPr>
            <a:spLocks noGrp="1"/>
          </p:cNvSpPr>
          <p:nvPr>
            <p:ph type="sldNum" sz="quarter" idx="12"/>
          </p:nvPr>
        </p:nvSpPr>
        <p:spPr/>
        <p:txBody>
          <a:bodyPr/>
          <a:lstStyle/>
          <a:p>
            <a:fld id="{78085499-22F0-4E30-BA6A-ED84175C6FDF}" type="slidenum">
              <a:rPr lang="en-US" smtClean="0"/>
              <a:pPr/>
              <a:t>11</a:t>
            </a:fld>
            <a:endParaRPr lang="en-US"/>
          </a:p>
        </p:txBody>
      </p:sp>
      <p:sp>
        <p:nvSpPr>
          <p:cNvPr id="5"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Lessons Learned</a:t>
            </a:r>
            <a:endParaRPr lang="en-US" b="1" dirty="0"/>
          </a:p>
        </p:txBody>
      </p:sp>
    </p:spTree>
    <p:extLst>
      <p:ext uri="{BB962C8B-B14F-4D97-AF65-F5344CB8AC3E}">
        <p14:creationId xmlns:p14="http://schemas.microsoft.com/office/powerpoint/2010/main" val="413327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085499-22F0-4E30-BA6A-ED84175C6FDF}" type="slidenum">
              <a:rPr lang="en-US" smtClean="0"/>
              <a:pPr/>
              <a:t>12</a:t>
            </a:fld>
            <a:endParaRPr lang="en-US"/>
          </a:p>
        </p:txBody>
      </p:sp>
      <p:sp>
        <p:nvSpPr>
          <p:cNvPr id="5" name="Title 1"/>
          <p:cNvSpPr txBox="1">
            <a:spLocks/>
          </p:cNvSpPr>
          <p:nvPr/>
        </p:nvSpPr>
        <p:spPr>
          <a:xfrm>
            <a:off x="369125" y="427038"/>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5496B"/>
                </a:solidFill>
                <a:effectLst/>
                <a:uLnTx/>
                <a:uFillTx/>
                <a:latin typeface="+mj-lt"/>
                <a:ea typeface="+mj-ea"/>
                <a:cs typeface="+mj-cs"/>
              </a:rPr>
              <a:t>P20 Data Governance</a:t>
            </a:r>
            <a:endParaRPr kumimoji="0" lang="en-US" sz="4400" b="1" i="0" u="none" strike="noStrike" kern="1200" cap="none" spc="0" normalizeH="0" baseline="0" noProof="0" dirty="0">
              <a:ln>
                <a:noFill/>
              </a:ln>
              <a:solidFill>
                <a:srgbClr val="45496B"/>
              </a:solidFill>
              <a:effectLst/>
              <a:uLnTx/>
              <a:uFillTx/>
              <a:latin typeface="+mj-lt"/>
              <a:ea typeface="+mj-ea"/>
              <a:cs typeface="+mj-cs"/>
            </a:endParaRPr>
          </a:p>
        </p:txBody>
      </p:sp>
      <p:sp>
        <p:nvSpPr>
          <p:cNvPr id="6" name="Title 1"/>
          <p:cNvSpPr txBox="1">
            <a:spLocks/>
          </p:cNvSpPr>
          <p:nvPr/>
        </p:nvSpPr>
        <p:spPr>
          <a:xfrm>
            <a:off x="685800" y="213042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Arkansas Research Center</a:t>
            </a:r>
            <a:endParaRPr lang="en-US" dirty="0"/>
          </a:p>
        </p:txBody>
      </p:sp>
      <p:sp>
        <p:nvSpPr>
          <p:cNvPr id="7"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None/>
              <a:defRPr sz="3200" b="1" kern="1200">
                <a:solidFill>
                  <a:srgbClr val="45496B"/>
                </a:solidFill>
                <a:latin typeface="+mn-lt"/>
                <a:ea typeface="+mn-ea"/>
                <a:cs typeface="+mn-cs"/>
              </a:defRPr>
            </a:lvl1pPr>
            <a:lvl2pPr marL="742950" indent="-285750" algn="l" defTabSz="914400" rtl="0" eaLnBrk="1" latinLnBrk="0" hangingPunct="1">
              <a:spcBef>
                <a:spcPct val="20000"/>
              </a:spcBef>
              <a:buClr>
                <a:srgbClr val="45496B"/>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45496B"/>
              </a:buClr>
              <a:buSzPct val="75000"/>
              <a:buFont typeface="Courier New"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t>Neal Gibson</a:t>
            </a:r>
          </a:p>
        </p:txBody>
      </p:sp>
    </p:spTree>
    <p:extLst>
      <p:ext uri="{BB962C8B-B14F-4D97-AF65-F5344CB8AC3E}">
        <p14:creationId xmlns:p14="http://schemas.microsoft.com/office/powerpoint/2010/main" val="199396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085499-22F0-4E30-BA6A-ED84175C6FDF}" type="slidenum">
              <a:rPr lang="en-US" smtClean="0"/>
              <a:pPr/>
              <a:t>13</a:t>
            </a:fld>
            <a:endParaRPr lang="en-US"/>
          </a:p>
        </p:txBody>
      </p:sp>
      <p:sp>
        <p:nvSpPr>
          <p:cNvPr id="6" name="TextBox 5"/>
          <p:cNvSpPr txBox="1"/>
          <p:nvPr/>
        </p:nvSpPr>
        <p:spPr>
          <a:xfrm>
            <a:off x="380999" y="381000"/>
            <a:ext cx="7200181" cy="769441"/>
          </a:xfrm>
          <a:prstGeom prst="rect">
            <a:avLst/>
          </a:prstGeom>
          <a:noFill/>
        </p:spPr>
        <p:txBody>
          <a:bodyPr wrap="square" rtlCol="0">
            <a:spAutoFit/>
          </a:bodyPr>
          <a:lstStyle/>
          <a:p>
            <a:r>
              <a:rPr lang="en-US" sz="4400" b="1" dirty="0" smtClean="0"/>
              <a:t>Arkansas Research Center</a:t>
            </a:r>
            <a:endParaRPr lang="en-US" sz="4400" b="1" dirty="0"/>
          </a:p>
        </p:txBody>
      </p:sp>
      <p:pic>
        <p:nvPicPr>
          <p:cNvPr id="7" name="Picture 8" descr="AD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538" y="4033208"/>
            <a:ext cx="14478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DWS_Logo_210x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78908"/>
            <a:ext cx="160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ADE_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0581" y="2713831"/>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HSlogosm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838" y="1328108"/>
            <a:ext cx="16764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r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5994" y="2667000"/>
            <a:ext cx="12954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3963418"/>
            <a:ext cx="1143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http://profile.ak.fbcdn.net/hprofile-ak-snc4/174693_194422297252974_2154164_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1194" y="4261509"/>
            <a:ext cx="19050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http://www.arpediatrics.org/residency/templates/ped/images/hdr_uam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1135" y="2667000"/>
            <a:ext cx="1636712"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5515034"/>
            <a:ext cx="3063840" cy="73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788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085499-22F0-4E30-BA6A-ED84175C6FDF}" type="slidenum">
              <a:rPr lang="en-US" smtClean="0"/>
              <a:pPr/>
              <a:t>14</a:t>
            </a:fld>
            <a:endParaRPr lang="en-US"/>
          </a:p>
        </p:txBody>
      </p:sp>
      <p:sp>
        <p:nvSpPr>
          <p:cNvPr id="5" name="Text Box 9"/>
          <p:cNvSpPr txBox="1">
            <a:spLocks noChangeArrowheads="1"/>
          </p:cNvSpPr>
          <p:nvPr/>
        </p:nvSpPr>
        <p:spPr bwMode="auto">
          <a:xfrm>
            <a:off x="533400" y="350837"/>
            <a:ext cx="3429000" cy="769441"/>
          </a:xfrm>
          <a:prstGeom prst="rect">
            <a:avLst/>
          </a:prstGeom>
          <a:noFill/>
          <a:ln w="9525">
            <a:noFill/>
            <a:miter lim="800000"/>
            <a:headEnd/>
            <a:tailEnd/>
          </a:ln>
        </p:spPr>
        <p:txBody>
          <a:bodyPr>
            <a:spAutoFit/>
          </a:bodyPr>
          <a:lstStyle/>
          <a:p>
            <a:pPr>
              <a:spcBef>
                <a:spcPct val="50000"/>
              </a:spcBef>
            </a:pPr>
            <a:r>
              <a:rPr lang="en-US" sz="4400" b="1" dirty="0"/>
              <a:t>Key Problems</a:t>
            </a:r>
          </a:p>
        </p:txBody>
      </p:sp>
      <p:pic>
        <p:nvPicPr>
          <p:cNvPr id="6" name="Picture 5" descr="MPj04220940000[1]"/>
          <p:cNvPicPr>
            <a:picLocks noChangeAspect="1" noChangeArrowheads="1"/>
          </p:cNvPicPr>
          <p:nvPr/>
        </p:nvPicPr>
        <p:blipFill>
          <a:blip r:embed="rId2" cstate="print"/>
          <a:srcRect/>
          <a:stretch>
            <a:fillRect/>
          </a:stretch>
        </p:blipFill>
        <p:spPr bwMode="auto">
          <a:xfrm>
            <a:off x="3581400" y="3482975"/>
            <a:ext cx="2895600" cy="1927225"/>
          </a:xfrm>
          <a:prstGeom prst="rect">
            <a:avLst/>
          </a:prstGeom>
          <a:noFill/>
          <a:ln w="9525">
            <a:noFill/>
            <a:miter lim="800000"/>
            <a:headEnd/>
            <a:tailEnd/>
          </a:ln>
        </p:spPr>
      </p:pic>
      <p:sp>
        <p:nvSpPr>
          <p:cNvPr id="7" name="Text Box 10"/>
          <p:cNvSpPr txBox="1">
            <a:spLocks noChangeArrowheads="1"/>
          </p:cNvSpPr>
          <p:nvPr/>
        </p:nvSpPr>
        <p:spPr bwMode="auto">
          <a:xfrm>
            <a:off x="3581400" y="3025775"/>
            <a:ext cx="3810000" cy="708025"/>
          </a:xfrm>
          <a:prstGeom prst="rect">
            <a:avLst/>
          </a:prstGeom>
          <a:noFill/>
          <a:ln w="9525">
            <a:noFill/>
            <a:miter lim="800000"/>
            <a:headEnd/>
            <a:tailEnd/>
          </a:ln>
        </p:spPr>
        <p:txBody>
          <a:bodyPr>
            <a:spAutoFit/>
          </a:bodyPr>
          <a:lstStyle/>
          <a:p>
            <a:pPr>
              <a:spcBef>
                <a:spcPct val="50000"/>
              </a:spcBef>
            </a:pPr>
            <a:r>
              <a:rPr lang="en-US" sz="2000" b="1" dirty="0"/>
              <a:t>Identity Resolution/Management</a:t>
            </a:r>
          </a:p>
        </p:txBody>
      </p:sp>
      <p:sp>
        <p:nvSpPr>
          <p:cNvPr id="8" name="Text Box 11"/>
          <p:cNvSpPr txBox="1">
            <a:spLocks noChangeArrowheads="1"/>
          </p:cNvSpPr>
          <p:nvPr/>
        </p:nvSpPr>
        <p:spPr bwMode="auto">
          <a:xfrm>
            <a:off x="609600" y="1504950"/>
            <a:ext cx="2971800" cy="400050"/>
          </a:xfrm>
          <a:prstGeom prst="rect">
            <a:avLst/>
          </a:prstGeom>
          <a:noFill/>
          <a:ln w="9525">
            <a:noFill/>
            <a:miter lim="800000"/>
            <a:headEnd/>
            <a:tailEnd/>
          </a:ln>
        </p:spPr>
        <p:txBody>
          <a:bodyPr>
            <a:spAutoFit/>
          </a:bodyPr>
          <a:lstStyle/>
          <a:p>
            <a:pPr>
              <a:spcBef>
                <a:spcPct val="50000"/>
              </a:spcBef>
            </a:pPr>
            <a:r>
              <a:rPr lang="en-US" sz="2000" b="1" dirty="0"/>
              <a:t>Regulations/Privacy</a:t>
            </a:r>
          </a:p>
        </p:txBody>
      </p:sp>
      <p:sp>
        <p:nvSpPr>
          <p:cNvPr id="9" name="Text Box 12"/>
          <p:cNvSpPr txBox="1">
            <a:spLocks noChangeArrowheads="1"/>
          </p:cNvSpPr>
          <p:nvPr/>
        </p:nvSpPr>
        <p:spPr bwMode="auto">
          <a:xfrm>
            <a:off x="6763870" y="4391025"/>
            <a:ext cx="2021541" cy="400050"/>
          </a:xfrm>
          <a:prstGeom prst="rect">
            <a:avLst/>
          </a:prstGeom>
          <a:noFill/>
          <a:ln w="9525">
            <a:noFill/>
            <a:miter lim="800000"/>
            <a:headEnd/>
            <a:tailEnd/>
          </a:ln>
        </p:spPr>
        <p:txBody>
          <a:bodyPr wrap="square">
            <a:spAutoFit/>
          </a:bodyPr>
          <a:lstStyle/>
          <a:p>
            <a:pPr>
              <a:spcBef>
                <a:spcPct val="50000"/>
              </a:spcBef>
            </a:pPr>
            <a:r>
              <a:rPr lang="en-US" sz="2000" b="1" dirty="0" smtClean="0"/>
              <a:t>Data Standards</a:t>
            </a:r>
            <a:endParaRPr lang="en-US" sz="2000" b="1" dirty="0"/>
          </a:p>
        </p:txBody>
      </p:sp>
      <p:pic>
        <p:nvPicPr>
          <p:cNvPr id="10" name="Picture 17"/>
          <p:cNvPicPr>
            <a:picLocks noChangeAspect="1" noChangeArrowheads="1"/>
          </p:cNvPicPr>
          <p:nvPr/>
        </p:nvPicPr>
        <p:blipFill>
          <a:blip r:embed="rId3" cstate="print"/>
          <a:srcRect/>
          <a:stretch>
            <a:fillRect/>
          </a:stretch>
        </p:blipFill>
        <p:spPr bwMode="auto">
          <a:xfrm>
            <a:off x="609600" y="2000250"/>
            <a:ext cx="2895600" cy="1809750"/>
          </a:xfrm>
          <a:prstGeom prst="rect">
            <a:avLst/>
          </a:prstGeom>
          <a:noFill/>
          <a:ln w="9525">
            <a:noFill/>
            <a:miter lim="800000"/>
            <a:headEnd/>
            <a:tailEnd/>
          </a:ln>
        </p:spPr>
      </p:pic>
      <p:sp>
        <p:nvSpPr>
          <p:cNvPr id="11" name="TextBox 10"/>
          <p:cNvSpPr txBox="1"/>
          <p:nvPr/>
        </p:nvSpPr>
        <p:spPr>
          <a:xfrm>
            <a:off x="6692152" y="4876800"/>
            <a:ext cx="2093259" cy="1477328"/>
          </a:xfrm>
          <a:prstGeom prst="rect">
            <a:avLst/>
          </a:prstGeom>
          <a:noFill/>
        </p:spPr>
        <p:txBody>
          <a:bodyPr wrap="square" rtlCol="0">
            <a:spAutoFit/>
          </a:bodyPr>
          <a:lstStyle/>
          <a:p>
            <a:r>
              <a:rPr lang="en-US" dirty="0" smtClean="0"/>
              <a:t>CEDS           NEDM</a:t>
            </a:r>
            <a:endParaRPr lang="en-US" dirty="0"/>
          </a:p>
          <a:p>
            <a:r>
              <a:rPr lang="en-US" dirty="0" smtClean="0"/>
              <a:t>P20 Core    ED-FI</a:t>
            </a:r>
          </a:p>
          <a:p>
            <a:r>
              <a:rPr lang="en-US" dirty="0" smtClean="0"/>
              <a:t>SIF</a:t>
            </a:r>
            <a:r>
              <a:rPr lang="en-US" dirty="0"/>
              <a:t> </a:t>
            </a:r>
            <a:r>
              <a:rPr lang="en-US" dirty="0" smtClean="0"/>
              <a:t>              IPEDS          PESC</a:t>
            </a:r>
          </a:p>
          <a:p>
            <a:r>
              <a:rPr lang="en-US" dirty="0"/>
              <a:t>NCES Handbooks</a:t>
            </a:r>
            <a:endParaRPr lang="en-US" dirty="0" smtClean="0"/>
          </a:p>
        </p:txBody>
      </p:sp>
    </p:spTree>
    <p:extLst>
      <p:ext uri="{BB962C8B-B14F-4D97-AF65-F5344CB8AC3E}">
        <p14:creationId xmlns:p14="http://schemas.microsoft.com/office/powerpoint/2010/main" val="3660182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085499-22F0-4E30-BA6A-ED84175C6FDF}" type="slidenum">
              <a:rPr lang="en-US" smtClean="0"/>
              <a:pPr/>
              <a:t>15</a:t>
            </a:fld>
            <a:endParaRPr lang="en-US"/>
          </a:p>
        </p:txBody>
      </p:sp>
      <p:sp>
        <p:nvSpPr>
          <p:cNvPr id="5" name="Text Box 4"/>
          <p:cNvSpPr txBox="1">
            <a:spLocks noChangeArrowheads="1"/>
          </p:cNvSpPr>
          <p:nvPr/>
        </p:nvSpPr>
        <p:spPr bwMode="auto">
          <a:xfrm>
            <a:off x="457200" y="365125"/>
            <a:ext cx="3810000" cy="769441"/>
          </a:xfrm>
          <a:prstGeom prst="rect">
            <a:avLst/>
          </a:prstGeom>
          <a:noFill/>
          <a:ln w="9525">
            <a:noFill/>
            <a:miter lim="800000"/>
            <a:headEnd/>
            <a:tailEnd/>
          </a:ln>
        </p:spPr>
        <p:txBody>
          <a:bodyPr>
            <a:spAutoFit/>
          </a:bodyPr>
          <a:lstStyle/>
          <a:p>
            <a:pPr>
              <a:spcBef>
                <a:spcPct val="50000"/>
              </a:spcBef>
            </a:pPr>
            <a:r>
              <a:rPr lang="en-US" sz="4400" b="1" dirty="0"/>
              <a:t>Privacy</a:t>
            </a:r>
          </a:p>
        </p:txBody>
      </p:sp>
      <p:sp>
        <p:nvSpPr>
          <p:cNvPr id="6" name="Rectangle 5"/>
          <p:cNvSpPr/>
          <p:nvPr/>
        </p:nvSpPr>
        <p:spPr>
          <a:xfrm>
            <a:off x="457200" y="2583737"/>
            <a:ext cx="4343400" cy="1015663"/>
          </a:xfrm>
          <a:prstGeom prst="rect">
            <a:avLst/>
          </a:prstGeom>
        </p:spPr>
        <p:txBody>
          <a:bodyPr wrap="square">
            <a:spAutoFit/>
          </a:bodyPr>
          <a:lstStyle/>
          <a:p>
            <a:r>
              <a:rPr lang="en-US" sz="2000" b="1" dirty="0"/>
              <a:t>Center on Law and Information Policy Highly Critical of Federal Plan to Relax Restrictions on Education Records</a:t>
            </a:r>
          </a:p>
        </p:txBody>
      </p:sp>
      <p:pic>
        <p:nvPicPr>
          <p:cNvPr id="7" name="Picture 2" descr="Fordham Univers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 y="1660558"/>
            <a:ext cx="2828925" cy="7429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7200" y="3726737"/>
            <a:ext cx="4258235" cy="2246769"/>
          </a:xfrm>
          <a:prstGeom prst="rect">
            <a:avLst/>
          </a:prstGeom>
        </p:spPr>
        <p:txBody>
          <a:bodyPr wrap="square">
            <a:spAutoFit/>
          </a:bodyPr>
          <a:lstStyle/>
          <a:p>
            <a:r>
              <a:rPr lang="en-US" sz="2000" dirty="0"/>
              <a:t>CLIP’s Academic Director, Professor </a:t>
            </a:r>
            <a:r>
              <a:rPr lang="en-US" sz="2000" dirty="0" smtClean="0"/>
              <a:t>Joel R. </a:t>
            </a:r>
            <a:r>
              <a:rPr lang="en-US" sz="2000" dirty="0" err="1" smtClean="0"/>
              <a:t>Reidenberg</a:t>
            </a:r>
            <a:r>
              <a:rPr lang="en-US" sz="2000" dirty="0" smtClean="0"/>
              <a:t>, stated </a:t>
            </a:r>
            <a:r>
              <a:rPr lang="en-US" sz="2000" dirty="0"/>
              <a:t>that “the promiscuous sharing of children’s educational records that would be permitted by these proposals undermines privacy and is outside the Department’s authority.”</a:t>
            </a: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478116"/>
            <a:ext cx="2514600" cy="103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572000" y="2629903"/>
            <a:ext cx="3886200" cy="923330"/>
          </a:xfrm>
          <a:prstGeom prst="rect">
            <a:avLst/>
          </a:prstGeom>
        </p:spPr>
        <p:txBody>
          <a:bodyPr wrap="square">
            <a:spAutoFit/>
          </a:bodyPr>
          <a:lstStyle/>
          <a:p>
            <a:r>
              <a:rPr lang="en-US" b="1" dirty="0"/>
              <a:t>This notice of proposed rulemaking (NPRM) represents a significant </a:t>
            </a:r>
          </a:p>
          <a:p>
            <a:r>
              <a:rPr lang="en-US" b="1" dirty="0"/>
              <a:t>new privacy </a:t>
            </a:r>
            <a:r>
              <a:rPr lang="en-US" b="1" dirty="0" smtClean="0"/>
              <a:t>invasion.</a:t>
            </a:r>
            <a:endParaRPr lang="en-US" b="1" dirty="0"/>
          </a:p>
        </p:txBody>
      </p:sp>
      <p:sp>
        <p:nvSpPr>
          <p:cNvPr id="11" name="Rectangle 10"/>
          <p:cNvSpPr/>
          <p:nvPr/>
        </p:nvSpPr>
        <p:spPr>
          <a:xfrm>
            <a:off x="4495800" y="3505200"/>
            <a:ext cx="4267200" cy="2862322"/>
          </a:xfrm>
          <a:prstGeom prst="rect">
            <a:avLst/>
          </a:prstGeom>
        </p:spPr>
        <p:txBody>
          <a:bodyPr wrap="square">
            <a:spAutoFit/>
          </a:bodyPr>
          <a:lstStyle/>
          <a:p>
            <a:r>
              <a:rPr lang="en-US" sz="2000" dirty="0"/>
              <a:t> We do </a:t>
            </a:r>
            <a:r>
              <a:rPr lang="en-US" sz="2000" dirty="0" smtClean="0"/>
              <a:t>not </a:t>
            </a:r>
            <a:r>
              <a:rPr lang="en-US" sz="2000" dirty="0"/>
              <a:t>oppose general collection of information about students and its use in a </a:t>
            </a:r>
            <a:r>
              <a:rPr lang="en-US" sz="2000" dirty="0" err="1"/>
              <a:t>nonidentifiable</a:t>
            </a:r>
            <a:r>
              <a:rPr lang="en-US" sz="2000" dirty="0"/>
              <a:t> form.  In fact we believe that the collection of aggregate information </a:t>
            </a:r>
            <a:r>
              <a:rPr lang="en-US" sz="2000" dirty="0" smtClean="0"/>
              <a:t>on </a:t>
            </a:r>
            <a:r>
              <a:rPr lang="en-US" sz="2000" dirty="0"/>
              <a:t>students is a critical tool for civil rights enforcement and in assuring that </a:t>
            </a:r>
            <a:r>
              <a:rPr lang="en-US" sz="2000" dirty="0" smtClean="0"/>
              <a:t>every </a:t>
            </a:r>
            <a:r>
              <a:rPr lang="en-US" sz="2000" dirty="0"/>
              <a:t>student receives equal access to a high quality education.</a:t>
            </a:r>
          </a:p>
        </p:txBody>
      </p:sp>
    </p:spTree>
    <p:extLst>
      <p:ext uri="{BB962C8B-B14F-4D97-AF65-F5344CB8AC3E}">
        <p14:creationId xmlns:p14="http://schemas.microsoft.com/office/powerpoint/2010/main" val="620523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sz="4000" dirty="0" smtClean="0"/>
              <a:t>Both </a:t>
            </a:r>
            <a:r>
              <a:rPr lang="en-US" sz="4000" dirty="0"/>
              <a:t>are similar in that they require permission before private information can be disclosed, but both also allow for research without disclosure if the data is “de-identified.” </a:t>
            </a:r>
          </a:p>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16</a:t>
            </a:fld>
            <a:endParaRPr lang="en-US"/>
          </a:p>
        </p:txBody>
      </p:sp>
      <p:sp>
        <p:nvSpPr>
          <p:cNvPr id="5" name="Text Box 4"/>
          <p:cNvSpPr txBox="1">
            <a:spLocks noChangeArrowheads="1"/>
          </p:cNvSpPr>
          <p:nvPr/>
        </p:nvSpPr>
        <p:spPr bwMode="auto">
          <a:xfrm>
            <a:off x="381000" y="381000"/>
            <a:ext cx="7315200" cy="769441"/>
          </a:xfrm>
          <a:prstGeom prst="rect">
            <a:avLst/>
          </a:prstGeom>
          <a:noFill/>
          <a:ln w="9525">
            <a:noFill/>
            <a:miter lim="800000"/>
            <a:headEnd/>
            <a:tailEnd/>
          </a:ln>
        </p:spPr>
        <p:txBody>
          <a:bodyPr wrap="square">
            <a:spAutoFit/>
          </a:bodyPr>
          <a:lstStyle/>
          <a:p>
            <a:pPr>
              <a:spcBef>
                <a:spcPct val="50000"/>
              </a:spcBef>
            </a:pPr>
            <a:r>
              <a:rPr lang="en-US" sz="4400" b="1" dirty="0" smtClean="0"/>
              <a:t>Regulations:  FERPA/HIPPA</a:t>
            </a:r>
            <a:endParaRPr lang="en-US" sz="4400" b="1" dirty="0"/>
          </a:p>
        </p:txBody>
      </p:sp>
    </p:spTree>
    <p:extLst>
      <p:ext uri="{BB962C8B-B14F-4D97-AF65-F5344CB8AC3E}">
        <p14:creationId xmlns:p14="http://schemas.microsoft.com/office/powerpoint/2010/main" val="3976935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nSpc>
                <a:spcPct val="90000"/>
              </a:lnSpc>
              <a:buFontTx/>
              <a:buChar char="•"/>
            </a:pPr>
            <a:r>
              <a:rPr lang="en-US" dirty="0"/>
              <a:t>There are 4,026 students in Arkansas that share an SSN with at least one other student in the state.</a:t>
            </a:r>
          </a:p>
          <a:p>
            <a:pPr>
              <a:lnSpc>
                <a:spcPct val="90000"/>
              </a:lnSpc>
              <a:buFontTx/>
              <a:buChar char="•"/>
            </a:pPr>
            <a:endParaRPr lang="en-US" dirty="0"/>
          </a:p>
          <a:p>
            <a:pPr>
              <a:lnSpc>
                <a:spcPct val="90000"/>
              </a:lnSpc>
              <a:buFontTx/>
              <a:buChar char="•"/>
            </a:pPr>
            <a:r>
              <a:rPr lang="en-US" dirty="0"/>
              <a:t>Between August and January, 874 student transfers to other schools resulted in an SSN change.</a:t>
            </a:r>
          </a:p>
          <a:p>
            <a:pPr>
              <a:lnSpc>
                <a:spcPct val="90000"/>
              </a:lnSpc>
              <a:buFontTx/>
              <a:buChar char="•"/>
            </a:pPr>
            <a:endParaRPr lang="en-US" dirty="0"/>
          </a:p>
          <a:p>
            <a:pPr>
              <a:lnSpc>
                <a:spcPct val="90000"/>
              </a:lnSpc>
              <a:buFontTx/>
              <a:buChar char="•"/>
            </a:pPr>
            <a:r>
              <a:rPr lang="en-US" dirty="0"/>
              <a:t>Between August and January, an additional 1,018 students changed their SSN—we have records for only 300 of these changes.</a:t>
            </a:r>
          </a:p>
          <a:p>
            <a:pPr>
              <a:lnSpc>
                <a:spcPct val="90000"/>
              </a:lnSpc>
            </a:pPr>
            <a:endParaRPr lang="en-US" dirty="0"/>
          </a:p>
          <a:p>
            <a:pPr>
              <a:lnSpc>
                <a:spcPct val="90000"/>
              </a:lnSpc>
              <a:buFontTx/>
              <a:buChar char="•"/>
            </a:pPr>
            <a:r>
              <a:rPr lang="en-US" dirty="0"/>
              <a:t>There are ~17,000 students in Arkansas with a “900” SSN</a:t>
            </a:r>
          </a:p>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17</a:t>
            </a:fld>
            <a:endParaRPr lang="en-US"/>
          </a:p>
        </p:txBody>
      </p:sp>
      <p:sp>
        <p:nvSpPr>
          <p:cNvPr id="5" name="Text Box 5"/>
          <p:cNvSpPr txBox="1">
            <a:spLocks noChangeArrowheads="1"/>
          </p:cNvSpPr>
          <p:nvPr/>
        </p:nvSpPr>
        <p:spPr bwMode="auto">
          <a:xfrm>
            <a:off x="457200" y="3810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b="1" dirty="0"/>
              <a:t>Identity Resolution (ADE)</a:t>
            </a:r>
          </a:p>
        </p:txBody>
      </p:sp>
    </p:spTree>
    <p:extLst>
      <p:ext uri="{BB962C8B-B14F-4D97-AF65-F5344CB8AC3E}">
        <p14:creationId xmlns:p14="http://schemas.microsoft.com/office/powerpoint/2010/main" val="1247710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085499-22F0-4E30-BA6A-ED84175C6FDF}" type="slidenum">
              <a:rPr lang="en-US" smtClean="0"/>
              <a:pPr/>
              <a:t>18</a:t>
            </a:fld>
            <a:endParaRPr lang="en-US"/>
          </a:p>
        </p:txBody>
      </p:sp>
      <p:sp>
        <p:nvSpPr>
          <p:cNvPr id="5" name="Rectangle 2"/>
          <p:cNvSpPr>
            <a:spLocks noChangeArrowheads="1"/>
          </p:cNvSpPr>
          <p:nvPr/>
        </p:nvSpPr>
        <p:spPr bwMode="auto">
          <a:xfrm>
            <a:off x="457200" y="3048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600" b="1" dirty="0"/>
              <a:t>Identity </a:t>
            </a:r>
            <a:r>
              <a:rPr lang="en-US" sz="3600" b="1" dirty="0" smtClean="0"/>
              <a:t>Management: </a:t>
            </a:r>
            <a:r>
              <a:rPr lang="en-US" sz="3600" b="1" dirty="0"/>
              <a:t>Knowledge Base Approach</a:t>
            </a:r>
          </a:p>
        </p:txBody>
      </p:sp>
      <p:sp>
        <p:nvSpPr>
          <p:cNvPr id="6" name="Text Box 4"/>
          <p:cNvSpPr txBox="1">
            <a:spLocks noChangeArrowheads="1"/>
          </p:cNvSpPr>
          <p:nvPr/>
        </p:nvSpPr>
        <p:spPr bwMode="auto">
          <a:xfrm>
            <a:off x="457200" y="1447800"/>
            <a:ext cx="838775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Identity information (ONLY identity information is exchanged for this process) from multiple agencies is merged and consolidated using both fuzzy and logical associations. Knowledge base identifiers are used to manage the references.</a:t>
            </a:r>
          </a:p>
        </p:txBody>
      </p:sp>
      <p:sp>
        <p:nvSpPr>
          <p:cNvPr id="7" name="Text Box 5"/>
          <p:cNvSpPr txBox="1">
            <a:spLocks noChangeArrowheads="1"/>
          </p:cNvSpPr>
          <p:nvPr/>
        </p:nvSpPr>
        <p:spPr bwMode="auto">
          <a:xfrm>
            <a:off x="457200" y="3429000"/>
            <a:ext cx="1447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Bob Smith, Conway High School</a:t>
            </a:r>
          </a:p>
        </p:txBody>
      </p:sp>
      <p:sp>
        <p:nvSpPr>
          <p:cNvPr id="8" name="Text Box 6"/>
          <p:cNvSpPr txBox="1">
            <a:spLocks noChangeArrowheads="1"/>
          </p:cNvSpPr>
          <p:nvPr/>
        </p:nvSpPr>
        <p:spPr bwMode="auto">
          <a:xfrm>
            <a:off x="3124200" y="34290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Robert Smith, Acxiom</a:t>
            </a:r>
          </a:p>
        </p:txBody>
      </p:sp>
      <p:sp>
        <p:nvSpPr>
          <p:cNvPr id="9" name="Text Box 7"/>
          <p:cNvSpPr txBox="1">
            <a:spLocks noChangeArrowheads="1"/>
          </p:cNvSpPr>
          <p:nvPr/>
        </p:nvSpPr>
        <p:spPr bwMode="auto">
          <a:xfrm>
            <a:off x="1981200" y="5181600"/>
            <a:ext cx="1692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Bob Smith, UCA</a:t>
            </a:r>
          </a:p>
        </p:txBody>
      </p:sp>
      <p:sp>
        <p:nvSpPr>
          <p:cNvPr id="10" name="Line 9"/>
          <p:cNvSpPr>
            <a:spLocks noChangeShapeType="1"/>
          </p:cNvSpPr>
          <p:nvPr/>
        </p:nvSpPr>
        <p:spPr bwMode="auto">
          <a:xfrm flipH="1">
            <a:off x="1905000" y="38862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Box 10"/>
          <p:cNvSpPr txBox="1">
            <a:spLocks noChangeArrowheads="1"/>
          </p:cNvSpPr>
          <p:nvPr/>
        </p:nvSpPr>
        <p:spPr bwMode="auto">
          <a:xfrm>
            <a:off x="1676400" y="3581400"/>
            <a:ext cx="1447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i="1"/>
              <a:t>Probabilistic</a:t>
            </a:r>
          </a:p>
          <a:p>
            <a:pPr algn="ctr" eaLnBrk="1" hangingPunct="1">
              <a:spcBef>
                <a:spcPct val="50000"/>
              </a:spcBef>
            </a:pPr>
            <a:r>
              <a:rPr lang="en-US" sz="1400" b="1" i="1"/>
              <a:t>“Fuzzy” Match</a:t>
            </a:r>
          </a:p>
        </p:txBody>
      </p:sp>
      <p:sp>
        <p:nvSpPr>
          <p:cNvPr id="12" name="Line 11"/>
          <p:cNvSpPr>
            <a:spLocks noChangeShapeType="1"/>
          </p:cNvSpPr>
          <p:nvPr/>
        </p:nvSpPr>
        <p:spPr bwMode="auto">
          <a:xfrm flipH="1" flipV="1">
            <a:off x="1066800" y="4343400"/>
            <a:ext cx="914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12"/>
          <p:cNvSpPr txBox="1">
            <a:spLocks noChangeArrowheads="1"/>
          </p:cNvSpPr>
          <p:nvPr/>
        </p:nvSpPr>
        <p:spPr bwMode="auto">
          <a:xfrm>
            <a:off x="1600200" y="47244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i="1"/>
              <a:t>Deterministic Match</a:t>
            </a:r>
            <a:endParaRPr lang="en-US" sz="1400" i="1"/>
          </a:p>
        </p:txBody>
      </p:sp>
      <p:graphicFrame>
        <p:nvGraphicFramePr>
          <p:cNvPr id="14" name="Group 37"/>
          <p:cNvGraphicFramePr>
            <a:graphicFrameLocks noGrp="1"/>
          </p:cNvGraphicFramePr>
          <p:nvPr>
            <p:extLst>
              <p:ext uri="{D42A27DB-BD31-4B8C-83A1-F6EECF244321}">
                <p14:modId xmlns:p14="http://schemas.microsoft.com/office/powerpoint/2010/main" val="3020765507"/>
              </p:ext>
            </p:extLst>
          </p:nvPr>
        </p:nvGraphicFramePr>
        <p:xfrm>
          <a:off x="4953000" y="4038600"/>
          <a:ext cx="3635375" cy="1433512"/>
        </p:xfrm>
        <a:graphic>
          <a:graphicData uri="http://schemas.openxmlformats.org/drawingml/2006/table">
            <a:tbl>
              <a:tblPr/>
              <a:tblGrid>
                <a:gridCol w="1143000"/>
                <a:gridCol w="2492375"/>
              </a:tblGrid>
              <a:tr h="35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bg1"/>
                          </a:solidFill>
                          <a:effectLst/>
                          <a:latin typeface="Arial" charset="0"/>
                        </a:rPr>
                        <a:t>Identifier</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bg1"/>
                          </a:solidFill>
                          <a:effectLst/>
                          <a:latin typeface="Arial" charset="0"/>
                        </a:rPr>
                        <a:t>Representation</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r>
              <a:tr h="381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bg1"/>
                          </a:solidFill>
                          <a:effectLst/>
                          <a:latin typeface="Arial" charset="0"/>
                        </a:rPr>
                        <a:t>KB5765</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bg1"/>
                          </a:solidFill>
                          <a:effectLst/>
                          <a:latin typeface="Arial" charset="0"/>
                        </a:rPr>
                        <a:t>Bob Smith, CHS</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r>
              <a:tr h="35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bg1"/>
                          </a:solidFill>
                          <a:effectLst/>
                          <a:latin typeface="Arial" charset="0"/>
                        </a:rPr>
                        <a:t>KB5765</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bg1"/>
                          </a:solidFill>
                          <a:effectLst/>
                          <a:latin typeface="Arial" charset="0"/>
                        </a:rPr>
                        <a:t>Robert Smith, Acxiom</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r>
              <a:tr h="350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bg1"/>
                          </a:solidFill>
                          <a:effectLst/>
                          <a:latin typeface="Arial" charset="0"/>
                        </a:rPr>
                        <a:t>KB5765</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bg1"/>
                          </a:solidFill>
                          <a:effectLst/>
                          <a:latin typeface="Arial" charset="0"/>
                        </a:rPr>
                        <a:t>Bob Smith, UCA</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50021"/>
                    </a:solidFill>
                  </a:tcPr>
                </a:tc>
              </a:tr>
            </a:tbl>
          </a:graphicData>
        </a:graphic>
      </p:graphicFrame>
      <p:sp>
        <p:nvSpPr>
          <p:cNvPr id="15" name="Text Box 66"/>
          <p:cNvSpPr txBox="1">
            <a:spLocks noChangeArrowheads="1"/>
          </p:cNvSpPr>
          <p:nvPr/>
        </p:nvSpPr>
        <p:spPr bwMode="auto">
          <a:xfrm>
            <a:off x="5562600" y="3505200"/>
            <a:ext cx="2474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t>Knowledge Base</a:t>
            </a:r>
          </a:p>
        </p:txBody>
      </p:sp>
      <p:sp>
        <p:nvSpPr>
          <p:cNvPr id="16" name="TextBox 15"/>
          <p:cNvSpPr txBox="1"/>
          <p:nvPr/>
        </p:nvSpPr>
        <p:spPr>
          <a:xfrm>
            <a:off x="5873151" y="5867400"/>
            <a:ext cx="3048000" cy="461665"/>
          </a:xfrm>
          <a:prstGeom prst="rect">
            <a:avLst/>
          </a:prstGeom>
          <a:noFill/>
        </p:spPr>
        <p:txBody>
          <a:bodyPr wrap="square" rtlCol="0">
            <a:spAutoFit/>
          </a:bodyPr>
          <a:lstStyle/>
          <a:p>
            <a:r>
              <a:rPr lang="en-US" sz="2400" b="1" dirty="0" smtClean="0"/>
              <a:t>Google: Oyster UALR</a:t>
            </a:r>
            <a:endParaRPr lang="en-US" sz="2400" b="1" dirty="0"/>
          </a:p>
        </p:txBody>
      </p:sp>
    </p:spTree>
    <p:extLst>
      <p:ext uri="{BB962C8B-B14F-4D97-AF65-F5344CB8AC3E}">
        <p14:creationId xmlns:p14="http://schemas.microsoft.com/office/powerpoint/2010/main" val="803074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28600" y="228600"/>
            <a:ext cx="6705600" cy="1311275"/>
          </a:xfrm>
          <a:prstGeom prst="rect">
            <a:avLst/>
          </a:prstGeom>
          <a:noFill/>
          <a:ln w="9525">
            <a:noFill/>
            <a:miter lim="800000"/>
            <a:headEnd/>
            <a:tailEnd/>
          </a:ln>
        </p:spPr>
        <p:txBody>
          <a:bodyPr>
            <a:spAutoFit/>
          </a:bodyPr>
          <a:lstStyle/>
          <a:p>
            <a:pPr>
              <a:spcBef>
                <a:spcPct val="50000"/>
              </a:spcBef>
            </a:pPr>
            <a:r>
              <a:rPr lang="en-US" sz="4000" b="1"/>
              <a:t>Dual Database: Regulatory Compliance and Privacy</a:t>
            </a:r>
          </a:p>
        </p:txBody>
      </p:sp>
      <p:sp>
        <p:nvSpPr>
          <p:cNvPr id="12293" name="Text Box 5"/>
          <p:cNvSpPr txBox="1">
            <a:spLocks noChangeArrowheads="1"/>
          </p:cNvSpPr>
          <p:nvPr/>
        </p:nvSpPr>
        <p:spPr bwMode="auto">
          <a:xfrm>
            <a:off x="381000" y="1794239"/>
            <a:ext cx="4191000" cy="954107"/>
          </a:xfrm>
          <a:prstGeom prst="rect">
            <a:avLst/>
          </a:prstGeom>
          <a:noFill/>
          <a:ln w="9525">
            <a:noFill/>
            <a:miter lim="800000"/>
            <a:headEnd/>
            <a:tailEnd/>
          </a:ln>
        </p:spPr>
        <p:txBody>
          <a:bodyPr wrap="square">
            <a:spAutoFit/>
          </a:bodyPr>
          <a:lstStyle/>
          <a:p>
            <a:pPr>
              <a:spcBef>
                <a:spcPct val="50000"/>
              </a:spcBef>
            </a:pPr>
            <a:r>
              <a:rPr lang="en-US" sz="2800" b="1" dirty="0"/>
              <a:t>Identity Information: </a:t>
            </a:r>
            <a:r>
              <a:rPr lang="en-US" sz="2800" b="1" dirty="0" smtClean="0"/>
              <a:t> </a:t>
            </a:r>
            <a:r>
              <a:rPr lang="en-US" sz="2800" b="1" dirty="0"/>
              <a:t>Agency ID Generated</a:t>
            </a:r>
          </a:p>
        </p:txBody>
      </p:sp>
      <p:sp>
        <p:nvSpPr>
          <p:cNvPr id="12294" name="Text Box 6"/>
          <p:cNvSpPr txBox="1">
            <a:spLocks noChangeArrowheads="1"/>
          </p:cNvSpPr>
          <p:nvPr/>
        </p:nvSpPr>
        <p:spPr bwMode="auto">
          <a:xfrm>
            <a:off x="4724400" y="1794239"/>
            <a:ext cx="4038600" cy="954107"/>
          </a:xfrm>
          <a:prstGeom prst="rect">
            <a:avLst/>
          </a:prstGeom>
          <a:noFill/>
          <a:ln w="9525">
            <a:noFill/>
            <a:miter lim="800000"/>
            <a:headEnd/>
            <a:tailEnd/>
          </a:ln>
        </p:spPr>
        <p:txBody>
          <a:bodyPr wrap="square">
            <a:spAutoFit/>
          </a:bodyPr>
          <a:lstStyle/>
          <a:p>
            <a:pPr>
              <a:spcBef>
                <a:spcPct val="50000"/>
              </a:spcBef>
            </a:pPr>
            <a:r>
              <a:rPr lang="en-US" sz="2800" b="1" dirty="0"/>
              <a:t>Information of Interest: Stored With </a:t>
            </a:r>
            <a:r>
              <a:rPr lang="en-US" sz="2800" b="1" dirty="0" smtClean="0"/>
              <a:t>Agency </a:t>
            </a:r>
            <a:r>
              <a:rPr lang="en-US" sz="2800" b="1" dirty="0"/>
              <a:t>ID </a:t>
            </a:r>
          </a:p>
        </p:txBody>
      </p:sp>
      <p:sp>
        <p:nvSpPr>
          <p:cNvPr id="12295" name="Text Box 7"/>
          <p:cNvSpPr txBox="1">
            <a:spLocks noChangeArrowheads="1"/>
          </p:cNvSpPr>
          <p:nvPr/>
        </p:nvSpPr>
        <p:spPr bwMode="auto">
          <a:xfrm>
            <a:off x="990600" y="5097367"/>
            <a:ext cx="2590800" cy="707886"/>
          </a:xfrm>
          <a:prstGeom prst="rect">
            <a:avLst/>
          </a:prstGeom>
          <a:noFill/>
          <a:ln w="9525">
            <a:noFill/>
            <a:miter lim="800000"/>
            <a:headEnd/>
            <a:tailEnd/>
          </a:ln>
        </p:spPr>
        <p:txBody>
          <a:bodyPr wrap="square">
            <a:spAutoFit/>
          </a:bodyPr>
          <a:lstStyle/>
          <a:p>
            <a:r>
              <a:rPr lang="en-US" sz="2000" b="1" dirty="0"/>
              <a:t>Knowledge Base:</a:t>
            </a:r>
          </a:p>
          <a:p>
            <a:r>
              <a:rPr lang="en-US" sz="2000" b="1" dirty="0"/>
              <a:t>Identity </a:t>
            </a:r>
            <a:r>
              <a:rPr lang="en-US" sz="2000" b="1" dirty="0" smtClean="0"/>
              <a:t>Management</a:t>
            </a:r>
            <a:endParaRPr lang="en-US" sz="2000" b="1" dirty="0"/>
          </a:p>
        </p:txBody>
      </p:sp>
      <p:sp>
        <p:nvSpPr>
          <p:cNvPr id="12296" name="Text Box 8"/>
          <p:cNvSpPr txBox="1">
            <a:spLocks noChangeArrowheads="1"/>
          </p:cNvSpPr>
          <p:nvPr/>
        </p:nvSpPr>
        <p:spPr bwMode="auto">
          <a:xfrm>
            <a:off x="5641788" y="5097367"/>
            <a:ext cx="2584824" cy="707886"/>
          </a:xfrm>
          <a:prstGeom prst="rect">
            <a:avLst/>
          </a:prstGeom>
          <a:noFill/>
          <a:ln w="9525">
            <a:noFill/>
            <a:miter lim="800000"/>
            <a:headEnd/>
            <a:tailEnd/>
          </a:ln>
        </p:spPr>
        <p:txBody>
          <a:bodyPr wrap="square">
            <a:spAutoFit/>
          </a:bodyPr>
          <a:lstStyle/>
          <a:p>
            <a:r>
              <a:rPr lang="en-US" sz="2000" b="1" dirty="0"/>
              <a:t>Edge Servers:</a:t>
            </a:r>
          </a:p>
          <a:p>
            <a:r>
              <a:rPr lang="en-US" sz="2000" b="1" dirty="0"/>
              <a:t>Shareable Data</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9900" y="2895600"/>
            <a:ext cx="1879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877671"/>
            <a:ext cx="1879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628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7924800" cy="4800600"/>
          </a:xfrm>
        </p:spPr>
        <p:txBody>
          <a:bodyPr>
            <a:noAutofit/>
          </a:bodyPr>
          <a:lstStyle/>
          <a:p>
            <a:pPr>
              <a:lnSpc>
                <a:spcPct val="115000"/>
              </a:lnSpc>
              <a:spcBef>
                <a:spcPts val="0"/>
              </a:spcBef>
              <a:buNone/>
              <a:defRPr/>
            </a:pPr>
            <a:r>
              <a:rPr lang="en-US" sz="2400" dirty="0" smtClean="0">
                <a:ea typeface="Calibri"/>
                <a:cs typeface="Calibri"/>
              </a:rPr>
              <a:t>Panelists</a:t>
            </a:r>
          </a:p>
          <a:p>
            <a:pPr marL="687388">
              <a:lnSpc>
                <a:spcPct val="115000"/>
              </a:lnSpc>
              <a:spcBef>
                <a:spcPts val="0"/>
              </a:spcBef>
              <a:buClr>
                <a:srgbClr val="45496B"/>
              </a:buClr>
              <a:buSzPct val="115000"/>
              <a:defRPr/>
            </a:pPr>
            <a:r>
              <a:rPr lang="en-US" sz="2000" b="0" dirty="0" smtClean="0">
                <a:solidFill>
                  <a:srgbClr val="000000"/>
                </a:solidFill>
                <a:ea typeface="Calibri"/>
                <a:cs typeface="Calibri"/>
              </a:rPr>
              <a:t>Melissa Beard (Washington</a:t>
            </a:r>
            <a:r>
              <a:rPr lang="en-US" sz="2000" b="0" dirty="0" smtClean="0"/>
              <a:t>)</a:t>
            </a:r>
            <a:endParaRPr lang="en-US" sz="2000" b="0" dirty="0" smtClean="0">
              <a:solidFill>
                <a:srgbClr val="000000"/>
              </a:solidFill>
              <a:ea typeface="Calibri"/>
              <a:cs typeface="Calibri"/>
            </a:endParaRPr>
          </a:p>
          <a:p>
            <a:pPr marL="687388">
              <a:lnSpc>
                <a:spcPct val="115000"/>
              </a:lnSpc>
              <a:spcBef>
                <a:spcPts val="0"/>
              </a:spcBef>
              <a:buClr>
                <a:srgbClr val="45496B"/>
              </a:buClr>
              <a:buSzPct val="115000"/>
              <a:defRPr/>
            </a:pPr>
            <a:r>
              <a:rPr lang="en-US" sz="2000" b="0" dirty="0" smtClean="0">
                <a:solidFill>
                  <a:schemeClr val="tx1"/>
                </a:solidFill>
              </a:rPr>
              <a:t>Domenico “</a:t>
            </a:r>
            <a:r>
              <a:rPr lang="en-US" sz="2000" b="0" dirty="0" err="1" smtClean="0">
                <a:solidFill>
                  <a:schemeClr val="tx1"/>
                </a:solidFill>
              </a:rPr>
              <a:t>Mimmo</a:t>
            </a:r>
            <a:r>
              <a:rPr lang="en-US" sz="2000" b="0" dirty="0" smtClean="0">
                <a:solidFill>
                  <a:schemeClr val="tx1"/>
                </a:solidFill>
              </a:rPr>
              <a:t>” </a:t>
            </a:r>
            <a:r>
              <a:rPr lang="en-US" sz="2000" b="0" dirty="0" smtClean="0">
                <a:solidFill>
                  <a:srgbClr val="000000"/>
                </a:solidFill>
                <a:ea typeface="Calibri"/>
                <a:cs typeface="Calibri"/>
              </a:rPr>
              <a:t>Parisi (</a:t>
            </a:r>
            <a:r>
              <a:rPr lang="en-US" sz="2000" b="0" dirty="0" smtClean="0">
                <a:solidFill>
                  <a:srgbClr val="000000"/>
                </a:solidFill>
                <a:ea typeface="Calibri"/>
                <a:cs typeface="Calibri"/>
              </a:rPr>
              <a:t>Mississippi)</a:t>
            </a:r>
            <a:endParaRPr lang="en-US" sz="2000" b="0" dirty="0" smtClean="0">
              <a:solidFill>
                <a:srgbClr val="000000"/>
              </a:solidFill>
              <a:ea typeface="Calibri"/>
              <a:cs typeface="Calibri"/>
            </a:endParaRPr>
          </a:p>
          <a:p>
            <a:pPr marL="687388">
              <a:lnSpc>
                <a:spcPct val="115000"/>
              </a:lnSpc>
              <a:spcBef>
                <a:spcPts val="0"/>
              </a:spcBef>
              <a:buClr>
                <a:srgbClr val="45496B"/>
              </a:buClr>
              <a:buSzPct val="115000"/>
              <a:defRPr/>
            </a:pPr>
            <a:r>
              <a:rPr lang="en-US" sz="2000" b="0" dirty="0" smtClean="0">
                <a:solidFill>
                  <a:srgbClr val="000000"/>
                </a:solidFill>
                <a:ea typeface="Calibri"/>
                <a:cs typeface="Calibri"/>
              </a:rPr>
              <a:t>Neal Gibson (Arkansas)</a:t>
            </a:r>
            <a:endParaRPr lang="en-US" sz="2000" b="0" dirty="0" smtClean="0">
              <a:solidFill>
                <a:srgbClr val="000000"/>
              </a:solidFill>
              <a:ea typeface="Calibri"/>
              <a:cs typeface="Calibri"/>
            </a:endParaRPr>
          </a:p>
          <a:p>
            <a:pPr>
              <a:lnSpc>
                <a:spcPct val="115000"/>
              </a:lnSpc>
              <a:spcBef>
                <a:spcPts val="0"/>
              </a:spcBef>
              <a:buFont typeface="Symbol"/>
              <a:buChar char=""/>
              <a:defRPr/>
            </a:pPr>
            <a:endParaRPr lang="en-US" sz="2400" dirty="0" smtClean="0">
              <a:solidFill>
                <a:srgbClr val="000000"/>
              </a:solidFill>
              <a:ea typeface="Calibri"/>
              <a:cs typeface="Calibri"/>
            </a:endParaRPr>
          </a:p>
          <a:p>
            <a:pPr>
              <a:lnSpc>
                <a:spcPct val="115000"/>
              </a:lnSpc>
              <a:spcBef>
                <a:spcPts val="0"/>
              </a:spcBef>
              <a:buNone/>
              <a:defRPr/>
            </a:pPr>
            <a:r>
              <a:rPr lang="en-US" sz="2400" dirty="0" smtClean="0">
                <a:ea typeface="Calibri"/>
                <a:cs typeface="Calibri"/>
              </a:rPr>
              <a:t>Agenda</a:t>
            </a:r>
          </a:p>
          <a:p>
            <a:pPr lvl="1"/>
            <a:r>
              <a:rPr lang="en-US" sz="2000" dirty="0">
                <a:solidFill>
                  <a:schemeClr val="tx1"/>
                </a:solidFill>
              </a:rPr>
              <a:t>Background on </a:t>
            </a:r>
            <a:r>
              <a:rPr lang="en-US" sz="2000" dirty="0" smtClean="0">
                <a:solidFill>
                  <a:schemeClr val="tx1"/>
                </a:solidFill>
              </a:rPr>
              <a:t>P20</a:t>
            </a:r>
            <a:r>
              <a:rPr lang="en-US" sz="2000" dirty="0">
                <a:solidFill>
                  <a:schemeClr val="tx1"/>
                </a:solidFill>
              </a:rPr>
              <a:t>+ </a:t>
            </a:r>
            <a:r>
              <a:rPr lang="en-US" sz="2000" dirty="0" smtClean="0">
                <a:solidFill>
                  <a:schemeClr val="tx1"/>
                </a:solidFill>
              </a:rPr>
              <a:t>systems</a:t>
            </a:r>
            <a:endParaRPr lang="en-US" sz="2000" dirty="0">
              <a:solidFill>
                <a:schemeClr val="tx1"/>
              </a:solidFill>
            </a:endParaRPr>
          </a:p>
          <a:p>
            <a:pPr lvl="1"/>
            <a:r>
              <a:rPr lang="en-US" sz="2000" dirty="0" smtClean="0">
                <a:solidFill>
                  <a:schemeClr val="tx1"/>
                </a:solidFill>
              </a:rPr>
              <a:t>The </a:t>
            </a:r>
            <a:r>
              <a:rPr lang="en-US" sz="2000" dirty="0">
                <a:solidFill>
                  <a:schemeClr val="tx1"/>
                </a:solidFill>
              </a:rPr>
              <a:t>various sources of data</a:t>
            </a:r>
          </a:p>
          <a:p>
            <a:pPr lvl="1"/>
            <a:r>
              <a:rPr lang="en-US" sz="2000" dirty="0">
                <a:solidFill>
                  <a:schemeClr val="tx1"/>
                </a:solidFill>
              </a:rPr>
              <a:t>The authority </a:t>
            </a:r>
            <a:r>
              <a:rPr lang="en-US" sz="2000" dirty="0" smtClean="0">
                <a:solidFill>
                  <a:schemeClr val="tx1"/>
                </a:solidFill>
              </a:rPr>
              <a:t>granted to collect </a:t>
            </a:r>
            <a:r>
              <a:rPr lang="en-US" sz="2000" dirty="0">
                <a:solidFill>
                  <a:schemeClr val="tx1"/>
                </a:solidFill>
              </a:rPr>
              <a:t>and </a:t>
            </a:r>
            <a:r>
              <a:rPr lang="en-US" sz="2000" dirty="0" smtClean="0">
                <a:solidFill>
                  <a:schemeClr val="tx1"/>
                </a:solidFill>
              </a:rPr>
              <a:t>report </a:t>
            </a:r>
            <a:r>
              <a:rPr lang="en-US" sz="2000" dirty="0">
                <a:solidFill>
                  <a:schemeClr val="tx1"/>
                </a:solidFill>
              </a:rPr>
              <a:t>P20+ </a:t>
            </a:r>
            <a:r>
              <a:rPr lang="en-US" sz="2000" dirty="0" smtClean="0">
                <a:solidFill>
                  <a:schemeClr val="tx1"/>
                </a:solidFill>
              </a:rPr>
              <a:t>data</a:t>
            </a:r>
          </a:p>
          <a:p>
            <a:pPr lvl="1"/>
            <a:r>
              <a:rPr lang="en-US" sz="2000" dirty="0" smtClean="0">
                <a:solidFill>
                  <a:schemeClr val="tx1"/>
                </a:solidFill>
              </a:rPr>
              <a:t>How the </a:t>
            </a:r>
            <a:r>
              <a:rPr lang="en-US" sz="2000" dirty="0">
                <a:solidFill>
                  <a:schemeClr val="tx1"/>
                </a:solidFill>
              </a:rPr>
              <a:t>P20+ reporting agenda </a:t>
            </a:r>
            <a:r>
              <a:rPr lang="en-US" sz="2000" dirty="0" smtClean="0">
                <a:solidFill>
                  <a:schemeClr val="tx1"/>
                </a:solidFill>
              </a:rPr>
              <a:t>is defined</a:t>
            </a:r>
            <a:endParaRPr lang="en-US" sz="2000" dirty="0">
              <a:solidFill>
                <a:schemeClr val="tx1"/>
              </a:solidFill>
            </a:endParaRPr>
          </a:p>
          <a:p>
            <a:pPr lvl="1"/>
            <a:r>
              <a:rPr lang="en-US" sz="2000" dirty="0">
                <a:solidFill>
                  <a:schemeClr val="tx1"/>
                </a:solidFill>
              </a:rPr>
              <a:t>How are decisions made as to what data go into </a:t>
            </a:r>
            <a:r>
              <a:rPr lang="en-US" sz="2000" dirty="0" smtClean="0">
                <a:solidFill>
                  <a:schemeClr val="tx1"/>
                </a:solidFill>
              </a:rPr>
              <a:t>the P20</a:t>
            </a:r>
            <a:r>
              <a:rPr lang="en-US" sz="2000" dirty="0">
                <a:solidFill>
                  <a:schemeClr val="tx1"/>
                </a:solidFill>
              </a:rPr>
              <a:t>+ system</a:t>
            </a:r>
          </a:p>
          <a:p>
            <a:pPr lvl="1"/>
            <a:r>
              <a:rPr lang="en-US" sz="2000" dirty="0">
                <a:solidFill>
                  <a:schemeClr val="tx1"/>
                </a:solidFill>
              </a:rPr>
              <a:t>Lessons </a:t>
            </a:r>
            <a:r>
              <a:rPr lang="en-US" sz="2000" dirty="0" smtClean="0">
                <a:solidFill>
                  <a:schemeClr val="tx1"/>
                </a:solidFill>
              </a:rPr>
              <a:t>learned</a:t>
            </a:r>
          </a:p>
          <a:p>
            <a:pPr lvl="1"/>
            <a:r>
              <a:rPr lang="en-US" sz="2000" b="0" dirty="0" smtClean="0">
                <a:solidFill>
                  <a:srgbClr val="000000"/>
                </a:solidFill>
                <a:ea typeface="Calibri"/>
                <a:cs typeface="Calibri"/>
              </a:rPr>
              <a:t>Questions </a:t>
            </a:r>
            <a:r>
              <a:rPr lang="en-US" sz="2000" b="0" dirty="0" smtClean="0">
                <a:solidFill>
                  <a:srgbClr val="000000"/>
                </a:solidFill>
                <a:ea typeface="Calibri"/>
                <a:cs typeface="Calibri"/>
              </a:rPr>
              <a:t>from participants</a:t>
            </a:r>
            <a:endParaRPr lang="en-US" sz="2000" b="0" dirty="0" smtClean="0">
              <a:solidFill>
                <a:srgbClr val="000000"/>
              </a:solidFill>
              <a:latin typeface="Calibri" pitchFamily="34" charset="0"/>
              <a:ea typeface="Calibri" pitchFamily="34" charset="0"/>
              <a:cs typeface="Calibri" pitchFamily="34" charset="0"/>
            </a:endParaRPr>
          </a:p>
          <a:p>
            <a:endParaRPr lang="en-US" sz="2000" dirty="0"/>
          </a:p>
        </p:txBody>
      </p:sp>
      <p:sp>
        <p:nvSpPr>
          <p:cNvPr id="5" name="Slide Number Placeholder 4"/>
          <p:cNvSpPr>
            <a:spLocks noGrp="1"/>
          </p:cNvSpPr>
          <p:nvPr>
            <p:ph type="sldNum" sz="quarter" idx="12"/>
          </p:nvPr>
        </p:nvSpPr>
        <p:spPr/>
        <p:txBody>
          <a:bodyPr/>
          <a:lstStyle/>
          <a:p>
            <a:fld id="{78085499-22F0-4E30-BA6A-ED84175C6FDF}" type="slidenum">
              <a:rPr lang="en-US" smtClean="0"/>
              <a:pPr/>
              <a:t>2</a:t>
            </a:fld>
            <a:endParaRPr lang="en-US"/>
          </a:p>
        </p:txBody>
      </p:sp>
      <p:sp>
        <p:nvSpPr>
          <p:cNvPr id="8" name="Title 1"/>
          <p:cNvSpPr txBox="1">
            <a:spLocks/>
          </p:cNvSpPr>
          <p:nvPr/>
        </p:nvSpPr>
        <p:spPr>
          <a:xfrm>
            <a:off x="369125" y="5334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5496B"/>
                </a:solidFill>
                <a:effectLst/>
                <a:uLnTx/>
                <a:uFillTx/>
                <a:latin typeface="+mj-lt"/>
                <a:ea typeface="+mj-ea"/>
                <a:cs typeface="+mj-cs"/>
              </a:rPr>
              <a:t>P20 Data Governance</a:t>
            </a:r>
            <a:endParaRPr kumimoji="0" lang="en-US" sz="4400" b="1" i="0" u="none" strike="noStrike" kern="1200" cap="none" spc="0" normalizeH="0" baseline="0" noProof="0" dirty="0">
              <a:ln>
                <a:noFill/>
              </a:ln>
              <a:solidFill>
                <a:srgbClr val="45496B"/>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023938" y="838200"/>
            <a:ext cx="7096125" cy="5876925"/>
          </a:xfrm>
          <a:prstGeom prst="rect">
            <a:avLst/>
          </a:prstGeom>
          <a:noFill/>
          <a:ln w="9525">
            <a:noFill/>
            <a:miter lim="800000"/>
            <a:headEnd/>
            <a:tailEnd/>
          </a:ln>
          <a:effectLst/>
        </p:spPr>
      </p:pic>
      <p:sp>
        <p:nvSpPr>
          <p:cNvPr id="13315" name="Text Box 2"/>
          <p:cNvSpPr txBox="1">
            <a:spLocks noChangeArrowheads="1"/>
          </p:cNvSpPr>
          <p:nvPr/>
        </p:nvSpPr>
        <p:spPr bwMode="auto">
          <a:xfrm>
            <a:off x="228600" y="23813"/>
            <a:ext cx="6705600" cy="708025"/>
          </a:xfrm>
          <a:prstGeom prst="rect">
            <a:avLst/>
          </a:prstGeom>
          <a:noFill/>
          <a:ln w="9525">
            <a:noFill/>
            <a:miter lim="800000"/>
            <a:headEnd/>
            <a:tailEnd/>
          </a:ln>
        </p:spPr>
        <p:txBody>
          <a:bodyPr>
            <a:spAutoFit/>
          </a:bodyPr>
          <a:lstStyle/>
          <a:p>
            <a:pPr>
              <a:spcBef>
                <a:spcPct val="50000"/>
              </a:spcBef>
            </a:pPr>
            <a:r>
              <a:rPr lang="en-US" sz="4000" b="1"/>
              <a:t>De-identified Data</a:t>
            </a:r>
          </a:p>
        </p:txBody>
      </p:sp>
    </p:spTree>
    <p:extLst>
      <p:ext uri="{BB962C8B-B14F-4D97-AF65-F5344CB8AC3E}">
        <p14:creationId xmlns:p14="http://schemas.microsoft.com/office/powerpoint/2010/main" val="1590234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04800" y="-1"/>
            <a:ext cx="6705600" cy="708025"/>
          </a:xfrm>
          <a:prstGeom prst="rect">
            <a:avLst/>
          </a:prstGeom>
          <a:noFill/>
          <a:ln w="9525">
            <a:noFill/>
            <a:miter lim="800000"/>
            <a:headEnd/>
            <a:tailEnd/>
          </a:ln>
        </p:spPr>
        <p:txBody>
          <a:bodyPr>
            <a:spAutoFit/>
          </a:bodyPr>
          <a:lstStyle/>
          <a:p>
            <a:pPr>
              <a:spcBef>
                <a:spcPct val="50000"/>
              </a:spcBef>
            </a:pPr>
            <a:r>
              <a:rPr lang="en-US" sz="4000" b="1" dirty="0" smtClean="0"/>
              <a:t>Cross Agency Query</a:t>
            </a:r>
            <a:endParaRPr lang="en-US" sz="40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708024"/>
            <a:ext cx="6934200" cy="567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625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1"/>
            <a:ext cx="6705600" cy="708025"/>
          </a:xfrm>
          <a:prstGeom prst="rect">
            <a:avLst/>
          </a:prstGeom>
          <a:noFill/>
          <a:ln w="9525">
            <a:noFill/>
            <a:miter lim="800000"/>
            <a:headEnd/>
            <a:tailEnd/>
          </a:ln>
        </p:spPr>
        <p:txBody>
          <a:bodyPr>
            <a:spAutoFit/>
          </a:bodyPr>
          <a:lstStyle/>
          <a:p>
            <a:pPr>
              <a:spcBef>
                <a:spcPct val="50000"/>
              </a:spcBef>
            </a:pPr>
            <a:r>
              <a:rPr lang="en-US" sz="4000" b="1" dirty="0" smtClean="0"/>
              <a:t>Cross Agency Result Set</a:t>
            </a:r>
            <a:endParaRPr lang="en-US" sz="40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699059"/>
            <a:ext cx="7110413" cy="5749612"/>
          </a:xfrm>
          <a:prstGeom prst="rect">
            <a:avLst/>
          </a:prstGeom>
        </p:spPr>
      </p:pic>
    </p:spTree>
    <p:extLst>
      <p:ext uri="{BB962C8B-B14F-4D97-AF65-F5344CB8AC3E}">
        <p14:creationId xmlns:p14="http://schemas.microsoft.com/office/powerpoint/2010/main" val="2481362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1"/>
            <a:ext cx="6705600" cy="708025"/>
          </a:xfrm>
          <a:prstGeom prst="rect">
            <a:avLst/>
          </a:prstGeom>
          <a:noFill/>
          <a:ln w="9525">
            <a:noFill/>
            <a:miter lim="800000"/>
            <a:headEnd/>
            <a:tailEnd/>
          </a:ln>
        </p:spPr>
        <p:txBody>
          <a:bodyPr>
            <a:spAutoFit/>
          </a:bodyPr>
          <a:lstStyle/>
          <a:p>
            <a:pPr>
              <a:spcBef>
                <a:spcPct val="50000"/>
              </a:spcBef>
            </a:pPr>
            <a:r>
              <a:rPr lang="en-US" sz="4000" b="1" dirty="0" smtClean="0"/>
              <a:t>Cross Agency Result Set</a:t>
            </a:r>
            <a:endParaRPr lang="en-US" sz="40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699059"/>
            <a:ext cx="7110413" cy="5749612"/>
          </a:xfrm>
          <a:prstGeom prst="rect">
            <a:avLst/>
          </a:prstGeom>
        </p:spPr>
      </p:pic>
    </p:spTree>
    <p:extLst>
      <p:ext uri="{BB962C8B-B14F-4D97-AF65-F5344CB8AC3E}">
        <p14:creationId xmlns:p14="http://schemas.microsoft.com/office/powerpoint/2010/main" val="3601966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 y="228600"/>
            <a:ext cx="6705600" cy="708025"/>
          </a:xfrm>
          <a:prstGeom prst="rect">
            <a:avLst/>
          </a:prstGeom>
          <a:noFill/>
          <a:ln w="9525">
            <a:noFill/>
            <a:miter lim="800000"/>
            <a:headEnd/>
            <a:tailEnd/>
          </a:ln>
        </p:spPr>
        <p:txBody>
          <a:bodyPr>
            <a:spAutoFit/>
          </a:bodyPr>
          <a:lstStyle/>
          <a:p>
            <a:pPr>
              <a:spcBef>
                <a:spcPct val="50000"/>
              </a:spcBef>
            </a:pPr>
            <a:r>
              <a:rPr lang="en-US" sz="4000" b="1" dirty="0"/>
              <a:t>Common Standards</a:t>
            </a:r>
          </a:p>
        </p:txBody>
      </p:sp>
      <p:pic>
        <p:nvPicPr>
          <p:cNvPr id="11267" name="Picture 1"/>
          <p:cNvPicPr>
            <a:picLocks noChangeAspect="1"/>
          </p:cNvPicPr>
          <p:nvPr/>
        </p:nvPicPr>
        <p:blipFill>
          <a:blip r:embed="rId3" cstate="print"/>
          <a:srcRect/>
          <a:stretch>
            <a:fillRect/>
          </a:stretch>
        </p:blipFill>
        <p:spPr bwMode="auto">
          <a:xfrm>
            <a:off x="301625" y="1066800"/>
            <a:ext cx="8572500" cy="5591175"/>
          </a:xfrm>
          <a:prstGeom prst="rect">
            <a:avLst/>
          </a:prstGeom>
          <a:noFill/>
          <a:ln w="9525">
            <a:noFill/>
            <a:miter lim="800000"/>
            <a:headEnd/>
            <a:tailEnd/>
          </a:ln>
        </p:spPr>
      </p:pic>
    </p:spTree>
    <p:extLst>
      <p:ext uri="{BB962C8B-B14F-4D97-AF65-F5344CB8AC3E}">
        <p14:creationId xmlns:p14="http://schemas.microsoft.com/office/powerpoint/2010/main" val="1655701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78" y="1371600"/>
            <a:ext cx="8361980" cy="49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
          <p:cNvSpPr txBox="1">
            <a:spLocks noChangeArrowheads="1"/>
          </p:cNvSpPr>
          <p:nvPr/>
        </p:nvSpPr>
        <p:spPr bwMode="auto">
          <a:xfrm>
            <a:off x="228600" y="228600"/>
            <a:ext cx="6705600" cy="708025"/>
          </a:xfrm>
          <a:prstGeom prst="rect">
            <a:avLst/>
          </a:prstGeom>
          <a:noFill/>
          <a:ln w="9525">
            <a:noFill/>
            <a:miter lim="800000"/>
            <a:headEnd/>
            <a:tailEnd/>
          </a:ln>
        </p:spPr>
        <p:txBody>
          <a:bodyPr>
            <a:spAutoFit/>
          </a:bodyPr>
          <a:lstStyle/>
          <a:p>
            <a:pPr>
              <a:spcBef>
                <a:spcPct val="50000"/>
              </a:spcBef>
            </a:pPr>
            <a:r>
              <a:rPr lang="en-US" sz="4000" b="1" dirty="0" smtClean="0"/>
              <a:t>On Time Graduation</a:t>
            </a:r>
            <a:endParaRPr lang="en-US" sz="4000" b="1" dirty="0"/>
          </a:p>
        </p:txBody>
      </p:sp>
    </p:spTree>
    <p:extLst>
      <p:ext uri="{BB962C8B-B14F-4D97-AF65-F5344CB8AC3E}">
        <p14:creationId xmlns:p14="http://schemas.microsoft.com/office/powerpoint/2010/main" val="1164449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447800"/>
            <a:ext cx="887793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228600" y="228600"/>
            <a:ext cx="6705600" cy="708025"/>
          </a:xfrm>
          <a:prstGeom prst="rect">
            <a:avLst/>
          </a:prstGeom>
          <a:noFill/>
          <a:ln w="9525">
            <a:noFill/>
            <a:miter lim="800000"/>
            <a:headEnd/>
            <a:tailEnd/>
          </a:ln>
        </p:spPr>
        <p:txBody>
          <a:bodyPr>
            <a:spAutoFit/>
          </a:bodyPr>
          <a:lstStyle/>
          <a:p>
            <a:pPr>
              <a:spcBef>
                <a:spcPct val="50000"/>
              </a:spcBef>
            </a:pPr>
            <a:r>
              <a:rPr lang="en-US" sz="4000" b="1" dirty="0" smtClean="0"/>
              <a:t>UAMS Study</a:t>
            </a:r>
            <a:endParaRPr lang="en-US" sz="4000" b="1" dirty="0"/>
          </a:p>
        </p:txBody>
      </p:sp>
    </p:spTree>
    <p:extLst>
      <p:ext uri="{BB962C8B-B14F-4D97-AF65-F5344CB8AC3E}">
        <p14:creationId xmlns:p14="http://schemas.microsoft.com/office/powerpoint/2010/main" val="968524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77200" cy="4953000"/>
          </a:xfrm>
        </p:spPr>
        <p:txBody>
          <a:bodyPr>
            <a:noAutofit/>
          </a:bodyPr>
          <a:lstStyle/>
          <a:p>
            <a:pPr>
              <a:buNone/>
            </a:pPr>
            <a:r>
              <a:rPr lang="en-US" sz="2800" b="1" dirty="0" smtClean="0"/>
              <a:t>Questions?</a:t>
            </a:r>
          </a:p>
          <a:p>
            <a:pPr>
              <a:lnSpc>
                <a:spcPct val="115000"/>
              </a:lnSpc>
              <a:spcBef>
                <a:spcPts val="0"/>
              </a:spcBef>
              <a:spcAft>
                <a:spcPts val="0"/>
              </a:spcAft>
              <a:buNone/>
              <a:defRPr/>
            </a:pPr>
            <a:endParaRPr lang="en-US" sz="1400" b="1" i="1" dirty="0" smtClean="0">
              <a:solidFill>
                <a:srgbClr val="000000"/>
              </a:solidFill>
              <a:ea typeface="Calibri"/>
              <a:cs typeface="Calibri"/>
            </a:endParaRPr>
          </a:p>
          <a:p>
            <a:pPr>
              <a:lnSpc>
                <a:spcPct val="120000"/>
              </a:lnSpc>
              <a:spcBef>
                <a:spcPts val="0"/>
              </a:spcBef>
              <a:spcAft>
                <a:spcPts val="600"/>
              </a:spcAft>
              <a:buNone/>
              <a:defRPr/>
            </a:pPr>
            <a:r>
              <a:rPr lang="en-US" sz="2400" b="1" dirty="0" smtClean="0">
                <a:ea typeface="Calibri"/>
                <a:cs typeface="Calibri"/>
              </a:rPr>
              <a:t>Contact Info and Resources:</a:t>
            </a:r>
          </a:p>
          <a:p>
            <a:pPr indent="1588">
              <a:spcBef>
                <a:spcPts val="0"/>
              </a:spcBef>
              <a:spcAft>
                <a:spcPts val="600"/>
              </a:spcAft>
              <a:buNone/>
              <a:defRPr/>
            </a:pPr>
            <a:r>
              <a:rPr lang="en-US" sz="1800" i="1" dirty="0" smtClean="0">
                <a:solidFill>
                  <a:srgbClr val="000000"/>
                </a:solidFill>
                <a:ea typeface="Calibri"/>
                <a:cs typeface="Calibri"/>
              </a:rPr>
              <a:t>Requests from State Support Team or SLDS Team: </a:t>
            </a:r>
          </a:p>
          <a:p>
            <a:pPr marL="627063" indent="1588">
              <a:spcBef>
                <a:spcPts val="0"/>
              </a:spcBef>
              <a:spcAft>
                <a:spcPts val="600"/>
              </a:spcAft>
              <a:defRPr/>
            </a:pPr>
            <a:r>
              <a:rPr lang="en-US" sz="1800" b="0" dirty="0" smtClean="0">
                <a:ea typeface="Calibri"/>
                <a:cs typeface="Calibri"/>
              </a:rPr>
              <a:t>Rosemary Collins, </a:t>
            </a:r>
            <a:r>
              <a:rPr lang="en-US" sz="1800" b="0" dirty="0" smtClean="0">
                <a:ea typeface="Calibri"/>
                <a:cs typeface="Calibri"/>
              </a:rPr>
              <a:t>(202) </a:t>
            </a:r>
            <a:r>
              <a:rPr lang="en-US" sz="1800" b="0" dirty="0" smtClean="0">
                <a:ea typeface="Calibri"/>
                <a:cs typeface="Calibri"/>
              </a:rPr>
              <a:t>###-#### or </a:t>
            </a:r>
            <a:r>
              <a:rPr lang="en-US" sz="1800" b="0" dirty="0" smtClean="0">
                <a:solidFill>
                  <a:srgbClr val="000000"/>
                </a:solidFill>
                <a:ea typeface="Calibri"/>
                <a:cs typeface="Calibri"/>
                <a:hlinkClick r:id="rId2"/>
              </a:rPr>
              <a:t>Rosemary.Collins@ed.gov</a:t>
            </a:r>
            <a:endParaRPr lang="en-US" sz="1800" b="0" dirty="0" smtClean="0">
              <a:solidFill>
                <a:srgbClr val="000000"/>
              </a:solidFill>
              <a:ea typeface="Calibri"/>
              <a:cs typeface="Calibri"/>
            </a:endParaRPr>
          </a:p>
          <a:p>
            <a:pPr marL="627063" indent="1588">
              <a:spcBef>
                <a:spcPts val="0"/>
              </a:spcBef>
              <a:spcAft>
                <a:spcPts val="600"/>
              </a:spcAft>
              <a:buNone/>
              <a:defRPr/>
            </a:pPr>
            <a:r>
              <a:rPr lang="en-US" sz="1800" b="0" dirty="0" smtClean="0">
                <a:ea typeface="Calibri"/>
                <a:cs typeface="Calibri"/>
              </a:rPr>
              <a:t>Jeff Sellers, (850) 544-4191 or </a:t>
            </a:r>
            <a:r>
              <a:rPr lang="en-US" sz="1800" b="0" dirty="0" smtClean="0">
                <a:ea typeface="Calibri"/>
                <a:cs typeface="Calibri"/>
                <a:hlinkClick r:id="rId3"/>
              </a:rPr>
              <a:t>Jeff.Sellers</a:t>
            </a:r>
            <a:r>
              <a:rPr lang="en-US" sz="1800" b="0" dirty="0" smtClean="0">
                <a:solidFill>
                  <a:srgbClr val="000000"/>
                </a:solidFill>
                <a:ea typeface="Calibri"/>
                <a:cs typeface="Calibri"/>
                <a:hlinkClick r:id="rId3"/>
              </a:rPr>
              <a:t>@sst-slds.org</a:t>
            </a:r>
            <a:endParaRPr lang="en-US" sz="1800" b="0" dirty="0" smtClean="0">
              <a:solidFill>
                <a:srgbClr val="000000"/>
              </a:solidFill>
              <a:ea typeface="Calibri"/>
              <a:cs typeface="Calibri"/>
            </a:endParaRPr>
          </a:p>
          <a:p>
            <a:pPr>
              <a:buNone/>
            </a:pPr>
            <a:endParaRPr lang="en-US" sz="800" b="1" i="1" dirty="0" smtClean="0"/>
          </a:p>
          <a:p>
            <a:pPr indent="1588">
              <a:buNone/>
            </a:pPr>
            <a:r>
              <a:rPr lang="en-US" sz="1800" i="1" dirty="0" smtClean="0">
                <a:solidFill>
                  <a:schemeClr val="tx1"/>
                </a:solidFill>
              </a:rPr>
              <a:t>Panelists:</a:t>
            </a:r>
          </a:p>
          <a:p>
            <a:pPr marL="627063" indent="1588">
              <a:spcBef>
                <a:spcPts val="0"/>
              </a:spcBef>
              <a:buNone/>
            </a:pPr>
            <a:r>
              <a:rPr lang="en-US" sz="1800" b="0" dirty="0" smtClean="0"/>
              <a:t>Melissa Beard, Washington ERDC</a:t>
            </a:r>
            <a:endParaRPr lang="en-US" sz="1800" b="0" dirty="0" smtClean="0"/>
          </a:p>
          <a:p>
            <a:pPr marL="627063" indent="1588">
              <a:spcBef>
                <a:spcPts val="0"/>
              </a:spcBef>
            </a:pPr>
            <a:r>
              <a:rPr lang="en-US" sz="1800" b="0" dirty="0" smtClean="0">
                <a:hlinkClick r:id="rId4"/>
              </a:rPr>
              <a:t>Melissa.Beard@OFM.WA.GOV</a:t>
            </a:r>
            <a:endParaRPr lang="en-US" sz="1800" b="0" dirty="0" smtClean="0"/>
          </a:p>
          <a:p>
            <a:pPr marL="627063" indent="1588">
              <a:spcBef>
                <a:spcPts val="0"/>
              </a:spcBef>
            </a:pPr>
            <a:endParaRPr lang="en-US" sz="1000" b="0" dirty="0" smtClean="0"/>
          </a:p>
          <a:p>
            <a:pPr marL="627063" indent="1588">
              <a:spcBef>
                <a:spcPts val="0"/>
              </a:spcBef>
            </a:pPr>
            <a:r>
              <a:rPr lang="en-US" sz="1800" b="0" dirty="0" smtClean="0"/>
              <a:t>Domenico “</a:t>
            </a:r>
            <a:r>
              <a:rPr lang="en-US" sz="1800" b="0" dirty="0" err="1" smtClean="0"/>
              <a:t>Mimmo</a:t>
            </a:r>
            <a:r>
              <a:rPr lang="en-US" sz="1800" b="0" dirty="0" smtClean="0"/>
              <a:t>” Parisi, Mississippi </a:t>
            </a:r>
            <a:r>
              <a:rPr lang="en-US" sz="1800" b="0" dirty="0" err="1" smtClean="0"/>
              <a:t>nSPARC</a:t>
            </a:r>
            <a:endParaRPr lang="en-US" sz="1800" b="0" dirty="0" smtClean="0"/>
          </a:p>
          <a:p>
            <a:pPr marL="627063" indent="1588">
              <a:spcBef>
                <a:spcPts val="0"/>
              </a:spcBef>
            </a:pPr>
            <a:r>
              <a:rPr lang="en-US" sz="1800" b="0" dirty="0" smtClean="0">
                <a:hlinkClick r:id="rId5"/>
              </a:rPr>
              <a:t>DParisi@nsparc.msstate.edu</a:t>
            </a:r>
            <a:endParaRPr lang="en-US" sz="1800" b="0" dirty="0" smtClean="0"/>
          </a:p>
          <a:p>
            <a:pPr marL="627063" indent="1588">
              <a:spcBef>
                <a:spcPts val="0"/>
              </a:spcBef>
            </a:pPr>
            <a:endParaRPr lang="en-US" sz="1000" b="0" dirty="0" smtClean="0"/>
          </a:p>
          <a:p>
            <a:pPr marL="627063" indent="1588">
              <a:spcBef>
                <a:spcPts val="0"/>
              </a:spcBef>
            </a:pPr>
            <a:r>
              <a:rPr lang="en-US" sz="1800" b="0" dirty="0" smtClean="0"/>
              <a:t>Neal Gibson, Arkansas ARC</a:t>
            </a:r>
            <a:endParaRPr lang="en-US" sz="1800" b="0" dirty="0" smtClean="0"/>
          </a:p>
          <a:p>
            <a:pPr marL="627063" indent="1588">
              <a:spcBef>
                <a:spcPts val="0"/>
              </a:spcBef>
            </a:pPr>
            <a:r>
              <a:rPr lang="en-US" sz="1800" b="0" dirty="0" smtClean="0">
                <a:hlinkClick r:id="rId6"/>
              </a:rPr>
              <a:t>Neal.Gibson@arkansas.gov</a:t>
            </a:r>
            <a:endParaRPr lang="en-US" sz="1800" b="0" dirty="0" smtClean="0"/>
          </a:p>
          <a:p>
            <a:pPr marL="627063" indent="1588">
              <a:spcBef>
                <a:spcPts val="0"/>
              </a:spcBef>
            </a:pPr>
            <a:endParaRPr lang="en-US" sz="2400" dirty="0" smtClean="0"/>
          </a:p>
          <a:p>
            <a:pPr marL="688975" indent="-344488"/>
            <a:endParaRPr lang="en-US" sz="2400"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27</a:t>
            </a:fld>
            <a:endParaRPr lang="en-US" dirty="0"/>
          </a:p>
        </p:txBody>
      </p:sp>
      <p:sp>
        <p:nvSpPr>
          <p:cNvPr id="5" name="Footer Placeholder 4"/>
          <p:cNvSpPr>
            <a:spLocks noGrp="1"/>
          </p:cNvSpPr>
          <p:nvPr>
            <p:ph type="ftr" sz="quarter" idx="11"/>
          </p:nvPr>
        </p:nvSpPr>
        <p:spPr>
          <a:xfrm>
            <a:off x="228600" y="6324600"/>
            <a:ext cx="2895600" cy="365125"/>
          </a:xfrm>
        </p:spPr>
        <p:txBody>
          <a:bodyPr/>
          <a:lstStyle/>
          <a:p>
            <a:pPr algn="l"/>
            <a:r>
              <a:rPr lang="en-US" dirty="0" smtClean="0"/>
              <a:t>SLDS Webinar</a:t>
            </a:r>
            <a:endParaRPr lang="en-US" dirty="0"/>
          </a:p>
        </p:txBody>
      </p:sp>
      <p:sp>
        <p:nvSpPr>
          <p:cNvPr id="7" name="Title 1"/>
          <p:cNvSpPr txBox="1">
            <a:spLocks/>
          </p:cNvSpPr>
          <p:nvPr/>
        </p:nvSpPr>
        <p:spPr>
          <a:xfrm>
            <a:off x="457200" y="3048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5496B"/>
                </a:solidFill>
                <a:effectLst/>
                <a:uLnTx/>
                <a:uFillTx/>
                <a:latin typeface="+mj-lt"/>
                <a:ea typeface="+mj-ea"/>
                <a:cs typeface="+mj-cs"/>
              </a:rPr>
              <a:t>P20 Data Governance</a:t>
            </a:r>
            <a:endParaRPr kumimoji="0" lang="en-US" sz="4400" b="1" i="0" u="none" strike="noStrike" kern="1200" cap="none" spc="0" normalizeH="0" baseline="0" noProof="0" dirty="0">
              <a:ln>
                <a:noFill/>
              </a:ln>
              <a:solidFill>
                <a:srgbClr val="45496B"/>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085499-22F0-4E30-BA6A-ED84175C6FDF}" type="slidenum">
              <a:rPr lang="en-US" smtClean="0"/>
              <a:pPr/>
              <a:t>3</a:t>
            </a:fld>
            <a:endParaRPr lang="en-US"/>
          </a:p>
        </p:txBody>
      </p:sp>
      <p:sp>
        <p:nvSpPr>
          <p:cNvPr id="5" name="Title 1"/>
          <p:cNvSpPr txBox="1">
            <a:spLocks/>
          </p:cNvSpPr>
          <p:nvPr/>
        </p:nvSpPr>
        <p:spPr>
          <a:xfrm>
            <a:off x="369125" y="427038"/>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5496B"/>
                </a:solidFill>
                <a:effectLst/>
                <a:uLnTx/>
                <a:uFillTx/>
                <a:latin typeface="+mj-lt"/>
                <a:ea typeface="+mj-ea"/>
                <a:cs typeface="+mj-cs"/>
              </a:rPr>
              <a:t>P20 Data Governance</a:t>
            </a:r>
            <a:endParaRPr kumimoji="0" lang="en-US" sz="4400" b="1" i="0" u="none" strike="noStrike" kern="1200" cap="none" spc="0" normalizeH="0" baseline="0" noProof="0" dirty="0">
              <a:ln>
                <a:noFill/>
              </a:ln>
              <a:solidFill>
                <a:srgbClr val="45496B"/>
              </a:solidFill>
              <a:effectLst/>
              <a:uLnTx/>
              <a:uFillTx/>
              <a:latin typeface="+mj-lt"/>
              <a:ea typeface="+mj-ea"/>
              <a:cs typeface="+mj-cs"/>
            </a:endParaRPr>
          </a:p>
        </p:txBody>
      </p:sp>
      <p:sp>
        <p:nvSpPr>
          <p:cNvPr id="6" name="Title 1"/>
          <p:cNvSpPr txBox="1">
            <a:spLocks/>
          </p:cNvSpPr>
          <p:nvPr/>
        </p:nvSpPr>
        <p:spPr>
          <a:xfrm>
            <a:off x="685800" y="213042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EDUCATION RESEARCH AND DATA CENTER</a:t>
            </a:r>
            <a:endParaRPr lang="en-US" dirty="0"/>
          </a:p>
        </p:txBody>
      </p:sp>
      <p:sp>
        <p:nvSpPr>
          <p:cNvPr id="7"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None/>
              <a:defRPr sz="3200" b="1" kern="1200">
                <a:solidFill>
                  <a:srgbClr val="45496B"/>
                </a:solidFill>
                <a:latin typeface="+mn-lt"/>
                <a:ea typeface="+mn-ea"/>
                <a:cs typeface="+mn-cs"/>
              </a:defRPr>
            </a:lvl1pPr>
            <a:lvl2pPr marL="742950" indent="-285750" algn="l" defTabSz="914400" rtl="0" eaLnBrk="1" latinLnBrk="0" hangingPunct="1">
              <a:spcBef>
                <a:spcPct val="20000"/>
              </a:spcBef>
              <a:buClr>
                <a:srgbClr val="45496B"/>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45496B"/>
              </a:buClr>
              <a:buSzPct val="75000"/>
              <a:buFont typeface="Courier New"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t>Melissa Beard</a:t>
            </a:r>
          </a:p>
          <a:p>
            <a:pPr algn="ctr"/>
            <a:r>
              <a:rPr lang="en-US" dirty="0" smtClean="0"/>
              <a:t>Data Governance Coordinator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085499-22F0-4E30-BA6A-ED84175C6FDF}" type="slidenum">
              <a:rPr lang="en-US" smtClean="0"/>
              <a:pPr/>
              <a:t>4</a:t>
            </a:fld>
            <a:endParaRPr lang="en-US"/>
          </a:p>
        </p:txBody>
      </p:sp>
      <p:sp>
        <p:nvSpPr>
          <p:cNvPr id="5"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ERDC’s authorizing statute</a:t>
            </a:r>
            <a:endParaRPr lang="en-US" b="1" dirty="0"/>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None/>
              <a:defRPr sz="3200" b="1" kern="1200">
                <a:solidFill>
                  <a:srgbClr val="45496B"/>
                </a:solidFill>
                <a:latin typeface="+mn-lt"/>
                <a:ea typeface="+mn-ea"/>
                <a:cs typeface="+mn-cs"/>
              </a:defRPr>
            </a:lvl1pPr>
            <a:lvl2pPr marL="742950" indent="-285750" algn="l" defTabSz="914400" rtl="0" eaLnBrk="1" latinLnBrk="0" hangingPunct="1">
              <a:spcBef>
                <a:spcPct val="20000"/>
              </a:spcBef>
              <a:buClr>
                <a:srgbClr val="45496B"/>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45496B"/>
              </a:buClr>
              <a:buSzPct val="75000"/>
              <a:buFont typeface="Courier New"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itchFamily="34" charset="0"/>
              <a:buChar char="•"/>
            </a:pPr>
            <a:r>
              <a:rPr lang="en-US" dirty="0" smtClean="0"/>
              <a:t>Creates ERDC in the Governor’s budget agency</a:t>
            </a:r>
          </a:p>
          <a:p>
            <a:pPr marL="457200" indent="-457200">
              <a:buFont typeface="Arial" pitchFamily="34" charset="0"/>
              <a:buChar char="•"/>
            </a:pPr>
            <a:r>
              <a:rPr lang="en-US" dirty="0" smtClean="0"/>
              <a:t>Makes ERDC a state education authority</a:t>
            </a:r>
          </a:p>
          <a:p>
            <a:pPr marL="457200" indent="-457200">
              <a:buFont typeface="Arial" pitchFamily="34" charset="0"/>
              <a:buChar char="•"/>
            </a:pPr>
            <a:r>
              <a:rPr lang="en-US" dirty="0" smtClean="0"/>
              <a:t>Requires ERDC to:</a:t>
            </a:r>
          </a:p>
          <a:p>
            <a:pPr lvl="1"/>
            <a:r>
              <a:rPr lang="en-US" dirty="0" smtClean="0"/>
              <a:t>Enter into data sharing agreements with the education and employment agencies</a:t>
            </a:r>
          </a:p>
          <a:p>
            <a:pPr lvl="1"/>
            <a:r>
              <a:rPr lang="en-US" dirty="0" smtClean="0"/>
              <a:t>Compile a list of critical P-20 questions</a:t>
            </a:r>
          </a:p>
          <a:p>
            <a:pPr lvl="1"/>
            <a:r>
              <a:rPr lang="en-US" dirty="0" smtClean="0"/>
              <a:t>Analyze</a:t>
            </a:r>
          </a:p>
          <a:p>
            <a:endParaRPr lang="en-US" dirty="0"/>
          </a:p>
        </p:txBody>
      </p:sp>
    </p:spTree>
    <p:extLst>
      <p:ext uri="{BB962C8B-B14F-4D97-AF65-F5344CB8AC3E}">
        <p14:creationId xmlns:p14="http://schemas.microsoft.com/office/powerpoint/2010/main" val="2089973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085499-22F0-4E30-BA6A-ED84175C6FDF}" type="slidenum">
              <a:rPr lang="en-US" smtClean="0"/>
              <a:pPr/>
              <a:t>5</a:t>
            </a:fld>
            <a:endParaRPr lang="en-US"/>
          </a:p>
        </p:txBody>
      </p:sp>
      <p:sp>
        <p:nvSpPr>
          <p:cNvPr id="5"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Types of data at ERDC</a:t>
            </a:r>
            <a:endParaRPr lang="en-US" b="1" dirty="0"/>
          </a:p>
        </p:txBody>
      </p:sp>
      <p:sp>
        <p:nvSpPr>
          <p:cNvPr id="6" name="Content Placeholder 2"/>
          <p:cNvSpPr>
            <a:spLocks noGrp="1"/>
          </p:cNvSpPr>
          <p:nvPr>
            <p:ph idx="1"/>
          </p:nvPr>
        </p:nvSpPr>
        <p:spPr>
          <a:xfrm>
            <a:off x="457200" y="1600200"/>
            <a:ext cx="8229600" cy="4525963"/>
          </a:xfrm>
        </p:spPr>
        <p:txBody>
          <a:bodyPr>
            <a:normAutofit lnSpcReduction="10000"/>
          </a:bodyPr>
          <a:lstStyle/>
          <a:p>
            <a:pPr marL="457200" indent="-457200">
              <a:buFont typeface="Arial" pitchFamily="34" charset="0"/>
              <a:buChar char="•"/>
            </a:pPr>
            <a:r>
              <a:rPr lang="en-US" dirty="0" smtClean="0"/>
              <a:t>State-funded early learning</a:t>
            </a:r>
          </a:p>
          <a:p>
            <a:pPr marL="457200" indent="-457200">
              <a:buFont typeface="Arial" pitchFamily="34" charset="0"/>
              <a:buChar char="•"/>
            </a:pPr>
            <a:r>
              <a:rPr lang="en-US" dirty="0" smtClean="0"/>
              <a:t>K-12</a:t>
            </a:r>
          </a:p>
          <a:p>
            <a:pPr marL="457200" indent="-457200">
              <a:buFont typeface="Arial" pitchFamily="34" charset="0"/>
              <a:buChar char="•"/>
            </a:pPr>
            <a:r>
              <a:rPr lang="en-US" dirty="0" smtClean="0"/>
              <a:t>Public postsecondary (enrollment, completions, financial aid)</a:t>
            </a:r>
          </a:p>
          <a:p>
            <a:pPr marL="457200" indent="-457200">
              <a:buFont typeface="Arial" pitchFamily="34" charset="0"/>
              <a:buChar char="•"/>
            </a:pPr>
            <a:r>
              <a:rPr lang="en-US" dirty="0" smtClean="0"/>
              <a:t>Workforce</a:t>
            </a:r>
          </a:p>
          <a:p>
            <a:pPr marL="457200" indent="-457200">
              <a:buFont typeface="Arial" pitchFamily="34" charset="0"/>
              <a:buChar char="•"/>
            </a:pPr>
            <a:r>
              <a:rPr lang="en-US" dirty="0" smtClean="0"/>
              <a:t>Corrections</a:t>
            </a:r>
          </a:p>
          <a:p>
            <a:pPr marL="457200" indent="-457200">
              <a:buFont typeface="Arial" pitchFamily="34" charset="0"/>
              <a:buChar char="•"/>
            </a:pPr>
            <a:r>
              <a:rPr lang="en-US" dirty="0" smtClean="0"/>
              <a:t>Apprenticeship</a:t>
            </a:r>
          </a:p>
          <a:p>
            <a:pPr marL="457200" indent="-457200">
              <a:buFont typeface="Arial" pitchFamily="34" charset="0"/>
              <a:buChar char="•"/>
            </a:pPr>
            <a:r>
              <a:rPr lang="en-US" dirty="0" smtClean="0"/>
              <a:t>Teacher retirement </a:t>
            </a:r>
            <a:endParaRPr lang="en-US" dirty="0"/>
          </a:p>
        </p:txBody>
      </p:sp>
    </p:spTree>
    <p:extLst>
      <p:ext uri="{BB962C8B-B14F-4D97-AF65-F5344CB8AC3E}">
        <p14:creationId xmlns:p14="http://schemas.microsoft.com/office/powerpoint/2010/main" val="1303677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085499-22F0-4E30-BA6A-ED84175C6FDF}" type="slidenum">
              <a:rPr lang="en-US" smtClean="0"/>
              <a:pPr/>
              <a:t>6</a:t>
            </a:fld>
            <a:endParaRPr lang="en-US"/>
          </a:p>
        </p:txBody>
      </p:sp>
      <p:sp>
        <p:nvSpPr>
          <p:cNvPr id="5" name="Title 1"/>
          <p:cNvSpPr txBox="1">
            <a:spLocks/>
          </p:cNvSpPr>
          <p:nvPr/>
        </p:nvSpPr>
        <p:spPr>
          <a:xfrm>
            <a:off x="457200" y="3810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t>Process to request a data set</a:t>
            </a:r>
            <a:endParaRPr lang="en-US" sz="4000" b="1" dirty="0"/>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Tx/>
              <a:buNone/>
              <a:defRPr sz="3200" b="1" kern="1200">
                <a:solidFill>
                  <a:srgbClr val="45496B"/>
                </a:solidFill>
                <a:latin typeface="+mn-lt"/>
                <a:ea typeface="+mn-ea"/>
                <a:cs typeface="+mn-cs"/>
              </a:defRPr>
            </a:lvl1pPr>
            <a:lvl2pPr marL="742950" indent="-285750" algn="l" defTabSz="914400" rtl="0" eaLnBrk="1" latinLnBrk="0" hangingPunct="1">
              <a:spcBef>
                <a:spcPct val="20000"/>
              </a:spcBef>
              <a:buClr>
                <a:srgbClr val="45496B"/>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45496B"/>
              </a:buClr>
              <a:buSzPct val="75000"/>
              <a:buFont typeface="Courier New"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itchFamily="34" charset="0"/>
              <a:buChar char="•"/>
            </a:pPr>
            <a:r>
              <a:rPr lang="en-US" dirty="0" smtClean="0"/>
              <a:t>Data sets released are primarily de-identified</a:t>
            </a:r>
          </a:p>
          <a:p>
            <a:pPr marL="457200" indent="-457200">
              <a:buFont typeface="Arial" pitchFamily="34" charset="0"/>
              <a:buChar char="•"/>
            </a:pPr>
            <a:r>
              <a:rPr lang="en-US" dirty="0" smtClean="0"/>
              <a:t>Request evaluated by ERDC</a:t>
            </a:r>
          </a:p>
          <a:p>
            <a:pPr lvl="1"/>
            <a:r>
              <a:rPr lang="en-US" dirty="0" smtClean="0"/>
              <a:t>Does the requestor have legal authority to have it</a:t>
            </a:r>
          </a:p>
          <a:p>
            <a:pPr lvl="1"/>
            <a:r>
              <a:rPr lang="en-US" dirty="0" smtClean="0"/>
              <a:t>Does ERDC have the data requested</a:t>
            </a:r>
          </a:p>
          <a:p>
            <a:pPr marL="457200" indent="-457200">
              <a:buFont typeface="Arial" pitchFamily="34" charset="0"/>
              <a:buChar char="•"/>
            </a:pPr>
            <a:r>
              <a:rPr lang="en-US" dirty="0" smtClean="0"/>
              <a:t>ERDC informs the affected agencies of the request and begins the data sharing agreement process</a:t>
            </a:r>
          </a:p>
          <a:p>
            <a:pPr lvl="1"/>
            <a:r>
              <a:rPr lang="en-US" dirty="0" smtClean="0"/>
              <a:t>ERDC can enter into an agreement on behalf of the education agencies</a:t>
            </a:r>
          </a:p>
          <a:p>
            <a:pPr lvl="1"/>
            <a:r>
              <a:rPr lang="en-US" dirty="0" smtClean="0"/>
              <a:t>If workforce data is requested, the employment agency is included in the agreement</a:t>
            </a:r>
          </a:p>
          <a:p>
            <a:pPr marL="457200" indent="-457200">
              <a:buFont typeface="Arial" pitchFamily="34" charset="0"/>
              <a:buChar char="•"/>
            </a:pPr>
            <a:r>
              <a:rPr lang="en-US" dirty="0" smtClean="0"/>
              <a:t>ERDC fulfills the request and requestor is required to share drafts prior to public release</a:t>
            </a:r>
            <a:endParaRPr lang="en-US" dirty="0"/>
          </a:p>
        </p:txBody>
      </p:sp>
    </p:spTree>
    <p:extLst>
      <p:ext uri="{BB962C8B-B14F-4D97-AF65-F5344CB8AC3E}">
        <p14:creationId xmlns:p14="http://schemas.microsoft.com/office/powerpoint/2010/main" val="96260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085499-22F0-4E30-BA6A-ED84175C6FDF}" type="slidenum">
              <a:rPr lang="en-US" smtClean="0"/>
              <a:pPr/>
              <a:t>7</a:t>
            </a:fld>
            <a:endParaRPr lang="en-US"/>
          </a:p>
        </p:txBody>
      </p:sp>
      <p:sp>
        <p:nvSpPr>
          <p:cNvPr id="5"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Lessons Learned</a:t>
            </a:r>
            <a:endParaRPr lang="en-US" b="1" dirty="0"/>
          </a:p>
        </p:txBody>
      </p:sp>
      <p:sp>
        <p:nvSpPr>
          <p:cNvPr id="6" name="Content Placeholder 2"/>
          <p:cNvSpPr>
            <a:spLocks noGrp="1"/>
          </p:cNvSpPr>
          <p:nvPr>
            <p:ph idx="1"/>
          </p:nvPr>
        </p:nvSpPr>
        <p:spPr>
          <a:xfrm>
            <a:off x="457200" y="1600200"/>
            <a:ext cx="8229600" cy="4525963"/>
          </a:xfrm>
        </p:spPr>
        <p:txBody>
          <a:bodyPr>
            <a:normAutofit fontScale="77500" lnSpcReduction="20000"/>
          </a:bodyPr>
          <a:lstStyle/>
          <a:p>
            <a:pPr marL="457200" indent="-457200">
              <a:buFont typeface="Arial" pitchFamily="34" charset="0"/>
              <a:buChar char="•"/>
            </a:pPr>
            <a:r>
              <a:rPr lang="en-US" dirty="0" smtClean="0"/>
              <a:t>Important for ERDC to be separate from the other education agencies</a:t>
            </a:r>
          </a:p>
          <a:p>
            <a:pPr marL="457200" indent="-457200">
              <a:buFont typeface="Arial" pitchFamily="34" charset="0"/>
              <a:buChar char="•"/>
            </a:pPr>
            <a:r>
              <a:rPr lang="en-US" dirty="0" smtClean="0"/>
              <a:t>ERDC focuses on cross-sector analyses (refers any single-sector requests to the appropriate agency)</a:t>
            </a:r>
          </a:p>
          <a:p>
            <a:pPr marL="457200" indent="-457200">
              <a:buFont typeface="Arial" pitchFamily="34" charset="0"/>
              <a:buChar char="•"/>
            </a:pPr>
            <a:r>
              <a:rPr lang="en-US" dirty="0" smtClean="0"/>
              <a:t>P-20 analyses are new to most agencies and education on the types of questions that can be answered is critical</a:t>
            </a:r>
          </a:p>
          <a:p>
            <a:pPr marL="457200" indent="-457200">
              <a:buFont typeface="Arial" pitchFamily="34" charset="0"/>
              <a:buChar char="•"/>
            </a:pPr>
            <a:r>
              <a:rPr lang="en-US" dirty="0" smtClean="0"/>
              <a:t>Processes built on personal relationships need to be documented and agreed to by all</a:t>
            </a:r>
          </a:p>
          <a:p>
            <a:pPr marL="457200" indent="-457200">
              <a:buFont typeface="Arial" pitchFamily="34" charset="0"/>
              <a:buChar char="•"/>
            </a:pPr>
            <a:r>
              <a:rPr lang="en-US" dirty="0" smtClean="0"/>
              <a:t>Agencies are not data owners, they are considered data contributors</a:t>
            </a:r>
          </a:p>
          <a:p>
            <a:pPr marL="457200" indent="-457200">
              <a:buFont typeface="Arial" pitchFamily="34" charset="0"/>
              <a:buChar char="•"/>
            </a:pPr>
            <a:r>
              <a:rPr lang="en-US" dirty="0" smtClean="0"/>
              <a:t>The education agencies share one asst. attorney general who answers all FERPA questions </a:t>
            </a:r>
          </a:p>
          <a:p>
            <a:pPr marL="0" indent="0">
              <a:buNone/>
            </a:pPr>
            <a:endParaRPr lang="en-US" dirty="0"/>
          </a:p>
        </p:txBody>
      </p:sp>
    </p:spTree>
    <p:extLst>
      <p:ext uri="{BB962C8B-B14F-4D97-AF65-F5344CB8AC3E}">
        <p14:creationId xmlns:p14="http://schemas.microsoft.com/office/powerpoint/2010/main" val="3454973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085499-22F0-4E30-BA6A-ED84175C6FDF}" type="slidenum">
              <a:rPr lang="en-US" smtClean="0"/>
              <a:pPr/>
              <a:t>8</a:t>
            </a:fld>
            <a:endParaRPr lang="en-US"/>
          </a:p>
        </p:txBody>
      </p:sp>
      <p:sp>
        <p:nvSpPr>
          <p:cNvPr id="5" name="Title 1"/>
          <p:cNvSpPr txBox="1">
            <a:spLocks/>
          </p:cNvSpPr>
          <p:nvPr/>
        </p:nvSpPr>
        <p:spPr>
          <a:xfrm>
            <a:off x="369125" y="427038"/>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5496B"/>
                </a:solidFill>
                <a:effectLst/>
                <a:uLnTx/>
                <a:uFillTx/>
                <a:latin typeface="+mj-lt"/>
                <a:ea typeface="+mj-ea"/>
                <a:cs typeface="+mj-cs"/>
              </a:rPr>
              <a:t>P20 Data Governance</a:t>
            </a:r>
            <a:endParaRPr kumimoji="0" lang="en-US" sz="4400" b="1" i="0" u="none" strike="noStrike" kern="1200" cap="none" spc="0" normalizeH="0" baseline="0" noProof="0" dirty="0">
              <a:ln>
                <a:noFill/>
              </a:ln>
              <a:solidFill>
                <a:srgbClr val="45496B"/>
              </a:solidFill>
              <a:effectLst/>
              <a:uLnTx/>
              <a:uFillTx/>
              <a:latin typeface="+mj-lt"/>
              <a:ea typeface="+mj-ea"/>
              <a:cs typeface="+mj-cs"/>
            </a:endParaRPr>
          </a:p>
        </p:txBody>
      </p:sp>
      <p:sp>
        <p:nvSpPr>
          <p:cNvPr id="6" name="Title 1"/>
          <p:cNvSpPr txBox="1">
            <a:spLocks/>
          </p:cNvSpPr>
          <p:nvPr/>
        </p:nvSpPr>
        <p:spPr>
          <a:xfrm>
            <a:off x="685800" y="213042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National Strategic Planning &amp; Analysis Research Center</a:t>
            </a:r>
            <a:endParaRPr lang="en-US" dirty="0"/>
          </a:p>
        </p:txBody>
      </p:sp>
      <p:sp>
        <p:nvSpPr>
          <p:cNvPr id="7"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None/>
              <a:defRPr sz="3200" b="1" kern="1200">
                <a:solidFill>
                  <a:srgbClr val="45496B"/>
                </a:solidFill>
                <a:latin typeface="+mn-lt"/>
                <a:ea typeface="+mn-ea"/>
                <a:cs typeface="+mn-cs"/>
              </a:defRPr>
            </a:lvl1pPr>
            <a:lvl2pPr marL="742950" indent="-285750" algn="l" defTabSz="914400" rtl="0" eaLnBrk="1" latinLnBrk="0" hangingPunct="1">
              <a:spcBef>
                <a:spcPct val="20000"/>
              </a:spcBef>
              <a:buClr>
                <a:srgbClr val="45496B"/>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45496B"/>
              </a:buClr>
              <a:buSzPct val="75000"/>
              <a:buFont typeface="Courier New"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t>Domenico “</a:t>
            </a:r>
            <a:r>
              <a:rPr lang="en-US" dirty="0" err="1" smtClean="0"/>
              <a:t>Mimmo</a:t>
            </a:r>
            <a:r>
              <a:rPr lang="en-US" dirty="0" smtClean="0"/>
              <a:t>” Parisi</a:t>
            </a:r>
          </a:p>
        </p:txBody>
      </p:sp>
    </p:spTree>
    <p:extLst>
      <p:ext uri="{BB962C8B-B14F-4D97-AF65-F5344CB8AC3E}">
        <p14:creationId xmlns:p14="http://schemas.microsoft.com/office/powerpoint/2010/main" val="68196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285750" indent="-285750">
              <a:buFont typeface="Arial" pitchFamily="34" charset="0"/>
              <a:buChar char="•"/>
            </a:pPr>
            <a:r>
              <a:rPr lang="en-US" sz="4000" dirty="0" err="1">
                <a:cs typeface="Times New Roman" pitchFamily="18" charset="0"/>
              </a:rPr>
              <a:t>nSPARC</a:t>
            </a:r>
            <a:r>
              <a:rPr lang="en-US" sz="4000" dirty="0">
                <a:cs typeface="Times New Roman" pitchFamily="18" charset="0"/>
              </a:rPr>
              <a:t> is a university-level research center at Mississippi State University. </a:t>
            </a:r>
          </a:p>
          <a:p>
            <a:pPr marL="628650" lvl="1" indent="-171450"/>
            <a:r>
              <a:rPr lang="en-US" sz="3200" dirty="0">
                <a:cs typeface="Times New Roman" pitchFamily="18" charset="0"/>
              </a:rPr>
              <a:t>Statewide clearing house since 1999</a:t>
            </a:r>
          </a:p>
          <a:p>
            <a:pPr marL="628650" lvl="1" indent="-171450"/>
            <a:r>
              <a:rPr lang="en-US" sz="3200" dirty="0">
                <a:cs typeface="Times New Roman" pitchFamily="18" charset="0"/>
              </a:rPr>
              <a:t>Scientific and technical expertise</a:t>
            </a:r>
          </a:p>
          <a:p>
            <a:pPr marL="285750" indent="-285750">
              <a:buFont typeface="Arial" pitchFamily="34" charset="0"/>
              <a:buChar char="•"/>
            </a:pPr>
            <a:r>
              <a:rPr lang="en-US" sz="4000" dirty="0">
                <a:cs typeface="Times New Roman" pitchFamily="18" charset="0"/>
              </a:rPr>
              <a:t>SLDS partners have authority over use of their data and release of information.</a:t>
            </a:r>
          </a:p>
          <a:p>
            <a:pPr marL="628650" lvl="1" indent="-171450"/>
            <a:r>
              <a:rPr lang="en-US" sz="3200" dirty="0">
                <a:cs typeface="Times New Roman" pitchFamily="18" charset="0"/>
              </a:rPr>
              <a:t>Regulated through MOUs</a:t>
            </a:r>
          </a:p>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9</a:t>
            </a:fld>
            <a:endParaRPr lang="en-US"/>
          </a:p>
        </p:txBody>
      </p:sp>
      <p:sp>
        <p:nvSpPr>
          <p:cNvPr id="5"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About </a:t>
            </a:r>
            <a:r>
              <a:rPr lang="en-US" b="1" dirty="0" err="1" smtClean="0"/>
              <a:t>nSPARC</a:t>
            </a:r>
            <a:endParaRPr lang="en-US" b="1" dirty="0"/>
          </a:p>
        </p:txBody>
      </p:sp>
    </p:spTree>
    <p:extLst>
      <p:ext uri="{BB962C8B-B14F-4D97-AF65-F5344CB8AC3E}">
        <p14:creationId xmlns:p14="http://schemas.microsoft.com/office/powerpoint/2010/main" val="109022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CE855DEAB5B942A421E30464A1AD46" ma:contentTypeVersion="0" ma:contentTypeDescription="Create a new document." ma:contentTypeScope="" ma:versionID="9513391bdf75b2756513c6f6f2bc73a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52D846-B760-40FC-9B2D-A3D744D67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98BF47F-5613-4156-A965-456368B5D9AA}">
  <ds:schemaRefs>
    <ds:schemaRef ds:uri="http://schemas.microsoft.com/sharepoint/v3/contenttype/forms"/>
  </ds:schemaRefs>
</ds:datastoreItem>
</file>

<file path=customXml/itemProps3.xml><?xml version="1.0" encoding="utf-8"?>
<ds:datastoreItem xmlns:ds="http://schemas.openxmlformats.org/officeDocument/2006/customXml" ds:itemID="{1780EF66-8AD7-4B59-AA4E-BC070D6C0A7A}">
  <ds:schemaRefs>
    <ds:schemaRef ds:uri="http://purl.org/dc/elements/1.1/"/>
    <ds:schemaRef ds:uri="http://schemas.microsoft.com/office/infopath/2007/PartnerControls"/>
    <ds:schemaRef ds:uri="http://schemas.microsoft.com/office/2006/metadata/properties"/>
    <ds:schemaRef ds:uri="http://purl.org/dc/dcmitype/"/>
    <ds:schemaRef ds:uri="http://www.w3.org/XML/1998/namespace"/>
    <ds:schemaRef ds:uri="http://schemas.microsoft.com/office/2006/documentManagement/typ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13292</TotalTime>
  <Words>1044</Words>
  <Application>Microsoft Office PowerPoint</Application>
  <PresentationFormat>On-screen Show (4:3)</PresentationFormat>
  <Paragraphs>191</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Chatis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SLDS Webinar</dc:title>
  <dc:creator>Corey Chatis</dc:creator>
  <cp:lastModifiedBy>Jeff Sellers</cp:lastModifiedBy>
  <cp:revision>705</cp:revision>
  <dcterms:created xsi:type="dcterms:W3CDTF">2011-05-10T18:26:10Z</dcterms:created>
  <dcterms:modified xsi:type="dcterms:W3CDTF">2011-10-25T21:19:54Z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0x01010078CE855DEAB5B942A421E30464A1AD46</vt:lpwstr>
  </property>
</Properties>
</file>