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4"/>
  </p:sldMasterIdLst>
  <p:notesMasterIdLst>
    <p:notesMasterId r:id="rId8"/>
  </p:notesMasterIdLst>
  <p:handoutMasterIdLst>
    <p:handoutMasterId r:id="rId9"/>
  </p:handoutMasterIdLst>
  <p:sldIdLst>
    <p:sldId id="315" r:id="rId5"/>
    <p:sldId id="318" r:id="rId6"/>
    <p:sldId id="319"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EEB500"/>
    <a:srgbClr val="45855A"/>
    <a:srgbClr val="3399FF"/>
    <a:srgbClr val="4D4D4D"/>
    <a:srgbClr val="77777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21" autoAdjust="0"/>
    <p:restoredTop sz="94660"/>
  </p:normalViewPr>
  <p:slideViewPr>
    <p:cSldViewPr>
      <p:cViewPr varScale="1">
        <p:scale>
          <a:sx n="75" d="100"/>
          <a:sy n="75" d="100"/>
        </p:scale>
        <p:origin x="-73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28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image" Target="../media/image5.jpeg"/><Relationship Id="rId4" Type="http://schemas.openxmlformats.org/officeDocument/2006/relationships/image" Target="../media/image8.wmf"/></Relationships>
</file>

<file path=ppt/diagrams/_rels/drawing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image" Target="../media/image5.jpeg"/><Relationship Id="rId4" Type="http://schemas.openxmlformats.org/officeDocument/2006/relationships/image" Target="../media/image8.wmf"/></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6DB9D0-7576-4512-AF5E-91837629DFE3}" type="doc">
      <dgm:prSet loTypeId="urn:microsoft.com/office/officeart/2005/8/layout/pyramid1" loCatId="pyramid" qsTypeId="urn:microsoft.com/office/officeart/2005/8/quickstyle/3d5" qsCatId="3D" csTypeId="urn:microsoft.com/office/officeart/2005/8/colors/accent3_3" csCatId="accent3" phldr="1"/>
      <dgm:spPr/>
    </dgm:pt>
    <dgm:pt modelId="{41E702D8-5972-4565-B12F-AA4BB437CA87}">
      <dgm:prSet phldrT="[Text]" custT="1"/>
      <dgm:spPr/>
      <dgm:t>
        <a:bodyPr/>
        <a:lstStyle/>
        <a:p>
          <a:pPr>
            <a:lnSpc>
              <a:spcPct val="100000"/>
            </a:lnSpc>
            <a:spcAft>
              <a:spcPts val="0"/>
            </a:spcAft>
          </a:pPr>
          <a:r>
            <a:rPr lang="en-US" sz="2000" dirty="0" smtClean="0">
              <a:latin typeface="+mn-lt"/>
            </a:rPr>
            <a:t>PED </a:t>
          </a:r>
        </a:p>
        <a:p>
          <a:pPr>
            <a:lnSpc>
              <a:spcPct val="100000"/>
            </a:lnSpc>
            <a:spcAft>
              <a:spcPts val="0"/>
            </a:spcAft>
          </a:pPr>
          <a:r>
            <a:rPr lang="en-US" sz="1100" dirty="0" smtClean="0">
              <a:latin typeface="+mn-lt"/>
            </a:rPr>
            <a:t>&amp; </a:t>
          </a:r>
          <a:r>
            <a:rPr lang="en-US" sz="2000" dirty="0" smtClean="0">
              <a:latin typeface="+mn-lt"/>
            </a:rPr>
            <a:t>HED </a:t>
          </a:r>
        </a:p>
        <a:p>
          <a:pPr>
            <a:lnSpc>
              <a:spcPct val="100000"/>
            </a:lnSpc>
            <a:spcAft>
              <a:spcPts val="0"/>
            </a:spcAft>
          </a:pPr>
          <a:r>
            <a:rPr lang="en-US" sz="2000" dirty="0" smtClean="0">
              <a:latin typeface="+mn-lt"/>
            </a:rPr>
            <a:t>Secretaries</a:t>
          </a:r>
          <a:endParaRPr lang="en-US" sz="2000" dirty="0">
            <a:latin typeface="+mn-lt"/>
          </a:endParaRPr>
        </a:p>
      </dgm:t>
    </dgm:pt>
    <dgm:pt modelId="{E611B581-A4AF-4C14-B170-3E313B997348}" type="parTrans" cxnId="{55ED0D0F-3C1C-4517-A178-A1F26AE48F65}">
      <dgm:prSet/>
      <dgm:spPr/>
      <dgm:t>
        <a:bodyPr/>
        <a:lstStyle/>
        <a:p>
          <a:endParaRPr lang="en-US"/>
        </a:p>
      </dgm:t>
    </dgm:pt>
    <dgm:pt modelId="{4595760E-E588-4614-8802-44274AAF9336}" type="sibTrans" cxnId="{55ED0D0F-3C1C-4517-A178-A1F26AE48F65}">
      <dgm:prSet/>
      <dgm:spPr/>
      <dgm:t>
        <a:bodyPr/>
        <a:lstStyle/>
        <a:p>
          <a:endParaRPr lang="en-US"/>
        </a:p>
      </dgm:t>
    </dgm:pt>
    <dgm:pt modelId="{521E1EC1-AE0F-47AC-A42E-E65CAA683855}">
      <dgm:prSet custT="1"/>
      <dgm:spPr/>
      <dgm:t>
        <a:bodyPr/>
        <a:lstStyle/>
        <a:p>
          <a:r>
            <a:rPr lang="en-US" sz="2300" dirty="0" smtClean="0"/>
            <a:t>Cross-Agency </a:t>
          </a:r>
        </a:p>
        <a:p>
          <a:r>
            <a:rPr lang="en-US" sz="2300" dirty="0" smtClean="0"/>
            <a:t>Coordination</a:t>
          </a:r>
          <a:r>
            <a:rPr lang="en-US" sz="2300" dirty="0" smtClean="0">
              <a:latin typeface="+mn-lt"/>
            </a:rPr>
            <a:t> </a:t>
          </a:r>
          <a:r>
            <a:rPr lang="en-US" sz="2300" dirty="0" smtClean="0"/>
            <a:t>Committee</a:t>
          </a:r>
        </a:p>
      </dgm:t>
    </dgm:pt>
    <dgm:pt modelId="{148E4994-0587-4A8B-97D0-90DEBCBC7D94}" type="parTrans" cxnId="{BBE26581-5B3B-4A31-8FA0-266DF22C82B4}">
      <dgm:prSet/>
      <dgm:spPr/>
      <dgm:t>
        <a:bodyPr/>
        <a:lstStyle/>
        <a:p>
          <a:endParaRPr lang="en-US"/>
        </a:p>
      </dgm:t>
    </dgm:pt>
    <dgm:pt modelId="{BD669A03-0C3F-4147-A7C0-649854E01AB0}" type="sibTrans" cxnId="{BBE26581-5B3B-4A31-8FA0-266DF22C82B4}">
      <dgm:prSet/>
      <dgm:spPr/>
      <dgm:t>
        <a:bodyPr/>
        <a:lstStyle/>
        <a:p>
          <a:endParaRPr lang="en-US"/>
        </a:p>
      </dgm:t>
    </dgm:pt>
    <dgm:pt modelId="{0F76C8E4-8C1D-467A-BD10-8B72CF13AE8A}">
      <dgm:prSet custT="1"/>
      <dgm:spPr/>
      <dgm:t>
        <a:bodyPr/>
        <a:lstStyle/>
        <a:p>
          <a:r>
            <a:rPr lang="en-US" sz="2800" dirty="0" smtClean="0"/>
            <a:t>Existing State Agencies Data and Technical Staff</a:t>
          </a:r>
          <a:endParaRPr lang="en-US" sz="2800" dirty="0"/>
        </a:p>
      </dgm:t>
    </dgm:pt>
    <dgm:pt modelId="{D7AEE1E5-CE28-4BB9-A8A8-972D19A0F0D1}" type="parTrans" cxnId="{43A853F0-2F9A-41F4-AC30-552E242CEFE0}">
      <dgm:prSet/>
      <dgm:spPr/>
      <dgm:t>
        <a:bodyPr/>
        <a:lstStyle/>
        <a:p>
          <a:endParaRPr lang="en-US"/>
        </a:p>
      </dgm:t>
    </dgm:pt>
    <dgm:pt modelId="{58C669C7-1453-47D3-ADFB-3DC3D448B832}" type="sibTrans" cxnId="{43A853F0-2F9A-41F4-AC30-552E242CEFE0}">
      <dgm:prSet/>
      <dgm:spPr/>
      <dgm:t>
        <a:bodyPr/>
        <a:lstStyle/>
        <a:p>
          <a:endParaRPr lang="en-US"/>
        </a:p>
      </dgm:t>
    </dgm:pt>
    <dgm:pt modelId="{AE9C6C52-C593-4DE8-A48F-D86211546B3B}">
      <dgm:prSet phldrT="[Text]" custT="1"/>
      <dgm:spPr/>
      <dgm:t>
        <a:bodyPr/>
        <a:lstStyle/>
        <a:p>
          <a:pPr>
            <a:lnSpc>
              <a:spcPct val="100000"/>
            </a:lnSpc>
            <a:spcAft>
              <a:spcPts val="0"/>
            </a:spcAft>
          </a:pPr>
          <a:r>
            <a:rPr lang="en-US" sz="2400" dirty="0" smtClean="0"/>
            <a:t>P-20 Governance Council</a:t>
          </a:r>
          <a:endParaRPr lang="en-US" sz="2400" dirty="0">
            <a:latin typeface="+mn-lt"/>
          </a:endParaRPr>
        </a:p>
      </dgm:t>
    </dgm:pt>
    <dgm:pt modelId="{4E8934E1-DCD0-4351-A5FA-77EA91D83E51}" type="parTrans" cxnId="{6D4E9E9B-8B6B-4294-92A6-30D8E72D11B0}">
      <dgm:prSet/>
      <dgm:spPr/>
      <dgm:t>
        <a:bodyPr/>
        <a:lstStyle/>
        <a:p>
          <a:endParaRPr lang="en-US"/>
        </a:p>
      </dgm:t>
    </dgm:pt>
    <dgm:pt modelId="{671177E4-DB5C-4EA6-88E7-B43D90F1E357}" type="sibTrans" cxnId="{6D4E9E9B-8B6B-4294-92A6-30D8E72D11B0}">
      <dgm:prSet/>
      <dgm:spPr/>
      <dgm:t>
        <a:bodyPr/>
        <a:lstStyle/>
        <a:p>
          <a:endParaRPr lang="en-US"/>
        </a:p>
      </dgm:t>
    </dgm:pt>
    <dgm:pt modelId="{42667415-A53C-405E-9DE2-414A3F258298}" type="pres">
      <dgm:prSet presAssocID="{D16DB9D0-7576-4512-AF5E-91837629DFE3}" presName="Name0" presStyleCnt="0">
        <dgm:presLayoutVars>
          <dgm:dir/>
          <dgm:animLvl val="lvl"/>
          <dgm:resizeHandles val="exact"/>
        </dgm:presLayoutVars>
      </dgm:prSet>
      <dgm:spPr/>
    </dgm:pt>
    <dgm:pt modelId="{8F125C50-9385-490A-9E1D-D3BCDAFD6B82}" type="pres">
      <dgm:prSet presAssocID="{41E702D8-5972-4565-B12F-AA4BB437CA87}" presName="Name8" presStyleCnt="0"/>
      <dgm:spPr/>
    </dgm:pt>
    <dgm:pt modelId="{9AFD8562-B207-4F81-846D-65827D4CFAF7}" type="pres">
      <dgm:prSet presAssocID="{41E702D8-5972-4565-B12F-AA4BB437CA87}" presName="level" presStyleLbl="node1" presStyleIdx="0" presStyleCnt="4">
        <dgm:presLayoutVars>
          <dgm:chMax val="1"/>
          <dgm:bulletEnabled val="1"/>
        </dgm:presLayoutVars>
      </dgm:prSet>
      <dgm:spPr/>
      <dgm:t>
        <a:bodyPr/>
        <a:lstStyle/>
        <a:p>
          <a:endParaRPr lang="en-US"/>
        </a:p>
      </dgm:t>
    </dgm:pt>
    <dgm:pt modelId="{941FF764-D918-44C2-A0C5-21ABB6C2A19F}" type="pres">
      <dgm:prSet presAssocID="{41E702D8-5972-4565-B12F-AA4BB437CA87}" presName="levelTx" presStyleLbl="revTx" presStyleIdx="0" presStyleCnt="0">
        <dgm:presLayoutVars>
          <dgm:chMax val="1"/>
          <dgm:bulletEnabled val="1"/>
        </dgm:presLayoutVars>
      </dgm:prSet>
      <dgm:spPr/>
      <dgm:t>
        <a:bodyPr/>
        <a:lstStyle/>
        <a:p>
          <a:endParaRPr lang="en-US"/>
        </a:p>
      </dgm:t>
    </dgm:pt>
    <dgm:pt modelId="{CCAB3C87-A6A6-4AF3-AA7E-B2D7D9238378}" type="pres">
      <dgm:prSet presAssocID="{AE9C6C52-C593-4DE8-A48F-D86211546B3B}" presName="Name8" presStyleCnt="0"/>
      <dgm:spPr/>
    </dgm:pt>
    <dgm:pt modelId="{D2A8F608-9ECD-4D57-82DA-DE74E2159BF9}" type="pres">
      <dgm:prSet presAssocID="{AE9C6C52-C593-4DE8-A48F-D86211546B3B}" presName="level" presStyleLbl="node1" presStyleIdx="1" presStyleCnt="4">
        <dgm:presLayoutVars>
          <dgm:chMax val="1"/>
          <dgm:bulletEnabled val="1"/>
        </dgm:presLayoutVars>
      </dgm:prSet>
      <dgm:spPr/>
      <dgm:t>
        <a:bodyPr/>
        <a:lstStyle/>
        <a:p>
          <a:endParaRPr lang="en-US"/>
        </a:p>
      </dgm:t>
    </dgm:pt>
    <dgm:pt modelId="{86C98AA7-9F2A-4DBE-B0F3-C18AF2F2D93B}" type="pres">
      <dgm:prSet presAssocID="{AE9C6C52-C593-4DE8-A48F-D86211546B3B}" presName="levelTx" presStyleLbl="revTx" presStyleIdx="0" presStyleCnt="0">
        <dgm:presLayoutVars>
          <dgm:chMax val="1"/>
          <dgm:bulletEnabled val="1"/>
        </dgm:presLayoutVars>
      </dgm:prSet>
      <dgm:spPr/>
      <dgm:t>
        <a:bodyPr/>
        <a:lstStyle/>
        <a:p>
          <a:endParaRPr lang="en-US"/>
        </a:p>
      </dgm:t>
    </dgm:pt>
    <dgm:pt modelId="{24E22C3C-5179-443B-B6F6-068C8D0AED98}" type="pres">
      <dgm:prSet presAssocID="{521E1EC1-AE0F-47AC-A42E-E65CAA683855}" presName="Name8" presStyleCnt="0"/>
      <dgm:spPr/>
    </dgm:pt>
    <dgm:pt modelId="{2B97104F-8F4A-4291-8C09-8C15004486A5}" type="pres">
      <dgm:prSet presAssocID="{521E1EC1-AE0F-47AC-A42E-E65CAA683855}" presName="level" presStyleLbl="node1" presStyleIdx="2" presStyleCnt="4">
        <dgm:presLayoutVars>
          <dgm:chMax val="1"/>
          <dgm:bulletEnabled val="1"/>
        </dgm:presLayoutVars>
      </dgm:prSet>
      <dgm:spPr/>
      <dgm:t>
        <a:bodyPr/>
        <a:lstStyle/>
        <a:p>
          <a:endParaRPr lang="en-US"/>
        </a:p>
      </dgm:t>
    </dgm:pt>
    <dgm:pt modelId="{B11C4186-C063-4986-9382-1D02EBAF07C4}" type="pres">
      <dgm:prSet presAssocID="{521E1EC1-AE0F-47AC-A42E-E65CAA683855}" presName="levelTx" presStyleLbl="revTx" presStyleIdx="0" presStyleCnt="0">
        <dgm:presLayoutVars>
          <dgm:chMax val="1"/>
          <dgm:bulletEnabled val="1"/>
        </dgm:presLayoutVars>
      </dgm:prSet>
      <dgm:spPr/>
      <dgm:t>
        <a:bodyPr/>
        <a:lstStyle/>
        <a:p>
          <a:endParaRPr lang="en-US"/>
        </a:p>
      </dgm:t>
    </dgm:pt>
    <dgm:pt modelId="{8E33BAD7-48E0-4EAC-8B52-548C5035E9E4}" type="pres">
      <dgm:prSet presAssocID="{0F76C8E4-8C1D-467A-BD10-8B72CF13AE8A}" presName="Name8" presStyleCnt="0"/>
      <dgm:spPr/>
    </dgm:pt>
    <dgm:pt modelId="{81A8AE59-028A-4029-9194-71B1647CC499}" type="pres">
      <dgm:prSet presAssocID="{0F76C8E4-8C1D-467A-BD10-8B72CF13AE8A}" presName="level" presStyleLbl="node1" presStyleIdx="3" presStyleCnt="4">
        <dgm:presLayoutVars>
          <dgm:chMax val="1"/>
          <dgm:bulletEnabled val="1"/>
        </dgm:presLayoutVars>
      </dgm:prSet>
      <dgm:spPr/>
      <dgm:t>
        <a:bodyPr/>
        <a:lstStyle/>
        <a:p>
          <a:endParaRPr lang="en-US"/>
        </a:p>
      </dgm:t>
    </dgm:pt>
    <dgm:pt modelId="{F5B3DC47-5FBC-4970-9035-932413AFB288}" type="pres">
      <dgm:prSet presAssocID="{0F76C8E4-8C1D-467A-BD10-8B72CF13AE8A}" presName="levelTx" presStyleLbl="revTx" presStyleIdx="0" presStyleCnt="0">
        <dgm:presLayoutVars>
          <dgm:chMax val="1"/>
          <dgm:bulletEnabled val="1"/>
        </dgm:presLayoutVars>
      </dgm:prSet>
      <dgm:spPr/>
      <dgm:t>
        <a:bodyPr/>
        <a:lstStyle/>
        <a:p>
          <a:endParaRPr lang="en-US"/>
        </a:p>
      </dgm:t>
    </dgm:pt>
  </dgm:ptLst>
  <dgm:cxnLst>
    <dgm:cxn modelId="{A456F237-EB35-4437-80EB-2EA1225E7CF9}" type="presOf" srcId="{AE9C6C52-C593-4DE8-A48F-D86211546B3B}" destId="{D2A8F608-9ECD-4D57-82DA-DE74E2159BF9}" srcOrd="0" destOrd="0" presId="urn:microsoft.com/office/officeart/2005/8/layout/pyramid1"/>
    <dgm:cxn modelId="{FAFE4F1E-2CC6-46C2-BAA1-B872B1FF3D89}" type="presOf" srcId="{41E702D8-5972-4565-B12F-AA4BB437CA87}" destId="{9AFD8562-B207-4F81-846D-65827D4CFAF7}" srcOrd="0" destOrd="0" presId="urn:microsoft.com/office/officeart/2005/8/layout/pyramid1"/>
    <dgm:cxn modelId="{C8BA6839-7B3F-457B-9A46-51AAEE376BEE}" type="presOf" srcId="{521E1EC1-AE0F-47AC-A42E-E65CAA683855}" destId="{B11C4186-C063-4986-9382-1D02EBAF07C4}" srcOrd="1" destOrd="0" presId="urn:microsoft.com/office/officeart/2005/8/layout/pyramid1"/>
    <dgm:cxn modelId="{43A853F0-2F9A-41F4-AC30-552E242CEFE0}" srcId="{D16DB9D0-7576-4512-AF5E-91837629DFE3}" destId="{0F76C8E4-8C1D-467A-BD10-8B72CF13AE8A}" srcOrd="3" destOrd="0" parTransId="{D7AEE1E5-CE28-4BB9-A8A8-972D19A0F0D1}" sibTransId="{58C669C7-1453-47D3-ADFB-3DC3D448B832}"/>
    <dgm:cxn modelId="{200C41E4-692A-4CA7-A109-DBE7B7C43AF8}" type="presOf" srcId="{0F76C8E4-8C1D-467A-BD10-8B72CF13AE8A}" destId="{F5B3DC47-5FBC-4970-9035-932413AFB288}" srcOrd="1" destOrd="0" presId="urn:microsoft.com/office/officeart/2005/8/layout/pyramid1"/>
    <dgm:cxn modelId="{F4567986-DFEA-4B6C-97B8-1590D4A22954}" type="presOf" srcId="{0F76C8E4-8C1D-467A-BD10-8B72CF13AE8A}" destId="{81A8AE59-028A-4029-9194-71B1647CC499}" srcOrd="0" destOrd="0" presId="urn:microsoft.com/office/officeart/2005/8/layout/pyramid1"/>
    <dgm:cxn modelId="{BBE26581-5B3B-4A31-8FA0-266DF22C82B4}" srcId="{D16DB9D0-7576-4512-AF5E-91837629DFE3}" destId="{521E1EC1-AE0F-47AC-A42E-E65CAA683855}" srcOrd="2" destOrd="0" parTransId="{148E4994-0587-4A8B-97D0-90DEBCBC7D94}" sibTransId="{BD669A03-0C3F-4147-A7C0-649854E01AB0}"/>
    <dgm:cxn modelId="{408B336A-CC05-46A7-9AE8-8C74BFB366A7}" type="presOf" srcId="{41E702D8-5972-4565-B12F-AA4BB437CA87}" destId="{941FF764-D918-44C2-A0C5-21ABB6C2A19F}" srcOrd="1" destOrd="0" presId="urn:microsoft.com/office/officeart/2005/8/layout/pyramid1"/>
    <dgm:cxn modelId="{6D4E9E9B-8B6B-4294-92A6-30D8E72D11B0}" srcId="{D16DB9D0-7576-4512-AF5E-91837629DFE3}" destId="{AE9C6C52-C593-4DE8-A48F-D86211546B3B}" srcOrd="1" destOrd="0" parTransId="{4E8934E1-DCD0-4351-A5FA-77EA91D83E51}" sibTransId="{671177E4-DB5C-4EA6-88E7-B43D90F1E357}"/>
    <dgm:cxn modelId="{A1BDEAC1-33C4-442E-9E37-86D8C931079C}" type="presOf" srcId="{521E1EC1-AE0F-47AC-A42E-E65CAA683855}" destId="{2B97104F-8F4A-4291-8C09-8C15004486A5}" srcOrd="0" destOrd="0" presId="urn:microsoft.com/office/officeart/2005/8/layout/pyramid1"/>
    <dgm:cxn modelId="{55ED0D0F-3C1C-4517-A178-A1F26AE48F65}" srcId="{D16DB9D0-7576-4512-AF5E-91837629DFE3}" destId="{41E702D8-5972-4565-B12F-AA4BB437CA87}" srcOrd="0" destOrd="0" parTransId="{E611B581-A4AF-4C14-B170-3E313B997348}" sibTransId="{4595760E-E588-4614-8802-44274AAF9336}"/>
    <dgm:cxn modelId="{93EAA8E2-CCA7-46FA-911D-41A94558DBD6}" type="presOf" srcId="{D16DB9D0-7576-4512-AF5E-91837629DFE3}" destId="{42667415-A53C-405E-9DE2-414A3F258298}" srcOrd="0" destOrd="0" presId="urn:microsoft.com/office/officeart/2005/8/layout/pyramid1"/>
    <dgm:cxn modelId="{B932D172-0093-4A17-A9DF-F0FB4D769DE2}" type="presOf" srcId="{AE9C6C52-C593-4DE8-A48F-D86211546B3B}" destId="{86C98AA7-9F2A-4DBE-B0F3-C18AF2F2D93B}" srcOrd="1" destOrd="0" presId="urn:microsoft.com/office/officeart/2005/8/layout/pyramid1"/>
    <dgm:cxn modelId="{5BA4A090-BB09-41AD-856C-89873556CB37}" type="presParOf" srcId="{42667415-A53C-405E-9DE2-414A3F258298}" destId="{8F125C50-9385-490A-9E1D-D3BCDAFD6B82}" srcOrd="0" destOrd="0" presId="urn:microsoft.com/office/officeart/2005/8/layout/pyramid1"/>
    <dgm:cxn modelId="{15AFB2DD-AC38-4900-A32D-97C89F3F0F0B}" type="presParOf" srcId="{8F125C50-9385-490A-9E1D-D3BCDAFD6B82}" destId="{9AFD8562-B207-4F81-846D-65827D4CFAF7}" srcOrd="0" destOrd="0" presId="urn:microsoft.com/office/officeart/2005/8/layout/pyramid1"/>
    <dgm:cxn modelId="{B01B2C4C-B897-4F47-838A-63DAC2CAA81E}" type="presParOf" srcId="{8F125C50-9385-490A-9E1D-D3BCDAFD6B82}" destId="{941FF764-D918-44C2-A0C5-21ABB6C2A19F}" srcOrd="1" destOrd="0" presId="urn:microsoft.com/office/officeart/2005/8/layout/pyramid1"/>
    <dgm:cxn modelId="{3D1BB520-49B2-4F4A-A70D-8FBFBE6E5612}" type="presParOf" srcId="{42667415-A53C-405E-9DE2-414A3F258298}" destId="{CCAB3C87-A6A6-4AF3-AA7E-B2D7D9238378}" srcOrd="1" destOrd="0" presId="urn:microsoft.com/office/officeart/2005/8/layout/pyramid1"/>
    <dgm:cxn modelId="{54C88513-4FFE-4699-933D-E53056DC2AD8}" type="presParOf" srcId="{CCAB3C87-A6A6-4AF3-AA7E-B2D7D9238378}" destId="{D2A8F608-9ECD-4D57-82DA-DE74E2159BF9}" srcOrd="0" destOrd="0" presId="urn:microsoft.com/office/officeart/2005/8/layout/pyramid1"/>
    <dgm:cxn modelId="{611E006F-6D90-4406-A880-7A8891A611B1}" type="presParOf" srcId="{CCAB3C87-A6A6-4AF3-AA7E-B2D7D9238378}" destId="{86C98AA7-9F2A-4DBE-B0F3-C18AF2F2D93B}" srcOrd="1" destOrd="0" presId="urn:microsoft.com/office/officeart/2005/8/layout/pyramid1"/>
    <dgm:cxn modelId="{B387695E-08AE-4FA6-B7A2-DAC8DB538E19}" type="presParOf" srcId="{42667415-A53C-405E-9DE2-414A3F258298}" destId="{24E22C3C-5179-443B-B6F6-068C8D0AED98}" srcOrd="2" destOrd="0" presId="urn:microsoft.com/office/officeart/2005/8/layout/pyramid1"/>
    <dgm:cxn modelId="{0C3C1A2F-2540-409D-802D-5A9ABFEACB48}" type="presParOf" srcId="{24E22C3C-5179-443B-B6F6-068C8D0AED98}" destId="{2B97104F-8F4A-4291-8C09-8C15004486A5}" srcOrd="0" destOrd="0" presId="urn:microsoft.com/office/officeart/2005/8/layout/pyramid1"/>
    <dgm:cxn modelId="{56754921-AD99-4A72-B34B-C0D266F31169}" type="presParOf" srcId="{24E22C3C-5179-443B-B6F6-068C8D0AED98}" destId="{B11C4186-C063-4986-9382-1D02EBAF07C4}" srcOrd="1" destOrd="0" presId="urn:microsoft.com/office/officeart/2005/8/layout/pyramid1"/>
    <dgm:cxn modelId="{50A907C1-ECFD-4F5A-B0D2-59338298DD1F}" type="presParOf" srcId="{42667415-A53C-405E-9DE2-414A3F258298}" destId="{8E33BAD7-48E0-4EAC-8B52-548C5035E9E4}" srcOrd="3" destOrd="0" presId="urn:microsoft.com/office/officeart/2005/8/layout/pyramid1"/>
    <dgm:cxn modelId="{9C4CBCA1-1852-4040-9E5C-57C78A922A89}" type="presParOf" srcId="{8E33BAD7-48E0-4EAC-8B52-548C5035E9E4}" destId="{81A8AE59-028A-4029-9194-71B1647CC499}" srcOrd="0" destOrd="0" presId="urn:microsoft.com/office/officeart/2005/8/layout/pyramid1"/>
    <dgm:cxn modelId="{0FA792EB-A506-4B72-B838-DB281C727B3A}" type="presParOf" srcId="{8E33BAD7-48E0-4EAC-8B52-548C5035E9E4}" destId="{F5B3DC47-5FBC-4970-9035-932413AFB288}"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F8E506-7F34-482F-8154-1C42067CCCD3}" type="doc">
      <dgm:prSet loTypeId="urn:microsoft.com/office/officeart/2005/8/layout/vList3" loCatId="list" qsTypeId="urn:microsoft.com/office/officeart/2005/8/quickstyle/simple1" qsCatId="simple" csTypeId="urn:microsoft.com/office/officeart/2005/8/colors/colorful4" csCatId="colorful" phldr="1"/>
      <dgm:spPr/>
      <dgm:t>
        <a:bodyPr/>
        <a:lstStyle/>
        <a:p>
          <a:endParaRPr lang="en-US"/>
        </a:p>
      </dgm:t>
    </dgm:pt>
    <dgm:pt modelId="{A1ADDA92-689A-474A-A53E-9DAA9097052A}">
      <dgm:prSet phldrT="[Text]"/>
      <dgm:spPr/>
      <dgm:t>
        <a:bodyPr/>
        <a:lstStyle/>
        <a:p>
          <a:r>
            <a:rPr lang="en-US" dirty="0" smtClean="0"/>
            <a:t>P-20 Educators Advisory Group</a:t>
          </a:r>
          <a:endParaRPr lang="en-US" dirty="0"/>
        </a:p>
      </dgm:t>
    </dgm:pt>
    <dgm:pt modelId="{48A246E3-1970-4644-9A50-BA393075225B}" type="parTrans" cxnId="{9D64964D-1ADE-44F7-A17C-FB225DD4AFBD}">
      <dgm:prSet/>
      <dgm:spPr/>
      <dgm:t>
        <a:bodyPr/>
        <a:lstStyle/>
        <a:p>
          <a:endParaRPr lang="en-US"/>
        </a:p>
      </dgm:t>
    </dgm:pt>
    <dgm:pt modelId="{BC824854-0FCB-4023-8DB2-2781DDD901DB}" type="sibTrans" cxnId="{9D64964D-1ADE-44F7-A17C-FB225DD4AFBD}">
      <dgm:prSet/>
      <dgm:spPr/>
      <dgm:t>
        <a:bodyPr/>
        <a:lstStyle/>
        <a:p>
          <a:endParaRPr lang="en-US"/>
        </a:p>
      </dgm:t>
    </dgm:pt>
    <dgm:pt modelId="{1EF5A60B-E50C-4247-8EAC-89EE64CE525A}">
      <dgm:prSet phldrT="[Text]"/>
      <dgm:spPr/>
      <dgm:t>
        <a:bodyPr/>
        <a:lstStyle/>
        <a:p>
          <a:r>
            <a:rPr lang="en-US" dirty="0" smtClean="0"/>
            <a:t>Technical Advisory Group</a:t>
          </a:r>
          <a:endParaRPr lang="en-US" dirty="0"/>
        </a:p>
      </dgm:t>
    </dgm:pt>
    <dgm:pt modelId="{2A9A6A17-500C-4ED5-A597-0BA463917E05}" type="parTrans" cxnId="{6544A687-93F9-4B6E-8160-6A05D029462A}">
      <dgm:prSet/>
      <dgm:spPr/>
      <dgm:t>
        <a:bodyPr/>
        <a:lstStyle/>
        <a:p>
          <a:endParaRPr lang="en-US"/>
        </a:p>
      </dgm:t>
    </dgm:pt>
    <dgm:pt modelId="{58841AE3-5988-4077-B681-92321A44A817}" type="sibTrans" cxnId="{6544A687-93F9-4B6E-8160-6A05D029462A}">
      <dgm:prSet/>
      <dgm:spPr/>
      <dgm:t>
        <a:bodyPr/>
        <a:lstStyle/>
        <a:p>
          <a:endParaRPr lang="en-US"/>
        </a:p>
      </dgm:t>
    </dgm:pt>
    <dgm:pt modelId="{11E67E5C-69D4-47E8-B370-D4BC5554BF7A}">
      <dgm:prSet phldrT="[Text]"/>
      <dgm:spPr/>
      <dgm:t>
        <a:bodyPr/>
        <a:lstStyle/>
        <a:p>
          <a:r>
            <a:rPr lang="en-US" dirty="0" smtClean="0"/>
            <a:t>Institutional Researcher Advisory Group</a:t>
          </a:r>
          <a:endParaRPr lang="en-US" dirty="0"/>
        </a:p>
      </dgm:t>
    </dgm:pt>
    <dgm:pt modelId="{3232ECE3-385B-4257-81D8-A760D169E6FD}" type="parTrans" cxnId="{5E339335-B4D6-472A-AED9-5F67FABE120E}">
      <dgm:prSet/>
      <dgm:spPr/>
      <dgm:t>
        <a:bodyPr/>
        <a:lstStyle/>
        <a:p>
          <a:endParaRPr lang="en-US"/>
        </a:p>
      </dgm:t>
    </dgm:pt>
    <dgm:pt modelId="{A8C476AB-11D2-47D1-9C4A-9DC409507AE8}" type="sibTrans" cxnId="{5E339335-B4D6-472A-AED9-5F67FABE120E}">
      <dgm:prSet/>
      <dgm:spPr/>
      <dgm:t>
        <a:bodyPr/>
        <a:lstStyle/>
        <a:p>
          <a:endParaRPr lang="en-US"/>
        </a:p>
      </dgm:t>
    </dgm:pt>
    <dgm:pt modelId="{FE9F0FF5-2807-4F31-87CC-12969C5F7757}">
      <dgm:prSet phldrT="[Text]"/>
      <dgm:spPr/>
      <dgm:t>
        <a:bodyPr/>
        <a:lstStyle/>
        <a:p>
          <a:r>
            <a:rPr lang="en-US" dirty="0" smtClean="0"/>
            <a:t>Legal &amp; Ethics Advisory Group</a:t>
          </a:r>
          <a:endParaRPr lang="en-US" dirty="0"/>
        </a:p>
      </dgm:t>
    </dgm:pt>
    <dgm:pt modelId="{97CCF52F-51E6-44E8-B348-E1E596993B60}" type="parTrans" cxnId="{85E7C8AE-2610-4D48-BA68-B852A7F35981}">
      <dgm:prSet/>
      <dgm:spPr/>
      <dgm:t>
        <a:bodyPr/>
        <a:lstStyle/>
        <a:p>
          <a:endParaRPr lang="en-US"/>
        </a:p>
      </dgm:t>
    </dgm:pt>
    <dgm:pt modelId="{BC84D440-09AF-4DF6-901C-EE6F86C5ADAB}" type="sibTrans" cxnId="{85E7C8AE-2610-4D48-BA68-B852A7F35981}">
      <dgm:prSet/>
      <dgm:spPr/>
      <dgm:t>
        <a:bodyPr/>
        <a:lstStyle/>
        <a:p>
          <a:endParaRPr lang="en-US"/>
        </a:p>
      </dgm:t>
    </dgm:pt>
    <dgm:pt modelId="{6BC78DCF-9AF1-48C3-A120-4B48C4D06A15}" type="pres">
      <dgm:prSet presAssocID="{55F8E506-7F34-482F-8154-1C42067CCCD3}" presName="linearFlow" presStyleCnt="0">
        <dgm:presLayoutVars>
          <dgm:dir/>
          <dgm:resizeHandles val="exact"/>
        </dgm:presLayoutVars>
      </dgm:prSet>
      <dgm:spPr/>
      <dgm:t>
        <a:bodyPr/>
        <a:lstStyle/>
        <a:p>
          <a:endParaRPr lang="en-US"/>
        </a:p>
      </dgm:t>
    </dgm:pt>
    <dgm:pt modelId="{01B5B633-333B-487F-8069-39FFF17020B0}" type="pres">
      <dgm:prSet presAssocID="{A1ADDA92-689A-474A-A53E-9DAA9097052A}" presName="composite" presStyleCnt="0"/>
      <dgm:spPr/>
    </dgm:pt>
    <dgm:pt modelId="{E815578A-F450-4CEA-BF7E-907FE163B0F7}" type="pres">
      <dgm:prSet presAssocID="{A1ADDA92-689A-474A-A53E-9DAA9097052A}" presName="imgShp" presStyleLbl="fgImgPlace1" presStyleIdx="0" presStyleCnt="4"/>
      <dgm:spPr>
        <a:blipFill rotWithShape="0">
          <a:blip xmlns:r="http://schemas.openxmlformats.org/officeDocument/2006/relationships" r:embed="rId1"/>
          <a:stretch>
            <a:fillRect/>
          </a:stretch>
        </a:blipFill>
      </dgm:spPr>
    </dgm:pt>
    <dgm:pt modelId="{20681EB7-7580-43A8-A3DC-5A10F5E16EFC}" type="pres">
      <dgm:prSet presAssocID="{A1ADDA92-689A-474A-A53E-9DAA9097052A}" presName="txShp" presStyleLbl="node1" presStyleIdx="0" presStyleCnt="4">
        <dgm:presLayoutVars>
          <dgm:bulletEnabled val="1"/>
        </dgm:presLayoutVars>
      </dgm:prSet>
      <dgm:spPr/>
      <dgm:t>
        <a:bodyPr/>
        <a:lstStyle/>
        <a:p>
          <a:endParaRPr lang="en-US"/>
        </a:p>
      </dgm:t>
    </dgm:pt>
    <dgm:pt modelId="{40224DAA-528D-4DFA-8C97-82FD9F891DFA}" type="pres">
      <dgm:prSet presAssocID="{BC824854-0FCB-4023-8DB2-2781DDD901DB}" presName="spacing" presStyleCnt="0"/>
      <dgm:spPr/>
    </dgm:pt>
    <dgm:pt modelId="{23EC243C-6409-4217-B3B0-C69719C7A5A2}" type="pres">
      <dgm:prSet presAssocID="{1EF5A60B-E50C-4247-8EAC-89EE64CE525A}" presName="composite" presStyleCnt="0"/>
      <dgm:spPr/>
    </dgm:pt>
    <dgm:pt modelId="{A9C530E0-1D66-4DE7-8407-C9CF09D5436F}" type="pres">
      <dgm:prSet presAssocID="{1EF5A60B-E50C-4247-8EAC-89EE64CE525A}" presName="imgShp" presStyleLbl="fgImgPlace1" presStyleIdx="1" presStyleCnt="4"/>
      <dgm:spPr>
        <a:blipFill rotWithShape="0">
          <a:blip xmlns:r="http://schemas.openxmlformats.org/officeDocument/2006/relationships" r:embed="rId2"/>
          <a:stretch>
            <a:fillRect/>
          </a:stretch>
        </a:blipFill>
      </dgm:spPr>
    </dgm:pt>
    <dgm:pt modelId="{7C18F67B-3F2C-4092-9BFB-37E664461FC4}" type="pres">
      <dgm:prSet presAssocID="{1EF5A60B-E50C-4247-8EAC-89EE64CE525A}" presName="txShp" presStyleLbl="node1" presStyleIdx="1" presStyleCnt="4">
        <dgm:presLayoutVars>
          <dgm:bulletEnabled val="1"/>
        </dgm:presLayoutVars>
      </dgm:prSet>
      <dgm:spPr/>
      <dgm:t>
        <a:bodyPr/>
        <a:lstStyle/>
        <a:p>
          <a:endParaRPr lang="en-US"/>
        </a:p>
      </dgm:t>
    </dgm:pt>
    <dgm:pt modelId="{F414E550-68A1-4099-8DF1-D7B3E8BA8AD8}" type="pres">
      <dgm:prSet presAssocID="{58841AE3-5988-4077-B681-92321A44A817}" presName="spacing" presStyleCnt="0"/>
      <dgm:spPr/>
    </dgm:pt>
    <dgm:pt modelId="{D8FA82F1-C726-44CB-812A-FA5B512273BD}" type="pres">
      <dgm:prSet presAssocID="{11E67E5C-69D4-47E8-B370-D4BC5554BF7A}" presName="composite" presStyleCnt="0"/>
      <dgm:spPr/>
    </dgm:pt>
    <dgm:pt modelId="{01554D8F-127A-4649-9A26-039EC18018E5}" type="pres">
      <dgm:prSet presAssocID="{11E67E5C-69D4-47E8-B370-D4BC5554BF7A}" presName="imgShp" presStyleLbl="fgImgPlace1" presStyleIdx="2" presStyleCnt="4"/>
      <dgm:spPr>
        <a:blipFill rotWithShape="0">
          <a:blip xmlns:r="http://schemas.openxmlformats.org/officeDocument/2006/relationships" r:embed="rId3"/>
          <a:stretch>
            <a:fillRect/>
          </a:stretch>
        </a:blipFill>
      </dgm:spPr>
    </dgm:pt>
    <dgm:pt modelId="{EE834FF4-3505-4AFF-87B6-F6E6BA874054}" type="pres">
      <dgm:prSet presAssocID="{11E67E5C-69D4-47E8-B370-D4BC5554BF7A}" presName="txShp" presStyleLbl="node1" presStyleIdx="2" presStyleCnt="4">
        <dgm:presLayoutVars>
          <dgm:bulletEnabled val="1"/>
        </dgm:presLayoutVars>
      </dgm:prSet>
      <dgm:spPr/>
      <dgm:t>
        <a:bodyPr/>
        <a:lstStyle/>
        <a:p>
          <a:endParaRPr lang="en-US"/>
        </a:p>
      </dgm:t>
    </dgm:pt>
    <dgm:pt modelId="{7600BE01-4B55-42FE-9DAF-B35A1F52A6AE}" type="pres">
      <dgm:prSet presAssocID="{A8C476AB-11D2-47D1-9C4A-9DC409507AE8}" presName="spacing" presStyleCnt="0"/>
      <dgm:spPr/>
    </dgm:pt>
    <dgm:pt modelId="{A9D46D7D-CA60-45D9-9E9C-0396248EC5C3}" type="pres">
      <dgm:prSet presAssocID="{FE9F0FF5-2807-4F31-87CC-12969C5F7757}" presName="composite" presStyleCnt="0"/>
      <dgm:spPr/>
    </dgm:pt>
    <dgm:pt modelId="{1DE96FE9-2B67-44C1-8510-D0F9A923FD52}" type="pres">
      <dgm:prSet presAssocID="{FE9F0FF5-2807-4F31-87CC-12969C5F7757}" presName="imgShp" presStyleLbl="fgImgPlace1" presStyleIdx="3" presStyleCnt="4"/>
      <dgm:spPr>
        <a:blipFill rotWithShape="0">
          <a:blip xmlns:r="http://schemas.openxmlformats.org/officeDocument/2006/relationships" r:embed="rId4"/>
          <a:stretch>
            <a:fillRect/>
          </a:stretch>
        </a:blipFill>
      </dgm:spPr>
    </dgm:pt>
    <dgm:pt modelId="{EB88056A-0C9F-4D68-8958-D10E07910491}" type="pres">
      <dgm:prSet presAssocID="{FE9F0FF5-2807-4F31-87CC-12969C5F7757}" presName="txShp" presStyleLbl="node1" presStyleIdx="3" presStyleCnt="4">
        <dgm:presLayoutVars>
          <dgm:bulletEnabled val="1"/>
        </dgm:presLayoutVars>
      </dgm:prSet>
      <dgm:spPr/>
      <dgm:t>
        <a:bodyPr/>
        <a:lstStyle/>
        <a:p>
          <a:endParaRPr lang="en-US"/>
        </a:p>
      </dgm:t>
    </dgm:pt>
  </dgm:ptLst>
  <dgm:cxnLst>
    <dgm:cxn modelId="{F22B3C34-CCBD-4434-8310-F8EAD3967CCF}" type="presOf" srcId="{A1ADDA92-689A-474A-A53E-9DAA9097052A}" destId="{20681EB7-7580-43A8-A3DC-5A10F5E16EFC}" srcOrd="0" destOrd="0" presId="urn:microsoft.com/office/officeart/2005/8/layout/vList3"/>
    <dgm:cxn modelId="{58D3E47F-813D-4DBC-A806-7652C664D71D}" type="presOf" srcId="{1EF5A60B-E50C-4247-8EAC-89EE64CE525A}" destId="{7C18F67B-3F2C-4092-9BFB-37E664461FC4}" srcOrd="0" destOrd="0" presId="urn:microsoft.com/office/officeart/2005/8/layout/vList3"/>
    <dgm:cxn modelId="{E5678FEF-F378-4DB9-BEA7-4850478BD920}" type="presOf" srcId="{11E67E5C-69D4-47E8-B370-D4BC5554BF7A}" destId="{EE834FF4-3505-4AFF-87B6-F6E6BA874054}" srcOrd="0" destOrd="0" presId="urn:microsoft.com/office/officeart/2005/8/layout/vList3"/>
    <dgm:cxn modelId="{85E7C8AE-2610-4D48-BA68-B852A7F35981}" srcId="{55F8E506-7F34-482F-8154-1C42067CCCD3}" destId="{FE9F0FF5-2807-4F31-87CC-12969C5F7757}" srcOrd="3" destOrd="0" parTransId="{97CCF52F-51E6-44E8-B348-E1E596993B60}" sibTransId="{BC84D440-09AF-4DF6-901C-EE6F86C5ADAB}"/>
    <dgm:cxn modelId="{B1C09BD2-2715-42F8-9C61-C557C1A156E7}" type="presOf" srcId="{FE9F0FF5-2807-4F31-87CC-12969C5F7757}" destId="{EB88056A-0C9F-4D68-8958-D10E07910491}" srcOrd="0" destOrd="0" presId="urn:microsoft.com/office/officeart/2005/8/layout/vList3"/>
    <dgm:cxn modelId="{9D64964D-1ADE-44F7-A17C-FB225DD4AFBD}" srcId="{55F8E506-7F34-482F-8154-1C42067CCCD3}" destId="{A1ADDA92-689A-474A-A53E-9DAA9097052A}" srcOrd="0" destOrd="0" parTransId="{48A246E3-1970-4644-9A50-BA393075225B}" sibTransId="{BC824854-0FCB-4023-8DB2-2781DDD901DB}"/>
    <dgm:cxn modelId="{6544A687-93F9-4B6E-8160-6A05D029462A}" srcId="{55F8E506-7F34-482F-8154-1C42067CCCD3}" destId="{1EF5A60B-E50C-4247-8EAC-89EE64CE525A}" srcOrd="1" destOrd="0" parTransId="{2A9A6A17-500C-4ED5-A597-0BA463917E05}" sibTransId="{58841AE3-5988-4077-B681-92321A44A817}"/>
    <dgm:cxn modelId="{5E339335-B4D6-472A-AED9-5F67FABE120E}" srcId="{55F8E506-7F34-482F-8154-1C42067CCCD3}" destId="{11E67E5C-69D4-47E8-B370-D4BC5554BF7A}" srcOrd="2" destOrd="0" parTransId="{3232ECE3-385B-4257-81D8-A760D169E6FD}" sibTransId="{A8C476AB-11D2-47D1-9C4A-9DC409507AE8}"/>
    <dgm:cxn modelId="{752604FF-6C1B-4036-AC5D-5B731A8BE093}" type="presOf" srcId="{55F8E506-7F34-482F-8154-1C42067CCCD3}" destId="{6BC78DCF-9AF1-48C3-A120-4B48C4D06A15}" srcOrd="0" destOrd="0" presId="urn:microsoft.com/office/officeart/2005/8/layout/vList3"/>
    <dgm:cxn modelId="{AB9EA538-65F4-45BF-A451-7A935D04E850}" type="presParOf" srcId="{6BC78DCF-9AF1-48C3-A120-4B48C4D06A15}" destId="{01B5B633-333B-487F-8069-39FFF17020B0}" srcOrd="0" destOrd="0" presId="urn:microsoft.com/office/officeart/2005/8/layout/vList3"/>
    <dgm:cxn modelId="{E5955238-183A-467B-B554-943A7716EDDC}" type="presParOf" srcId="{01B5B633-333B-487F-8069-39FFF17020B0}" destId="{E815578A-F450-4CEA-BF7E-907FE163B0F7}" srcOrd="0" destOrd="0" presId="urn:microsoft.com/office/officeart/2005/8/layout/vList3"/>
    <dgm:cxn modelId="{B555D44B-38F8-4FC5-8364-EEEAB7E59B5D}" type="presParOf" srcId="{01B5B633-333B-487F-8069-39FFF17020B0}" destId="{20681EB7-7580-43A8-A3DC-5A10F5E16EFC}" srcOrd="1" destOrd="0" presId="urn:microsoft.com/office/officeart/2005/8/layout/vList3"/>
    <dgm:cxn modelId="{E2E19504-7DA9-415C-A097-FED7F2660D6E}" type="presParOf" srcId="{6BC78DCF-9AF1-48C3-A120-4B48C4D06A15}" destId="{40224DAA-528D-4DFA-8C97-82FD9F891DFA}" srcOrd="1" destOrd="0" presId="urn:microsoft.com/office/officeart/2005/8/layout/vList3"/>
    <dgm:cxn modelId="{ECE5F85B-D616-454D-B08C-167BBB152BEA}" type="presParOf" srcId="{6BC78DCF-9AF1-48C3-A120-4B48C4D06A15}" destId="{23EC243C-6409-4217-B3B0-C69719C7A5A2}" srcOrd="2" destOrd="0" presId="urn:microsoft.com/office/officeart/2005/8/layout/vList3"/>
    <dgm:cxn modelId="{628F4942-D46E-469A-96E5-2236BA0A9039}" type="presParOf" srcId="{23EC243C-6409-4217-B3B0-C69719C7A5A2}" destId="{A9C530E0-1D66-4DE7-8407-C9CF09D5436F}" srcOrd="0" destOrd="0" presId="urn:microsoft.com/office/officeart/2005/8/layout/vList3"/>
    <dgm:cxn modelId="{8274540E-5E70-42AC-A588-915992CE9C14}" type="presParOf" srcId="{23EC243C-6409-4217-B3B0-C69719C7A5A2}" destId="{7C18F67B-3F2C-4092-9BFB-37E664461FC4}" srcOrd="1" destOrd="0" presId="urn:microsoft.com/office/officeart/2005/8/layout/vList3"/>
    <dgm:cxn modelId="{BB924B44-8850-462D-899D-6BEA0A9A6A32}" type="presParOf" srcId="{6BC78DCF-9AF1-48C3-A120-4B48C4D06A15}" destId="{F414E550-68A1-4099-8DF1-D7B3E8BA8AD8}" srcOrd="3" destOrd="0" presId="urn:microsoft.com/office/officeart/2005/8/layout/vList3"/>
    <dgm:cxn modelId="{7B355F74-52ED-4315-8193-37A4514D0535}" type="presParOf" srcId="{6BC78DCF-9AF1-48C3-A120-4B48C4D06A15}" destId="{D8FA82F1-C726-44CB-812A-FA5B512273BD}" srcOrd="4" destOrd="0" presId="urn:microsoft.com/office/officeart/2005/8/layout/vList3"/>
    <dgm:cxn modelId="{1070B470-4642-465D-A521-02D6A42198FB}" type="presParOf" srcId="{D8FA82F1-C726-44CB-812A-FA5B512273BD}" destId="{01554D8F-127A-4649-9A26-039EC18018E5}" srcOrd="0" destOrd="0" presId="urn:microsoft.com/office/officeart/2005/8/layout/vList3"/>
    <dgm:cxn modelId="{5D5D87B6-4A4C-4120-86B4-7863705E2DFE}" type="presParOf" srcId="{D8FA82F1-C726-44CB-812A-FA5B512273BD}" destId="{EE834FF4-3505-4AFF-87B6-F6E6BA874054}" srcOrd="1" destOrd="0" presId="urn:microsoft.com/office/officeart/2005/8/layout/vList3"/>
    <dgm:cxn modelId="{CE01F868-E212-45B3-8541-538EF6149B31}" type="presParOf" srcId="{6BC78DCF-9AF1-48C3-A120-4B48C4D06A15}" destId="{7600BE01-4B55-42FE-9DAF-B35A1F52A6AE}" srcOrd="5" destOrd="0" presId="urn:microsoft.com/office/officeart/2005/8/layout/vList3"/>
    <dgm:cxn modelId="{305C31EC-C8F5-49D3-AC33-53C31BECB30C}" type="presParOf" srcId="{6BC78DCF-9AF1-48C3-A120-4B48C4D06A15}" destId="{A9D46D7D-CA60-45D9-9E9C-0396248EC5C3}" srcOrd="6" destOrd="0" presId="urn:microsoft.com/office/officeart/2005/8/layout/vList3"/>
    <dgm:cxn modelId="{ABDA0EB4-CA8F-4F74-8A9D-2784A01F3DB3}" type="presParOf" srcId="{A9D46D7D-CA60-45D9-9E9C-0396248EC5C3}" destId="{1DE96FE9-2B67-44C1-8510-D0F9A923FD52}" srcOrd="0" destOrd="0" presId="urn:microsoft.com/office/officeart/2005/8/layout/vList3"/>
    <dgm:cxn modelId="{F9FA6BE3-B2F7-4B55-A601-4FD1C2D9DB21}" type="presParOf" srcId="{A9D46D7D-CA60-45D9-9E9C-0396248EC5C3}" destId="{EB88056A-0C9F-4D68-8958-D10E07910491}" srcOrd="1" destOrd="0" presId="urn:microsoft.com/office/officeart/2005/8/layout/vLis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FD8562-B207-4F81-846D-65827D4CFAF7}">
      <dsp:nvSpPr>
        <dsp:cNvPr id="0" name=""/>
        <dsp:cNvSpPr/>
      </dsp:nvSpPr>
      <dsp:spPr>
        <a:xfrm>
          <a:off x="2886075" y="0"/>
          <a:ext cx="1924049" cy="1314450"/>
        </a:xfrm>
        <a:prstGeom prst="trapezoid">
          <a:avLst>
            <a:gd name="adj" fmla="val 73188"/>
          </a:avLst>
        </a:prstGeom>
        <a:solidFill>
          <a:schemeClr val="accent3">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100000"/>
            </a:lnSpc>
            <a:spcBef>
              <a:spcPct val="0"/>
            </a:spcBef>
            <a:spcAft>
              <a:spcPts val="0"/>
            </a:spcAft>
          </a:pPr>
          <a:r>
            <a:rPr lang="en-US" sz="2000" kern="1200" dirty="0" smtClean="0">
              <a:latin typeface="+mn-lt"/>
            </a:rPr>
            <a:t>PED </a:t>
          </a:r>
        </a:p>
        <a:p>
          <a:pPr lvl="0" algn="ctr" defTabSz="889000">
            <a:lnSpc>
              <a:spcPct val="100000"/>
            </a:lnSpc>
            <a:spcBef>
              <a:spcPct val="0"/>
            </a:spcBef>
            <a:spcAft>
              <a:spcPts val="0"/>
            </a:spcAft>
          </a:pPr>
          <a:r>
            <a:rPr lang="en-US" sz="1100" kern="1200" dirty="0" smtClean="0">
              <a:latin typeface="+mn-lt"/>
            </a:rPr>
            <a:t>&amp; </a:t>
          </a:r>
          <a:r>
            <a:rPr lang="en-US" sz="2000" kern="1200" dirty="0" smtClean="0">
              <a:latin typeface="+mn-lt"/>
            </a:rPr>
            <a:t>HED </a:t>
          </a:r>
        </a:p>
        <a:p>
          <a:pPr lvl="0" algn="ctr" defTabSz="889000">
            <a:lnSpc>
              <a:spcPct val="100000"/>
            </a:lnSpc>
            <a:spcBef>
              <a:spcPct val="0"/>
            </a:spcBef>
            <a:spcAft>
              <a:spcPts val="0"/>
            </a:spcAft>
          </a:pPr>
          <a:r>
            <a:rPr lang="en-US" sz="2000" kern="1200" dirty="0" smtClean="0">
              <a:latin typeface="+mn-lt"/>
            </a:rPr>
            <a:t>Secretaries</a:t>
          </a:r>
          <a:endParaRPr lang="en-US" sz="2000" kern="1200" dirty="0">
            <a:latin typeface="+mn-lt"/>
          </a:endParaRPr>
        </a:p>
      </dsp:txBody>
      <dsp:txXfrm>
        <a:off x="2886075" y="0"/>
        <a:ext cx="1924049" cy="1314450"/>
      </dsp:txXfrm>
    </dsp:sp>
    <dsp:sp modelId="{D2A8F608-9ECD-4D57-82DA-DE74E2159BF9}">
      <dsp:nvSpPr>
        <dsp:cNvPr id="0" name=""/>
        <dsp:cNvSpPr/>
      </dsp:nvSpPr>
      <dsp:spPr>
        <a:xfrm>
          <a:off x="1924049" y="1314450"/>
          <a:ext cx="3848099" cy="1314450"/>
        </a:xfrm>
        <a:prstGeom prst="trapezoid">
          <a:avLst>
            <a:gd name="adj" fmla="val 73188"/>
          </a:avLst>
        </a:prstGeom>
        <a:solidFill>
          <a:schemeClr val="accent3">
            <a:shade val="80000"/>
            <a:hueOff val="72970"/>
            <a:satOff val="-477"/>
            <a:lumOff val="818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100000"/>
            </a:lnSpc>
            <a:spcBef>
              <a:spcPct val="0"/>
            </a:spcBef>
            <a:spcAft>
              <a:spcPts val="0"/>
            </a:spcAft>
          </a:pPr>
          <a:r>
            <a:rPr lang="en-US" sz="2400" kern="1200" dirty="0" smtClean="0"/>
            <a:t>P-20 Governance Council</a:t>
          </a:r>
          <a:endParaRPr lang="en-US" sz="2400" kern="1200" dirty="0">
            <a:latin typeface="+mn-lt"/>
          </a:endParaRPr>
        </a:p>
      </dsp:txBody>
      <dsp:txXfrm>
        <a:off x="2597467" y="1314450"/>
        <a:ext cx="2501265" cy="1314450"/>
      </dsp:txXfrm>
    </dsp:sp>
    <dsp:sp modelId="{2B97104F-8F4A-4291-8C09-8C15004486A5}">
      <dsp:nvSpPr>
        <dsp:cNvPr id="0" name=""/>
        <dsp:cNvSpPr/>
      </dsp:nvSpPr>
      <dsp:spPr>
        <a:xfrm>
          <a:off x="962024" y="2628900"/>
          <a:ext cx="5772150" cy="1314450"/>
        </a:xfrm>
        <a:prstGeom prst="trapezoid">
          <a:avLst>
            <a:gd name="adj" fmla="val 73188"/>
          </a:avLst>
        </a:prstGeom>
        <a:solidFill>
          <a:schemeClr val="accent3">
            <a:shade val="80000"/>
            <a:hueOff val="145939"/>
            <a:satOff val="-954"/>
            <a:lumOff val="1636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Cross-Agency </a:t>
          </a:r>
        </a:p>
        <a:p>
          <a:pPr lvl="0" algn="ctr" defTabSz="1022350">
            <a:lnSpc>
              <a:spcPct val="90000"/>
            </a:lnSpc>
            <a:spcBef>
              <a:spcPct val="0"/>
            </a:spcBef>
            <a:spcAft>
              <a:spcPct val="35000"/>
            </a:spcAft>
          </a:pPr>
          <a:r>
            <a:rPr lang="en-US" sz="2300" kern="1200" dirty="0" smtClean="0"/>
            <a:t>Coordination</a:t>
          </a:r>
          <a:r>
            <a:rPr lang="en-US" sz="2300" kern="1200" dirty="0" smtClean="0">
              <a:latin typeface="+mn-lt"/>
            </a:rPr>
            <a:t> </a:t>
          </a:r>
          <a:r>
            <a:rPr lang="en-US" sz="2300" kern="1200" dirty="0" smtClean="0"/>
            <a:t>Committee</a:t>
          </a:r>
        </a:p>
      </dsp:txBody>
      <dsp:txXfrm>
        <a:off x="1972151" y="2628900"/>
        <a:ext cx="3751897" cy="1314450"/>
      </dsp:txXfrm>
    </dsp:sp>
    <dsp:sp modelId="{81A8AE59-028A-4029-9194-71B1647CC499}">
      <dsp:nvSpPr>
        <dsp:cNvPr id="0" name=""/>
        <dsp:cNvSpPr/>
      </dsp:nvSpPr>
      <dsp:spPr>
        <a:xfrm>
          <a:off x="0" y="3943350"/>
          <a:ext cx="7696199" cy="1314450"/>
        </a:xfrm>
        <a:prstGeom prst="trapezoid">
          <a:avLst>
            <a:gd name="adj" fmla="val 73188"/>
          </a:avLst>
        </a:prstGeom>
        <a:solidFill>
          <a:schemeClr val="accent3">
            <a:shade val="80000"/>
            <a:hueOff val="218909"/>
            <a:satOff val="-1431"/>
            <a:lumOff val="2455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Existing State Agencies Data and Technical Staff</a:t>
          </a:r>
          <a:endParaRPr lang="en-US" sz="2800" kern="1200" dirty="0"/>
        </a:p>
      </dsp:txBody>
      <dsp:txXfrm>
        <a:off x="1346834" y="3943350"/>
        <a:ext cx="5002530" cy="13144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81EB7-7580-43A8-A3DC-5A10F5E16EFC}">
      <dsp:nvSpPr>
        <dsp:cNvPr id="0" name=""/>
        <dsp:cNvSpPr/>
      </dsp:nvSpPr>
      <dsp:spPr>
        <a:xfrm rot="10800000">
          <a:off x="685835" y="713"/>
          <a:ext cx="2280285" cy="445912"/>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635" tIns="45720" rIns="85344" bIns="45720" numCol="1" spcCol="1270" anchor="ctr" anchorCtr="0">
          <a:noAutofit/>
        </a:bodyPr>
        <a:lstStyle/>
        <a:p>
          <a:pPr lvl="0" algn="ctr" defTabSz="533400">
            <a:lnSpc>
              <a:spcPct val="90000"/>
            </a:lnSpc>
            <a:spcBef>
              <a:spcPct val="0"/>
            </a:spcBef>
            <a:spcAft>
              <a:spcPct val="35000"/>
            </a:spcAft>
          </a:pPr>
          <a:r>
            <a:rPr lang="en-US" sz="1200" kern="1200" dirty="0" smtClean="0"/>
            <a:t>P-20 Educators Advisory Group</a:t>
          </a:r>
          <a:endParaRPr lang="en-US" sz="1200" kern="1200" dirty="0"/>
        </a:p>
      </dsp:txBody>
      <dsp:txXfrm rot="10800000">
        <a:off x="685835" y="713"/>
        <a:ext cx="2280285" cy="445912"/>
      </dsp:txXfrm>
    </dsp:sp>
    <dsp:sp modelId="{E815578A-F450-4CEA-BF7E-907FE163B0F7}">
      <dsp:nvSpPr>
        <dsp:cNvPr id="0" name=""/>
        <dsp:cNvSpPr/>
      </dsp:nvSpPr>
      <dsp:spPr>
        <a:xfrm>
          <a:off x="462879" y="713"/>
          <a:ext cx="445912" cy="44591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18F67B-3F2C-4092-9BFB-37E664461FC4}">
      <dsp:nvSpPr>
        <dsp:cNvPr id="0" name=""/>
        <dsp:cNvSpPr/>
      </dsp:nvSpPr>
      <dsp:spPr>
        <a:xfrm rot="10800000">
          <a:off x="685835" y="579733"/>
          <a:ext cx="2280285" cy="445912"/>
        </a:xfrm>
        <a:prstGeom prst="homePlat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635" tIns="45720" rIns="85344" bIns="45720" numCol="1" spcCol="1270" anchor="ctr" anchorCtr="0">
          <a:noAutofit/>
        </a:bodyPr>
        <a:lstStyle/>
        <a:p>
          <a:pPr lvl="0" algn="ctr" defTabSz="533400">
            <a:lnSpc>
              <a:spcPct val="90000"/>
            </a:lnSpc>
            <a:spcBef>
              <a:spcPct val="0"/>
            </a:spcBef>
            <a:spcAft>
              <a:spcPct val="35000"/>
            </a:spcAft>
          </a:pPr>
          <a:r>
            <a:rPr lang="en-US" sz="1200" kern="1200" dirty="0" smtClean="0"/>
            <a:t>Technical Advisory Group</a:t>
          </a:r>
          <a:endParaRPr lang="en-US" sz="1200" kern="1200" dirty="0"/>
        </a:p>
      </dsp:txBody>
      <dsp:txXfrm rot="10800000">
        <a:off x="685835" y="579733"/>
        <a:ext cx="2280285" cy="445912"/>
      </dsp:txXfrm>
    </dsp:sp>
    <dsp:sp modelId="{A9C530E0-1D66-4DE7-8407-C9CF09D5436F}">
      <dsp:nvSpPr>
        <dsp:cNvPr id="0" name=""/>
        <dsp:cNvSpPr/>
      </dsp:nvSpPr>
      <dsp:spPr>
        <a:xfrm>
          <a:off x="462879" y="579733"/>
          <a:ext cx="445912" cy="445912"/>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834FF4-3505-4AFF-87B6-F6E6BA874054}">
      <dsp:nvSpPr>
        <dsp:cNvPr id="0" name=""/>
        <dsp:cNvSpPr/>
      </dsp:nvSpPr>
      <dsp:spPr>
        <a:xfrm rot="10800000">
          <a:off x="685835" y="1158754"/>
          <a:ext cx="2280285" cy="445912"/>
        </a:xfrm>
        <a:prstGeom prst="homePlat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635" tIns="45720" rIns="85344" bIns="45720" numCol="1" spcCol="1270" anchor="ctr" anchorCtr="0">
          <a:noAutofit/>
        </a:bodyPr>
        <a:lstStyle/>
        <a:p>
          <a:pPr lvl="0" algn="ctr" defTabSz="533400">
            <a:lnSpc>
              <a:spcPct val="90000"/>
            </a:lnSpc>
            <a:spcBef>
              <a:spcPct val="0"/>
            </a:spcBef>
            <a:spcAft>
              <a:spcPct val="35000"/>
            </a:spcAft>
          </a:pPr>
          <a:r>
            <a:rPr lang="en-US" sz="1200" kern="1200" dirty="0" smtClean="0"/>
            <a:t>Institutional Researcher Advisory Group</a:t>
          </a:r>
          <a:endParaRPr lang="en-US" sz="1200" kern="1200" dirty="0"/>
        </a:p>
      </dsp:txBody>
      <dsp:txXfrm rot="10800000">
        <a:off x="685835" y="1158754"/>
        <a:ext cx="2280285" cy="445912"/>
      </dsp:txXfrm>
    </dsp:sp>
    <dsp:sp modelId="{01554D8F-127A-4649-9A26-039EC18018E5}">
      <dsp:nvSpPr>
        <dsp:cNvPr id="0" name=""/>
        <dsp:cNvSpPr/>
      </dsp:nvSpPr>
      <dsp:spPr>
        <a:xfrm>
          <a:off x="462879" y="1158754"/>
          <a:ext cx="445912" cy="445912"/>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88056A-0C9F-4D68-8958-D10E07910491}">
      <dsp:nvSpPr>
        <dsp:cNvPr id="0" name=""/>
        <dsp:cNvSpPr/>
      </dsp:nvSpPr>
      <dsp:spPr>
        <a:xfrm rot="10800000">
          <a:off x="685835" y="1737774"/>
          <a:ext cx="2280285" cy="445912"/>
        </a:xfrm>
        <a:prstGeom prst="homePlat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635" tIns="45720" rIns="85344" bIns="45720" numCol="1" spcCol="1270" anchor="ctr" anchorCtr="0">
          <a:noAutofit/>
        </a:bodyPr>
        <a:lstStyle/>
        <a:p>
          <a:pPr lvl="0" algn="ctr" defTabSz="533400">
            <a:lnSpc>
              <a:spcPct val="90000"/>
            </a:lnSpc>
            <a:spcBef>
              <a:spcPct val="0"/>
            </a:spcBef>
            <a:spcAft>
              <a:spcPct val="35000"/>
            </a:spcAft>
          </a:pPr>
          <a:r>
            <a:rPr lang="en-US" sz="1200" kern="1200" dirty="0" smtClean="0"/>
            <a:t>Legal &amp; Ethics Advisory Group</a:t>
          </a:r>
          <a:endParaRPr lang="en-US" sz="1200" kern="1200" dirty="0"/>
        </a:p>
      </dsp:txBody>
      <dsp:txXfrm rot="10800000">
        <a:off x="685835" y="1737774"/>
        <a:ext cx="2280285" cy="445912"/>
      </dsp:txXfrm>
    </dsp:sp>
    <dsp:sp modelId="{1DE96FE9-2B67-44C1-8510-D0F9A923FD52}">
      <dsp:nvSpPr>
        <dsp:cNvPr id="0" name=""/>
        <dsp:cNvSpPr/>
      </dsp:nvSpPr>
      <dsp:spPr>
        <a:xfrm>
          <a:off x="462879" y="1737774"/>
          <a:ext cx="445912" cy="445912"/>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A1CD49-FF5B-4DF1-81D8-68F6EB05964A}" type="datetimeFigureOut">
              <a:rPr lang="en-US" smtClean="0"/>
              <a:pPr/>
              <a:t>11/8/2010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378BDD-F152-4EAB-8510-636F72489C6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00A66238-8185-4F19-937D-99E624C6B9CC}" type="datetimeFigureOut">
              <a:rPr lang="en-US"/>
              <a:pPr>
                <a:defRPr/>
              </a:pPr>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54205712-4D09-4277-86F5-C41452DD8F6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4205712-4D09-4277-86F5-C41452DD8F66}"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 The system must enable States to examine student progress and outcomes over time, including students’ preparation to meet the demands of postsecondary education, the 21</a:t>
            </a:r>
            <a:r>
              <a:rPr lang="en-US" baseline="30000" dirty="0" smtClean="0"/>
              <a:t>st</a:t>
            </a:r>
            <a:r>
              <a:rPr lang="en-US" dirty="0" smtClean="0"/>
              <a:t> century workforce, and the Armed Forces. Such a system must include data at the individual student level from preschool through postsecondary education and into the workforce (e.g., employment, wage, and earnings information).</a:t>
            </a:r>
          </a:p>
          <a:p>
            <a:r>
              <a:rPr lang="en-US" dirty="0" smtClean="0"/>
              <a:t> The system must facilitate and enable the exchange of data among agencies and institutions within the State and between States so that data may be used to inform policy and practice. Such a system would support interoperability by using standard data structures, data formats, and data definitions to ensure linkage and connectivity among the various levels and types of data.</a:t>
            </a:r>
          </a:p>
          <a:p>
            <a:r>
              <a:rPr lang="en-US" dirty="0" smtClean="0"/>
              <a:t> The system must link student data with teachers, i.e., it must enable the matching of teachers and students so that a given student may be matched with the particular teachers primarily responsible for providing instruction in various subjects. </a:t>
            </a:r>
          </a:p>
          <a:p>
            <a:r>
              <a:rPr lang="en-US" dirty="0" smtClean="0"/>
              <a:t> The system must enable the matching of teachers with information about their certification and teacher preparation programs, including the institutions at which teachers received their training.</a:t>
            </a:r>
          </a:p>
          <a:p>
            <a:r>
              <a:rPr lang="en-US" dirty="0" smtClean="0"/>
              <a:t> The system must enable data to be easily generated for continuous improvement and decision-making, including timely reporting to parents, teachers, and school leaders on the achievement of their students.</a:t>
            </a:r>
          </a:p>
          <a:p>
            <a:r>
              <a:rPr lang="en-US" dirty="0" smtClean="0"/>
              <a:t> The system must ensure the quality and integrity of data contained in the system.</a:t>
            </a:r>
          </a:p>
          <a:p>
            <a:r>
              <a:rPr lang="en-US" dirty="0" smtClean="0"/>
              <a:t> The system must provide the State with the ability to meet reporting requirements of the Department, especially reporting progress on the metrics established for the State Fiscal Stabilization Fund and the reporting requirements included in the </a:t>
            </a:r>
            <a:r>
              <a:rPr lang="en-US" i="1" dirty="0" smtClean="0"/>
              <a:t>EDFacts </a:t>
            </a:r>
            <a:r>
              <a:rPr lang="en-US" dirty="0" smtClean="0"/>
              <a:t>data collection and reporting system.</a:t>
            </a:r>
          </a:p>
        </p:txBody>
      </p:sp>
      <p:sp>
        <p:nvSpPr>
          <p:cNvPr id="4" name="Slide Number Placeholder 3"/>
          <p:cNvSpPr>
            <a:spLocks noGrp="1"/>
          </p:cNvSpPr>
          <p:nvPr>
            <p:ph type="sldNum" sz="quarter" idx="10"/>
          </p:nvPr>
        </p:nvSpPr>
        <p:spPr/>
        <p:txBody>
          <a:bodyPr/>
          <a:lstStyle/>
          <a:p>
            <a:pPr>
              <a:defRPr/>
            </a:pPr>
            <a:fld id="{54205712-4D09-4277-86F5-C41452DD8F66}"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DA7CA2-8900-4B7A-864C-C6E913007AD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AE2573-F6BC-47A1-BE9D-B7EB7016C38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343DEA-EFCA-4520-BF50-B2372D6BEB8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05CA29-5BD8-4890-9687-103EA826817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184F97-A087-4590-BE77-1EA642CEFAE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E1C2E2-9F37-48A9-A3E3-7AF5BA20382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D915CCB-FACB-439B-8301-BCD317CA10B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2DA9B95-3B67-4B1A-A61D-D92DCF953DA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3AC2E47-8A11-4E4D-B1D0-F2F5F5C9249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DBCBD2-0674-42C9-A9BF-D23717374A6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5FE0131-F3CB-4DB0-916A-7566FBBDD57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90C77B6-2BAE-49CF-A4D3-59230BA3DC0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hyperlink" Target="http://www.cyfd.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dws.state.nm.us/" TargetMode="Externa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447800" y="1905000"/>
            <a:ext cx="6248400" cy="990600"/>
          </a:xfrm>
        </p:spPr>
        <p:txBody>
          <a:bodyPr/>
          <a:lstStyle/>
          <a:p>
            <a:r>
              <a:rPr lang="en-US" sz="2800" i="1" dirty="0" smtClean="0">
                <a:solidFill>
                  <a:srgbClr val="000099"/>
                </a:solidFill>
              </a:rPr>
              <a:t>New Mexico P-20</a:t>
            </a:r>
            <a:br>
              <a:rPr lang="en-US" sz="2800" i="1" dirty="0" smtClean="0">
                <a:solidFill>
                  <a:srgbClr val="000099"/>
                </a:solidFill>
              </a:rPr>
            </a:br>
            <a:r>
              <a:rPr lang="en-US" sz="2800" i="1" dirty="0" smtClean="0">
                <a:solidFill>
                  <a:srgbClr val="000099"/>
                </a:solidFill>
              </a:rPr>
              <a:t>Data Warehouse </a:t>
            </a:r>
            <a:r>
              <a:rPr lang="en-US" sz="2800" i="1" dirty="0" smtClean="0">
                <a:solidFill>
                  <a:srgbClr val="000099"/>
                </a:solidFill>
              </a:rPr>
              <a:t>Initiative</a:t>
            </a:r>
            <a:endParaRPr lang="en-US" sz="2800" i="1" dirty="0" smtClean="0">
              <a:solidFill>
                <a:srgbClr val="000099"/>
              </a:solidFill>
            </a:endParaRPr>
          </a:p>
        </p:txBody>
      </p:sp>
      <p:sp>
        <p:nvSpPr>
          <p:cNvPr id="3075" name="Subtitle 2"/>
          <p:cNvSpPr>
            <a:spLocks noGrp="1"/>
          </p:cNvSpPr>
          <p:nvPr>
            <p:ph type="subTitle" idx="1"/>
          </p:nvPr>
        </p:nvSpPr>
        <p:spPr>
          <a:xfrm>
            <a:off x="1905000" y="3124200"/>
            <a:ext cx="5334000" cy="2895600"/>
          </a:xfrm>
        </p:spPr>
        <p:txBody>
          <a:bodyPr>
            <a:normAutofit/>
          </a:bodyPr>
          <a:lstStyle/>
          <a:p>
            <a:pPr eaLnBrk="1" hangingPunct="1">
              <a:defRPr/>
            </a:pPr>
            <a:r>
              <a:rPr lang="en-US" sz="1800" i="1" dirty="0" smtClean="0">
                <a:solidFill>
                  <a:schemeClr val="accent1">
                    <a:lumMod val="50000"/>
                  </a:schemeClr>
                </a:solidFill>
              </a:rPr>
              <a:t>November 17, 2010</a:t>
            </a:r>
            <a:endParaRPr lang="en-US" sz="1800" i="1" dirty="0" smtClean="0">
              <a:solidFill>
                <a:schemeClr val="accent1">
                  <a:lumMod val="50000"/>
                </a:schemeClr>
              </a:solidFill>
            </a:endParaRPr>
          </a:p>
          <a:p>
            <a:pPr>
              <a:defRPr/>
            </a:pPr>
            <a:r>
              <a:rPr lang="en-US" sz="1800" i="1" dirty="0" smtClean="0">
                <a:solidFill>
                  <a:schemeClr val="accent1">
                    <a:lumMod val="50000"/>
                  </a:schemeClr>
                </a:solidFill>
              </a:rPr>
              <a:t>SLDS Best Practices </a:t>
            </a:r>
            <a:r>
              <a:rPr lang="en-US" sz="1800" i="1" dirty="0" smtClean="0">
                <a:solidFill>
                  <a:schemeClr val="accent1">
                    <a:lumMod val="50000"/>
                  </a:schemeClr>
                </a:solidFill>
              </a:rPr>
              <a:t>Conference</a:t>
            </a:r>
            <a:endParaRPr lang="en-US" sz="1800" i="1" dirty="0" smtClean="0">
              <a:solidFill>
                <a:schemeClr val="accent1">
                  <a:lumMod val="50000"/>
                </a:schemeClr>
              </a:solidFill>
            </a:endParaRPr>
          </a:p>
          <a:p>
            <a:pPr eaLnBrk="1" hangingPunct="1">
              <a:defRPr/>
            </a:pPr>
            <a:endParaRPr lang="en-US" sz="1800" i="1" dirty="0" smtClean="0">
              <a:solidFill>
                <a:schemeClr val="accent1">
                  <a:lumMod val="50000"/>
                </a:schemeClr>
              </a:solidFill>
            </a:endParaRPr>
          </a:p>
          <a:p>
            <a:pPr>
              <a:spcBef>
                <a:spcPct val="30000"/>
              </a:spcBef>
              <a:buSzPct val="100000"/>
              <a:defRPr/>
            </a:pPr>
            <a:endParaRPr lang="en-US" sz="2000" b="1" dirty="0" smtClean="0">
              <a:solidFill>
                <a:schemeClr val="tx2"/>
              </a:solidFill>
              <a:latin typeface="Arial" charset="0"/>
            </a:endParaRPr>
          </a:p>
          <a:p>
            <a:pPr marL="400050" indent="-171450">
              <a:spcBef>
                <a:spcPct val="30000"/>
              </a:spcBef>
              <a:buSzPct val="100000"/>
              <a:defRPr/>
            </a:pPr>
            <a:r>
              <a:rPr lang="en-US" sz="1800" dirty="0" smtClean="0">
                <a:solidFill>
                  <a:schemeClr val="tx2"/>
                </a:solidFill>
                <a:latin typeface="Arial" charset="0"/>
              </a:rPr>
              <a:t> Dr. Susanna Murphy, Secretary of Education</a:t>
            </a:r>
          </a:p>
          <a:p>
            <a:pPr marL="400050" indent="-171450">
              <a:spcBef>
                <a:spcPct val="30000"/>
              </a:spcBef>
              <a:buSzPct val="100000"/>
              <a:defRPr/>
            </a:pPr>
            <a:r>
              <a:rPr lang="en-US" sz="1800" dirty="0" smtClean="0">
                <a:solidFill>
                  <a:schemeClr val="tx2"/>
                </a:solidFill>
                <a:latin typeface="Arial" charset="0"/>
              </a:rPr>
              <a:t> Dr. Viola </a:t>
            </a:r>
            <a:r>
              <a:rPr lang="en-US" sz="1800" dirty="0" err="1" smtClean="0">
                <a:solidFill>
                  <a:schemeClr val="tx2"/>
                </a:solidFill>
                <a:latin typeface="Arial" charset="0"/>
              </a:rPr>
              <a:t>Florez</a:t>
            </a:r>
            <a:r>
              <a:rPr lang="en-US" sz="1800" dirty="0" smtClean="0">
                <a:solidFill>
                  <a:schemeClr val="tx2"/>
                </a:solidFill>
                <a:latin typeface="Arial" charset="0"/>
              </a:rPr>
              <a:t>, Secretary of Higher Education</a:t>
            </a:r>
          </a:p>
          <a:p>
            <a:pPr eaLnBrk="1" hangingPunct="1">
              <a:defRPr/>
            </a:pPr>
            <a:endParaRPr lang="en-US" sz="1800" dirty="0" smtClean="0">
              <a:solidFill>
                <a:schemeClr val="accent1">
                  <a:lumMod val="50000"/>
                </a:schemeClr>
              </a:solidFill>
            </a:endParaRPr>
          </a:p>
        </p:txBody>
      </p:sp>
      <p:pic>
        <p:nvPicPr>
          <p:cNvPr id="4101" name="Picture 8" descr="NMHED Color Logo"/>
          <p:cNvPicPr>
            <a:picLocks noChangeAspect="1" noChangeArrowheads="1"/>
          </p:cNvPicPr>
          <p:nvPr/>
        </p:nvPicPr>
        <p:blipFill>
          <a:blip r:embed="rId3" cstate="print"/>
          <a:srcRect/>
          <a:stretch>
            <a:fillRect/>
          </a:stretch>
        </p:blipFill>
        <p:spPr bwMode="auto">
          <a:xfrm>
            <a:off x="2635250" y="152400"/>
            <a:ext cx="1628775" cy="914400"/>
          </a:xfrm>
          <a:prstGeom prst="rect">
            <a:avLst/>
          </a:prstGeom>
          <a:noFill/>
          <a:ln w="9525">
            <a:noFill/>
            <a:miter lim="800000"/>
            <a:headEnd/>
            <a:tailEnd/>
          </a:ln>
        </p:spPr>
      </p:pic>
      <p:pic>
        <p:nvPicPr>
          <p:cNvPr id="4102" name="Picture 16" descr="New Mexico Department of Workforce Solutions">
            <a:hlinkClick r:id="rId4"/>
          </p:cNvPr>
          <p:cNvPicPr>
            <a:picLocks noChangeAspect="1" noChangeArrowheads="1"/>
          </p:cNvPicPr>
          <p:nvPr/>
        </p:nvPicPr>
        <p:blipFill>
          <a:blip r:embed="rId5" cstate="print"/>
          <a:srcRect/>
          <a:stretch>
            <a:fillRect/>
          </a:stretch>
        </p:blipFill>
        <p:spPr bwMode="auto">
          <a:xfrm>
            <a:off x="4321175" y="150813"/>
            <a:ext cx="1546225" cy="914400"/>
          </a:xfrm>
          <a:prstGeom prst="rect">
            <a:avLst/>
          </a:prstGeom>
          <a:solidFill>
            <a:schemeClr val="bg1"/>
          </a:solidFill>
          <a:ln w="9525">
            <a:noFill/>
            <a:miter lim="800000"/>
            <a:headEnd/>
            <a:tailEnd/>
          </a:ln>
        </p:spPr>
      </p:pic>
      <p:pic>
        <p:nvPicPr>
          <p:cNvPr id="4103" name="Picture 2" descr="image002"/>
          <p:cNvPicPr>
            <a:picLocks noChangeAspect="1" noChangeArrowheads="1"/>
          </p:cNvPicPr>
          <p:nvPr/>
        </p:nvPicPr>
        <p:blipFill>
          <a:blip r:embed="rId6" cstate="print"/>
          <a:srcRect/>
          <a:stretch>
            <a:fillRect/>
          </a:stretch>
        </p:blipFill>
        <p:spPr bwMode="auto">
          <a:xfrm>
            <a:off x="174625" y="133350"/>
            <a:ext cx="2476500" cy="914400"/>
          </a:xfrm>
          <a:prstGeom prst="rect">
            <a:avLst/>
          </a:prstGeom>
          <a:noFill/>
          <a:ln w="9525">
            <a:noFill/>
            <a:miter lim="800000"/>
            <a:headEnd/>
            <a:tailEnd/>
          </a:ln>
        </p:spPr>
      </p:pic>
      <p:pic>
        <p:nvPicPr>
          <p:cNvPr id="9" name="Picture 2" descr="Home">
            <a:hlinkClick r:id="rId7" tooltip="Home"/>
          </p:cNvPr>
          <p:cNvPicPr>
            <a:picLocks noChangeAspect="1" noChangeArrowheads="1"/>
          </p:cNvPicPr>
          <p:nvPr/>
        </p:nvPicPr>
        <p:blipFill>
          <a:blip r:embed="rId8" cstate="print"/>
          <a:srcRect/>
          <a:stretch>
            <a:fillRect/>
          </a:stretch>
        </p:blipFill>
        <p:spPr bwMode="auto">
          <a:xfrm>
            <a:off x="5876925" y="133350"/>
            <a:ext cx="3152775" cy="914400"/>
          </a:xfrm>
          <a:prstGeom prst="rect">
            <a:avLst/>
          </a:prstGeom>
          <a:solidFill>
            <a:schemeClr val="bg1"/>
          </a:solid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0600"/>
          </a:xfrm>
        </p:spPr>
        <p:txBody>
          <a:bodyPr>
            <a:normAutofit/>
          </a:bodyPr>
          <a:lstStyle/>
          <a:p>
            <a:pPr fontAlgn="base">
              <a:lnSpc>
                <a:spcPct val="90000"/>
              </a:lnSpc>
              <a:spcAft>
                <a:spcPct val="0"/>
              </a:spcAft>
            </a:pPr>
            <a:r>
              <a:rPr lang="en-US" sz="2400" b="1" dirty="0" smtClean="0">
                <a:latin typeface="Arial" charset="0"/>
                <a:ea typeface="+mn-ea"/>
                <a:cs typeface="Arial" charset="0"/>
              </a:rPr>
              <a:t>Governance </a:t>
            </a:r>
            <a:r>
              <a:rPr lang="en-US" sz="2400" b="1" dirty="0" smtClean="0">
                <a:latin typeface="Arial" charset="0"/>
                <a:ea typeface="+mn-ea"/>
                <a:cs typeface="Arial" charset="0"/>
              </a:rPr>
              <a:t>&amp; Management Plan</a:t>
            </a:r>
            <a:endParaRPr lang="en-US" sz="2400" b="1" dirty="0">
              <a:latin typeface="Arial" charset="0"/>
              <a:ea typeface="+mn-ea"/>
              <a:cs typeface="Arial" charset="0"/>
            </a:endParaRPr>
          </a:p>
        </p:txBody>
      </p:sp>
      <p:graphicFrame>
        <p:nvGraphicFramePr>
          <p:cNvPr id="5" name="Diagram 4"/>
          <p:cNvGraphicFramePr/>
          <p:nvPr/>
        </p:nvGraphicFramePr>
        <p:xfrm>
          <a:off x="762000" y="1066800"/>
          <a:ext cx="7696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381000" y="1473200"/>
          <a:ext cx="3429000" cy="2184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8" name="Straight Arrow Connector 7"/>
          <p:cNvCxnSpPr/>
          <p:nvPr/>
        </p:nvCxnSpPr>
        <p:spPr>
          <a:xfrm rot="10800000">
            <a:off x="2590800" y="1676400"/>
            <a:ext cx="990600" cy="914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2590800" y="2286000"/>
            <a:ext cx="838200" cy="533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590800" y="2819400"/>
            <a:ext cx="685800" cy="152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477000" y="1066800"/>
            <a:ext cx="2667000" cy="2554545"/>
          </a:xfrm>
          <a:prstGeom prst="rect">
            <a:avLst/>
          </a:prstGeom>
          <a:noFill/>
        </p:spPr>
        <p:txBody>
          <a:bodyPr wrap="square" rtlCol="0">
            <a:spAutoFit/>
          </a:bodyPr>
          <a:lstStyle/>
          <a:p>
            <a:r>
              <a:rPr lang="en-US" sz="1400" dirty="0" smtClean="0">
                <a:latin typeface="+mn-lt"/>
              </a:rPr>
              <a:t>Committee Responsibilities:</a:t>
            </a:r>
          </a:p>
          <a:p>
            <a:pPr>
              <a:buFont typeface="Arial" pitchFamily="34" charset="0"/>
              <a:buChar char="•"/>
            </a:pPr>
            <a:r>
              <a:rPr lang="en-US" sz="1200" dirty="0" smtClean="0">
                <a:latin typeface="+mn-lt"/>
              </a:rPr>
              <a:t>Create Strategic Plan</a:t>
            </a:r>
          </a:p>
          <a:p>
            <a:pPr>
              <a:buFont typeface="Arial" pitchFamily="34" charset="0"/>
              <a:buChar char="•"/>
            </a:pPr>
            <a:r>
              <a:rPr lang="en-US" sz="1200" dirty="0" smtClean="0">
                <a:latin typeface="+mn-lt"/>
              </a:rPr>
              <a:t>Create Management Plan</a:t>
            </a:r>
          </a:p>
          <a:p>
            <a:pPr>
              <a:buFont typeface="Arial" pitchFamily="34" charset="0"/>
              <a:buChar char="•"/>
            </a:pPr>
            <a:r>
              <a:rPr lang="en-US" sz="1200" dirty="0" smtClean="0">
                <a:latin typeface="+mn-lt"/>
              </a:rPr>
              <a:t>Create report templates </a:t>
            </a:r>
          </a:p>
          <a:p>
            <a:pPr>
              <a:buFont typeface="Arial" pitchFamily="34" charset="0"/>
              <a:buChar char="•"/>
            </a:pPr>
            <a:r>
              <a:rPr lang="en-US" sz="1200" dirty="0" smtClean="0">
                <a:latin typeface="+mn-lt"/>
              </a:rPr>
              <a:t>Assess report user satisfaction</a:t>
            </a:r>
          </a:p>
          <a:p>
            <a:pPr>
              <a:buFont typeface="Arial" pitchFamily="34" charset="0"/>
              <a:buChar char="•"/>
            </a:pPr>
            <a:r>
              <a:rPr lang="en-US" sz="1200" dirty="0" smtClean="0">
                <a:latin typeface="+mn-lt"/>
              </a:rPr>
              <a:t>Create Data Access and Use Policy</a:t>
            </a:r>
          </a:p>
          <a:p>
            <a:pPr>
              <a:buFont typeface="Arial" pitchFamily="34" charset="0"/>
              <a:buChar char="•"/>
            </a:pPr>
            <a:r>
              <a:rPr lang="en-US" sz="1200" dirty="0" smtClean="0">
                <a:latin typeface="+mn-lt"/>
              </a:rPr>
              <a:t>Identify and resolve </a:t>
            </a:r>
            <a:r>
              <a:rPr lang="en-US" sz="1200" dirty="0">
                <a:latin typeface="+mn-lt"/>
              </a:rPr>
              <a:t>d</a:t>
            </a:r>
            <a:r>
              <a:rPr lang="en-US" sz="1200" dirty="0" smtClean="0">
                <a:latin typeface="+mn-lt"/>
              </a:rPr>
              <a:t>ata </a:t>
            </a:r>
            <a:r>
              <a:rPr lang="en-US" sz="1200" dirty="0">
                <a:latin typeface="+mn-lt"/>
              </a:rPr>
              <a:t>q</a:t>
            </a:r>
            <a:r>
              <a:rPr lang="en-US" sz="1200" dirty="0" smtClean="0">
                <a:latin typeface="+mn-lt"/>
              </a:rPr>
              <a:t>uality issues</a:t>
            </a:r>
          </a:p>
          <a:p>
            <a:pPr>
              <a:buFont typeface="Arial" pitchFamily="34" charset="0"/>
              <a:buChar char="•"/>
            </a:pPr>
            <a:r>
              <a:rPr lang="en-US" sz="1200" dirty="0" smtClean="0">
                <a:latin typeface="+mn-lt"/>
              </a:rPr>
              <a:t>Report quarterly to Council</a:t>
            </a:r>
          </a:p>
          <a:p>
            <a:pPr lvl="1">
              <a:buFont typeface="Arial" pitchFamily="34" charset="0"/>
              <a:buChar char="•"/>
            </a:pPr>
            <a:r>
              <a:rPr lang="en-US" sz="1200" dirty="0" smtClean="0">
                <a:latin typeface="+mn-lt"/>
              </a:rPr>
              <a:t>Issues, Changes, Recommendations</a:t>
            </a:r>
          </a:p>
          <a:p>
            <a:pPr>
              <a:buFont typeface="Arial" pitchFamily="34" charset="0"/>
              <a:buChar char="•"/>
            </a:pPr>
            <a:r>
              <a:rPr lang="en-US" sz="1200" dirty="0" smtClean="0">
                <a:latin typeface="+mn-lt"/>
              </a:rPr>
              <a:t>Define requirements for archiving data</a:t>
            </a:r>
          </a:p>
          <a:p>
            <a:pPr>
              <a:buFont typeface="Arial" pitchFamily="34" charset="0"/>
              <a:buChar char="•"/>
            </a:pPr>
            <a:r>
              <a:rPr lang="en-US" sz="1200" dirty="0" smtClean="0">
                <a:latin typeface="+mn-lt"/>
              </a:rPr>
              <a:t>Manage existing and new data sharing</a:t>
            </a:r>
          </a:p>
          <a:p>
            <a:endParaRPr lang="en-US" sz="1400" dirty="0">
              <a:latin typeface="+mn-lt"/>
            </a:endParaRPr>
          </a:p>
        </p:txBody>
      </p:sp>
      <p:cxnSp>
        <p:nvCxnSpPr>
          <p:cNvPr id="12" name="Straight Arrow Connector 11"/>
          <p:cNvCxnSpPr/>
          <p:nvPr/>
        </p:nvCxnSpPr>
        <p:spPr>
          <a:xfrm rot="10800000" flipV="1">
            <a:off x="2590800" y="3200400"/>
            <a:ext cx="533400" cy="1778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ight Brace 13"/>
          <p:cNvSpPr/>
          <p:nvPr/>
        </p:nvSpPr>
        <p:spPr>
          <a:xfrm rot="19638068">
            <a:off x="6756981" y="3445697"/>
            <a:ext cx="1026240" cy="1538170"/>
          </a:xfrm>
          <a:prstGeom prst="rightBrace">
            <a:avLst>
              <a:gd name="adj1" fmla="val 90267"/>
              <a:gd name="adj2" fmla="val 11828"/>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thus far</a:t>
            </a:r>
            <a:endParaRPr lang="en-US" dirty="0"/>
          </a:p>
        </p:txBody>
      </p:sp>
      <p:sp>
        <p:nvSpPr>
          <p:cNvPr id="3" name="Content Placeholder 2"/>
          <p:cNvSpPr>
            <a:spLocks noGrp="1"/>
          </p:cNvSpPr>
          <p:nvPr>
            <p:ph sz="quarter" idx="1"/>
          </p:nvPr>
        </p:nvSpPr>
        <p:spPr>
          <a:xfrm>
            <a:off x="609600" y="1589566"/>
            <a:ext cx="3886200" cy="4963633"/>
          </a:xfrm>
        </p:spPr>
        <p:txBody>
          <a:bodyPr>
            <a:normAutofit fontScale="70000" lnSpcReduction="20000"/>
          </a:bodyPr>
          <a:lstStyle/>
          <a:p>
            <a:r>
              <a:rPr lang="en-US" dirty="0" smtClean="0"/>
              <a:t>Objective:</a:t>
            </a:r>
          </a:p>
          <a:p>
            <a:pPr lvl="1"/>
            <a:r>
              <a:rPr lang="en-US" dirty="0" smtClean="0"/>
              <a:t>Find a </a:t>
            </a:r>
            <a:r>
              <a:rPr lang="en-US" dirty="0" smtClean="0"/>
              <a:t>low-cost </a:t>
            </a:r>
            <a:r>
              <a:rPr lang="en-US" dirty="0" smtClean="0"/>
              <a:t>solution</a:t>
            </a:r>
          </a:p>
          <a:p>
            <a:r>
              <a:rPr lang="en-US" dirty="0" smtClean="0"/>
              <a:t>Focus on the education-to-workforce </a:t>
            </a:r>
            <a:r>
              <a:rPr lang="en-US" dirty="0" smtClean="0"/>
              <a:t>pipeline</a:t>
            </a:r>
            <a:endParaRPr lang="en-US" dirty="0" smtClean="0"/>
          </a:p>
          <a:p>
            <a:r>
              <a:rPr lang="en-US" dirty="0" smtClean="0"/>
              <a:t>Leverage existing databases</a:t>
            </a:r>
          </a:p>
          <a:p>
            <a:pPr lvl="1"/>
            <a:r>
              <a:rPr lang="en-US" dirty="0" smtClean="0"/>
              <a:t>PED (STARS)</a:t>
            </a:r>
          </a:p>
          <a:p>
            <a:pPr lvl="2"/>
            <a:r>
              <a:rPr lang="en-US" dirty="0" smtClean="0"/>
              <a:t>Uses Unique ID</a:t>
            </a:r>
          </a:p>
          <a:p>
            <a:pPr lvl="1"/>
            <a:r>
              <a:rPr lang="en-US" dirty="0" smtClean="0"/>
              <a:t>HED (DEAR) </a:t>
            </a:r>
          </a:p>
          <a:p>
            <a:pPr lvl="2"/>
            <a:r>
              <a:rPr lang="en-US" dirty="0" smtClean="0"/>
              <a:t>Uses Unique ID</a:t>
            </a:r>
          </a:p>
          <a:p>
            <a:pPr lvl="2"/>
            <a:r>
              <a:rPr lang="en-US" dirty="0" smtClean="0"/>
              <a:t>SSN</a:t>
            </a:r>
          </a:p>
          <a:p>
            <a:pPr lvl="1"/>
            <a:r>
              <a:rPr lang="en-US" dirty="0" smtClean="0"/>
              <a:t>DWS (UI Tax / WID)</a:t>
            </a:r>
          </a:p>
          <a:p>
            <a:pPr lvl="2"/>
            <a:r>
              <a:rPr lang="en-US" dirty="0" smtClean="0"/>
              <a:t>SSN</a:t>
            </a:r>
          </a:p>
          <a:p>
            <a:pPr lvl="1"/>
            <a:r>
              <a:rPr lang="en-US" dirty="0" smtClean="0"/>
              <a:t>Linked existing databases </a:t>
            </a:r>
          </a:p>
          <a:p>
            <a:pPr lvl="2"/>
            <a:r>
              <a:rPr lang="en-US" dirty="0" smtClean="0"/>
              <a:t>Assigned Unique IDs to Postsecondary students</a:t>
            </a:r>
          </a:p>
          <a:p>
            <a:pPr lvl="2"/>
            <a:r>
              <a:rPr lang="en-US" dirty="0" smtClean="0"/>
              <a:t>Uploaded </a:t>
            </a:r>
          </a:p>
          <a:p>
            <a:pPr lvl="3"/>
            <a:r>
              <a:rPr lang="en-US" dirty="0" smtClean="0"/>
              <a:t>STARS </a:t>
            </a:r>
            <a:r>
              <a:rPr lang="en-US" dirty="0" smtClean="0"/>
              <a:t>data into DEAR</a:t>
            </a:r>
          </a:p>
          <a:p>
            <a:pPr lvl="3"/>
            <a:r>
              <a:rPr lang="en-US" dirty="0" smtClean="0"/>
              <a:t>ACT Scores</a:t>
            </a:r>
          </a:p>
          <a:p>
            <a:pPr lvl="3"/>
            <a:r>
              <a:rPr lang="en-US" dirty="0" smtClean="0"/>
              <a:t>UI Tax data</a:t>
            </a:r>
          </a:p>
          <a:p>
            <a:pPr lvl="3"/>
            <a:r>
              <a:rPr lang="en-US" dirty="0" smtClean="0"/>
              <a:t>WID </a:t>
            </a:r>
            <a:r>
              <a:rPr lang="en-US" dirty="0" smtClean="0"/>
              <a:t>data</a:t>
            </a:r>
            <a:endParaRPr lang="en-US" dirty="0" smtClean="0"/>
          </a:p>
        </p:txBody>
      </p:sp>
      <p:sp>
        <p:nvSpPr>
          <p:cNvPr id="4" name="Content Placeholder 3"/>
          <p:cNvSpPr>
            <a:spLocks noGrp="1"/>
          </p:cNvSpPr>
          <p:nvPr>
            <p:ph sz="quarter" idx="2"/>
          </p:nvPr>
        </p:nvSpPr>
        <p:spPr>
          <a:xfrm>
            <a:off x="4844901" y="1589566"/>
            <a:ext cx="3886200" cy="4963633"/>
          </a:xfrm>
        </p:spPr>
        <p:txBody>
          <a:bodyPr>
            <a:normAutofit fontScale="70000" lnSpcReduction="20000"/>
          </a:bodyPr>
          <a:lstStyle/>
          <a:p>
            <a:r>
              <a:rPr lang="en-US" dirty="0" smtClean="0"/>
              <a:t>Data </a:t>
            </a:r>
            <a:r>
              <a:rPr lang="en-US" dirty="0" smtClean="0"/>
              <a:t>Warehouse Council</a:t>
            </a:r>
          </a:p>
          <a:p>
            <a:pPr lvl="1"/>
            <a:r>
              <a:rPr lang="en-US" dirty="0" smtClean="0"/>
              <a:t>Key stakeholder</a:t>
            </a:r>
          </a:p>
          <a:p>
            <a:pPr lvl="1"/>
            <a:r>
              <a:rPr lang="en-US" dirty="0" smtClean="0"/>
              <a:t>Established a working group</a:t>
            </a:r>
          </a:p>
          <a:p>
            <a:pPr lvl="2"/>
            <a:r>
              <a:rPr lang="en-US" dirty="0" smtClean="0"/>
              <a:t>Creation of strategic plan</a:t>
            </a:r>
          </a:p>
          <a:p>
            <a:pPr lvl="2"/>
            <a:r>
              <a:rPr lang="en-US" dirty="0" smtClean="0"/>
              <a:t>Continue the existing </a:t>
            </a:r>
            <a:r>
              <a:rPr lang="en-US" dirty="0" smtClean="0"/>
              <a:t>efforts</a:t>
            </a:r>
          </a:p>
          <a:p>
            <a:pPr lvl="1"/>
            <a:r>
              <a:rPr lang="en-US" dirty="0" smtClean="0"/>
              <a:t>Data Governance Structure</a:t>
            </a:r>
            <a:endParaRPr lang="en-US" dirty="0" smtClean="0"/>
          </a:p>
          <a:p>
            <a:r>
              <a:rPr lang="en-US" dirty="0" smtClean="0"/>
              <a:t>Federal Technical Advisors </a:t>
            </a:r>
          </a:p>
          <a:p>
            <a:pPr lvl="1"/>
            <a:r>
              <a:rPr lang="en-US" dirty="0" smtClean="0"/>
              <a:t>Recommend </a:t>
            </a:r>
            <a:r>
              <a:rPr lang="en-US" dirty="0" smtClean="0"/>
              <a:t>looking at other states like Florida and Delaware</a:t>
            </a:r>
          </a:p>
          <a:p>
            <a:pPr lvl="2"/>
            <a:r>
              <a:rPr lang="en-US" dirty="0" smtClean="0"/>
              <a:t>Built their own systems from the ground up</a:t>
            </a:r>
          </a:p>
          <a:p>
            <a:pPr lvl="1"/>
            <a:r>
              <a:rPr lang="en-US" dirty="0" smtClean="0"/>
              <a:t>NM will </a:t>
            </a:r>
            <a:r>
              <a:rPr lang="en-US" dirty="0" smtClean="0"/>
              <a:t>send key members to other </a:t>
            </a:r>
            <a:r>
              <a:rPr lang="en-US" dirty="0" smtClean="0"/>
              <a:t>states</a:t>
            </a:r>
            <a:endParaRPr lang="en-US" dirty="0" smtClean="0"/>
          </a:p>
        </p:txBody>
      </p:sp>
      <p:sp>
        <p:nvSpPr>
          <p:cNvPr id="5" name="Slide Number Placeholder 4"/>
          <p:cNvSpPr>
            <a:spLocks noGrp="1"/>
          </p:cNvSpPr>
          <p:nvPr>
            <p:ph type="sldNum" sz="quarter" idx="4294967295"/>
          </p:nvPr>
        </p:nvSpPr>
        <p:spPr>
          <a:xfrm>
            <a:off x="0" y="1272222"/>
            <a:ext cx="533400" cy="244476"/>
          </a:xfrm>
          <a:prstGeom prst="rect">
            <a:avLst/>
          </a:prstGeom>
        </p:spPr>
        <p:txBody>
          <a:bodyPr>
            <a:normAutofit fontScale="62500" lnSpcReduction="20000"/>
          </a:bodyPr>
          <a:lstStyle/>
          <a:p>
            <a:fld id="{BC96489B-6ACE-4623-96FD-310E5515CA42}" type="slidenum">
              <a:rPr lang="en-US" smtClean="0"/>
              <a:pPr/>
              <a:t>3</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Owner xmlns="49A3FB3E-D8E5-4FAE-9612-2665DAEEF553">
      <UserInfo>
        <DisplayName>joel.nudi@state.nm.us</DisplayName>
        <AccountId>14</AccountId>
        <AccountType/>
      </UserInfo>
    </Owner>
    <Status xmlns="49A3FB3E-D8E5-4FAE-9612-2665DAEEF553">Final</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Resources:CType_PWS_Document(1)" ma:contentTypeID="0x0101008A98423170284BEEB635F43C3CF4E98B00FC587FA510F66C43855AADBC2646D06B" ma:contentTypeVersion="0" ma:contentTypeDescription="" ma:contentTypeScope="" ma:versionID="5284dbfe8edf58abb59ad5ac2f6647d6">
  <xsd:schema xmlns:xsd="http://www.w3.org/2001/XMLSchema" xmlns:p="http://schemas.microsoft.com/office/2006/metadata/properties" xmlns:ns2="49A3FB3E-D8E5-4FAE-9612-2665DAEEF553" targetNamespace="http://schemas.microsoft.com/office/2006/metadata/properties" ma:root="true" ma:fieldsID="f93d562c4932a3d2a1719f059bb201d1" ns2:_="">
    <xsd:import namespace="49A3FB3E-D8E5-4FAE-9612-2665DAEEF553"/>
    <xsd:element name="properties">
      <xsd:complexType>
        <xsd:sequence>
          <xsd:element name="documentManagement">
            <xsd:complexType>
              <xsd:all>
                <xsd:element ref="ns2:Owner" minOccurs="0"/>
                <xsd:element ref="ns2:Status" minOccurs="0"/>
              </xsd:all>
            </xsd:complexType>
          </xsd:element>
        </xsd:sequence>
      </xsd:complexType>
    </xsd:element>
  </xsd:schema>
  <xsd:schema xmlns:xsd="http://www.w3.org/2001/XMLSchema" xmlns:dms="http://schemas.microsoft.com/office/2006/documentManagement/types" targetNamespace="49A3FB3E-D8E5-4FAE-9612-2665DAEEF553" elementFormDefault="qualified">
    <xsd:import namespace="http://schemas.microsoft.com/office/2006/documentManagement/types"/>
    <xsd:element name="Owner" ma:index="8"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ma:internalName="Status">
      <xsd:simpleType>
        <xsd:restriction base="dms:Choice">
          <xsd:enumeration value="Draft"/>
          <xsd:enumeration value="Ready For Review"/>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6F05B2C-4CD3-40DA-B94A-77510E3839EB}">
  <ds:schemaRefs>
    <ds:schemaRef ds:uri="http://schemas.microsoft.com/office/2006/metadata/properties"/>
    <ds:schemaRef ds:uri="49A3FB3E-D8E5-4FAE-9612-2665DAEEF553"/>
  </ds:schemaRefs>
</ds:datastoreItem>
</file>

<file path=customXml/itemProps2.xml><?xml version="1.0" encoding="utf-8"?>
<ds:datastoreItem xmlns:ds="http://schemas.openxmlformats.org/officeDocument/2006/customXml" ds:itemID="{B04516CA-B10D-4BCD-805D-8366DA3FC93E}">
  <ds:schemaRefs>
    <ds:schemaRef ds:uri="http://schemas.microsoft.com/sharepoint/v3/contenttype/forms"/>
  </ds:schemaRefs>
</ds:datastoreItem>
</file>

<file path=customXml/itemProps3.xml><?xml version="1.0" encoding="utf-8"?>
<ds:datastoreItem xmlns:ds="http://schemas.openxmlformats.org/officeDocument/2006/customXml" ds:itemID="{482DB5B9-F1F5-48FF-B48B-795979FA22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A3FB3E-D8E5-4FAE-9612-2665DAEEF5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4820</TotalTime>
  <Words>526</Words>
  <Application>Microsoft Office PowerPoint</Application>
  <PresentationFormat>On-screen Show (4:3)</PresentationFormat>
  <Paragraphs>69</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New Mexico P-20 Data Warehouse Initiative</vt:lpstr>
      <vt:lpstr>Governance &amp; Management Plan</vt:lpstr>
      <vt:lpstr>Progress thus far</vt:lpstr>
    </vt:vector>
  </TitlesOfParts>
  <Company>Animation Factory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IES Grant Application 2009</dc:title>
  <dc:subject>IES Grant Application 2009</dc:subject>
  <dc:creator>Joel Nudi</dc:creator>
  <cp:lastModifiedBy>Joel Nudi</cp:lastModifiedBy>
  <cp:revision>469</cp:revision>
  <cp:lastPrinted>1601-01-01T00:00:00Z</cp:lastPrinted>
  <dcterms:created xsi:type="dcterms:W3CDTF">1601-01-01T00:00:00Z</dcterms:created>
  <dcterms:modified xsi:type="dcterms:W3CDTF">2010-11-08T22:15:33Z</dcterms:modified>
  <cp:contentType>$Resources:CType_PWS_Document(1)</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TC010900261033</vt:lpwstr>
  </property>
  <property fmtid="{D5CDD505-2E9C-101B-9397-08002B2CF9AE}" pid="3" name="ContentTypeId">
    <vt:lpwstr>0x0101008A98423170284BEEB635F43C3CF4E98B00FC587FA510F66C43855AADBC2646D06B</vt:lpwstr>
  </property>
</Properties>
</file>