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7"/>
  </p:notesMasterIdLst>
  <p:handoutMasterIdLst>
    <p:handoutMasterId r:id="rId18"/>
  </p:handoutMasterIdLst>
  <p:sldIdLst>
    <p:sldId id="326" r:id="rId3"/>
    <p:sldId id="308" r:id="rId4"/>
    <p:sldId id="268" r:id="rId5"/>
    <p:sldId id="295" r:id="rId6"/>
    <p:sldId id="287" r:id="rId7"/>
    <p:sldId id="279" r:id="rId8"/>
    <p:sldId id="277" r:id="rId9"/>
    <p:sldId id="273" r:id="rId10"/>
    <p:sldId id="274" r:id="rId11"/>
    <p:sldId id="275" r:id="rId12"/>
    <p:sldId id="282" r:id="rId13"/>
    <p:sldId id="276" r:id="rId14"/>
    <p:sldId id="272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A247"/>
    <a:srgbClr val="5D463D"/>
    <a:srgbClr val="796B2F"/>
    <a:srgbClr val="6E5449"/>
    <a:srgbClr val="F7F4E9"/>
    <a:srgbClr val="BEAA56"/>
    <a:srgbClr val="938239"/>
    <a:srgbClr val="898989"/>
    <a:srgbClr val="A6A6A6"/>
    <a:srgbClr val="85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018" autoAdjust="0"/>
    <p:restoredTop sz="37266" autoAdjust="0"/>
  </p:normalViewPr>
  <p:slideViewPr>
    <p:cSldViewPr>
      <p:cViewPr>
        <p:scale>
          <a:sx n="90" d="100"/>
          <a:sy n="90" d="100"/>
        </p:scale>
        <p:origin x="-12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20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5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B7CE-B21B-45DA-92A8-456139BBC6C2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E6721-B384-4AD4-A2A9-E4724B2B2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7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562600" cy="411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1" dirty="0">
              <a:solidFill>
                <a:srgbClr val="FF0000"/>
              </a:solidFill>
              <a:latin typeface="Corbe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562600" cy="41148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3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U-research_layout graphics_blankfiller2a.png"/>
          <p:cNvPicPr>
            <a:picLocks noChangeAspect="1"/>
          </p:cNvPicPr>
          <p:nvPr userDrawn="1"/>
        </p:nvPicPr>
        <p:blipFill>
          <a:blip r:embed="rId2" cstate="print"/>
          <a:srcRect t="2488" b="395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144" y="5791200"/>
            <a:ext cx="771144" cy="975360"/>
          </a:xfrm>
          <a:prstGeom prst="rect">
            <a:avLst/>
          </a:prstGeom>
          <a:solidFill>
            <a:srgbClr val="BEAA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5791200"/>
            <a:ext cx="8305800" cy="966216"/>
          </a:xfrm>
          <a:prstGeom prst="rect">
            <a:avLst/>
          </a:prstGeom>
          <a:solidFill>
            <a:srgbClr val="5D463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962400" y="914400"/>
            <a:ext cx="5181600" cy="4648200"/>
          </a:xfrm>
        </p:spPr>
        <p:txBody>
          <a:bodyPr anchor="t" anchorCtr="0">
            <a:normAutofit/>
          </a:bodyPr>
          <a:lstStyle>
            <a:lvl1pPr>
              <a:defRPr sz="4400" cap="all" baseline="0">
                <a:solidFill>
                  <a:srgbClr val="6E54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38200" y="5791200"/>
            <a:ext cx="8229600" cy="944637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E54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U-research_layout graphics_blankfiller2a.png"/>
          <p:cNvPicPr>
            <a:picLocks noChangeAspect="1"/>
          </p:cNvPicPr>
          <p:nvPr userDrawn="1"/>
        </p:nvPicPr>
        <p:blipFill>
          <a:blip r:embed="rId2" cstate="print"/>
          <a:srcRect l="5425" r="5425" b="4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BEAA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6E544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6E5449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U-research_layout graphics_blankfiller2a.png"/>
          <p:cNvPicPr>
            <a:picLocks noChangeAspect="1"/>
          </p:cNvPicPr>
          <p:nvPr userDrawn="1"/>
        </p:nvPicPr>
        <p:blipFill>
          <a:blip r:embed="rId2" cstate="print"/>
          <a:srcRect l="5425" r="5425" b="4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95400"/>
            <a:ext cx="5334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U-research_layout graphics_blankfiller2a.png"/>
          <p:cNvPicPr>
            <a:picLocks noChangeAspect="1"/>
          </p:cNvPicPr>
          <p:nvPr userDrawn="1"/>
        </p:nvPicPr>
        <p:blipFill>
          <a:blip r:embed="rId10" cstate="print"/>
          <a:srcRect t="2488" b="44065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rgbClr val="85665C"/>
                </a:solidFill>
                <a:effectLst/>
              </a:defRPr>
            </a:lvl1pPr>
          </a:lstStyle>
          <a:p>
            <a:fld id="{8D3816DF-213E-421B-92D3-C068DBB023D6}" type="datetime8">
              <a:rPr lang="en-US" smtClean="0"/>
              <a:pPr/>
              <a:t>3/18/2013 8:42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rgbClr val="85665C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1752"/>
            <a:ext cx="533400" cy="228600"/>
          </a:xfrm>
          <a:prstGeom prst="rect">
            <a:avLst/>
          </a:prstGeom>
          <a:solidFill>
            <a:srgbClr val="BEAA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6E544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68104"/>
            <a:ext cx="533400" cy="244476"/>
          </a:xfrm>
          <a:prstGeom prst="rect">
            <a:avLst/>
          </a:prstGeom>
          <a:noFill/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baseline="0">
          <a:solidFill>
            <a:srgbClr val="6E5449"/>
          </a:solidFill>
          <a:effectLst/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038600" y="960406"/>
            <a:ext cx="5105400" cy="3810000"/>
          </a:xfrm>
        </p:spPr>
        <p:txBody>
          <a:bodyPr anchor="t" anchorCtr="0">
            <a:noAutofit/>
          </a:bodyPr>
          <a:lstStyle/>
          <a:p>
            <a:r>
              <a:rPr lang="en-US" sz="4400" dirty="0">
                <a:solidFill>
                  <a:srgbClr val="5D463D"/>
                </a:solidFill>
                <a:latin typeface="Corbel" pitchFamily="34" charset="0"/>
              </a:rPr>
              <a:t>Forum Guide </a:t>
            </a:r>
            <a:r>
              <a:rPr lang="en-US" sz="3200" dirty="0">
                <a:solidFill>
                  <a:srgbClr val="5D463D"/>
                </a:solidFill>
                <a:latin typeface="Corbel" pitchFamily="34" charset="0"/>
              </a:rPr>
              <a:t>to</a:t>
            </a:r>
            <a:r>
              <a:rPr lang="en-US" sz="4400" dirty="0">
                <a:solidFill>
                  <a:srgbClr val="5D463D"/>
                </a:solidFill>
                <a:latin typeface="Corbel" pitchFamily="34" charset="0"/>
              </a:rPr>
              <a:t> </a:t>
            </a:r>
            <a:r>
              <a:rPr lang="en-US" sz="4400" dirty="0" smtClean="0">
                <a:solidFill>
                  <a:srgbClr val="5D463D"/>
                </a:solidFill>
                <a:latin typeface="Corbel" pitchFamily="34" charset="0"/>
              </a:rPr>
              <a:t/>
            </a:r>
            <a:br>
              <a:rPr lang="en-US" sz="4400" dirty="0" smtClean="0">
                <a:solidFill>
                  <a:srgbClr val="5D463D"/>
                </a:solidFill>
                <a:latin typeface="Corbel" pitchFamily="34" charset="0"/>
              </a:rPr>
            </a:br>
            <a:r>
              <a:rPr lang="en-US" sz="4400" dirty="0" smtClean="0">
                <a:solidFill>
                  <a:srgbClr val="5D463D"/>
                </a:solidFill>
                <a:latin typeface="Corbel" pitchFamily="34" charset="0"/>
              </a:rPr>
              <a:t>Supporting</a:t>
            </a:r>
            <a:br>
              <a:rPr lang="en-US" sz="4400" dirty="0" smtClean="0">
                <a:solidFill>
                  <a:srgbClr val="5D463D"/>
                </a:solidFill>
                <a:latin typeface="Corbel" pitchFamily="34" charset="0"/>
              </a:rPr>
            </a:br>
            <a:r>
              <a:rPr lang="en-US" sz="4400" dirty="0" smtClean="0">
                <a:solidFill>
                  <a:srgbClr val="5D463D"/>
                </a:solidFill>
                <a:latin typeface="Corbel" pitchFamily="34" charset="0"/>
              </a:rPr>
              <a:t>Data Access </a:t>
            </a:r>
            <a:r>
              <a:rPr lang="en-US" dirty="0" smtClean="0">
                <a:solidFill>
                  <a:srgbClr val="5D463D"/>
                </a:solidFill>
                <a:latin typeface="Corbel" pitchFamily="34" charset="0"/>
              </a:rPr>
              <a:t/>
            </a:r>
            <a:br>
              <a:rPr lang="en-US" dirty="0" smtClean="0">
                <a:solidFill>
                  <a:srgbClr val="5D463D"/>
                </a:solidFill>
                <a:latin typeface="Corbel" pitchFamily="34" charset="0"/>
              </a:rPr>
            </a:br>
            <a:r>
              <a:rPr lang="en-US" sz="3200" dirty="0" smtClean="0">
                <a:solidFill>
                  <a:srgbClr val="5D463D"/>
                </a:solidFill>
                <a:latin typeface="Corbel" pitchFamily="34" charset="0"/>
              </a:rPr>
              <a:t>for</a:t>
            </a:r>
            <a:r>
              <a:rPr lang="en-US" sz="4400" dirty="0" smtClean="0">
                <a:solidFill>
                  <a:srgbClr val="5D463D"/>
                </a:solidFill>
                <a:latin typeface="Corbel" pitchFamily="34" charset="0"/>
              </a:rPr>
              <a:t> Researchers</a:t>
            </a:r>
            <a:r>
              <a:rPr lang="en-US" sz="4400" dirty="0" smtClean="0">
                <a:latin typeface="Corbel" pitchFamily="34" charset="0"/>
              </a:rPr>
              <a:t/>
            </a:r>
            <a:br>
              <a:rPr lang="en-US" sz="4400" dirty="0" smtClean="0">
                <a:latin typeface="Corbel" pitchFamily="34" charset="0"/>
              </a:rPr>
            </a:br>
            <a:r>
              <a:rPr lang="en-US" sz="800" dirty="0" smtClean="0">
                <a:latin typeface="Corbel" pitchFamily="34" charset="0"/>
              </a:rPr>
              <a:t/>
            </a:r>
            <a:br>
              <a:rPr lang="en-US" sz="800" dirty="0" smtClean="0">
                <a:latin typeface="Corbel" pitchFamily="34" charset="0"/>
              </a:rPr>
            </a:br>
            <a:r>
              <a:rPr lang="en-US" sz="3200" dirty="0">
                <a:solidFill>
                  <a:srgbClr val="796B2F"/>
                </a:solidFill>
                <a:latin typeface="Corbel" pitchFamily="34" charset="0"/>
              </a:rPr>
              <a:t>A State Education </a:t>
            </a:r>
            <a:r>
              <a:rPr lang="en-US" sz="3200" dirty="0" smtClean="0">
                <a:solidFill>
                  <a:srgbClr val="796B2F"/>
                </a:solidFill>
                <a:latin typeface="Corbel" pitchFamily="34" charset="0"/>
              </a:rPr>
              <a:t/>
            </a:r>
            <a:br>
              <a:rPr lang="en-US" sz="3200" dirty="0" smtClean="0">
                <a:solidFill>
                  <a:srgbClr val="796B2F"/>
                </a:solidFill>
                <a:latin typeface="Corbel" pitchFamily="34" charset="0"/>
              </a:rPr>
            </a:br>
            <a:r>
              <a:rPr lang="en-US" sz="3200" dirty="0" smtClean="0">
                <a:solidFill>
                  <a:srgbClr val="796B2F"/>
                </a:solidFill>
                <a:latin typeface="Corbel" pitchFamily="34" charset="0"/>
              </a:rPr>
              <a:t>Agency </a:t>
            </a:r>
            <a:r>
              <a:rPr lang="en-US" sz="3200" dirty="0">
                <a:solidFill>
                  <a:srgbClr val="796B2F"/>
                </a:solidFill>
                <a:latin typeface="Corbel" pitchFamily="34" charset="0"/>
              </a:rPr>
              <a:t>Perspective</a:t>
            </a:r>
            <a:endParaRPr lang="en-US" sz="4400" dirty="0">
              <a:solidFill>
                <a:srgbClr val="796B2F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38200" y="5791200"/>
            <a:ext cx="8229600" cy="944637"/>
          </a:xfrm>
        </p:spPr>
        <p:txBody>
          <a:bodyPr bIns="0"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>
                <a:latin typeface="Corbel" pitchFamily="34" charset="0"/>
              </a:rPr>
              <a:t>Kathy </a:t>
            </a:r>
            <a:r>
              <a:rPr lang="en-US" sz="2800" b="1" dirty="0">
                <a:latin typeface="Corbel" pitchFamily="34" charset="0"/>
              </a:rPr>
              <a:t>Gosa</a:t>
            </a:r>
            <a:r>
              <a:rPr lang="en-US" sz="2800" dirty="0">
                <a:latin typeface="Corbel" pitchFamily="34" charset="0"/>
              </a:rPr>
              <a:t>, Kansas State Department of </a:t>
            </a:r>
            <a:r>
              <a:rPr lang="en-US" sz="2800" dirty="0" smtClean="0">
                <a:latin typeface="Corbel" pitchFamily="34" charset="0"/>
              </a:rPr>
              <a:t>Education</a:t>
            </a:r>
          </a:p>
        </p:txBody>
      </p:sp>
      <p:pic>
        <p:nvPicPr>
          <p:cNvPr id="6" name="Picture 5" descr="DU-research_cover-FINAL-flat.png"/>
          <p:cNvPicPr>
            <a:picLocks noChangeAspect="1"/>
          </p:cNvPicPr>
          <p:nvPr/>
        </p:nvPicPr>
        <p:blipFill>
          <a:blip r:embed="rId3" cstate="print"/>
          <a:srcRect l="314" t="243"/>
          <a:stretch>
            <a:fillRect/>
          </a:stretch>
        </p:blipFill>
        <p:spPr>
          <a:xfrm>
            <a:off x="985888" y="1044566"/>
            <a:ext cx="2900312" cy="375603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214952" y="1608160"/>
            <a:ext cx="4738048" cy="44196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Establish expectations for researchers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Eligibility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to request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Timelines for data use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Fee structures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Expectations for protecting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onfidentiality and security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8" name="Picture 7" descr="DU-research_cover-brown-pl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8448" y="1662616"/>
            <a:ext cx="3730752" cy="4828032"/>
          </a:xfrm>
          <a:prstGeom prst="rect">
            <a:avLst/>
          </a:prstGeom>
        </p:spPr>
      </p:pic>
      <p:sp>
        <p:nvSpPr>
          <p:cNvPr id="11" name="Rectangle 1"/>
          <p:cNvSpPr txBox="1">
            <a:spLocks/>
          </p:cNvSpPr>
          <p:nvPr/>
        </p:nvSpPr>
        <p:spPr>
          <a:xfrm>
            <a:off x="501201" y="228600"/>
            <a:ext cx="8261799" cy="8699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6E544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rbel" pitchFamily="34" charset="0"/>
              </a:rPr>
              <a:t>Core Practice 4: Manage the Data Request Process Efficiently</a:t>
            </a:r>
          </a:p>
        </p:txBody>
      </p:sp>
    </p:spTree>
    <p:extLst>
      <p:ext uri="{BB962C8B-B14F-4D97-AF65-F5344CB8AC3E}">
        <p14:creationId xmlns:p14="http://schemas.microsoft.com/office/powerpoint/2010/main" val="4250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sz="quarter" idx="1"/>
          </p:nvPr>
        </p:nvSpPr>
        <p:spPr>
          <a:xfrm>
            <a:off x="204352" y="1600200"/>
            <a:ext cx="8150352" cy="5257800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Track data </a:t>
            </a:r>
            <a:r>
              <a:rPr lang="en-US" sz="2400" dirty="0">
                <a:latin typeface="Corbel" pitchFamily="34" charset="0"/>
              </a:rPr>
              <a:t>r</a:t>
            </a:r>
            <a:r>
              <a:rPr lang="en-US" sz="2400" dirty="0" smtClean="0">
                <a:latin typeface="Corbel" pitchFamily="34" charset="0"/>
              </a:rPr>
              <a:t>equests and use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F</a:t>
            </a:r>
            <a:r>
              <a:rPr lang="en-US" sz="1800" dirty="0" smtClean="0">
                <a:latin typeface="Corbel" pitchFamily="34" charset="0"/>
              </a:rPr>
              <a:t>rom the point at which a request is received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T</a:t>
            </a:r>
            <a:r>
              <a:rPr lang="en-US" sz="1800" dirty="0" smtClean="0">
                <a:latin typeface="Corbel" pitchFamily="34" charset="0"/>
              </a:rPr>
              <a:t>hrough its review, rejection, or approval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T</a:t>
            </a:r>
            <a:r>
              <a:rPr lang="en-US" sz="1800" dirty="0" smtClean="0">
                <a:latin typeface="Corbel" pitchFamily="34" charset="0"/>
              </a:rPr>
              <a:t>he delivery and receipt of data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T</a:t>
            </a:r>
            <a:r>
              <a:rPr lang="en-US" sz="1800" dirty="0" smtClean="0">
                <a:latin typeface="Corbel" pitchFamily="34" charset="0"/>
              </a:rPr>
              <a:t>he publication of research findings (e.g., articles and reports)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T</a:t>
            </a:r>
            <a:r>
              <a:rPr lang="en-US" sz="1800" dirty="0" smtClean="0">
                <a:latin typeface="Corbel" pitchFamily="34" charset="0"/>
              </a:rPr>
              <a:t>he certification of data destruction</a:t>
            </a:r>
          </a:p>
          <a:p>
            <a:pPr marL="685800" lvl="2" indent="0">
              <a:buNone/>
            </a:pPr>
            <a:endParaRPr lang="en-US" sz="1050" dirty="0"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latin typeface="Corbel" pitchFamily="34" charset="0"/>
              </a:rPr>
              <a:t>Communicate with r</a:t>
            </a:r>
            <a:r>
              <a:rPr lang="en-US" sz="2400" dirty="0" smtClean="0">
                <a:latin typeface="Corbel" pitchFamily="34" charset="0"/>
              </a:rPr>
              <a:t>esearchers</a:t>
            </a:r>
            <a:endParaRPr lang="en-US" sz="2400" dirty="0">
              <a:latin typeface="Corbel" pitchFamily="34" charset="0"/>
            </a:endParaRP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 smtClean="0">
                <a:latin typeface="Corbel" pitchFamily="34" charset="0"/>
              </a:rPr>
              <a:t>Timely </a:t>
            </a:r>
            <a:r>
              <a:rPr lang="en-US" sz="1800" dirty="0">
                <a:latin typeface="Corbel" pitchFamily="34" charset="0"/>
              </a:rPr>
              <a:t>communication with the researcher regarding the status of the request is appropriate until the request has been either refused or approved and </a:t>
            </a:r>
            <a:r>
              <a:rPr lang="en-US" sz="1800" dirty="0" smtClean="0">
                <a:latin typeface="Corbel" pitchFamily="34" charset="0"/>
              </a:rPr>
              <a:t>fulfilled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 smtClean="0">
                <a:latin typeface="Corbel" pitchFamily="34" charset="0"/>
              </a:rPr>
              <a:t>SEAs </a:t>
            </a:r>
            <a:r>
              <a:rPr lang="en-US" sz="1800" dirty="0">
                <a:latin typeface="Corbel" pitchFamily="34" charset="0"/>
              </a:rPr>
              <a:t>may also find it advisable to provide researchers with predicted timelines for the data sharing </a:t>
            </a:r>
            <a:r>
              <a:rPr lang="en-US" sz="1800" dirty="0" smtClean="0">
                <a:latin typeface="Corbel" pitchFamily="34" charset="0"/>
              </a:rPr>
              <a:t>process</a:t>
            </a:r>
            <a:endParaRPr lang="en-US" sz="1700" dirty="0">
              <a:latin typeface="Corbel" pitchFamily="34" charset="0"/>
            </a:endParaRPr>
          </a:p>
        </p:txBody>
      </p:sp>
      <p:sp>
        <p:nvSpPr>
          <p:cNvPr id="9" name="Rectangle 1"/>
          <p:cNvSpPr txBox="1">
            <a:spLocks/>
          </p:cNvSpPr>
          <p:nvPr/>
        </p:nvSpPr>
        <p:spPr>
          <a:xfrm>
            <a:off x="501201" y="228600"/>
            <a:ext cx="8261799" cy="8699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6E544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rbel" pitchFamily="34" charset="0"/>
              </a:rPr>
              <a:t>Core Practice 4: Manage the Data Request Process Efficiently</a:t>
            </a:r>
          </a:p>
        </p:txBody>
      </p:sp>
    </p:spTree>
    <p:extLst>
      <p:ext uri="{BB962C8B-B14F-4D97-AF65-F5344CB8AC3E}">
        <p14:creationId xmlns:p14="http://schemas.microsoft.com/office/powerpoint/2010/main" val="12866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152400" y="1676400"/>
            <a:ext cx="8762999" cy="473964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Technical and statistical tools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Suppression, Masking, De-identification, and Anonymization</a:t>
            </a:r>
          </a:p>
          <a:p>
            <a:pPr lvl="1">
              <a:buSzPct val="75000"/>
              <a:buFont typeface="Wingdings" pitchFamily="2" charset="2"/>
              <a:buChar char="§"/>
            </a:pPr>
            <a:endParaRPr lang="en-US" sz="105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Media type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Email is considered secure only when data are appropriately encrypted and otherwise protected prior to attachment and delivery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Physical media, such as discs and tapes, require transport by entities that can guarantee safe and secure delivery to authenticated recipients</a:t>
            </a:r>
          </a:p>
          <a:p>
            <a:pPr lvl="1">
              <a:buSzPct val="75000"/>
              <a:buFont typeface="Wingdings" pitchFamily="2" charset="2"/>
              <a:buChar char="§"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Physical access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1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Safe</a:t>
            </a: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, highly monitored locations such as research data centers, secure facilities in business or universities, or similar locations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457200" y="381000"/>
            <a:ext cx="8610600" cy="8699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6E544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rbel" pitchFamily="34" charset="0"/>
              </a:rPr>
              <a:t>Core Practice 5: Release Data Appropriately</a:t>
            </a:r>
            <a:endParaRPr lang="en-US" sz="3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/>
          </p:cNvSpPr>
          <p:nvPr/>
        </p:nvSpPr>
        <p:spPr>
          <a:xfrm>
            <a:off x="193344" y="1600200"/>
            <a:ext cx="4876800" cy="4419600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Confirm adherence to agreements</a:t>
            </a:r>
          </a:p>
          <a:p>
            <a:pPr marL="617220" lvl="2" indent="-342900">
              <a:spcBef>
                <a:spcPts val="70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use should be limited to the purposes stated in the Data Sharing Agreement and should not be used for other research without explicit approval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Review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research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outcomes</a:t>
            </a:r>
          </a:p>
          <a:p>
            <a:pPr marL="617220" lvl="2" indent="-342900">
              <a:spcBef>
                <a:spcPts val="70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At the conclusion of a research project, an agency may wish to review the findings and proposed publications prior to public release in order to prevent the unintended disclosure of personally identifiable information</a:t>
            </a:r>
          </a:p>
        </p:txBody>
      </p:sp>
      <p:pic>
        <p:nvPicPr>
          <p:cNvPr id="6" name="Picture 5" descr="DU-research_cover-brown-pl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8448" y="1662616"/>
            <a:ext cx="3730752" cy="4828032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457200" y="381000"/>
            <a:ext cx="8077200" cy="8699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6E544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rbel" pitchFamily="34" charset="0"/>
              </a:rPr>
              <a:t>Core Practice 6: Monitor Data Use</a:t>
            </a:r>
            <a:endParaRPr lang="en-US" sz="3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sz="quarter" idx="1"/>
          </p:nvPr>
        </p:nvSpPr>
        <p:spPr>
          <a:xfrm>
            <a:off x="193344" y="1600200"/>
            <a:ext cx="8531352" cy="4495800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Confirm project </a:t>
            </a:r>
            <a:r>
              <a:rPr lang="en-US" sz="2400" dirty="0">
                <a:latin typeface="Corbel" pitchFamily="34" charset="0"/>
              </a:rPr>
              <a:t>c</a:t>
            </a:r>
            <a:r>
              <a:rPr lang="en-US" sz="2400" dirty="0" smtClean="0">
                <a:latin typeface="Corbel" pitchFamily="34" charset="0"/>
              </a:rPr>
              <a:t>ompletion and data </a:t>
            </a:r>
            <a:r>
              <a:rPr lang="en-US" sz="2400" dirty="0">
                <a:latin typeface="Corbel" pitchFamily="34" charset="0"/>
              </a:rPr>
              <a:t>d</a:t>
            </a:r>
            <a:r>
              <a:rPr lang="en-US" sz="2400" dirty="0" smtClean="0">
                <a:latin typeface="Corbel" pitchFamily="34" charset="0"/>
              </a:rPr>
              <a:t>estruction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Researchers should be informed of appropriate data destruction procedures during data use </a:t>
            </a:r>
            <a:r>
              <a:rPr lang="en-US" sz="2000" dirty="0" smtClean="0">
                <a:latin typeface="Corbel" pitchFamily="34" charset="0"/>
              </a:rPr>
              <a:t>training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latin typeface="Corbel" pitchFamily="34" charset="0"/>
              </a:rPr>
              <a:t>Destruction should be consistent </a:t>
            </a:r>
            <a:r>
              <a:rPr lang="en-US" sz="2000" dirty="0">
                <a:latin typeface="Corbel" pitchFamily="34" charset="0"/>
              </a:rPr>
              <a:t>with all procedures described in the Data Sharing </a:t>
            </a:r>
            <a:r>
              <a:rPr lang="en-US" sz="2000" dirty="0" smtClean="0">
                <a:latin typeface="Corbel" pitchFamily="34" charset="0"/>
              </a:rPr>
              <a:t>Agreement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Use research </a:t>
            </a:r>
            <a:r>
              <a:rPr lang="en-US" sz="2400" dirty="0">
                <a:latin typeface="Corbel" pitchFamily="34" charset="0"/>
              </a:rPr>
              <a:t>f</a:t>
            </a:r>
            <a:r>
              <a:rPr lang="en-US" sz="2400" dirty="0" smtClean="0">
                <a:latin typeface="Corbel" pitchFamily="34" charset="0"/>
              </a:rPr>
              <a:t>indings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 smtClean="0">
                <a:latin typeface="Corbel" pitchFamily="34" charset="0"/>
              </a:rPr>
              <a:t>Research </a:t>
            </a:r>
            <a:r>
              <a:rPr lang="en-US" sz="2000" dirty="0">
                <a:latin typeface="Corbel" pitchFamily="34" charset="0"/>
              </a:rPr>
              <a:t>results </a:t>
            </a:r>
            <a:r>
              <a:rPr lang="en-US" sz="2000" dirty="0" smtClean="0">
                <a:latin typeface="Corbel" pitchFamily="34" charset="0"/>
              </a:rPr>
              <a:t>maybe </a:t>
            </a:r>
            <a:r>
              <a:rPr lang="en-US" sz="2000" dirty="0">
                <a:latin typeface="Corbel" pitchFamily="34" charset="0"/>
              </a:rPr>
              <a:t>adapted or adopted by an agency for policy development, program review and improvement, or the resolution of technical and operational </a:t>
            </a:r>
            <a:r>
              <a:rPr lang="en-US" sz="2000" dirty="0" smtClean="0">
                <a:latin typeface="Corbel" pitchFamily="34" charset="0"/>
              </a:rPr>
              <a:t>issues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latin typeface="Corbel" pitchFamily="34" charset="0"/>
              </a:rPr>
              <a:t>Build partnerships with researchers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000" dirty="0">
                <a:latin typeface="Corbel" pitchFamily="34" charset="0"/>
              </a:rPr>
              <a:t>Ongoing </a:t>
            </a:r>
            <a:r>
              <a:rPr lang="en-US" sz="2000" dirty="0" smtClean="0">
                <a:latin typeface="Corbel" pitchFamily="34" charset="0"/>
              </a:rPr>
              <a:t>collaboration can </a:t>
            </a:r>
            <a:r>
              <a:rPr lang="en-US" sz="2000" dirty="0">
                <a:latin typeface="Corbel" pitchFamily="34" charset="0"/>
              </a:rPr>
              <a:t>benefit both the SEA and the researcher, and lead to better </a:t>
            </a:r>
            <a:r>
              <a:rPr lang="en-US" sz="2000" dirty="0" smtClean="0">
                <a:latin typeface="Corbel" pitchFamily="34" charset="0"/>
              </a:rPr>
              <a:t>research</a:t>
            </a:r>
            <a:endParaRPr lang="en-US" sz="2000" dirty="0">
              <a:latin typeface="Corbel" pitchFamily="34" charset="0"/>
            </a:endParaRPr>
          </a:p>
        </p:txBody>
      </p:sp>
      <p:sp>
        <p:nvSpPr>
          <p:cNvPr id="8" name="Rectang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077200" cy="86995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rbel" pitchFamily="34" charset="0"/>
              </a:rPr>
              <a:t>Core Practice </a:t>
            </a:r>
            <a:r>
              <a:rPr lang="en-US" sz="3600" dirty="0">
                <a:latin typeface="Corbel" pitchFamily="34" charset="0"/>
              </a:rPr>
              <a:t>6: </a:t>
            </a:r>
            <a:r>
              <a:rPr lang="en-US" sz="3600" dirty="0" smtClean="0">
                <a:latin typeface="Corbel" pitchFamily="34" charset="0"/>
              </a:rPr>
              <a:t>Monitor </a:t>
            </a:r>
            <a:r>
              <a:rPr lang="en-US" sz="3600" dirty="0">
                <a:latin typeface="Corbel" pitchFamily="34" charset="0"/>
              </a:rPr>
              <a:t>Data Use</a:t>
            </a:r>
          </a:p>
        </p:txBody>
      </p:sp>
    </p:spTree>
    <p:extLst>
      <p:ext uri="{BB962C8B-B14F-4D97-AF65-F5344CB8AC3E}">
        <p14:creationId xmlns:p14="http://schemas.microsoft.com/office/powerpoint/2010/main" val="19604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6516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rbel" pitchFamily="34" charset="0"/>
              </a:rPr>
              <a:t>Introduction</a:t>
            </a:r>
            <a:endParaRPr lang="en-US" sz="3600" dirty="0">
              <a:latin typeface="Corbel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267200"/>
          </a:xfrm>
        </p:spPr>
        <p:txBody>
          <a:bodyPr>
            <a:no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use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 should drive data collection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The “research community” is an important user of education data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Developing mutually beneficial relationships between education agencies and the research community makes sense</a:t>
            </a:r>
          </a:p>
        </p:txBody>
      </p:sp>
    </p:spTree>
    <p:extLst>
      <p:ext uri="{BB962C8B-B14F-4D97-AF65-F5344CB8AC3E}">
        <p14:creationId xmlns:p14="http://schemas.microsoft.com/office/powerpoint/2010/main" val="40609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orbel" pitchFamily="34" charset="0"/>
              </a:rPr>
              <a:t>Data </a:t>
            </a:r>
            <a:r>
              <a:rPr lang="en-US" sz="4400" dirty="0" smtClean="0">
                <a:latin typeface="Corbel" pitchFamily="34" charset="0"/>
              </a:rPr>
              <a:t>Partnerships</a:t>
            </a:r>
            <a:endParaRPr lang="en-US" sz="4400" dirty="0">
              <a:latin typeface="Corbel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sz="quarter" idx="1"/>
          </p:nvPr>
        </p:nvSpPr>
        <p:spPr>
          <a:xfrm>
            <a:off x="187656" y="1600200"/>
            <a:ext cx="8575344" cy="4876800"/>
          </a:xfrm>
        </p:spPr>
        <p:txBody>
          <a:bodyPr>
            <a:no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are an integral component of our education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system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Most SEAs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view responding to requests for data as a major responsibility to their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stakeholders and a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wise investment 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education</a:t>
            </a:r>
          </a:p>
          <a:p>
            <a:pPr marL="0" indent="0">
              <a:buNone/>
            </a:pP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Partnerships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with researchers can lead to numerous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tangible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benefits to education agencies, such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as: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ncouraging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research projects that reflect an education agency’s information needs 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priorities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upporting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data-driven decisionmaking by educators 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policymakers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roviding an SEA with access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to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additional research, statistical, and program expertise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uilding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the research skills of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SEA staff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who will work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with members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of the research community while reviewing and servicing data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requests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rbel" pitchFamily="34" charset="0"/>
              </a:rPr>
              <a:t>Foundations for Data Sharing</a:t>
            </a:r>
            <a:endParaRPr lang="en-US" sz="4400" dirty="0">
              <a:latin typeface="Corbel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sz="quarter" idx="1"/>
          </p:nvPr>
        </p:nvSpPr>
        <p:spPr>
          <a:xfrm>
            <a:off x="-152400" y="1676400"/>
            <a:ext cx="8763000" cy="4343400"/>
          </a:xfrm>
        </p:spPr>
        <p:txBody>
          <a:bodyPr>
            <a:noAutofit/>
          </a:bodyPr>
          <a:lstStyle/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r>
              <a:rPr lang="en-US" sz="2100" dirty="0">
                <a:solidFill>
                  <a:srgbClr val="619271">
                    <a:lumMod val="50000"/>
                  </a:srgbClr>
                </a:solidFill>
                <a:latin typeface="Corbel" pitchFamily="34" charset="0"/>
              </a:rPr>
              <a:t>Data </a:t>
            </a:r>
            <a:r>
              <a:rPr lang="en-US" sz="2100" dirty="0" smtClean="0">
                <a:solidFill>
                  <a:srgbClr val="619271">
                    <a:lumMod val="50000"/>
                  </a:srgbClr>
                </a:solidFill>
                <a:latin typeface="Corbel" pitchFamily="34" charset="0"/>
              </a:rPr>
              <a:t>governance</a:t>
            </a: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rgbClr val="619271">
                  <a:lumMod val="50000"/>
                </a:srgbClr>
              </a:solidFill>
              <a:latin typeface="Corbel" pitchFamily="34" charset="0"/>
            </a:endParaRP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619271">
                    <a:lumMod val="50000"/>
                  </a:srgbClr>
                </a:solidFill>
                <a:latin typeface="Corbel" pitchFamily="34" charset="0"/>
              </a:rPr>
              <a:t>Data </a:t>
            </a:r>
            <a:r>
              <a:rPr lang="en-US" sz="2100" dirty="0">
                <a:solidFill>
                  <a:srgbClr val="619271">
                    <a:lumMod val="50000"/>
                  </a:srgbClr>
                </a:solidFill>
                <a:latin typeface="Corbel" pitchFamily="34" charset="0"/>
              </a:rPr>
              <a:t>sharing infrastructure </a:t>
            </a:r>
            <a:endParaRPr lang="en-US" sz="2100" dirty="0" smtClean="0">
              <a:solidFill>
                <a:srgbClr val="619271">
                  <a:lumMod val="50000"/>
                </a:srgbClr>
              </a:solidFill>
              <a:latin typeface="Corbel" pitchFamily="34" charset="0"/>
            </a:endParaRP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rgbClr val="619271">
                  <a:lumMod val="50000"/>
                </a:srgbClr>
              </a:solidFill>
              <a:latin typeface="Corbel" pitchFamily="34" charset="0"/>
            </a:endParaRP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r>
              <a:rPr lang="en-US" sz="2100" dirty="0" smtClean="0">
                <a:solidFill>
                  <a:srgbClr val="619271">
                    <a:lumMod val="50000"/>
                  </a:srgbClr>
                </a:solidFill>
                <a:latin typeface="Corbel" pitchFamily="34" charset="0"/>
              </a:rPr>
              <a:t>Priorities and goals of the agency</a:t>
            </a: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endParaRPr lang="en-US" sz="1050" dirty="0">
              <a:solidFill>
                <a:srgbClr val="619271">
                  <a:lumMod val="50000"/>
                </a:srgbClr>
              </a:solidFill>
              <a:latin typeface="Corbel" pitchFamily="34" charset="0"/>
            </a:endParaRP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r>
              <a:rPr lang="en-US" sz="2100" dirty="0" smtClean="0">
                <a:latin typeface="Corbel" pitchFamily="34" charset="0"/>
              </a:rPr>
              <a:t>Recognize the numerous dimensions of a research proposal</a:t>
            </a: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700" dirty="0" smtClean="0">
                <a:latin typeface="Corbel" pitchFamily="34" charset="0"/>
              </a:rPr>
              <a:t>Which data are being requested and for what purpose?</a:t>
            </a: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700" dirty="0">
                <a:latin typeface="Corbel" pitchFamily="34" charset="0"/>
              </a:rPr>
              <a:t>Whether the requested data are appropriate to address the research question(s)?</a:t>
            </a: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700" dirty="0">
                <a:latin typeface="Corbel" pitchFamily="34" charset="0"/>
              </a:rPr>
              <a:t>Which data are actually available from the agency?</a:t>
            </a: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700" dirty="0">
                <a:latin typeface="Corbel" pitchFamily="34" charset="0"/>
              </a:rPr>
              <a:t>Which data can be shared?</a:t>
            </a: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700" dirty="0">
                <a:latin typeface="Corbel" pitchFamily="34" charset="0"/>
              </a:rPr>
              <a:t>Which data need to be masked, de-identified, or otherwise altered to protect individual privacy?</a:t>
            </a: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endParaRPr lang="en-US" sz="1700" dirty="0">
              <a:latin typeface="Corbel" pitchFamily="34" charset="0"/>
            </a:endParaRPr>
          </a:p>
          <a:p>
            <a:pPr lvl="2">
              <a:buClr>
                <a:srgbClr val="5E9271"/>
              </a:buClr>
              <a:buFont typeface="Wingdings" pitchFamily="2" charset="2"/>
              <a:buChar char="§"/>
            </a:pPr>
            <a:endParaRPr lang="en-US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153400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Corbel" pitchFamily="34" charset="0"/>
              </a:rPr>
              <a:t>Challenges to Sharing Data</a:t>
            </a:r>
            <a:endParaRPr lang="en-US" sz="4400" dirty="0">
              <a:latin typeface="Corbel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sz="quarter" idx="1"/>
          </p:nvPr>
        </p:nvSpPr>
        <p:spPr>
          <a:xfrm>
            <a:off x="166048" y="1613848"/>
            <a:ext cx="8749352" cy="4495800"/>
          </a:xfrm>
        </p:spPr>
        <p:txBody>
          <a:bodyPr>
            <a:noAutofit/>
          </a:bodyPr>
          <a:lstStyle/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Supplying </a:t>
            </a:r>
            <a:r>
              <a:rPr lang="en-US" sz="2200" dirty="0">
                <a:latin typeface="Corbel" pitchFamily="34" charset="0"/>
              </a:rPr>
              <a:t>data to the research community comes at a cost to the </a:t>
            </a:r>
            <a:r>
              <a:rPr lang="en-US" sz="2200" dirty="0" smtClean="0">
                <a:latin typeface="Corbel" pitchFamily="34" charset="0"/>
              </a:rPr>
              <a:t>SEA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 smtClean="0">
                <a:latin typeface="Corbel" pitchFamily="34" charset="0"/>
              </a:rPr>
              <a:t>Responding </a:t>
            </a:r>
            <a:r>
              <a:rPr lang="en-US" sz="1800" dirty="0">
                <a:latin typeface="Corbel" pitchFamily="34" charset="0"/>
              </a:rPr>
              <a:t>to the growing volume of data requests can become a full-time job for one or </a:t>
            </a:r>
            <a:r>
              <a:rPr lang="en-US" sz="1800" dirty="0" smtClean="0">
                <a:latin typeface="Corbel" pitchFamily="34" charset="0"/>
              </a:rPr>
              <a:t>more staff members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There are also </a:t>
            </a:r>
            <a:r>
              <a:rPr lang="en-US" sz="1800" dirty="0" smtClean="0">
                <a:latin typeface="Corbel" pitchFamily="34" charset="0"/>
              </a:rPr>
              <a:t>practical </a:t>
            </a:r>
            <a:r>
              <a:rPr lang="en-US" sz="1800" dirty="0">
                <a:latin typeface="Corbel" pitchFamily="34" charset="0"/>
              </a:rPr>
              <a:t>concerns about sharing education data </a:t>
            </a:r>
            <a:endParaRPr lang="en-US" sz="1800" dirty="0" smtClean="0">
              <a:latin typeface="Corbe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800" dirty="0">
                <a:latin typeface="Corbel" pitchFamily="34" charset="0"/>
              </a:rPr>
              <a:t>C</a:t>
            </a:r>
            <a:r>
              <a:rPr lang="en-US" sz="1800" dirty="0" smtClean="0">
                <a:latin typeface="Corbel" pitchFamily="34" charset="0"/>
              </a:rPr>
              <a:t>onfidentiality and security issues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>
                <a:latin typeface="Corbel" pitchFamily="34" charset="0"/>
              </a:rPr>
              <a:t>D</a:t>
            </a:r>
            <a:r>
              <a:rPr lang="en-US" sz="1800" dirty="0" smtClean="0">
                <a:latin typeface="Corbel" pitchFamily="34" charset="0"/>
              </a:rPr>
              <a:t>ata </a:t>
            </a:r>
            <a:r>
              <a:rPr lang="en-US" sz="1800" dirty="0">
                <a:latin typeface="Corbel" pitchFamily="34" charset="0"/>
              </a:rPr>
              <a:t>ownership </a:t>
            </a:r>
            <a:r>
              <a:rPr lang="en-US" sz="1800" dirty="0" smtClean="0">
                <a:latin typeface="Corbel" pitchFamily="34" charset="0"/>
              </a:rPr>
              <a:t>conflicts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>
                <a:latin typeface="Corbel" pitchFamily="34" charset="0"/>
              </a:rPr>
              <a:t>C</a:t>
            </a:r>
            <a:r>
              <a:rPr lang="en-US" sz="1800" dirty="0" smtClean="0">
                <a:latin typeface="Corbel" pitchFamily="34" charset="0"/>
              </a:rPr>
              <a:t>oncern regarding the </a:t>
            </a:r>
            <a:r>
              <a:rPr lang="en-US" sz="1800" dirty="0">
                <a:latin typeface="Corbel" pitchFamily="34" charset="0"/>
              </a:rPr>
              <a:t>potential for misusing or misinterpreting </a:t>
            </a:r>
            <a:r>
              <a:rPr lang="en-US" sz="1800" dirty="0" smtClean="0">
                <a:latin typeface="Corbel" pitchFamily="34" charset="0"/>
              </a:rPr>
              <a:t>data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US" sz="300" dirty="0" smtClean="0"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Resource </a:t>
            </a:r>
            <a:r>
              <a:rPr lang="en-US" sz="2200" dirty="0">
                <a:latin typeface="Corbel" pitchFamily="34" charset="0"/>
              </a:rPr>
              <a:t>a</a:t>
            </a:r>
            <a:r>
              <a:rPr lang="en-US" sz="2200" dirty="0" smtClean="0">
                <a:latin typeface="Corbel" pitchFamily="34" charset="0"/>
              </a:rPr>
              <a:t>llocation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>
                <a:latin typeface="Corbel" pitchFamily="34" charset="0"/>
              </a:rPr>
              <a:t>Staff time required to establish an infrastructure, implement core data sharing practices, and manage and monitor requests can create a significant resource burden for an SEA</a:t>
            </a:r>
            <a:r>
              <a:rPr lang="en-US" sz="1800" dirty="0" smtClean="0">
                <a:latin typeface="Corbel" pitchFamily="34" charset="0"/>
              </a:rPr>
              <a:t>.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US" sz="300" dirty="0" smtClean="0"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200" dirty="0" smtClean="0">
                <a:latin typeface="Corbel" pitchFamily="34" charset="0"/>
              </a:rPr>
              <a:t>Data </a:t>
            </a:r>
            <a:r>
              <a:rPr lang="en-US" sz="2200" dirty="0">
                <a:latin typeface="Corbel" pitchFamily="34" charset="0"/>
              </a:rPr>
              <a:t>l</a:t>
            </a:r>
            <a:r>
              <a:rPr lang="en-US" sz="2200" dirty="0" smtClean="0">
                <a:latin typeface="Corbel" pitchFamily="34" charset="0"/>
              </a:rPr>
              <a:t>imitations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800" dirty="0" smtClean="0">
                <a:latin typeface="Corbel" pitchFamily="34" charset="0"/>
              </a:rPr>
              <a:t>Data </a:t>
            </a:r>
            <a:r>
              <a:rPr lang="en-US" sz="1800" dirty="0">
                <a:latin typeface="Corbel" pitchFamily="34" charset="0"/>
              </a:rPr>
              <a:t>collected by SEAs are intended for specific purposes </a:t>
            </a:r>
            <a:r>
              <a:rPr lang="en-US" sz="1800" dirty="0" smtClean="0">
                <a:latin typeface="Corbel" pitchFamily="34" charset="0"/>
              </a:rPr>
              <a:t>and </a:t>
            </a:r>
            <a:r>
              <a:rPr lang="en-US" sz="1800" dirty="0">
                <a:latin typeface="Corbel" pitchFamily="34" charset="0"/>
              </a:rPr>
              <a:t>may not necessarily meet the precise needs of research projects. </a:t>
            </a:r>
            <a:endParaRPr lang="en-US" sz="1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Corbel" pitchFamily="34" charset="0"/>
              </a:rPr>
              <a:t>Effectively Managing Data Requests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990600" y="2743200"/>
            <a:ext cx="8153400" cy="3352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Corbel" pitchFamily="34" charset="0"/>
              </a:rPr>
              <a:t>Chapter 2. Core Practices</a:t>
            </a: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1. Help Researchers Understand Agency Data and the                           </a:t>
            </a: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    Data Request Process</a:t>
            </a:r>
            <a:endParaRPr lang="en-US" sz="2000" dirty="0">
              <a:latin typeface="Corbel" pitchFamily="34" charset="0"/>
            </a:endParaRP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2. Create Effective Data Request Forms for Researchers</a:t>
            </a:r>
            <a:endParaRPr lang="en-US" sz="2000" dirty="0">
              <a:latin typeface="Corbel" pitchFamily="34" charset="0"/>
            </a:endParaRP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3. Review Data Requests Strategically</a:t>
            </a:r>
            <a:endParaRPr lang="en-US" sz="2000" dirty="0">
              <a:latin typeface="Corbel" pitchFamily="34" charset="0"/>
            </a:endParaRP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4. Manage the Data Request Process Efficiently</a:t>
            </a:r>
            <a:endParaRPr lang="en-US" sz="2000" dirty="0">
              <a:latin typeface="Corbel" pitchFamily="34" charset="0"/>
            </a:endParaRP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5. Release Data Appropriately</a:t>
            </a:r>
            <a:endParaRPr lang="en-US" sz="2000" dirty="0">
              <a:latin typeface="Corbel" pitchFamily="34" charset="0"/>
            </a:endParaRPr>
          </a:p>
          <a:p>
            <a:pPr marL="365760" lvl="1" indent="0"/>
            <a:r>
              <a:rPr lang="en-US" sz="2000" dirty="0" smtClean="0">
                <a:latin typeface="Corbel" pitchFamily="34" charset="0"/>
              </a:rPr>
              <a:t>6. Monitor </a:t>
            </a:r>
            <a:r>
              <a:rPr lang="en-US" sz="2000" dirty="0">
                <a:latin typeface="Corbel" pitchFamily="34" charset="0"/>
              </a:rPr>
              <a:t>Data Use</a:t>
            </a:r>
          </a:p>
          <a:p>
            <a:endParaRPr lang="en-US" sz="32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86888" y="304800"/>
            <a:ext cx="8686800" cy="86995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rbel" pitchFamily="34" charset="0"/>
              </a:rPr>
              <a:t>Core Practice </a:t>
            </a:r>
            <a:r>
              <a:rPr lang="en-US" sz="3200" dirty="0">
                <a:latin typeface="Corbel" pitchFamily="34" charset="0"/>
              </a:rPr>
              <a:t>1: Help Researchers Understand Agency Data and </a:t>
            </a:r>
            <a:r>
              <a:rPr lang="en-US" sz="3200" dirty="0" smtClean="0">
                <a:latin typeface="Corbel" pitchFamily="34" charset="0"/>
              </a:rPr>
              <a:t>the Data </a:t>
            </a:r>
            <a:r>
              <a:rPr lang="en-US" sz="3200" dirty="0">
                <a:latin typeface="Corbel" pitchFamily="34" charset="0"/>
              </a:rPr>
              <a:t>Request </a:t>
            </a:r>
            <a:r>
              <a:rPr lang="en-US" sz="3200" dirty="0" smtClean="0">
                <a:latin typeface="Corbel" pitchFamily="34" charset="0"/>
              </a:rPr>
              <a:t>Process</a:t>
            </a:r>
            <a:endParaRPr lang="en-US" sz="4400" dirty="0">
              <a:latin typeface="Corbel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3048" y="1600200"/>
            <a:ext cx="4879848" cy="44196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588" lvl="1" indent="-273050">
              <a:spcAft>
                <a:spcPts val="1200"/>
              </a:spcAft>
              <a:buClr>
                <a:srgbClr val="BE7656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Develop training materials about an agency’s use of data terms, definitions, coding instructions, and metadata</a:t>
            </a:r>
          </a:p>
          <a:p>
            <a:pPr marL="509588" lvl="1" indent="-273050">
              <a:spcAft>
                <a:spcPts val="1200"/>
              </a:spcAft>
              <a:buClr>
                <a:srgbClr val="BE7656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Disseminate accurate information about relevant data sharing procedures and request forms</a:t>
            </a:r>
          </a:p>
          <a:p>
            <a:pPr marL="509588" lvl="1" indent="-273050">
              <a:spcAft>
                <a:spcPts val="1200"/>
              </a:spcAft>
              <a:buClr>
                <a:srgbClr val="BE7656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Provide a detailed description of all expectations to  ensure that researchers are aware of their responsibilities for complying with policies for protecting, managing, and using data</a:t>
            </a:r>
          </a:p>
          <a:p>
            <a:pPr marL="509588" lvl="1" indent="-273050">
              <a:spcAft>
                <a:spcPts val="1200"/>
              </a:spcAft>
              <a:buClr>
                <a:srgbClr val="BE7656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Establish training topics, such as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SEA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research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priorities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governance and privacy policies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sources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Metadata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management expectations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Ethical and legal responsibilities</a:t>
            </a:r>
          </a:p>
          <a:p>
            <a:pPr marL="796608" lvl="2" indent="-285750">
              <a:spcBef>
                <a:spcPts val="0"/>
              </a:spcBef>
              <a:buClr>
                <a:srgbClr val="5E927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Communications responsibilities</a:t>
            </a:r>
          </a:p>
        </p:txBody>
      </p:sp>
      <p:pic>
        <p:nvPicPr>
          <p:cNvPr id="9" name="Picture 8" descr="DU-research_cover-brown-pl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8448" y="1662616"/>
            <a:ext cx="3730752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-140031" y="1600200"/>
            <a:ext cx="4988256" cy="44196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Creating standardized forms will streamline the request and evaluation process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Preliminary Research/Data Request Form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Full Research/Data Request Form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sharing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greements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Agreement modification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f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orms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Personal access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greement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Certification of data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estruction</a:t>
            </a:r>
          </a:p>
          <a:p>
            <a:pPr lvl="2">
              <a:buFont typeface="Wingdings" pitchFamily="2" charset="2"/>
              <a:buChar char="Ø"/>
            </a:pPr>
            <a:endParaRPr lang="en-US" sz="50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 lvl="1">
              <a:buClr>
                <a:srgbClr val="BE7656"/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Standardized forms should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Help researchers accurately identify the data they are requesting 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Concisely, yet comprehensively, describe the proposed research plan</a:t>
            </a:r>
          </a:p>
          <a:p>
            <a:pPr lvl="2">
              <a:buClr>
                <a:srgbClr val="5E927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Accurately capture all information needed by SEA staff to evaluate a request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1" y="1524000"/>
            <a:ext cx="4006519" cy="523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501201" y="228600"/>
            <a:ext cx="8261799" cy="8699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6E544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rbel" pitchFamily="34" charset="0"/>
              </a:rPr>
              <a:t>Core Practice 2: Create Effective Data Request Forms for Researchers</a:t>
            </a:r>
            <a:endParaRPr lang="en-US" sz="3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206992" y="1600200"/>
            <a:ext cx="4136408" cy="495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Staff review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Data steward review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Review boards (including IRBs) </a:t>
            </a: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Legal counsel review</a:t>
            </a:r>
          </a:p>
          <a:p>
            <a:pPr>
              <a:buSzPct val="75000"/>
              <a:buFont typeface="Wingdings" pitchFamily="2" charset="2"/>
              <a:buChar char="Ø"/>
            </a:pPr>
            <a:endParaRPr lang="en-US" sz="110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Working with outside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agencies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By linking education data with data from outside agencies, researchers can answer questions about education that go far beyond the classroom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Corbel" pitchFamily="34" charset="0"/>
              </a:rPr>
              <a:t>Memoranda of understanding (MOU)</a:t>
            </a:r>
          </a:p>
          <a:p>
            <a:pPr lvl="1">
              <a:buSzPct val="75000"/>
              <a:buFont typeface="Wingdings" pitchFamily="2" charset="2"/>
              <a:buChar char="Ø"/>
            </a:pPr>
            <a:endParaRPr lang="en-US" sz="2100" dirty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>
              <a:buSzPct val="75000"/>
              <a:buFont typeface="Wingdings" pitchFamily="2" charset="2"/>
              <a:buChar char="Ø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orbel" pitchFamily="34" charset="0"/>
            </a:endParaRPr>
          </a:p>
          <a:p>
            <a:pPr lvl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419600" y="1600200"/>
            <a:ext cx="4724400" cy="27432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Corbel" pitchFamily="34" charset="0"/>
              </a:rPr>
              <a:t>When beginning the review, consider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Does the SEA have the requested data?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Can the SEA legally provide the data?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Has the researcher completed all training? 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If this researcher has previously been granted access to data, did he or she adhere to all agency requirements? Were data managed and used appropriately? 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Has the destruction of previously accessed datasets been certified? 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If the researcher is affiliated with a research organization, such as a university, does the researcher have approval for the project from the organization’s IRB? 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Will any fees be required? If so, have they been paid?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sz="1600" dirty="0" smtClean="0">
                <a:latin typeface="Corbel" pitchFamily="34" charset="0"/>
              </a:rPr>
              <a:t>Does the SEA have the available resources to assemble the data? </a:t>
            </a:r>
          </a:p>
        </p:txBody>
      </p:sp>
      <p:sp>
        <p:nvSpPr>
          <p:cNvPr id="11" name="Rectangle 1"/>
          <p:cNvSpPr txBox="1">
            <a:spLocks/>
          </p:cNvSpPr>
          <p:nvPr/>
        </p:nvSpPr>
        <p:spPr>
          <a:xfrm>
            <a:off x="501201" y="228600"/>
            <a:ext cx="8261799" cy="8699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rgbClr val="6E544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orbel" pitchFamily="34" charset="0"/>
              </a:rPr>
              <a:t>Core Practice 3: Review Data </a:t>
            </a:r>
          </a:p>
          <a:p>
            <a:r>
              <a:rPr lang="en-US" sz="3600" dirty="0" smtClean="0">
                <a:latin typeface="Corbel" pitchFamily="34" charset="0"/>
              </a:rPr>
              <a:t>Requests Strategically</a:t>
            </a:r>
            <a:endParaRPr lang="en-US" sz="36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80">
  <a:themeElements>
    <a:clrScheme name="Custom 10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619271"/>
      </a:accent1>
      <a:accent2>
        <a:srgbClr val="BE7656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618392"/>
      </a:hlink>
      <a:folHlink>
        <a:srgbClr val="61839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TS010352480</Template>
  <TotalTime>0</TotalTime>
  <Words>1130</Words>
  <Application>Microsoft Office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TS010352480</vt:lpstr>
      <vt:lpstr>Forum Guide to  Supporting Data Access  for Researchers  A State Education  Agency Perspective</vt:lpstr>
      <vt:lpstr>Introduction</vt:lpstr>
      <vt:lpstr>Data Partnerships</vt:lpstr>
      <vt:lpstr>Foundations for Data Sharing</vt:lpstr>
      <vt:lpstr>Challenges to Sharing Data</vt:lpstr>
      <vt:lpstr>Effectively Managing Data Requests</vt:lpstr>
      <vt:lpstr>Core Practice 1: Help Researchers Understand Agency Data and the Data Request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Practice 6: Monitor Data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2012-06-11T18:58:32Z</dcterms:created>
  <dcterms:modified xsi:type="dcterms:W3CDTF">2013-03-19T00:43:49Z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