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7"/>
  </p:notesMasterIdLst>
  <p:sldIdLst>
    <p:sldId id="303" r:id="rId5"/>
    <p:sldId id="307" r:id="rId6"/>
    <p:sldId id="308" r:id="rId7"/>
    <p:sldId id="319" r:id="rId8"/>
    <p:sldId id="339" r:id="rId9"/>
    <p:sldId id="342" r:id="rId10"/>
    <p:sldId id="343" r:id="rId11"/>
    <p:sldId id="350" r:id="rId12"/>
    <p:sldId id="359" r:id="rId13"/>
    <p:sldId id="363" r:id="rId14"/>
    <p:sldId id="364" r:id="rId15"/>
    <p:sldId id="365" r:id="rId16"/>
    <p:sldId id="366" r:id="rId17"/>
    <p:sldId id="323" r:id="rId18"/>
    <p:sldId id="325" r:id="rId19"/>
    <p:sldId id="340" r:id="rId20"/>
    <p:sldId id="351" r:id="rId21"/>
    <p:sldId id="324" r:id="rId22"/>
    <p:sldId id="332" r:id="rId23"/>
    <p:sldId id="344" r:id="rId24"/>
    <p:sldId id="352" r:id="rId25"/>
    <p:sldId id="326" r:id="rId26"/>
    <p:sldId id="333" r:id="rId27"/>
    <p:sldId id="353" r:id="rId28"/>
    <p:sldId id="327" r:id="rId29"/>
    <p:sldId id="334" r:id="rId30"/>
    <p:sldId id="345" r:id="rId31"/>
    <p:sldId id="354" r:id="rId32"/>
    <p:sldId id="362" r:id="rId33"/>
    <p:sldId id="328" r:id="rId34"/>
    <p:sldId id="335" r:id="rId35"/>
    <p:sldId id="349" r:id="rId36"/>
    <p:sldId id="355" r:id="rId37"/>
    <p:sldId id="329" r:id="rId38"/>
    <p:sldId id="336" r:id="rId39"/>
    <p:sldId id="346" r:id="rId40"/>
    <p:sldId id="356" r:id="rId41"/>
    <p:sldId id="331" r:id="rId42"/>
    <p:sldId id="338" r:id="rId43"/>
    <p:sldId id="347" r:id="rId44"/>
    <p:sldId id="358" r:id="rId45"/>
    <p:sldId id="301" r:id="rId4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68744"/>
    <a:srgbClr val="502871"/>
    <a:srgbClr val="0D809D"/>
    <a:srgbClr val="8AA33B"/>
    <a:srgbClr val="45496B"/>
    <a:srgbClr val="7980A3"/>
    <a:srgbClr val="EDEEF3"/>
    <a:srgbClr val="F7F8FB"/>
    <a:srgbClr val="F5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6" autoAdjust="0"/>
    <p:restoredTop sz="91437" autoAdjust="0"/>
  </p:normalViewPr>
  <p:slideViewPr>
    <p:cSldViewPr>
      <p:cViewPr>
        <p:scale>
          <a:sx n="70" d="100"/>
          <a:sy n="70" d="100"/>
        </p:scale>
        <p:origin x="-98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BE4EF-9DB7-45DC-9966-C44524A7054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9EF663D5-838A-41F4-BB23-381042B50DA4}">
      <dgm:prSet phldrT="[Text]"/>
      <dgm:spPr>
        <a:xfrm>
          <a:off x="2203581" y="150246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53548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Dashboards and Reporting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B696B2EF-8EB8-4C4B-A7EB-B6E36015028C}" type="parTrans" cxnId="{1BCB6342-219B-4763-A522-3090A72241E6}">
      <dgm:prSet/>
      <dgm:spPr/>
      <dgm:t>
        <a:bodyPr/>
        <a:lstStyle/>
        <a:p>
          <a:endParaRPr lang="en-US"/>
        </a:p>
      </dgm:t>
    </dgm:pt>
    <dgm:pt modelId="{22D05B64-1280-4319-A831-51B576A1287D}" type="sibTrans" cxnId="{1BCB6342-219B-4763-A522-3090A72241E6}">
      <dgm:prSet/>
      <dgm:spPr/>
      <dgm:t>
        <a:bodyPr/>
        <a:lstStyle/>
        <a:p>
          <a:endParaRPr lang="en-US"/>
        </a:p>
      </dgm:t>
    </dgm:pt>
    <dgm:pt modelId="{957DC96B-4A7A-4B72-A36C-41268EB802C6}">
      <dgm:prSet phldrT="[Text]"/>
      <dgm:spPr>
        <a:xfrm>
          <a:off x="106055" y="1172143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Public Reporting Current=WINSS Future=WISEdash	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1FB112B0-C0B6-4679-8F03-98434DFB82BE}" type="parTrans" cxnId="{43DAD87A-29C0-44AA-A529-27D089DCE2BF}">
      <dgm:prSet/>
      <dgm:spPr>
        <a:xfrm>
          <a:off x="636113" y="870481"/>
          <a:ext cx="2097526" cy="221332"/>
        </a:xfrm>
        <a:custGeom>
          <a:avLst/>
          <a:gdLst/>
          <a:ahLst/>
          <a:cxnLst/>
          <a:rect l="0" t="0" r="0" b="0"/>
          <a:pathLst>
            <a:path>
              <a:moveTo>
                <a:pt x="2097526" y="0"/>
              </a:moveTo>
              <a:lnTo>
                <a:pt x="2097526" y="150831"/>
              </a:lnTo>
              <a:lnTo>
                <a:pt x="0" y="150831"/>
              </a:lnTo>
              <a:lnTo>
                <a:pt x="0" y="221332"/>
              </a:lnTo>
            </a:path>
          </a:pathLst>
        </a:custGeom>
        <a:noFill/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/>
        </a:p>
      </dgm:t>
    </dgm:pt>
    <dgm:pt modelId="{CE3BC03A-F8FC-4540-B187-FAB5ED2FB4C2}" type="sibTrans" cxnId="{43DAD87A-29C0-44AA-A529-27D089DCE2BF}">
      <dgm:prSet/>
      <dgm:spPr/>
      <dgm:t>
        <a:bodyPr/>
        <a:lstStyle/>
        <a:p>
          <a:endParaRPr lang="en-US"/>
        </a:p>
      </dgm:t>
    </dgm:pt>
    <dgm:pt modelId="{4AC0E4BA-E0EC-4743-A4F9-8EF363E30969}">
      <dgm:prSet phldrT="[Text]"/>
      <dgm:spPr>
        <a:xfrm>
          <a:off x="1504405" y="1172143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Performance Report Cards (SDPR)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64CF91C0-0FEA-407E-81A1-BDACCF39E6DD}" type="parTrans" cxnId="{6104C08E-F334-4EAA-ABAB-5B2738DF624C}">
      <dgm:prSet/>
      <dgm:spPr>
        <a:xfrm>
          <a:off x="2034464" y="870481"/>
          <a:ext cx="699175" cy="221332"/>
        </a:xfrm>
        <a:custGeom>
          <a:avLst/>
          <a:gdLst/>
          <a:ahLst/>
          <a:cxnLst/>
          <a:rect l="0" t="0" r="0" b="0"/>
          <a:pathLst>
            <a:path>
              <a:moveTo>
                <a:pt x="699175" y="0"/>
              </a:moveTo>
              <a:lnTo>
                <a:pt x="699175" y="150831"/>
              </a:lnTo>
              <a:lnTo>
                <a:pt x="0" y="150831"/>
              </a:lnTo>
              <a:lnTo>
                <a:pt x="0" y="221332"/>
              </a:lnTo>
            </a:path>
          </a:pathLst>
        </a:custGeom>
        <a:noFill/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/>
        </a:p>
      </dgm:t>
    </dgm:pt>
    <dgm:pt modelId="{197D800D-66BF-4FB8-BBD2-B1BDF944098F}" type="sibTrans" cxnId="{6104C08E-F334-4EAA-ABAB-5B2738DF624C}">
      <dgm:prSet/>
      <dgm:spPr/>
      <dgm:t>
        <a:bodyPr/>
        <a:lstStyle/>
        <a:p>
          <a:endParaRPr lang="en-US"/>
        </a:p>
      </dgm:t>
    </dgm:pt>
    <dgm:pt modelId="{0B7B28C8-4CDC-4BE5-BC7E-C7438FF0731C}">
      <dgm:prSet phldrT="[Text]"/>
      <dgm:spPr>
        <a:xfrm>
          <a:off x="4301107" y="1172143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Secure Home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F080715A-266D-4808-A7B1-CC00E0E498E8}" type="parTrans" cxnId="{3F8A7F0D-060C-43D0-AC96-D3A31828D50A}">
      <dgm:prSet/>
      <dgm:spPr>
        <a:xfrm>
          <a:off x="2733639" y="870481"/>
          <a:ext cx="2097526" cy="22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31"/>
              </a:lnTo>
              <a:lnTo>
                <a:pt x="2097526" y="150831"/>
              </a:lnTo>
              <a:lnTo>
                <a:pt x="2097526" y="221332"/>
              </a:lnTo>
            </a:path>
          </a:pathLst>
        </a:custGeom>
        <a:noFill/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/>
        </a:p>
      </dgm:t>
    </dgm:pt>
    <dgm:pt modelId="{ADD4023F-DB97-4C41-A933-A223A788ED98}" type="sibTrans" cxnId="{3F8A7F0D-060C-43D0-AC96-D3A31828D50A}">
      <dgm:prSet/>
      <dgm:spPr/>
      <dgm:t>
        <a:bodyPr/>
        <a:lstStyle/>
        <a:p>
          <a:endParaRPr lang="en-US"/>
        </a:p>
      </dgm:t>
    </dgm:pt>
    <dgm:pt modelId="{AE1EEF79-81C9-4768-92F6-E1F0E3DEEC13}">
      <dgm:prSet phldrT="[Text]"/>
      <dgm:spPr>
        <a:xfrm>
          <a:off x="1504405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ASM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B9B22679-627D-48F9-83D8-1586F253376D}" type="parTrans" cxnId="{3486A767-F5C1-4151-AEF2-3C5EC3064FBF}">
      <dgm:prSet/>
      <dgm:spPr>
        <a:xfrm>
          <a:off x="2034464" y="1892378"/>
          <a:ext cx="2796701" cy="221332"/>
        </a:xfrm>
        <a:custGeom>
          <a:avLst/>
          <a:gdLst/>
          <a:ahLst/>
          <a:cxnLst/>
          <a:rect l="0" t="0" r="0" b="0"/>
          <a:pathLst>
            <a:path>
              <a:moveTo>
                <a:pt x="2796701" y="0"/>
              </a:moveTo>
              <a:lnTo>
                <a:pt x="2796701" y="150831"/>
              </a:lnTo>
              <a:lnTo>
                <a:pt x="0" y="150831"/>
              </a:lnTo>
              <a:lnTo>
                <a:pt x="0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/>
        </a:p>
      </dgm:t>
    </dgm:pt>
    <dgm:pt modelId="{DAD6F2B4-8F96-45C6-86BC-52632320A7CF}" type="sibTrans" cxnId="{3486A767-F5C1-4151-AEF2-3C5EC3064FBF}">
      <dgm:prSet/>
      <dgm:spPr/>
      <dgm:t>
        <a:bodyPr/>
        <a:lstStyle/>
        <a:p>
          <a:endParaRPr lang="en-US"/>
        </a:p>
      </dgm:t>
    </dgm:pt>
    <dgm:pt modelId="{5C8B026E-A2B0-471B-AFB2-605D55AFA7ED}">
      <dgm:prSet phldrT="[Text]"/>
      <dgm:spPr>
        <a:xfrm>
          <a:off x="2902756" y="1172143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WISEmaps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CD55DE43-EA50-4C37-A108-820B9C061862}" type="parTrans" cxnId="{D5B09A07-F9FA-449D-8CD1-FE6EB42E073D}">
      <dgm:prSet/>
      <dgm:spPr>
        <a:xfrm>
          <a:off x="2733639" y="870481"/>
          <a:ext cx="699175" cy="22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31"/>
              </a:lnTo>
              <a:lnTo>
                <a:pt x="699175" y="150831"/>
              </a:lnTo>
              <a:lnTo>
                <a:pt x="699175" y="221332"/>
              </a:lnTo>
            </a:path>
          </a:pathLst>
        </a:custGeom>
        <a:noFill/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/>
        </a:p>
      </dgm:t>
    </dgm:pt>
    <dgm:pt modelId="{C1AB0E29-A9F8-4B88-8B17-767FE2E2A0E3}" type="sibTrans" cxnId="{D5B09A07-F9FA-449D-8CD1-FE6EB42E073D}">
      <dgm:prSet/>
      <dgm:spPr/>
      <dgm:t>
        <a:bodyPr/>
        <a:lstStyle/>
        <a:p>
          <a:endParaRPr lang="en-US"/>
        </a:p>
      </dgm:t>
    </dgm:pt>
    <dgm:pt modelId="{025ACD52-199A-41A8-90D6-A75A9B01825C}">
      <dgm:prSet phldrT="[Text]"/>
      <dgm:spPr>
        <a:xfrm>
          <a:off x="2902756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MDAT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C16E8FC4-50A5-4249-BCFB-DCCE4FCF22B7}" type="parTrans" cxnId="{30AEE543-2045-41CF-B827-0AA54432C615}">
      <dgm:prSet/>
      <dgm:spPr>
        <a:xfrm>
          <a:off x="3432814" y="1892378"/>
          <a:ext cx="1398350" cy="221332"/>
        </a:xfrm>
        <a:custGeom>
          <a:avLst/>
          <a:gdLst/>
          <a:ahLst/>
          <a:cxnLst/>
          <a:rect l="0" t="0" r="0" b="0"/>
          <a:pathLst>
            <a:path>
              <a:moveTo>
                <a:pt x="1398350" y="0"/>
              </a:moveTo>
              <a:lnTo>
                <a:pt x="1398350" y="150831"/>
              </a:lnTo>
              <a:lnTo>
                <a:pt x="0" y="150831"/>
              </a:lnTo>
              <a:lnTo>
                <a:pt x="0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/>
        </a:p>
      </dgm:t>
    </dgm:pt>
    <dgm:pt modelId="{1EEB9EFC-5946-48A3-88B7-4D319BED3916}" type="sibTrans" cxnId="{30AEE543-2045-41CF-B827-0AA54432C615}">
      <dgm:prSet/>
      <dgm:spPr/>
      <dgm:t>
        <a:bodyPr/>
        <a:lstStyle/>
        <a:p>
          <a:endParaRPr lang="en-US"/>
        </a:p>
      </dgm:t>
    </dgm:pt>
    <dgm:pt modelId="{A6E69635-99AA-48E8-BABE-3383E59699D9}">
      <dgm:prSet phldrT="[Text]"/>
      <dgm:spPr>
        <a:xfrm>
          <a:off x="4301107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MDAT Training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BC515107-CED8-4342-B867-401541EA5B3F}" type="parTrans" cxnId="{4BA4ADE5-758D-41B9-8C59-F6BA0353BB7E}">
      <dgm:prSet/>
      <dgm:spPr>
        <a:xfrm>
          <a:off x="4785445" y="1892378"/>
          <a:ext cx="91440" cy="221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/>
        </a:p>
      </dgm:t>
    </dgm:pt>
    <dgm:pt modelId="{5D6173EA-6C25-44FA-A4F0-707B982BB399}" type="sibTrans" cxnId="{4BA4ADE5-758D-41B9-8C59-F6BA0353BB7E}">
      <dgm:prSet/>
      <dgm:spPr/>
      <dgm:t>
        <a:bodyPr/>
        <a:lstStyle/>
        <a:p>
          <a:endParaRPr lang="en-US"/>
        </a:p>
      </dgm:t>
    </dgm:pt>
    <dgm:pt modelId="{ABF77D95-F7DC-40EB-8A08-79639282924A}">
      <dgm:prSet phldrT="[Text]"/>
      <dgm:spPr>
        <a:xfrm>
          <a:off x="5699458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SAFE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461DB5C5-5B24-452C-A758-10B53A773F48}" type="parTrans" cxnId="{ED583C4A-F069-4718-970C-AB9DC4116822}">
      <dgm:prSet/>
      <dgm:spPr>
        <a:xfrm>
          <a:off x="4831165" y="1892378"/>
          <a:ext cx="1398350" cy="22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31"/>
              </a:lnTo>
              <a:lnTo>
                <a:pt x="1398350" y="150831"/>
              </a:lnTo>
              <a:lnTo>
                <a:pt x="1398350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/>
        </a:p>
      </dgm:t>
    </dgm:pt>
    <dgm:pt modelId="{8E61CAD5-D249-4170-B772-C7795DD9CA78}" type="sibTrans" cxnId="{ED583C4A-F069-4718-970C-AB9DC4116822}">
      <dgm:prSet/>
      <dgm:spPr/>
      <dgm:t>
        <a:bodyPr/>
        <a:lstStyle/>
        <a:p>
          <a:endParaRPr lang="en-US"/>
        </a:p>
      </dgm:t>
    </dgm:pt>
    <dgm:pt modelId="{635B3BC4-9E43-45B0-BF14-4746320E0640}">
      <dgm:prSet phldrT="[Text]"/>
      <dgm:spPr>
        <a:xfrm>
          <a:off x="7076566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WISEdash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8D13F098-12FC-4914-B953-E35475B533A2}" type="parTrans" cxnId="{C3D3CB3C-17E6-46A7-9480-2FF2B6C72BC0}">
      <dgm:prSet/>
      <dgm:spPr>
        <a:xfrm>
          <a:off x="4831165" y="1892378"/>
          <a:ext cx="2775458" cy="22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31"/>
              </a:lnTo>
              <a:lnTo>
                <a:pt x="2775458" y="150831"/>
              </a:lnTo>
              <a:lnTo>
                <a:pt x="2775458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/>
        </a:p>
      </dgm:t>
    </dgm:pt>
    <dgm:pt modelId="{C4E6B8F2-12A5-42B6-BC78-7A11D586C234}" type="sibTrans" cxnId="{C3D3CB3C-17E6-46A7-9480-2FF2B6C72BC0}">
      <dgm:prSet/>
      <dgm:spPr/>
      <dgm:t>
        <a:bodyPr/>
        <a:lstStyle/>
        <a:p>
          <a:endParaRPr lang="en-US"/>
        </a:p>
      </dgm:t>
    </dgm:pt>
    <dgm:pt modelId="{A521A3EB-0E86-46C3-B703-9CC830F706C3}" type="pres">
      <dgm:prSet presAssocID="{EE2BE4EF-9DB7-45DC-9966-C44524A7054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3EE7E7-D77F-4779-AB5E-C808FD34C25D}" type="pres">
      <dgm:prSet presAssocID="{9EF663D5-838A-41F4-BB23-381042B50DA4}" presName="hierRoot1" presStyleCnt="0"/>
      <dgm:spPr/>
    </dgm:pt>
    <dgm:pt modelId="{A5D7CB4B-08E7-4D63-AA33-DF687ADA104F}" type="pres">
      <dgm:prSet presAssocID="{9EF663D5-838A-41F4-BB23-381042B50DA4}" presName="composite" presStyleCnt="0"/>
      <dgm:spPr/>
    </dgm:pt>
    <dgm:pt modelId="{CC89761A-BB3D-488F-B703-72A82D8453F8}" type="pres">
      <dgm:prSet presAssocID="{9EF663D5-838A-41F4-BB23-381042B50DA4}" presName="background" presStyleLbl="node0" presStyleIdx="0" presStyleCnt="1"/>
      <dgm:spPr>
        <a:xfrm>
          <a:off x="2119022" y="69915"/>
          <a:ext cx="1229233" cy="800565"/>
        </a:xfrm>
        <a:prstGeom prst="roundRect">
          <a:avLst>
            <a:gd name="adj" fmla="val 10000"/>
          </a:avLst>
        </a:prstGeom>
        <a:solidFill>
          <a:srgbClr val="53548A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F7019D2-9CDF-4615-8B5C-CFF313C7E1BD}" type="pres">
      <dgm:prSet presAssocID="{9EF663D5-838A-41F4-BB23-381042B50DA4}" presName="text" presStyleLbl="fgAcc0" presStyleIdx="0" presStyleCnt="1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34D71-0652-4240-A846-C972987A41A3}" type="pres">
      <dgm:prSet presAssocID="{9EF663D5-838A-41F4-BB23-381042B50DA4}" presName="hierChild2" presStyleCnt="0"/>
      <dgm:spPr/>
    </dgm:pt>
    <dgm:pt modelId="{5F7875A0-370F-48C2-B665-8027E6E05678}" type="pres">
      <dgm:prSet presAssocID="{1FB112B0-C0B6-4679-8F03-98434DFB82BE}" presName="Name10" presStyleLbl="parChTrans1D2" presStyleIdx="0" presStyleCnt="4"/>
      <dgm:spPr/>
      <dgm:t>
        <a:bodyPr/>
        <a:lstStyle/>
        <a:p>
          <a:endParaRPr lang="en-US"/>
        </a:p>
      </dgm:t>
    </dgm:pt>
    <dgm:pt modelId="{69BB1DA4-0DDA-4CB8-998E-8AC84C0869FC}" type="pres">
      <dgm:prSet presAssocID="{957DC96B-4A7A-4B72-A36C-41268EB802C6}" presName="hierRoot2" presStyleCnt="0"/>
      <dgm:spPr/>
    </dgm:pt>
    <dgm:pt modelId="{6A4953ED-33F8-436D-BC4D-B1D91E8E7475}" type="pres">
      <dgm:prSet presAssocID="{957DC96B-4A7A-4B72-A36C-41268EB802C6}" presName="composite2" presStyleCnt="0"/>
      <dgm:spPr/>
    </dgm:pt>
    <dgm:pt modelId="{22CB52DC-C4A0-4176-822D-572594B64B2E}" type="pres">
      <dgm:prSet presAssocID="{957DC96B-4A7A-4B72-A36C-41268EB802C6}" presName="background2" presStyleLbl="node2" presStyleIdx="0" presStyleCnt="4"/>
      <dgm:spPr>
        <a:xfrm>
          <a:off x="21496" y="1091813"/>
          <a:ext cx="1229233" cy="800565"/>
        </a:xfrm>
        <a:prstGeom prst="roundRect">
          <a:avLst>
            <a:gd name="adj" fmla="val 10000"/>
          </a:avLst>
        </a:prstGeom>
        <a:solidFill>
          <a:srgbClr val="43808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ACA4C58-0445-45A7-B861-E66082322842}" type="pres">
      <dgm:prSet presAssocID="{957DC96B-4A7A-4B72-A36C-41268EB802C6}" presName="text2" presStyleLbl="fgAcc2" presStyleIdx="0" presStyleCnt="4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1F7D95-8197-4E91-91DB-93AFA6EC0603}" type="pres">
      <dgm:prSet presAssocID="{957DC96B-4A7A-4B72-A36C-41268EB802C6}" presName="hierChild3" presStyleCnt="0"/>
      <dgm:spPr/>
    </dgm:pt>
    <dgm:pt modelId="{9DE7DCA7-AF57-4FBE-89A6-0CD649F582C1}" type="pres">
      <dgm:prSet presAssocID="{64CF91C0-0FEA-407E-81A1-BDACCF39E6DD}" presName="Name10" presStyleLbl="parChTrans1D2" presStyleIdx="1" presStyleCnt="4"/>
      <dgm:spPr/>
      <dgm:t>
        <a:bodyPr/>
        <a:lstStyle/>
        <a:p>
          <a:endParaRPr lang="en-US"/>
        </a:p>
      </dgm:t>
    </dgm:pt>
    <dgm:pt modelId="{9E904408-A195-4E3A-968E-F8820122A906}" type="pres">
      <dgm:prSet presAssocID="{4AC0E4BA-E0EC-4743-A4F9-8EF363E30969}" presName="hierRoot2" presStyleCnt="0"/>
      <dgm:spPr/>
    </dgm:pt>
    <dgm:pt modelId="{C8F9187E-986A-4CDC-A2A8-A7F4FC1174E7}" type="pres">
      <dgm:prSet presAssocID="{4AC0E4BA-E0EC-4743-A4F9-8EF363E30969}" presName="composite2" presStyleCnt="0"/>
      <dgm:spPr/>
    </dgm:pt>
    <dgm:pt modelId="{2D1E6E7A-A055-4B50-8C2C-7C09568735B1}" type="pres">
      <dgm:prSet presAssocID="{4AC0E4BA-E0EC-4743-A4F9-8EF363E30969}" presName="background2" presStyleLbl="node2" presStyleIdx="1" presStyleCnt="4"/>
      <dgm:spPr>
        <a:xfrm>
          <a:off x="1419847" y="1091813"/>
          <a:ext cx="1229233" cy="800565"/>
        </a:xfrm>
        <a:prstGeom prst="roundRect">
          <a:avLst>
            <a:gd name="adj" fmla="val 10000"/>
          </a:avLst>
        </a:prstGeom>
        <a:solidFill>
          <a:srgbClr val="43808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42B2503-919A-4D46-BBBD-A35768463042}" type="pres">
      <dgm:prSet presAssocID="{4AC0E4BA-E0EC-4743-A4F9-8EF363E30969}" presName="text2" presStyleLbl="fgAcc2" presStyleIdx="1" presStyleCnt="4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771CE-51E1-4890-8B84-6B184124D5E7}" type="pres">
      <dgm:prSet presAssocID="{4AC0E4BA-E0EC-4743-A4F9-8EF363E30969}" presName="hierChild3" presStyleCnt="0"/>
      <dgm:spPr/>
    </dgm:pt>
    <dgm:pt modelId="{A67E91D2-D95E-4BA1-859F-D822AEEE9358}" type="pres">
      <dgm:prSet presAssocID="{CD55DE43-EA50-4C37-A108-820B9C061862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C54A5FA-6CAB-46FF-993E-A897C71DE24A}" type="pres">
      <dgm:prSet presAssocID="{5C8B026E-A2B0-471B-AFB2-605D55AFA7ED}" presName="hierRoot2" presStyleCnt="0"/>
      <dgm:spPr/>
    </dgm:pt>
    <dgm:pt modelId="{BE5AF734-E2CB-487D-AEA4-D66271B4C24A}" type="pres">
      <dgm:prSet presAssocID="{5C8B026E-A2B0-471B-AFB2-605D55AFA7ED}" presName="composite2" presStyleCnt="0"/>
      <dgm:spPr/>
    </dgm:pt>
    <dgm:pt modelId="{B51E25C9-85CA-416B-95B1-4B5EAFE45578}" type="pres">
      <dgm:prSet presAssocID="{5C8B026E-A2B0-471B-AFB2-605D55AFA7ED}" presName="background2" presStyleLbl="node2" presStyleIdx="2" presStyleCnt="4"/>
      <dgm:spPr>
        <a:xfrm>
          <a:off x="2818198" y="1091813"/>
          <a:ext cx="1229233" cy="800565"/>
        </a:xfrm>
        <a:prstGeom prst="roundRect">
          <a:avLst>
            <a:gd name="adj" fmla="val 10000"/>
          </a:avLst>
        </a:prstGeom>
        <a:solidFill>
          <a:srgbClr val="43808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754B001-FF94-4294-A944-035E4592BBF3}" type="pres">
      <dgm:prSet presAssocID="{5C8B026E-A2B0-471B-AFB2-605D55AFA7ED}" presName="text2" presStyleLbl="fgAcc2" presStyleIdx="2" presStyleCnt="4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94A5B8-C203-4F90-8209-444A84709C77}" type="pres">
      <dgm:prSet presAssocID="{5C8B026E-A2B0-471B-AFB2-605D55AFA7ED}" presName="hierChild3" presStyleCnt="0"/>
      <dgm:spPr/>
    </dgm:pt>
    <dgm:pt modelId="{4DCFD4B2-16C4-4594-AB61-0A5F756E6A37}" type="pres">
      <dgm:prSet presAssocID="{F080715A-266D-4808-A7B1-CC00E0E498E8}" presName="Name10" presStyleLbl="parChTrans1D2" presStyleIdx="3" presStyleCnt="4"/>
      <dgm:spPr/>
      <dgm:t>
        <a:bodyPr/>
        <a:lstStyle/>
        <a:p>
          <a:endParaRPr lang="en-US"/>
        </a:p>
      </dgm:t>
    </dgm:pt>
    <dgm:pt modelId="{3DE0CFD6-D291-4C1B-8E7B-DB44D1FBFDCF}" type="pres">
      <dgm:prSet presAssocID="{0B7B28C8-4CDC-4BE5-BC7E-C7438FF0731C}" presName="hierRoot2" presStyleCnt="0"/>
      <dgm:spPr/>
    </dgm:pt>
    <dgm:pt modelId="{E5294281-5F9E-4BDD-A2FC-1D660DDB9A07}" type="pres">
      <dgm:prSet presAssocID="{0B7B28C8-4CDC-4BE5-BC7E-C7438FF0731C}" presName="composite2" presStyleCnt="0"/>
      <dgm:spPr/>
    </dgm:pt>
    <dgm:pt modelId="{1F4C2108-64F2-4BF3-AA09-E4CEE410BB70}" type="pres">
      <dgm:prSet presAssocID="{0B7B28C8-4CDC-4BE5-BC7E-C7438FF0731C}" presName="background2" presStyleLbl="node2" presStyleIdx="3" presStyleCnt="4"/>
      <dgm:spPr>
        <a:xfrm>
          <a:off x="4216548" y="1091813"/>
          <a:ext cx="1229233" cy="800565"/>
        </a:xfrm>
        <a:prstGeom prst="roundRect">
          <a:avLst>
            <a:gd name="adj" fmla="val 10000"/>
          </a:avLst>
        </a:prstGeom>
        <a:solidFill>
          <a:srgbClr val="43808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0690227-92FA-409A-AAED-EC19C40F1F56}" type="pres">
      <dgm:prSet presAssocID="{0B7B28C8-4CDC-4BE5-BC7E-C7438FF0731C}" presName="text2" presStyleLbl="fgAcc2" presStyleIdx="3" presStyleCnt="4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750D14-6E75-4C26-8FEA-A19683A5BC74}" type="pres">
      <dgm:prSet presAssocID="{0B7B28C8-4CDC-4BE5-BC7E-C7438FF0731C}" presName="hierChild3" presStyleCnt="0"/>
      <dgm:spPr/>
    </dgm:pt>
    <dgm:pt modelId="{F7473FCC-7C18-4074-A523-01D78788EACB}" type="pres">
      <dgm:prSet presAssocID="{B9B22679-627D-48F9-83D8-1586F253376D}" presName="Name17" presStyleLbl="parChTrans1D3" presStyleIdx="0" presStyleCnt="5"/>
      <dgm:spPr/>
      <dgm:t>
        <a:bodyPr/>
        <a:lstStyle/>
        <a:p>
          <a:endParaRPr lang="en-US"/>
        </a:p>
      </dgm:t>
    </dgm:pt>
    <dgm:pt modelId="{798859C6-B6D2-4E03-BB49-E09F68986EA4}" type="pres">
      <dgm:prSet presAssocID="{AE1EEF79-81C9-4768-92F6-E1F0E3DEEC13}" presName="hierRoot3" presStyleCnt="0"/>
      <dgm:spPr/>
    </dgm:pt>
    <dgm:pt modelId="{461C4079-AD9C-4968-965F-6E96A443E9CA}" type="pres">
      <dgm:prSet presAssocID="{AE1EEF79-81C9-4768-92F6-E1F0E3DEEC13}" presName="composite3" presStyleCnt="0"/>
      <dgm:spPr/>
    </dgm:pt>
    <dgm:pt modelId="{3E4731EC-E9B4-4E5F-9994-3CE7BE666994}" type="pres">
      <dgm:prSet presAssocID="{AE1EEF79-81C9-4768-92F6-E1F0E3DEEC13}" presName="background3" presStyleLbl="node3" presStyleIdx="0" presStyleCnt="5"/>
      <dgm:spPr>
        <a:xfrm>
          <a:off x="1419847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382B7DF-1E8F-4745-A7E0-D14B60141EED}" type="pres">
      <dgm:prSet presAssocID="{AE1EEF79-81C9-4768-92F6-E1F0E3DEEC13}" presName="text3" presStyleLbl="fgAcc3" presStyleIdx="0" presStyleCnt="5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4B3FE1-446C-4E13-B966-E3A8FFC15940}" type="pres">
      <dgm:prSet presAssocID="{AE1EEF79-81C9-4768-92F6-E1F0E3DEEC13}" presName="hierChild4" presStyleCnt="0"/>
      <dgm:spPr/>
    </dgm:pt>
    <dgm:pt modelId="{041D9761-D270-4B9E-89AF-9229B9120158}" type="pres">
      <dgm:prSet presAssocID="{C16E8FC4-50A5-4249-BCFB-DCCE4FCF22B7}" presName="Name17" presStyleLbl="parChTrans1D3" presStyleIdx="1" presStyleCnt="5"/>
      <dgm:spPr/>
      <dgm:t>
        <a:bodyPr/>
        <a:lstStyle/>
        <a:p>
          <a:endParaRPr lang="en-US"/>
        </a:p>
      </dgm:t>
    </dgm:pt>
    <dgm:pt modelId="{F5335005-4F0D-4C97-9928-9679D4A2FB3C}" type="pres">
      <dgm:prSet presAssocID="{025ACD52-199A-41A8-90D6-A75A9B01825C}" presName="hierRoot3" presStyleCnt="0"/>
      <dgm:spPr/>
    </dgm:pt>
    <dgm:pt modelId="{4C8C278E-D0AF-4DFC-9130-1D8974763322}" type="pres">
      <dgm:prSet presAssocID="{025ACD52-199A-41A8-90D6-A75A9B01825C}" presName="composite3" presStyleCnt="0"/>
      <dgm:spPr/>
    </dgm:pt>
    <dgm:pt modelId="{4E40153A-D50C-407D-8F86-4B2905A24D60}" type="pres">
      <dgm:prSet presAssocID="{025ACD52-199A-41A8-90D6-A75A9B01825C}" presName="background3" presStyleLbl="node3" presStyleIdx="1" presStyleCnt="5"/>
      <dgm:spPr>
        <a:xfrm>
          <a:off x="2818198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8B8963E-0E83-4E58-B7D4-D0D924636E34}" type="pres">
      <dgm:prSet presAssocID="{025ACD52-199A-41A8-90D6-A75A9B01825C}" presName="text3" presStyleLbl="fgAcc3" presStyleIdx="1" presStyleCnt="5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0142F-4E3B-4ACE-B5B1-D681D6D5D654}" type="pres">
      <dgm:prSet presAssocID="{025ACD52-199A-41A8-90D6-A75A9B01825C}" presName="hierChild4" presStyleCnt="0"/>
      <dgm:spPr/>
    </dgm:pt>
    <dgm:pt modelId="{096BD415-31DA-432D-A86B-B8177445C6DC}" type="pres">
      <dgm:prSet presAssocID="{BC515107-CED8-4342-B867-401541EA5B3F}" presName="Name17" presStyleLbl="parChTrans1D3" presStyleIdx="2" presStyleCnt="5"/>
      <dgm:spPr/>
      <dgm:t>
        <a:bodyPr/>
        <a:lstStyle/>
        <a:p>
          <a:endParaRPr lang="en-US"/>
        </a:p>
      </dgm:t>
    </dgm:pt>
    <dgm:pt modelId="{C84F44EA-3166-4764-8C26-F74FBB67BC94}" type="pres">
      <dgm:prSet presAssocID="{A6E69635-99AA-48E8-BABE-3383E59699D9}" presName="hierRoot3" presStyleCnt="0"/>
      <dgm:spPr/>
    </dgm:pt>
    <dgm:pt modelId="{4CFFFD0D-5281-4756-9365-C0DC0DD2A819}" type="pres">
      <dgm:prSet presAssocID="{A6E69635-99AA-48E8-BABE-3383E59699D9}" presName="composite3" presStyleCnt="0"/>
      <dgm:spPr/>
    </dgm:pt>
    <dgm:pt modelId="{1A6E2D89-D44C-4280-AE58-AAF735DC911C}" type="pres">
      <dgm:prSet presAssocID="{A6E69635-99AA-48E8-BABE-3383E59699D9}" presName="background3" presStyleLbl="node3" presStyleIdx="2" presStyleCnt="5"/>
      <dgm:spPr>
        <a:xfrm>
          <a:off x="4216548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99F6268-77A8-4948-B91C-B418D295021C}" type="pres">
      <dgm:prSet presAssocID="{A6E69635-99AA-48E8-BABE-3383E59699D9}" presName="text3" presStyleLbl="fgAcc3" presStyleIdx="2" presStyleCnt="5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9F5ED9-C9AD-453D-8837-BA7B8FDFCEDA}" type="pres">
      <dgm:prSet presAssocID="{A6E69635-99AA-48E8-BABE-3383E59699D9}" presName="hierChild4" presStyleCnt="0"/>
      <dgm:spPr/>
    </dgm:pt>
    <dgm:pt modelId="{E1211016-2600-4ED3-950D-8C4A0C26C817}" type="pres">
      <dgm:prSet presAssocID="{461DB5C5-5B24-452C-A758-10B53A773F48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87C3571-CF4E-49C1-B27D-0FFF1ECCABAA}" type="pres">
      <dgm:prSet presAssocID="{ABF77D95-F7DC-40EB-8A08-79639282924A}" presName="hierRoot3" presStyleCnt="0"/>
      <dgm:spPr/>
    </dgm:pt>
    <dgm:pt modelId="{61B3D870-4155-4205-A858-D97A18E321BB}" type="pres">
      <dgm:prSet presAssocID="{ABF77D95-F7DC-40EB-8A08-79639282924A}" presName="composite3" presStyleCnt="0"/>
      <dgm:spPr/>
    </dgm:pt>
    <dgm:pt modelId="{62E5FB06-1DBD-4B32-B46A-072D50C9699A}" type="pres">
      <dgm:prSet presAssocID="{ABF77D95-F7DC-40EB-8A08-79639282924A}" presName="background3" presStyleLbl="node3" presStyleIdx="3" presStyleCnt="5"/>
      <dgm:spPr>
        <a:xfrm>
          <a:off x="5614899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9A774B7-262E-47A7-98C7-A20B840EEF38}" type="pres">
      <dgm:prSet presAssocID="{ABF77D95-F7DC-40EB-8A08-79639282924A}" presName="text3" presStyleLbl="fgAcc3" presStyleIdx="3" presStyleCnt="5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23179-1F6D-414A-9F4B-7BA64B981269}" type="pres">
      <dgm:prSet presAssocID="{ABF77D95-F7DC-40EB-8A08-79639282924A}" presName="hierChild4" presStyleCnt="0"/>
      <dgm:spPr/>
    </dgm:pt>
    <dgm:pt modelId="{7A4B5CCC-88F5-47CF-8FFA-1A56A576C3A7}" type="pres">
      <dgm:prSet presAssocID="{8D13F098-12FC-4914-B953-E35475B533A2}" presName="Name17" presStyleLbl="parChTrans1D3" presStyleIdx="4" presStyleCnt="5"/>
      <dgm:spPr/>
      <dgm:t>
        <a:bodyPr/>
        <a:lstStyle/>
        <a:p>
          <a:endParaRPr lang="en-US"/>
        </a:p>
      </dgm:t>
    </dgm:pt>
    <dgm:pt modelId="{EAE47EC8-C81C-4FB2-B1D0-1389659077C1}" type="pres">
      <dgm:prSet presAssocID="{635B3BC4-9E43-45B0-BF14-4746320E0640}" presName="hierRoot3" presStyleCnt="0"/>
      <dgm:spPr/>
    </dgm:pt>
    <dgm:pt modelId="{DEF1FDD4-C147-44C8-B998-E644D7688CBA}" type="pres">
      <dgm:prSet presAssocID="{635B3BC4-9E43-45B0-BF14-4746320E0640}" presName="composite3" presStyleCnt="0"/>
      <dgm:spPr/>
    </dgm:pt>
    <dgm:pt modelId="{50D65D2B-A39E-414C-B307-5BB50083CBEC}" type="pres">
      <dgm:prSet presAssocID="{635B3BC4-9E43-45B0-BF14-4746320E0640}" presName="background3" presStyleLbl="node3" presStyleIdx="4" presStyleCnt="5"/>
      <dgm:spPr>
        <a:xfrm>
          <a:off x="6992007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CC2B777-51A6-4229-9722-9DD63C9A94E2}" type="pres">
      <dgm:prSet presAssocID="{635B3BC4-9E43-45B0-BF14-4746320E0640}" presName="text3" presStyleLbl="fgAcc3" presStyleIdx="4" presStyleCnt="5" custScaleX="161523" custScaleY="165662" custLinFactY="-87180" custLinFactNeighborX="28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DA9D3C-70F5-4405-BAD6-D3FEB27628FF}" type="pres">
      <dgm:prSet presAssocID="{635B3BC4-9E43-45B0-BF14-4746320E0640}" presName="hierChild4" presStyleCnt="0"/>
      <dgm:spPr/>
    </dgm:pt>
  </dgm:ptLst>
  <dgm:cxnLst>
    <dgm:cxn modelId="{1BCB6342-219B-4763-A522-3090A72241E6}" srcId="{EE2BE4EF-9DB7-45DC-9966-C44524A7054F}" destId="{9EF663D5-838A-41F4-BB23-381042B50DA4}" srcOrd="0" destOrd="0" parTransId="{B696B2EF-8EB8-4C4B-A7EB-B6E36015028C}" sibTransId="{22D05B64-1280-4319-A831-51B576A1287D}"/>
    <dgm:cxn modelId="{3F8A7F0D-060C-43D0-AC96-D3A31828D50A}" srcId="{9EF663D5-838A-41F4-BB23-381042B50DA4}" destId="{0B7B28C8-4CDC-4BE5-BC7E-C7438FF0731C}" srcOrd="3" destOrd="0" parTransId="{F080715A-266D-4808-A7B1-CC00E0E498E8}" sibTransId="{ADD4023F-DB97-4C41-A933-A223A788ED98}"/>
    <dgm:cxn modelId="{6104C08E-F334-4EAA-ABAB-5B2738DF624C}" srcId="{9EF663D5-838A-41F4-BB23-381042B50DA4}" destId="{4AC0E4BA-E0EC-4743-A4F9-8EF363E30969}" srcOrd="1" destOrd="0" parTransId="{64CF91C0-0FEA-407E-81A1-BDACCF39E6DD}" sibTransId="{197D800D-66BF-4FB8-BBD2-B1BDF944098F}"/>
    <dgm:cxn modelId="{2D761DA1-3F0A-4C94-AFB0-360DDF32EFD5}" type="presOf" srcId="{635B3BC4-9E43-45B0-BF14-4746320E0640}" destId="{ACC2B777-51A6-4229-9722-9DD63C9A94E2}" srcOrd="0" destOrd="0" presId="urn:microsoft.com/office/officeart/2005/8/layout/hierarchy1"/>
    <dgm:cxn modelId="{30AEE543-2045-41CF-B827-0AA54432C615}" srcId="{0B7B28C8-4CDC-4BE5-BC7E-C7438FF0731C}" destId="{025ACD52-199A-41A8-90D6-A75A9B01825C}" srcOrd="1" destOrd="0" parTransId="{C16E8FC4-50A5-4249-BCFB-DCCE4FCF22B7}" sibTransId="{1EEB9EFC-5946-48A3-88B7-4D319BED3916}"/>
    <dgm:cxn modelId="{6A87EDBF-8E39-4F6E-91B5-86E6D2A16F5D}" type="presOf" srcId="{0B7B28C8-4CDC-4BE5-BC7E-C7438FF0731C}" destId="{40690227-92FA-409A-AAED-EC19C40F1F56}" srcOrd="0" destOrd="0" presId="urn:microsoft.com/office/officeart/2005/8/layout/hierarchy1"/>
    <dgm:cxn modelId="{3486A767-F5C1-4151-AEF2-3C5EC3064FBF}" srcId="{0B7B28C8-4CDC-4BE5-BC7E-C7438FF0731C}" destId="{AE1EEF79-81C9-4768-92F6-E1F0E3DEEC13}" srcOrd="0" destOrd="0" parTransId="{B9B22679-627D-48F9-83D8-1586F253376D}" sibTransId="{DAD6F2B4-8F96-45C6-86BC-52632320A7CF}"/>
    <dgm:cxn modelId="{62211A46-32E7-48B7-A01A-903DE22A3B74}" type="presOf" srcId="{F080715A-266D-4808-A7B1-CC00E0E498E8}" destId="{4DCFD4B2-16C4-4594-AB61-0A5F756E6A37}" srcOrd="0" destOrd="0" presId="urn:microsoft.com/office/officeart/2005/8/layout/hierarchy1"/>
    <dgm:cxn modelId="{CBCEA44A-6EC5-4CE7-9A2A-240EB4A3BA58}" type="presOf" srcId="{AE1EEF79-81C9-4768-92F6-E1F0E3DEEC13}" destId="{8382B7DF-1E8F-4745-A7E0-D14B60141EED}" srcOrd="0" destOrd="0" presId="urn:microsoft.com/office/officeart/2005/8/layout/hierarchy1"/>
    <dgm:cxn modelId="{21A230A4-929E-43B9-B0AB-AA343E4B0C56}" type="presOf" srcId="{B9B22679-627D-48F9-83D8-1586F253376D}" destId="{F7473FCC-7C18-4074-A523-01D78788EACB}" srcOrd="0" destOrd="0" presId="urn:microsoft.com/office/officeart/2005/8/layout/hierarchy1"/>
    <dgm:cxn modelId="{8A7AAF61-0E2F-43B7-96D7-6118D6E25054}" type="presOf" srcId="{957DC96B-4A7A-4B72-A36C-41268EB802C6}" destId="{2ACA4C58-0445-45A7-B861-E66082322842}" srcOrd="0" destOrd="0" presId="urn:microsoft.com/office/officeart/2005/8/layout/hierarchy1"/>
    <dgm:cxn modelId="{5790E188-BC1B-4489-8232-3188CD9B43C1}" type="presOf" srcId="{CD55DE43-EA50-4C37-A108-820B9C061862}" destId="{A67E91D2-D95E-4BA1-859F-D822AEEE9358}" srcOrd="0" destOrd="0" presId="urn:microsoft.com/office/officeart/2005/8/layout/hierarchy1"/>
    <dgm:cxn modelId="{4BA4ADE5-758D-41B9-8C59-F6BA0353BB7E}" srcId="{0B7B28C8-4CDC-4BE5-BC7E-C7438FF0731C}" destId="{A6E69635-99AA-48E8-BABE-3383E59699D9}" srcOrd="2" destOrd="0" parTransId="{BC515107-CED8-4342-B867-401541EA5B3F}" sibTransId="{5D6173EA-6C25-44FA-A4F0-707B982BB399}"/>
    <dgm:cxn modelId="{A67D0B93-020B-4664-87CE-567BFB72BFA5}" type="presOf" srcId="{A6E69635-99AA-48E8-BABE-3383E59699D9}" destId="{499F6268-77A8-4948-B91C-B418D295021C}" srcOrd="0" destOrd="0" presId="urn:microsoft.com/office/officeart/2005/8/layout/hierarchy1"/>
    <dgm:cxn modelId="{D5B09A07-F9FA-449D-8CD1-FE6EB42E073D}" srcId="{9EF663D5-838A-41F4-BB23-381042B50DA4}" destId="{5C8B026E-A2B0-471B-AFB2-605D55AFA7ED}" srcOrd="2" destOrd="0" parTransId="{CD55DE43-EA50-4C37-A108-820B9C061862}" sibTransId="{C1AB0E29-A9F8-4B88-8B17-767FE2E2A0E3}"/>
    <dgm:cxn modelId="{43DAD87A-29C0-44AA-A529-27D089DCE2BF}" srcId="{9EF663D5-838A-41F4-BB23-381042B50DA4}" destId="{957DC96B-4A7A-4B72-A36C-41268EB802C6}" srcOrd="0" destOrd="0" parTransId="{1FB112B0-C0B6-4679-8F03-98434DFB82BE}" sibTransId="{CE3BC03A-F8FC-4540-B187-FAB5ED2FB4C2}"/>
    <dgm:cxn modelId="{62321794-F29D-42DC-AE61-A8BAB0A87C36}" type="presOf" srcId="{64CF91C0-0FEA-407E-81A1-BDACCF39E6DD}" destId="{9DE7DCA7-AF57-4FBE-89A6-0CD649F582C1}" srcOrd="0" destOrd="0" presId="urn:microsoft.com/office/officeart/2005/8/layout/hierarchy1"/>
    <dgm:cxn modelId="{65B239E4-7B5B-42AD-A4A7-97504680FE8C}" type="presOf" srcId="{4AC0E4BA-E0EC-4743-A4F9-8EF363E30969}" destId="{542B2503-919A-4D46-BBBD-A35768463042}" srcOrd="0" destOrd="0" presId="urn:microsoft.com/office/officeart/2005/8/layout/hierarchy1"/>
    <dgm:cxn modelId="{06C51C46-7817-4B24-9490-FAD5E102970B}" type="presOf" srcId="{025ACD52-199A-41A8-90D6-A75A9B01825C}" destId="{78B8963E-0E83-4E58-B7D4-D0D924636E34}" srcOrd="0" destOrd="0" presId="urn:microsoft.com/office/officeart/2005/8/layout/hierarchy1"/>
    <dgm:cxn modelId="{581C1698-EBAC-4F6B-B98A-A50AC8120538}" type="presOf" srcId="{461DB5C5-5B24-452C-A758-10B53A773F48}" destId="{E1211016-2600-4ED3-950D-8C4A0C26C817}" srcOrd="0" destOrd="0" presId="urn:microsoft.com/office/officeart/2005/8/layout/hierarchy1"/>
    <dgm:cxn modelId="{3FC5DE52-ACF9-4678-9171-DC8798F9D29E}" type="presOf" srcId="{ABF77D95-F7DC-40EB-8A08-79639282924A}" destId="{89A774B7-262E-47A7-98C7-A20B840EEF38}" srcOrd="0" destOrd="0" presId="urn:microsoft.com/office/officeart/2005/8/layout/hierarchy1"/>
    <dgm:cxn modelId="{ED583C4A-F069-4718-970C-AB9DC4116822}" srcId="{0B7B28C8-4CDC-4BE5-BC7E-C7438FF0731C}" destId="{ABF77D95-F7DC-40EB-8A08-79639282924A}" srcOrd="3" destOrd="0" parTransId="{461DB5C5-5B24-452C-A758-10B53A773F48}" sibTransId="{8E61CAD5-D249-4170-B772-C7795DD9CA78}"/>
    <dgm:cxn modelId="{D93F1567-F77D-49EA-AC01-D42570218082}" type="presOf" srcId="{BC515107-CED8-4342-B867-401541EA5B3F}" destId="{096BD415-31DA-432D-A86B-B8177445C6DC}" srcOrd="0" destOrd="0" presId="urn:microsoft.com/office/officeart/2005/8/layout/hierarchy1"/>
    <dgm:cxn modelId="{776C8B13-B346-4A0C-BEA6-E3C3E487BDDE}" type="presOf" srcId="{9EF663D5-838A-41F4-BB23-381042B50DA4}" destId="{7F7019D2-9CDF-4615-8B5C-CFF313C7E1BD}" srcOrd="0" destOrd="0" presId="urn:microsoft.com/office/officeart/2005/8/layout/hierarchy1"/>
    <dgm:cxn modelId="{C3D3CB3C-17E6-46A7-9480-2FF2B6C72BC0}" srcId="{0B7B28C8-4CDC-4BE5-BC7E-C7438FF0731C}" destId="{635B3BC4-9E43-45B0-BF14-4746320E0640}" srcOrd="4" destOrd="0" parTransId="{8D13F098-12FC-4914-B953-E35475B533A2}" sibTransId="{C4E6B8F2-12A5-42B6-BC78-7A11D586C234}"/>
    <dgm:cxn modelId="{8DC6AF16-E8D5-45FF-BFC2-5AB0BCB6DA3F}" type="presOf" srcId="{1FB112B0-C0B6-4679-8F03-98434DFB82BE}" destId="{5F7875A0-370F-48C2-B665-8027E6E05678}" srcOrd="0" destOrd="0" presId="urn:microsoft.com/office/officeart/2005/8/layout/hierarchy1"/>
    <dgm:cxn modelId="{231FCD55-DED8-43F7-B754-8CE2A219324A}" type="presOf" srcId="{8D13F098-12FC-4914-B953-E35475B533A2}" destId="{7A4B5CCC-88F5-47CF-8FFA-1A56A576C3A7}" srcOrd="0" destOrd="0" presId="urn:microsoft.com/office/officeart/2005/8/layout/hierarchy1"/>
    <dgm:cxn modelId="{11138841-4A2E-4C54-97FF-6A3ABCAD39C5}" type="presOf" srcId="{C16E8FC4-50A5-4249-BCFB-DCCE4FCF22B7}" destId="{041D9761-D270-4B9E-89AF-9229B9120158}" srcOrd="0" destOrd="0" presId="urn:microsoft.com/office/officeart/2005/8/layout/hierarchy1"/>
    <dgm:cxn modelId="{3A929038-182D-4770-AF2E-3233BBA2ED7D}" type="presOf" srcId="{EE2BE4EF-9DB7-45DC-9966-C44524A7054F}" destId="{A521A3EB-0E86-46C3-B703-9CC830F706C3}" srcOrd="0" destOrd="0" presId="urn:microsoft.com/office/officeart/2005/8/layout/hierarchy1"/>
    <dgm:cxn modelId="{3878EE3A-21A2-4D60-AFCD-951339B83834}" type="presOf" srcId="{5C8B026E-A2B0-471B-AFB2-605D55AFA7ED}" destId="{9754B001-FF94-4294-A944-035E4592BBF3}" srcOrd="0" destOrd="0" presId="urn:microsoft.com/office/officeart/2005/8/layout/hierarchy1"/>
    <dgm:cxn modelId="{C01871B1-27B7-48B4-8907-9A71669F5AC5}" type="presParOf" srcId="{A521A3EB-0E86-46C3-B703-9CC830F706C3}" destId="{233EE7E7-D77F-4779-AB5E-C808FD34C25D}" srcOrd="0" destOrd="0" presId="urn:microsoft.com/office/officeart/2005/8/layout/hierarchy1"/>
    <dgm:cxn modelId="{5414FD35-FAD7-42F2-A5AD-CA22BA87B185}" type="presParOf" srcId="{233EE7E7-D77F-4779-AB5E-C808FD34C25D}" destId="{A5D7CB4B-08E7-4D63-AA33-DF687ADA104F}" srcOrd="0" destOrd="0" presId="urn:microsoft.com/office/officeart/2005/8/layout/hierarchy1"/>
    <dgm:cxn modelId="{C034164E-9491-46CF-97FE-FA00DA0DBA9B}" type="presParOf" srcId="{A5D7CB4B-08E7-4D63-AA33-DF687ADA104F}" destId="{CC89761A-BB3D-488F-B703-72A82D8453F8}" srcOrd="0" destOrd="0" presId="urn:microsoft.com/office/officeart/2005/8/layout/hierarchy1"/>
    <dgm:cxn modelId="{26FEBF68-49FA-4A2E-A662-B1CE90FE1A21}" type="presParOf" srcId="{A5D7CB4B-08E7-4D63-AA33-DF687ADA104F}" destId="{7F7019D2-9CDF-4615-8B5C-CFF313C7E1BD}" srcOrd="1" destOrd="0" presId="urn:microsoft.com/office/officeart/2005/8/layout/hierarchy1"/>
    <dgm:cxn modelId="{8F47D54A-9815-4502-B48B-323CA765E754}" type="presParOf" srcId="{233EE7E7-D77F-4779-AB5E-C808FD34C25D}" destId="{4A834D71-0652-4240-A846-C972987A41A3}" srcOrd="1" destOrd="0" presId="urn:microsoft.com/office/officeart/2005/8/layout/hierarchy1"/>
    <dgm:cxn modelId="{81FB4C16-9BFD-4831-9053-EAD5276E0CEA}" type="presParOf" srcId="{4A834D71-0652-4240-A846-C972987A41A3}" destId="{5F7875A0-370F-48C2-B665-8027E6E05678}" srcOrd="0" destOrd="0" presId="urn:microsoft.com/office/officeart/2005/8/layout/hierarchy1"/>
    <dgm:cxn modelId="{B65853C0-B452-4CE0-BB7B-9F557B6DAFBF}" type="presParOf" srcId="{4A834D71-0652-4240-A846-C972987A41A3}" destId="{69BB1DA4-0DDA-4CB8-998E-8AC84C0869FC}" srcOrd="1" destOrd="0" presId="urn:microsoft.com/office/officeart/2005/8/layout/hierarchy1"/>
    <dgm:cxn modelId="{51E24B8E-B136-4D61-AC93-176C539700DA}" type="presParOf" srcId="{69BB1DA4-0DDA-4CB8-998E-8AC84C0869FC}" destId="{6A4953ED-33F8-436D-BC4D-B1D91E8E7475}" srcOrd="0" destOrd="0" presId="urn:microsoft.com/office/officeart/2005/8/layout/hierarchy1"/>
    <dgm:cxn modelId="{A0C6F277-7E32-4254-8F30-68D81B5A09BD}" type="presParOf" srcId="{6A4953ED-33F8-436D-BC4D-B1D91E8E7475}" destId="{22CB52DC-C4A0-4176-822D-572594B64B2E}" srcOrd="0" destOrd="0" presId="urn:microsoft.com/office/officeart/2005/8/layout/hierarchy1"/>
    <dgm:cxn modelId="{3CA81860-E3AD-44A0-8337-EC76AB4AC122}" type="presParOf" srcId="{6A4953ED-33F8-436D-BC4D-B1D91E8E7475}" destId="{2ACA4C58-0445-45A7-B861-E66082322842}" srcOrd="1" destOrd="0" presId="urn:microsoft.com/office/officeart/2005/8/layout/hierarchy1"/>
    <dgm:cxn modelId="{7DB19B07-D141-46A5-BBD9-FA5B6EDA561E}" type="presParOf" srcId="{69BB1DA4-0DDA-4CB8-998E-8AC84C0869FC}" destId="{011F7D95-8197-4E91-91DB-93AFA6EC0603}" srcOrd="1" destOrd="0" presId="urn:microsoft.com/office/officeart/2005/8/layout/hierarchy1"/>
    <dgm:cxn modelId="{C2BD0B70-84F4-4878-AF67-B4ABE75C75D3}" type="presParOf" srcId="{4A834D71-0652-4240-A846-C972987A41A3}" destId="{9DE7DCA7-AF57-4FBE-89A6-0CD649F582C1}" srcOrd="2" destOrd="0" presId="urn:microsoft.com/office/officeart/2005/8/layout/hierarchy1"/>
    <dgm:cxn modelId="{2A2B6742-6725-43F9-882F-61DBA42F3057}" type="presParOf" srcId="{4A834D71-0652-4240-A846-C972987A41A3}" destId="{9E904408-A195-4E3A-968E-F8820122A906}" srcOrd="3" destOrd="0" presId="urn:microsoft.com/office/officeart/2005/8/layout/hierarchy1"/>
    <dgm:cxn modelId="{C03E8F12-F956-4E3C-BEE6-547610DA2ADB}" type="presParOf" srcId="{9E904408-A195-4E3A-968E-F8820122A906}" destId="{C8F9187E-986A-4CDC-A2A8-A7F4FC1174E7}" srcOrd="0" destOrd="0" presId="urn:microsoft.com/office/officeart/2005/8/layout/hierarchy1"/>
    <dgm:cxn modelId="{23583E05-8C84-4F95-8CA2-754C5AF6D549}" type="presParOf" srcId="{C8F9187E-986A-4CDC-A2A8-A7F4FC1174E7}" destId="{2D1E6E7A-A055-4B50-8C2C-7C09568735B1}" srcOrd="0" destOrd="0" presId="urn:microsoft.com/office/officeart/2005/8/layout/hierarchy1"/>
    <dgm:cxn modelId="{2128A56A-4FE9-44AF-A099-BC8A2C590DB5}" type="presParOf" srcId="{C8F9187E-986A-4CDC-A2A8-A7F4FC1174E7}" destId="{542B2503-919A-4D46-BBBD-A35768463042}" srcOrd="1" destOrd="0" presId="urn:microsoft.com/office/officeart/2005/8/layout/hierarchy1"/>
    <dgm:cxn modelId="{DF40127C-867A-465A-987A-C43150B21EA5}" type="presParOf" srcId="{9E904408-A195-4E3A-968E-F8820122A906}" destId="{E52771CE-51E1-4890-8B84-6B184124D5E7}" srcOrd="1" destOrd="0" presId="urn:microsoft.com/office/officeart/2005/8/layout/hierarchy1"/>
    <dgm:cxn modelId="{76C5403C-CD1B-4A3F-A158-6EBA371F38ED}" type="presParOf" srcId="{4A834D71-0652-4240-A846-C972987A41A3}" destId="{A67E91D2-D95E-4BA1-859F-D822AEEE9358}" srcOrd="4" destOrd="0" presId="urn:microsoft.com/office/officeart/2005/8/layout/hierarchy1"/>
    <dgm:cxn modelId="{509CE249-4704-4B71-A42B-7539E1AF9B95}" type="presParOf" srcId="{4A834D71-0652-4240-A846-C972987A41A3}" destId="{7C54A5FA-6CAB-46FF-993E-A897C71DE24A}" srcOrd="5" destOrd="0" presId="urn:microsoft.com/office/officeart/2005/8/layout/hierarchy1"/>
    <dgm:cxn modelId="{ACFC4052-A966-46B9-AFAE-3A4FBFD03D08}" type="presParOf" srcId="{7C54A5FA-6CAB-46FF-993E-A897C71DE24A}" destId="{BE5AF734-E2CB-487D-AEA4-D66271B4C24A}" srcOrd="0" destOrd="0" presId="urn:microsoft.com/office/officeart/2005/8/layout/hierarchy1"/>
    <dgm:cxn modelId="{45DE60B6-1355-47E1-9A99-01DCAC5241D5}" type="presParOf" srcId="{BE5AF734-E2CB-487D-AEA4-D66271B4C24A}" destId="{B51E25C9-85CA-416B-95B1-4B5EAFE45578}" srcOrd="0" destOrd="0" presId="urn:microsoft.com/office/officeart/2005/8/layout/hierarchy1"/>
    <dgm:cxn modelId="{D50B32E4-0B36-46AB-9A6E-060E2C4D5145}" type="presParOf" srcId="{BE5AF734-E2CB-487D-AEA4-D66271B4C24A}" destId="{9754B001-FF94-4294-A944-035E4592BBF3}" srcOrd="1" destOrd="0" presId="urn:microsoft.com/office/officeart/2005/8/layout/hierarchy1"/>
    <dgm:cxn modelId="{677F6FA1-49A7-4B24-B09E-9EEE77FA6EA8}" type="presParOf" srcId="{7C54A5FA-6CAB-46FF-993E-A897C71DE24A}" destId="{3F94A5B8-C203-4F90-8209-444A84709C77}" srcOrd="1" destOrd="0" presId="urn:microsoft.com/office/officeart/2005/8/layout/hierarchy1"/>
    <dgm:cxn modelId="{FAC662C1-C623-4282-A1B6-E824D50292B3}" type="presParOf" srcId="{4A834D71-0652-4240-A846-C972987A41A3}" destId="{4DCFD4B2-16C4-4594-AB61-0A5F756E6A37}" srcOrd="6" destOrd="0" presId="urn:microsoft.com/office/officeart/2005/8/layout/hierarchy1"/>
    <dgm:cxn modelId="{152B64CC-1233-427F-8CDB-0EF8234E85AF}" type="presParOf" srcId="{4A834D71-0652-4240-A846-C972987A41A3}" destId="{3DE0CFD6-D291-4C1B-8E7B-DB44D1FBFDCF}" srcOrd="7" destOrd="0" presId="urn:microsoft.com/office/officeart/2005/8/layout/hierarchy1"/>
    <dgm:cxn modelId="{E59FDB00-6103-44FA-BA5F-B113C068DEF2}" type="presParOf" srcId="{3DE0CFD6-D291-4C1B-8E7B-DB44D1FBFDCF}" destId="{E5294281-5F9E-4BDD-A2FC-1D660DDB9A07}" srcOrd="0" destOrd="0" presId="urn:microsoft.com/office/officeart/2005/8/layout/hierarchy1"/>
    <dgm:cxn modelId="{FCDD24DA-A6F5-46C9-AC9E-F968D983A912}" type="presParOf" srcId="{E5294281-5F9E-4BDD-A2FC-1D660DDB9A07}" destId="{1F4C2108-64F2-4BF3-AA09-E4CEE410BB70}" srcOrd="0" destOrd="0" presId="urn:microsoft.com/office/officeart/2005/8/layout/hierarchy1"/>
    <dgm:cxn modelId="{A0B54367-E2D9-481F-AA4E-FC3197CF3293}" type="presParOf" srcId="{E5294281-5F9E-4BDD-A2FC-1D660DDB9A07}" destId="{40690227-92FA-409A-AAED-EC19C40F1F56}" srcOrd="1" destOrd="0" presId="urn:microsoft.com/office/officeart/2005/8/layout/hierarchy1"/>
    <dgm:cxn modelId="{1A43D858-F3D7-4359-B622-BA0F1A66E028}" type="presParOf" srcId="{3DE0CFD6-D291-4C1B-8E7B-DB44D1FBFDCF}" destId="{C8750D14-6E75-4C26-8FEA-A19683A5BC74}" srcOrd="1" destOrd="0" presId="urn:microsoft.com/office/officeart/2005/8/layout/hierarchy1"/>
    <dgm:cxn modelId="{90267F36-A9AB-42CB-9469-DC58937E6D96}" type="presParOf" srcId="{C8750D14-6E75-4C26-8FEA-A19683A5BC74}" destId="{F7473FCC-7C18-4074-A523-01D78788EACB}" srcOrd="0" destOrd="0" presId="urn:microsoft.com/office/officeart/2005/8/layout/hierarchy1"/>
    <dgm:cxn modelId="{22CB3AA0-5FFA-4E78-B685-B81B35168A84}" type="presParOf" srcId="{C8750D14-6E75-4C26-8FEA-A19683A5BC74}" destId="{798859C6-B6D2-4E03-BB49-E09F68986EA4}" srcOrd="1" destOrd="0" presId="urn:microsoft.com/office/officeart/2005/8/layout/hierarchy1"/>
    <dgm:cxn modelId="{948D444B-F4F2-4254-97C5-5037715D999D}" type="presParOf" srcId="{798859C6-B6D2-4E03-BB49-E09F68986EA4}" destId="{461C4079-AD9C-4968-965F-6E96A443E9CA}" srcOrd="0" destOrd="0" presId="urn:microsoft.com/office/officeart/2005/8/layout/hierarchy1"/>
    <dgm:cxn modelId="{F273E532-88F3-40BB-913F-F9AAC73ECD36}" type="presParOf" srcId="{461C4079-AD9C-4968-965F-6E96A443E9CA}" destId="{3E4731EC-E9B4-4E5F-9994-3CE7BE666994}" srcOrd="0" destOrd="0" presId="urn:microsoft.com/office/officeart/2005/8/layout/hierarchy1"/>
    <dgm:cxn modelId="{395B6E60-B5BE-453C-B3C3-1239BC114480}" type="presParOf" srcId="{461C4079-AD9C-4968-965F-6E96A443E9CA}" destId="{8382B7DF-1E8F-4745-A7E0-D14B60141EED}" srcOrd="1" destOrd="0" presId="urn:microsoft.com/office/officeart/2005/8/layout/hierarchy1"/>
    <dgm:cxn modelId="{50F20BAC-820B-44AF-9C5F-CB6E9040DA33}" type="presParOf" srcId="{798859C6-B6D2-4E03-BB49-E09F68986EA4}" destId="{404B3FE1-446C-4E13-B966-E3A8FFC15940}" srcOrd="1" destOrd="0" presId="urn:microsoft.com/office/officeart/2005/8/layout/hierarchy1"/>
    <dgm:cxn modelId="{6E23B2E6-8103-40D0-924A-530CF03FCF84}" type="presParOf" srcId="{C8750D14-6E75-4C26-8FEA-A19683A5BC74}" destId="{041D9761-D270-4B9E-89AF-9229B9120158}" srcOrd="2" destOrd="0" presId="urn:microsoft.com/office/officeart/2005/8/layout/hierarchy1"/>
    <dgm:cxn modelId="{F03537F9-0AA5-48E3-AA96-30E51B585E39}" type="presParOf" srcId="{C8750D14-6E75-4C26-8FEA-A19683A5BC74}" destId="{F5335005-4F0D-4C97-9928-9679D4A2FB3C}" srcOrd="3" destOrd="0" presId="urn:microsoft.com/office/officeart/2005/8/layout/hierarchy1"/>
    <dgm:cxn modelId="{98C39C17-42B2-4CD7-AEC0-5C70F1B11455}" type="presParOf" srcId="{F5335005-4F0D-4C97-9928-9679D4A2FB3C}" destId="{4C8C278E-D0AF-4DFC-9130-1D8974763322}" srcOrd="0" destOrd="0" presId="urn:microsoft.com/office/officeart/2005/8/layout/hierarchy1"/>
    <dgm:cxn modelId="{2A391392-1138-41F0-B9E7-55A2DB8B4BCE}" type="presParOf" srcId="{4C8C278E-D0AF-4DFC-9130-1D8974763322}" destId="{4E40153A-D50C-407D-8F86-4B2905A24D60}" srcOrd="0" destOrd="0" presId="urn:microsoft.com/office/officeart/2005/8/layout/hierarchy1"/>
    <dgm:cxn modelId="{A9254128-9097-4775-A168-2F438B226268}" type="presParOf" srcId="{4C8C278E-D0AF-4DFC-9130-1D8974763322}" destId="{78B8963E-0E83-4E58-B7D4-D0D924636E34}" srcOrd="1" destOrd="0" presId="urn:microsoft.com/office/officeart/2005/8/layout/hierarchy1"/>
    <dgm:cxn modelId="{64554CCC-61B6-4F80-98E6-4B72430BB99B}" type="presParOf" srcId="{F5335005-4F0D-4C97-9928-9679D4A2FB3C}" destId="{B2B0142F-4E3B-4ACE-B5B1-D681D6D5D654}" srcOrd="1" destOrd="0" presId="urn:microsoft.com/office/officeart/2005/8/layout/hierarchy1"/>
    <dgm:cxn modelId="{F993F104-DEE4-4221-9677-75250C10B4BA}" type="presParOf" srcId="{C8750D14-6E75-4C26-8FEA-A19683A5BC74}" destId="{096BD415-31DA-432D-A86B-B8177445C6DC}" srcOrd="4" destOrd="0" presId="urn:microsoft.com/office/officeart/2005/8/layout/hierarchy1"/>
    <dgm:cxn modelId="{757A50C2-AF8B-4D9C-A5EE-7D960F7076F8}" type="presParOf" srcId="{C8750D14-6E75-4C26-8FEA-A19683A5BC74}" destId="{C84F44EA-3166-4764-8C26-F74FBB67BC94}" srcOrd="5" destOrd="0" presId="urn:microsoft.com/office/officeart/2005/8/layout/hierarchy1"/>
    <dgm:cxn modelId="{EF584CDA-8D94-434B-B49E-6AA9CEF89FB9}" type="presParOf" srcId="{C84F44EA-3166-4764-8C26-F74FBB67BC94}" destId="{4CFFFD0D-5281-4756-9365-C0DC0DD2A819}" srcOrd="0" destOrd="0" presId="urn:microsoft.com/office/officeart/2005/8/layout/hierarchy1"/>
    <dgm:cxn modelId="{4E659328-9DAC-46DC-91EB-A3733B850728}" type="presParOf" srcId="{4CFFFD0D-5281-4756-9365-C0DC0DD2A819}" destId="{1A6E2D89-D44C-4280-AE58-AAF735DC911C}" srcOrd="0" destOrd="0" presId="urn:microsoft.com/office/officeart/2005/8/layout/hierarchy1"/>
    <dgm:cxn modelId="{7A3DABC5-AC39-4A64-9895-DACC5FBA3C72}" type="presParOf" srcId="{4CFFFD0D-5281-4756-9365-C0DC0DD2A819}" destId="{499F6268-77A8-4948-B91C-B418D295021C}" srcOrd="1" destOrd="0" presId="urn:microsoft.com/office/officeart/2005/8/layout/hierarchy1"/>
    <dgm:cxn modelId="{DFD67F3A-CDEA-47DC-94BA-50F9A2910D99}" type="presParOf" srcId="{C84F44EA-3166-4764-8C26-F74FBB67BC94}" destId="{BD9F5ED9-C9AD-453D-8837-BA7B8FDFCEDA}" srcOrd="1" destOrd="0" presId="urn:microsoft.com/office/officeart/2005/8/layout/hierarchy1"/>
    <dgm:cxn modelId="{51E4C95F-D249-4553-B1BA-C82695470913}" type="presParOf" srcId="{C8750D14-6E75-4C26-8FEA-A19683A5BC74}" destId="{E1211016-2600-4ED3-950D-8C4A0C26C817}" srcOrd="6" destOrd="0" presId="urn:microsoft.com/office/officeart/2005/8/layout/hierarchy1"/>
    <dgm:cxn modelId="{8FF0A42B-D685-4AE8-9138-7013603CDCBA}" type="presParOf" srcId="{C8750D14-6E75-4C26-8FEA-A19683A5BC74}" destId="{687C3571-CF4E-49C1-B27D-0FFF1ECCABAA}" srcOrd="7" destOrd="0" presId="urn:microsoft.com/office/officeart/2005/8/layout/hierarchy1"/>
    <dgm:cxn modelId="{1DC12AD4-57D8-4222-ACA9-8F3615E3842A}" type="presParOf" srcId="{687C3571-CF4E-49C1-B27D-0FFF1ECCABAA}" destId="{61B3D870-4155-4205-A858-D97A18E321BB}" srcOrd="0" destOrd="0" presId="urn:microsoft.com/office/officeart/2005/8/layout/hierarchy1"/>
    <dgm:cxn modelId="{02AA44A3-C610-4777-9EED-28B65271293E}" type="presParOf" srcId="{61B3D870-4155-4205-A858-D97A18E321BB}" destId="{62E5FB06-1DBD-4B32-B46A-072D50C9699A}" srcOrd="0" destOrd="0" presId="urn:microsoft.com/office/officeart/2005/8/layout/hierarchy1"/>
    <dgm:cxn modelId="{CF0C6C51-6A55-41C6-BE8E-8EF1720A4F7F}" type="presParOf" srcId="{61B3D870-4155-4205-A858-D97A18E321BB}" destId="{89A774B7-262E-47A7-98C7-A20B840EEF38}" srcOrd="1" destOrd="0" presId="urn:microsoft.com/office/officeart/2005/8/layout/hierarchy1"/>
    <dgm:cxn modelId="{9A1C4A90-EEA2-4897-B8CC-8286043E881F}" type="presParOf" srcId="{687C3571-CF4E-49C1-B27D-0FFF1ECCABAA}" destId="{00423179-1F6D-414A-9F4B-7BA64B981269}" srcOrd="1" destOrd="0" presId="urn:microsoft.com/office/officeart/2005/8/layout/hierarchy1"/>
    <dgm:cxn modelId="{B819D9FA-B3DB-4655-A4DB-269BB3CA0C37}" type="presParOf" srcId="{C8750D14-6E75-4C26-8FEA-A19683A5BC74}" destId="{7A4B5CCC-88F5-47CF-8FFA-1A56A576C3A7}" srcOrd="8" destOrd="0" presId="urn:microsoft.com/office/officeart/2005/8/layout/hierarchy1"/>
    <dgm:cxn modelId="{6AE7F0BC-7B10-4EDB-AA44-0DE62C603A3B}" type="presParOf" srcId="{C8750D14-6E75-4C26-8FEA-A19683A5BC74}" destId="{EAE47EC8-C81C-4FB2-B1D0-1389659077C1}" srcOrd="9" destOrd="0" presId="urn:microsoft.com/office/officeart/2005/8/layout/hierarchy1"/>
    <dgm:cxn modelId="{2242579E-D2E2-47B7-AE4A-7CEF906D7E4D}" type="presParOf" srcId="{EAE47EC8-C81C-4FB2-B1D0-1389659077C1}" destId="{DEF1FDD4-C147-44C8-B998-E644D7688CBA}" srcOrd="0" destOrd="0" presId="urn:microsoft.com/office/officeart/2005/8/layout/hierarchy1"/>
    <dgm:cxn modelId="{2C5B69DE-8381-4F4B-824B-99CB999AE110}" type="presParOf" srcId="{DEF1FDD4-C147-44C8-B998-E644D7688CBA}" destId="{50D65D2B-A39E-414C-B307-5BB50083CBEC}" srcOrd="0" destOrd="0" presId="urn:microsoft.com/office/officeart/2005/8/layout/hierarchy1"/>
    <dgm:cxn modelId="{478402BC-455B-4329-AEE4-E794AED56914}" type="presParOf" srcId="{DEF1FDD4-C147-44C8-B998-E644D7688CBA}" destId="{ACC2B777-51A6-4229-9722-9DD63C9A94E2}" srcOrd="1" destOrd="0" presId="urn:microsoft.com/office/officeart/2005/8/layout/hierarchy1"/>
    <dgm:cxn modelId="{022C2D73-A2EE-4D16-B9F0-C99467F4F32E}" type="presParOf" srcId="{EAE47EC8-C81C-4FB2-B1D0-1389659077C1}" destId="{64DA9D3C-70F5-4405-BAD6-D3FEB27628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5CCC-88F5-47CF-8FFA-1A56A576C3A7}">
      <dsp:nvSpPr>
        <dsp:cNvPr id="0" name=""/>
        <dsp:cNvSpPr/>
      </dsp:nvSpPr>
      <dsp:spPr>
        <a:xfrm>
          <a:off x="4831165" y="1892378"/>
          <a:ext cx="2775458" cy="22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31"/>
              </a:lnTo>
              <a:lnTo>
                <a:pt x="2775458" y="150831"/>
              </a:lnTo>
              <a:lnTo>
                <a:pt x="2775458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11016-2600-4ED3-950D-8C4A0C26C817}">
      <dsp:nvSpPr>
        <dsp:cNvPr id="0" name=""/>
        <dsp:cNvSpPr/>
      </dsp:nvSpPr>
      <dsp:spPr>
        <a:xfrm>
          <a:off x="4831165" y="1892378"/>
          <a:ext cx="1398350" cy="22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31"/>
              </a:lnTo>
              <a:lnTo>
                <a:pt x="1398350" y="150831"/>
              </a:lnTo>
              <a:lnTo>
                <a:pt x="1398350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BD415-31DA-432D-A86B-B8177445C6DC}">
      <dsp:nvSpPr>
        <dsp:cNvPr id="0" name=""/>
        <dsp:cNvSpPr/>
      </dsp:nvSpPr>
      <dsp:spPr>
        <a:xfrm>
          <a:off x="4785445" y="1892378"/>
          <a:ext cx="91440" cy="221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D9761-D270-4B9E-89AF-9229B9120158}">
      <dsp:nvSpPr>
        <dsp:cNvPr id="0" name=""/>
        <dsp:cNvSpPr/>
      </dsp:nvSpPr>
      <dsp:spPr>
        <a:xfrm>
          <a:off x="3432814" y="1892378"/>
          <a:ext cx="1398350" cy="221332"/>
        </a:xfrm>
        <a:custGeom>
          <a:avLst/>
          <a:gdLst/>
          <a:ahLst/>
          <a:cxnLst/>
          <a:rect l="0" t="0" r="0" b="0"/>
          <a:pathLst>
            <a:path>
              <a:moveTo>
                <a:pt x="1398350" y="0"/>
              </a:moveTo>
              <a:lnTo>
                <a:pt x="1398350" y="150831"/>
              </a:lnTo>
              <a:lnTo>
                <a:pt x="0" y="150831"/>
              </a:lnTo>
              <a:lnTo>
                <a:pt x="0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73FCC-7C18-4074-A523-01D78788EACB}">
      <dsp:nvSpPr>
        <dsp:cNvPr id="0" name=""/>
        <dsp:cNvSpPr/>
      </dsp:nvSpPr>
      <dsp:spPr>
        <a:xfrm>
          <a:off x="2034464" y="1892378"/>
          <a:ext cx="2796701" cy="221332"/>
        </a:xfrm>
        <a:custGeom>
          <a:avLst/>
          <a:gdLst/>
          <a:ahLst/>
          <a:cxnLst/>
          <a:rect l="0" t="0" r="0" b="0"/>
          <a:pathLst>
            <a:path>
              <a:moveTo>
                <a:pt x="2796701" y="0"/>
              </a:moveTo>
              <a:lnTo>
                <a:pt x="2796701" y="150831"/>
              </a:lnTo>
              <a:lnTo>
                <a:pt x="0" y="150831"/>
              </a:lnTo>
              <a:lnTo>
                <a:pt x="0" y="221332"/>
              </a:lnTo>
            </a:path>
          </a:pathLst>
        </a:custGeom>
        <a:noFill/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FD4B2-16C4-4594-AB61-0A5F756E6A37}">
      <dsp:nvSpPr>
        <dsp:cNvPr id="0" name=""/>
        <dsp:cNvSpPr/>
      </dsp:nvSpPr>
      <dsp:spPr>
        <a:xfrm>
          <a:off x="2733639" y="870481"/>
          <a:ext cx="2097526" cy="22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31"/>
              </a:lnTo>
              <a:lnTo>
                <a:pt x="2097526" y="150831"/>
              </a:lnTo>
              <a:lnTo>
                <a:pt x="2097526" y="221332"/>
              </a:lnTo>
            </a:path>
          </a:pathLst>
        </a:custGeom>
        <a:noFill/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E91D2-D95E-4BA1-859F-D822AEEE9358}">
      <dsp:nvSpPr>
        <dsp:cNvPr id="0" name=""/>
        <dsp:cNvSpPr/>
      </dsp:nvSpPr>
      <dsp:spPr>
        <a:xfrm>
          <a:off x="2733639" y="870481"/>
          <a:ext cx="699175" cy="221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31"/>
              </a:lnTo>
              <a:lnTo>
                <a:pt x="699175" y="150831"/>
              </a:lnTo>
              <a:lnTo>
                <a:pt x="699175" y="221332"/>
              </a:lnTo>
            </a:path>
          </a:pathLst>
        </a:custGeom>
        <a:noFill/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7DCA7-AF57-4FBE-89A6-0CD649F582C1}">
      <dsp:nvSpPr>
        <dsp:cNvPr id="0" name=""/>
        <dsp:cNvSpPr/>
      </dsp:nvSpPr>
      <dsp:spPr>
        <a:xfrm>
          <a:off x="2034464" y="870481"/>
          <a:ext cx="699175" cy="221332"/>
        </a:xfrm>
        <a:custGeom>
          <a:avLst/>
          <a:gdLst/>
          <a:ahLst/>
          <a:cxnLst/>
          <a:rect l="0" t="0" r="0" b="0"/>
          <a:pathLst>
            <a:path>
              <a:moveTo>
                <a:pt x="699175" y="0"/>
              </a:moveTo>
              <a:lnTo>
                <a:pt x="699175" y="150831"/>
              </a:lnTo>
              <a:lnTo>
                <a:pt x="0" y="150831"/>
              </a:lnTo>
              <a:lnTo>
                <a:pt x="0" y="221332"/>
              </a:lnTo>
            </a:path>
          </a:pathLst>
        </a:custGeom>
        <a:noFill/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875A0-370F-48C2-B665-8027E6E05678}">
      <dsp:nvSpPr>
        <dsp:cNvPr id="0" name=""/>
        <dsp:cNvSpPr/>
      </dsp:nvSpPr>
      <dsp:spPr>
        <a:xfrm>
          <a:off x="636113" y="870481"/>
          <a:ext cx="2097526" cy="221332"/>
        </a:xfrm>
        <a:custGeom>
          <a:avLst/>
          <a:gdLst/>
          <a:ahLst/>
          <a:cxnLst/>
          <a:rect l="0" t="0" r="0" b="0"/>
          <a:pathLst>
            <a:path>
              <a:moveTo>
                <a:pt x="2097526" y="0"/>
              </a:moveTo>
              <a:lnTo>
                <a:pt x="2097526" y="150831"/>
              </a:lnTo>
              <a:lnTo>
                <a:pt x="0" y="150831"/>
              </a:lnTo>
              <a:lnTo>
                <a:pt x="0" y="221332"/>
              </a:lnTo>
            </a:path>
          </a:pathLst>
        </a:custGeom>
        <a:noFill/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9761A-BB3D-488F-B703-72A82D8453F8}">
      <dsp:nvSpPr>
        <dsp:cNvPr id="0" name=""/>
        <dsp:cNvSpPr/>
      </dsp:nvSpPr>
      <dsp:spPr>
        <a:xfrm>
          <a:off x="2119022" y="69915"/>
          <a:ext cx="1229233" cy="800565"/>
        </a:xfrm>
        <a:prstGeom prst="roundRect">
          <a:avLst>
            <a:gd name="adj" fmla="val 10000"/>
          </a:avLst>
        </a:prstGeom>
        <a:solidFill>
          <a:srgbClr val="53548A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019D2-9CDF-4615-8B5C-CFF313C7E1BD}">
      <dsp:nvSpPr>
        <dsp:cNvPr id="0" name=""/>
        <dsp:cNvSpPr/>
      </dsp:nvSpPr>
      <dsp:spPr>
        <a:xfrm>
          <a:off x="2203581" y="150246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53548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Dashboards and Reporting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2227029" y="173694"/>
        <a:ext cx="1182337" cy="753669"/>
      </dsp:txXfrm>
    </dsp:sp>
    <dsp:sp modelId="{22CB52DC-C4A0-4176-822D-572594B64B2E}">
      <dsp:nvSpPr>
        <dsp:cNvPr id="0" name=""/>
        <dsp:cNvSpPr/>
      </dsp:nvSpPr>
      <dsp:spPr>
        <a:xfrm>
          <a:off x="21496" y="1091813"/>
          <a:ext cx="1229233" cy="800565"/>
        </a:xfrm>
        <a:prstGeom prst="roundRect">
          <a:avLst>
            <a:gd name="adj" fmla="val 10000"/>
          </a:avLst>
        </a:prstGeom>
        <a:solidFill>
          <a:srgbClr val="43808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A4C58-0445-45A7-B861-E66082322842}">
      <dsp:nvSpPr>
        <dsp:cNvPr id="0" name=""/>
        <dsp:cNvSpPr/>
      </dsp:nvSpPr>
      <dsp:spPr>
        <a:xfrm>
          <a:off x="106055" y="1172143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Public Reporting Current=WINSS Future=WISEdash	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129503" y="1195591"/>
        <a:ext cx="1182337" cy="753669"/>
      </dsp:txXfrm>
    </dsp:sp>
    <dsp:sp modelId="{2D1E6E7A-A055-4B50-8C2C-7C09568735B1}">
      <dsp:nvSpPr>
        <dsp:cNvPr id="0" name=""/>
        <dsp:cNvSpPr/>
      </dsp:nvSpPr>
      <dsp:spPr>
        <a:xfrm>
          <a:off x="1419847" y="1091813"/>
          <a:ext cx="1229233" cy="800565"/>
        </a:xfrm>
        <a:prstGeom prst="roundRect">
          <a:avLst>
            <a:gd name="adj" fmla="val 10000"/>
          </a:avLst>
        </a:prstGeom>
        <a:solidFill>
          <a:srgbClr val="43808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B2503-919A-4D46-BBBD-A35768463042}">
      <dsp:nvSpPr>
        <dsp:cNvPr id="0" name=""/>
        <dsp:cNvSpPr/>
      </dsp:nvSpPr>
      <dsp:spPr>
        <a:xfrm>
          <a:off x="1504405" y="1172143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Performance Report Cards (SDPR)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1527853" y="1195591"/>
        <a:ext cx="1182337" cy="753669"/>
      </dsp:txXfrm>
    </dsp:sp>
    <dsp:sp modelId="{B51E25C9-85CA-416B-95B1-4B5EAFE45578}">
      <dsp:nvSpPr>
        <dsp:cNvPr id="0" name=""/>
        <dsp:cNvSpPr/>
      </dsp:nvSpPr>
      <dsp:spPr>
        <a:xfrm>
          <a:off x="2818198" y="1091813"/>
          <a:ext cx="1229233" cy="800565"/>
        </a:xfrm>
        <a:prstGeom prst="roundRect">
          <a:avLst>
            <a:gd name="adj" fmla="val 10000"/>
          </a:avLst>
        </a:prstGeom>
        <a:solidFill>
          <a:srgbClr val="43808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4B001-FF94-4294-A944-035E4592BBF3}">
      <dsp:nvSpPr>
        <dsp:cNvPr id="0" name=""/>
        <dsp:cNvSpPr/>
      </dsp:nvSpPr>
      <dsp:spPr>
        <a:xfrm>
          <a:off x="2902756" y="1172143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WISEmaps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2926204" y="1195591"/>
        <a:ext cx="1182337" cy="753669"/>
      </dsp:txXfrm>
    </dsp:sp>
    <dsp:sp modelId="{1F4C2108-64F2-4BF3-AA09-E4CEE410BB70}">
      <dsp:nvSpPr>
        <dsp:cNvPr id="0" name=""/>
        <dsp:cNvSpPr/>
      </dsp:nvSpPr>
      <dsp:spPr>
        <a:xfrm>
          <a:off x="4216548" y="1091813"/>
          <a:ext cx="1229233" cy="800565"/>
        </a:xfrm>
        <a:prstGeom prst="roundRect">
          <a:avLst>
            <a:gd name="adj" fmla="val 10000"/>
          </a:avLst>
        </a:prstGeom>
        <a:solidFill>
          <a:srgbClr val="43808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90227-92FA-409A-AAED-EC19C40F1F56}">
      <dsp:nvSpPr>
        <dsp:cNvPr id="0" name=""/>
        <dsp:cNvSpPr/>
      </dsp:nvSpPr>
      <dsp:spPr>
        <a:xfrm>
          <a:off x="4301107" y="1172143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3808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Secure Home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4324555" y="1195591"/>
        <a:ext cx="1182337" cy="753669"/>
      </dsp:txXfrm>
    </dsp:sp>
    <dsp:sp modelId="{3E4731EC-E9B4-4E5F-9994-3CE7BE666994}">
      <dsp:nvSpPr>
        <dsp:cNvPr id="0" name=""/>
        <dsp:cNvSpPr/>
      </dsp:nvSpPr>
      <dsp:spPr>
        <a:xfrm>
          <a:off x="1419847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2B7DF-1E8F-4745-A7E0-D14B60141EED}">
      <dsp:nvSpPr>
        <dsp:cNvPr id="0" name=""/>
        <dsp:cNvSpPr/>
      </dsp:nvSpPr>
      <dsp:spPr>
        <a:xfrm>
          <a:off x="1504405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ASM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1527853" y="2217489"/>
        <a:ext cx="1182337" cy="753669"/>
      </dsp:txXfrm>
    </dsp:sp>
    <dsp:sp modelId="{4E40153A-D50C-407D-8F86-4B2905A24D60}">
      <dsp:nvSpPr>
        <dsp:cNvPr id="0" name=""/>
        <dsp:cNvSpPr/>
      </dsp:nvSpPr>
      <dsp:spPr>
        <a:xfrm>
          <a:off x="2818198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8963E-0E83-4E58-B7D4-D0D924636E34}">
      <dsp:nvSpPr>
        <dsp:cNvPr id="0" name=""/>
        <dsp:cNvSpPr/>
      </dsp:nvSpPr>
      <dsp:spPr>
        <a:xfrm>
          <a:off x="2902756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MDAT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2926204" y="2217489"/>
        <a:ext cx="1182337" cy="753669"/>
      </dsp:txXfrm>
    </dsp:sp>
    <dsp:sp modelId="{1A6E2D89-D44C-4280-AE58-AAF735DC911C}">
      <dsp:nvSpPr>
        <dsp:cNvPr id="0" name=""/>
        <dsp:cNvSpPr/>
      </dsp:nvSpPr>
      <dsp:spPr>
        <a:xfrm>
          <a:off x="4216548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F6268-77A8-4948-B91C-B418D295021C}">
      <dsp:nvSpPr>
        <dsp:cNvPr id="0" name=""/>
        <dsp:cNvSpPr/>
      </dsp:nvSpPr>
      <dsp:spPr>
        <a:xfrm>
          <a:off x="4301107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MDAT Training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4324555" y="2217489"/>
        <a:ext cx="1182337" cy="753669"/>
      </dsp:txXfrm>
    </dsp:sp>
    <dsp:sp modelId="{62E5FB06-1DBD-4B32-B46A-072D50C9699A}">
      <dsp:nvSpPr>
        <dsp:cNvPr id="0" name=""/>
        <dsp:cNvSpPr/>
      </dsp:nvSpPr>
      <dsp:spPr>
        <a:xfrm>
          <a:off x="5614899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774B7-262E-47A7-98C7-A20B840EEF38}">
      <dsp:nvSpPr>
        <dsp:cNvPr id="0" name=""/>
        <dsp:cNvSpPr/>
      </dsp:nvSpPr>
      <dsp:spPr>
        <a:xfrm>
          <a:off x="5699458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SAFE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5722906" y="2217489"/>
        <a:ext cx="1182337" cy="753669"/>
      </dsp:txXfrm>
    </dsp:sp>
    <dsp:sp modelId="{50D65D2B-A39E-414C-B307-5BB50083CBEC}">
      <dsp:nvSpPr>
        <dsp:cNvPr id="0" name=""/>
        <dsp:cNvSpPr/>
      </dsp:nvSpPr>
      <dsp:spPr>
        <a:xfrm>
          <a:off x="6992007" y="2113710"/>
          <a:ext cx="1229233" cy="800565"/>
        </a:xfrm>
        <a:prstGeom prst="roundRect">
          <a:avLst>
            <a:gd name="adj" fmla="val 10000"/>
          </a:avLst>
        </a:prstGeom>
        <a:solidFill>
          <a:srgbClr val="A04DA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2B777-51A6-4229-9722-9DD63C9A94E2}">
      <dsp:nvSpPr>
        <dsp:cNvPr id="0" name=""/>
        <dsp:cNvSpPr/>
      </dsp:nvSpPr>
      <dsp:spPr>
        <a:xfrm>
          <a:off x="7076566" y="2194041"/>
          <a:ext cx="1229233" cy="80056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A04DA3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entury Schoolbook"/>
              <a:ea typeface="+mn-ea"/>
              <a:cs typeface="+mn-cs"/>
            </a:rPr>
            <a:t>WISEdash</a:t>
          </a:r>
          <a:endParaRPr lang="en-U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7100014" y="2217489"/>
        <a:ext cx="1182337" cy="753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A7DB7-73B3-4AE0-A842-AAAEEC7C0C4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C58CA-12E4-4F31-9B48-6F56F73F4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1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2133600"/>
            <a:ext cx="914400" cy="9144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67350" y="2133600"/>
            <a:ext cx="914400" cy="9144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2133600"/>
            <a:ext cx="914400" cy="9144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2133600"/>
            <a:ext cx="914400" cy="9144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2133600"/>
            <a:ext cx="329184" cy="91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57950" y="2045525"/>
            <a:ext cx="384048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1704038" y="1043050"/>
            <a:ext cx="7162800" cy="785750"/>
          </a:xfrm>
        </p:spPr>
        <p:txBody>
          <a:bodyPr tIns="0" bIns="0">
            <a:noAutofit/>
          </a:bodyPr>
          <a:lstStyle>
            <a:lvl1pPr algn="r">
              <a:defRPr sz="40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  </a:t>
            </a:r>
            <a:endParaRPr lang="en-US" dirty="0"/>
          </a:p>
        </p:txBody>
      </p:sp>
      <p:pic>
        <p:nvPicPr>
          <p:cNvPr id="28" name="Picture 27" descr="edustack.final2.jpg"/>
          <p:cNvPicPr>
            <a:picLocks noChangeAspect="1"/>
          </p:cNvPicPr>
          <p:nvPr userDrawn="1"/>
        </p:nvPicPr>
        <p:blipFill>
          <a:blip r:embed="rId3" cstate="print"/>
          <a:srcRect l="36963" t="3067" r="10274"/>
          <a:stretch>
            <a:fillRect/>
          </a:stretch>
        </p:blipFill>
        <p:spPr>
          <a:xfrm>
            <a:off x="0" y="40575"/>
            <a:ext cx="1524000" cy="6367961"/>
          </a:xfrm>
          <a:prstGeom prst="rect">
            <a:avLst/>
          </a:prstGeom>
        </p:spPr>
      </p:pic>
      <p:sp>
        <p:nvSpPr>
          <p:cNvPr id="29" name="Rectangle 28"/>
          <p:cNvSpPr/>
          <p:nvPr userDrawn="1"/>
        </p:nvSpPr>
        <p:spPr>
          <a:xfrm>
            <a:off x="2118360" y="2133600"/>
            <a:ext cx="2834640" cy="9144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838200"/>
            <a:ext cx="914400" cy="4572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55475" y="838200"/>
            <a:ext cx="914400" cy="4572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838200"/>
            <a:ext cx="914400" cy="4572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838200"/>
            <a:ext cx="914400" cy="4572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838200"/>
            <a:ext cx="329184" cy="4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88625" y="762000"/>
            <a:ext cx="381000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8448" y="1143000"/>
            <a:ext cx="8534400" cy="4525963"/>
          </a:xfr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800" b="1">
                <a:latin typeface="Gill Sans MT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800">
                <a:latin typeface="Gill Sans MT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buSzPct val="70000"/>
              <a:buFont typeface="Courier New" pitchFamily="49" charset="0"/>
              <a:buChar char="o"/>
              <a:defRPr>
                <a:latin typeface="Gill Sans MT" pitchFamily="34" charset="0"/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3750" y="838200"/>
            <a:ext cx="4937760" cy="457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7391400" y="5105400"/>
            <a:ext cx="1716975" cy="13547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785750"/>
          </a:xfrm>
        </p:spPr>
        <p:txBody>
          <a:bodyPr tIns="0" bIns="0">
            <a:normAutofit/>
          </a:bodyPr>
          <a:lstStyle>
            <a:lvl1pPr algn="l">
              <a:defRPr sz="36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838200"/>
            <a:ext cx="914400" cy="4572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55475" y="838200"/>
            <a:ext cx="914400" cy="4572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838200"/>
            <a:ext cx="914400" cy="4572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838200"/>
            <a:ext cx="914400" cy="4572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838200"/>
            <a:ext cx="329184" cy="4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88625" y="762000"/>
            <a:ext cx="381000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143000"/>
            <a:ext cx="8534400" cy="4525963"/>
          </a:xfr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800" b="1">
                <a:latin typeface="Gill Sans MT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800">
                <a:latin typeface="Gill Sans MT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buSzPct val="70000"/>
              <a:buFont typeface="Courier New" pitchFamily="49" charset="0"/>
              <a:buChar char="o"/>
              <a:defRPr>
                <a:latin typeface="Gill Sans MT" pitchFamily="34" charset="0"/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3750" y="838200"/>
            <a:ext cx="4937760" cy="457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785750"/>
          </a:xfrm>
        </p:spPr>
        <p:txBody>
          <a:bodyPr tIns="0" bIns="0">
            <a:normAutofit/>
          </a:bodyPr>
          <a:lstStyle>
            <a:lvl1pPr algn="l">
              <a:defRPr sz="36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838200"/>
            <a:ext cx="914400" cy="4572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55475" y="838200"/>
            <a:ext cx="914400" cy="4572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838200"/>
            <a:ext cx="914400" cy="4572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838200"/>
            <a:ext cx="914400" cy="4572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838200"/>
            <a:ext cx="329184" cy="4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88625" y="762000"/>
            <a:ext cx="381000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785750"/>
          </a:xfrm>
        </p:spPr>
        <p:txBody>
          <a:bodyPr tIns="0" bIns="0">
            <a:normAutofit/>
          </a:bodyPr>
          <a:lstStyle>
            <a:lvl1pPr algn="l">
              <a:defRPr sz="36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23750" y="838200"/>
            <a:ext cx="4937760" cy="457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>
          <a:xfrm>
            <a:off x="7391400" y="5105400"/>
            <a:ext cx="1716975" cy="13547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pic>
        <p:nvPicPr>
          <p:cNvPr id="27" name="Picture 26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30" name="Rectangle 29"/>
          <p:cNvSpPr/>
          <p:nvPr userDrawn="1"/>
        </p:nvSpPr>
        <p:spPr>
          <a:xfrm>
            <a:off x="7391400" y="5105400"/>
            <a:ext cx="1716975" cy="13547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70" r:id="rId3"/>
    <p:sldLayoutId id="2147483667" r:id="rId4"/>
    <p:sldLayoutId id="2147483666" r:id="rId5"/>
    <p:sldLayoutId id="2147483669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 cap="small" baseline="0">
          <a:solidFill>
            <a:schemeClr val="tx1"/>
          </a:solidFill>
          <a:latin typeface="Franklin Gothic Dem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pi.wi.gov/lds" TargetMode="External"/><Relationship Id="rId3" Type="http://schemas.openxmlformats.org/officeDocument/2006/relationships/hyperlink" Target="mailto:Christina.McDougall@OFM.WA.GOV" TargetMode="External"/><Relationship Id="rId7" Type="http://schemas.openxmlformats.org/officeDocument/2006/relationships/hyperlink" Target="mailto:jeff.sellers@sst.org" TargetMode="External"/><Relationship Id="rId2" Type="http://schemas.openxmlformats.org/officeDocument/2006/relationships/hyperlink" Target="mailto:Melissa.Straw@dpi.wi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bin.taylor@sst-slds.org" TargetMode="External"/><Relationship Id="rId11" Type="http://schemas.openxmlformats.org/officeDocument/2006/relationships/hyperlink" Target="http://dpi.wi.gov/lds/dashhome.html" TargetMode="External"/><Relationship Id="rId5" Type="http://schemas.openxmlformats.org/officeDocument/2006/relationships/hyperlink" Target="mailto:matthew.brownlee@dc.gov" TargetMode="External"/><Relationship Id="rId10" Type="http://schemas.openxmlformats.org/officeDocument/2006/relationships/hyperlink" Target="https://wisemaps.dpi.wi.gov/" TargetMode="External"/><Relationship Id="rId4" Type="http://schemas.openxmlformats.org/officeDocument/2006/relationships/hyperlink" Target="mailto:thomas.fontenot@dc.gov" TargetMode="External"/><Relationship Id="rId9" Type="http://schemas.openxmlformats.org/officeDocument/2006/relationships/hyperlink" Target="https://apps2.dpi.wi.gov/sdpr/spr.ac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Effective Project Planning &amp; Managing Change: How States Handle Unexpected Changes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9275" y="2362200"/>
            <a:ext cx="6781800" cy="27432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Monday, October 29, 2012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en-US" sz="1900" dirty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Facilitators:  Robin Taylor (SST) &amp; Jeff Sellers (SST)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Panelists:     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Tom Fontenot, &amp; </a:t>
            </a:r>
            <a:r>
              <a:rPr lang="en-US" sz="190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Matt Brownlee, </a:t>
            </a: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District of Columbia Office of the State Superintendent of Education</a:t>
            </a:r>
            <a:endParaRPr lang="en-US" sz="1900" dirty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Christina McDougall, Washington State Education Research &amp; Data Center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Melissa Straw,  Wisconsin Department of Public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ill Sans MT" pitchFamily="34" charset="0"/>
                <a:cs typeface="Arial" pitchFamily="34" charset="0"/>
              </a:rPr>
              <a:t>Issues Encountered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9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ClrTx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IT </a:t>
            </a:r>
            <a:r>
              <a:rPr lang="en-US" sz="2400" dirty="0">
                <a:solidFill>
                  <a:prstClr val="black"/>
                </a:solidFill>
              </a:rPr>
              <a:t>Driven vs. </a:t>
            </a:r>
            <a:r>
              <a:rPr lang="en-US" sz="2400" dirty="0" smtClean="0">
                <a:solidFill>
                  <a:prstClr val="black"/>
                </a:solidFill>
              </a:rPr>
              <a:t>Business/Program </a:t>
            </a:r>
            <a:r>
              <a:rPr lang="en-US" sz="2400" dirty="0">
                <a:solidFill>
                  <a:prstClr val="black"/>
                </a:solidFill>
              </a:rPr>
              <a:t>Driven</a:t>
            </a:r>
          </a:p>
          <a:p>
            <a:pPr lvl="1">
              <a:buClrTx/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</a:rPr>
              <a:t>Management Turnover (all levels, Mayor to SLED Director)</a:t>
            </a:r>
          </a:p>
          <a:p>
            <a:pPr lvl="1">
              <a:buClrTx/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</a:rPr>
              <a:t>Vendor Performance</a:t>
            </a:r>
          </a:p>
          <a:p>
            <a:pPr lvl="1">
              <a:buClrTx/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</a:rPr>
              <a:t>Contract Termination</a:t>
            </a:r>
          </a:p>
          <a:p>
            <a:pPr lvl="1">
              <a:buClrTx/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</a:rPr>
              <a:t>Procurement (slowness)</a:t>
            </a:r>
          </a:p>
          <a:p>
            <a:pPr lvl="1">
              <a:buClrTx/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prstClr val="black"/>
                </a:solidFill>
              </a:rPr>
              <a:t>Scope Creep (marketing)</a:t>
            </a: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Washington, DC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200" b="0" dirty="0">
                <a:solidFill>
                  <a:prstClr val="black"/>
                </a:solidFill>
              </a:rPr>
              <a:t>Purchase, Initial Sole Source, Additional Sole Source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200" b="0" dirty="0">
                <a:solidFill>
                  <a:prstClr val="black"/>
                </a:solidFill>
              </a:rPr>
              <a:t>Waiver &amp; Sole Source Approval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200" b="0" dirty="0">
                <a:solidFill>
                  <a:prstClr val="black"/>
                </a:solidFill>
              </a:rPr>
              <a:t>Scope Change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200" b="0" dirty="0">
                <a:solidFill>
                  <a:prstClr val="black"/>
                </a:solidFill>
              </a:rPr>
              <a:t>Staffing Changes</a:t>
            </a:r>
          </a:p>
          <a:p>
            <a:pPr marL="708660" lvl="1" indent="-342900"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prstClr val="black"/>
                </a:solidFill>
              </a:rPr>
              <a:t>ETL Lead, Dashboard Technical Lead, Security Lead, PM</a:t>
            </a:r>
          </a:p>
          <a:p>
            <a:pPr marL="708660" lvl="1" indent="-342900"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prstClr val="black"/>
                </a:solidFill>
              </a:rPr>
              <a:t>ETL vs. Dashboard Team Members</a:t>
            </a:r>
          </a:p>
          <a:p>
            <a:pPr marL="708660" lvl="1" indent="-342900"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prstClr val="black"/>
                </a:solidFill>
              </a:rPr>
              <a:t>Management Team</a:t>
            </a:r>
          </a:p>
          <a:p>
            <a:pPr marL="708660" lvl="1" indent="-342900">
              <a:buSzPct val="80000"/>
              <a:buFont typeface="Courier New" pitchFamily="49" charset="0"/>
              <a:buChar char="o"/>
            </a:pPr>
            <a:r>
              <a:rPr lang="en-US" sz="1900" dirty="0">
                <a:solidFill>
                  <a:prstClr val="black"/>
                </a:solidFill>
              </a:rPr>
              <a:t>Content Areas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200" b="0" dirty="0">
                <a:solidFill>
                  <a:prstClr val="black"/>
                </a:solidFill>
              </a:rPr>
              <a:t>Entire project lifecycle, including architecture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200" b="0" dirty="0">
                <a:solidFill>
                  <a:prstClr val="black"/>
                </a:solidFill>
              </a:rPr>
              <a:t>Staff Training, learning curve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200" b="0" dirty="0">
                <a:solidFill>
                  <a:prstClr val="black"/>
                </a:solidFill>
              </a:rPr>
              <a:t>Communication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200" b="0" dirty="0">
                <a:solidFill>
                  <a:prstClr val="black"/>
                </a:solidFill>
              </a:rPr>
              <a:t>Rollout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4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6106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sz="2000" b="1" dirty="0" smtClean="0">
                <a:solidFill>
                  <a:prstClr val="black"/>
                </a:solidFill>
                <a:latin typeface="Gill Sans MT" pitchFamily="34" charset="0"/>
              </a:rPr>
              <a:t>Washington State Legislature 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Gill Sans MT" pitchFamily="34" charset="0"/>
              </a:rPr>
              <a:t>2011 Bill to eliminate the ERDC and move functions to another organization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Gill Sans MT" pitchFamily="34" charset="0"/>
              </a:rPr>
              <a:t>Bill passed the Legislature, vetoed by the Governor </a:t>
            </a:r>
          </a:p>
          <a:p>
            <a:pPr marL="800100" lvl="1" indent="-342900"/>
            <a:endParaRPr lang="en-US" sz="8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marL="342900" indent="-342900">
              <a:buFontTx/>
              <a:buAutoNum type="arabicParenR"/>
            </a:pPr>
            <a:r>
              <a:rPr lang="en-US" sz="2000" b="1" dirty="0" smtClean="0">
                <a:solidFill>
                  <a:prstClr val="black"/>
                </a:solidFill>
                <a:latin typeface="Gill Sans MT" pitchFamily="34" charset="0"/>
              </a:rPr>
              <a:t>State Consolidation of IT Services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Removed all of OFM’s IT services and consolidated into a new, separate agency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Turnover of most of the IT staff on the project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New IT Leadership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New agency growing pains – shuffling staff, new processes and procedures</a:t>
            </a:r>
          </a:p>
          <a:p>
            <a:pPr marL="800100" lvl="1" indent="-342900"/>
            <a:endParaRPr lang="en-US" sz="8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marL="342900" indent="-342900">
              <a:buFontTx/>
              <a:buAutoNum type="arabicParenR" startAt="3"/>
            </a:pPr>
            <a:r>
              <a:rPr lang="en-US" sz="2000" b="1" dirty="0" smtClean="0">
                <a:solidFill>
                  <a:prstClr val="black"/>
                </a:solidFill>
                <a:latin typeface="Gill Sans MT" pitchFamily="34" charset="0"/>
              </a:rPr>
              <a:t>P20W Data Warehouse Project Manager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First vendor was made the Technical Manager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Second vendor was not a good fit and terminated for convenience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Success with a state staff Project Manager</a:t>
            </a:r>
          </a:p>
          <a:p>
            <a:pPr marL="800100" lvl="1" indent="-342900"/>
            <a:endParaRPr lang="en-US" sz="8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marL="342900" indent="-342900"/>
            <a:r>
              <a:rPr lang="en-US" sz="2000" b="1" dirty="0" smtClean="0">
                <a:solidFill>
                  <a:prstClr val="black"/>
                </a:solidFill>
                <a:latin typeface="Gill Sans MT" pitchFamily="34" charset="0"/>
              </a:rPr>
              <a:t>4) P20W Data Warehouse Software and Technical Services Vendor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After contracting with a vendor with reservations, the Program determined the software was not a fit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Terminated the contractor for convenience 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Pursuing an in-house build employing off-the-shelf data quality, data </a:t>
            </a:r>
            <a:r>
              <a:rPr lang="en-US" dirty="0" smtClean="0">
                <a:solidFill>
                  <a:prstClr val="black"/>
                </a:solidFill>
                <a:latin typeface="Gill Sans MT" pitchFamily="34" charset="0"/>
              </a:rPr>
              <a:t>movement, </a:t>
            </a:r>
            <a:r>
              <a:rPr lang="en-US" dirty="0">
                <a:solidFill>
                  <a:prstClr val="black"/>
                </a:solidFill>
                <a:latin typeface="Gill Sans MT" pitchFamily="34" charset="0"/>
              </a:rPr>
              <a:t>and identity matching software tools and technical services support</a:t>
            </a:r>
          </a:p>
          <a:p>
            <a:pPr marL="342900" indent="-342900"/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Project Planning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000" b="0" dirty="0">
                <a:solidFill>
                  <a:prstClr val="black"/>
                </a:solidFill>
              </a:rPr>
              <a:t>Be </a:t>
            </a:r>
            <a:r>
              <a:rPr lang="en-US" sz="3000" b="0" dirty="0" smtClean="0">
                <a:solidFill>
                  <a:prstClr val="black"/>
                </a:solidFill>
              </a:rPr>
              <a:t>prepared</a:t>
            </a:r>
            <a:endParaRPr lang="en-US" sz="3000" b="0" dirty="0">
              <a:solidFill>
                <a:prstClr val="black"/>
              </a:solidFill>
            </a:endParaRPr>
          </a:p>
          <a:p>
            <a:pPr lvl="0" fontAlgn="base"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000" b="0" dirty="0" smtClean="0">
                <a:solidFill>
                  <a:prstClr val="black"/>
                </a:solidFill>
              </a:rPr>
              <a:t>Review </a:t>
            </a:r>
            <a:r>
              <a:rPr lang="en-US" sz="3000" b="0" dirty="0">
                <a:solidFill>
                  <a:prstClr val="black"/>
                </a:solidFill>
              </a:rPr>
              <a:t>o</a:t>
            </a:r>
            <a:r>
              <a:rPr lang="en-US" sz="3000" b="0" dirty="0" smtClean="0">
                <a:solidFill>
                  <a:prstClr val="black"/>
                </a:solidFill>
              </a:rPr>
              <a:t>ften</a:t>
            </a:r>
            <a:endParaRPr lang="en-US" sz="3000" b="0" dirty="0">
              <a:solidFill>
                <a:prstClr val="black"/>
              </a:solidFill>
            </a:endParaRPr>
          </a:p>
          <a:p>
            <a:pPr lvl="0" fontAlgn="base"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000" b="0" dirty="0">
                <a:solidFill>
                  <a:prstClr val="black"/>
                </a:solidFill>
              </a:rPr>
              <a:t>Adjust </a:t>
            </a:r>
            <a:r>
              <a:rPr lang="en-US" sz="3000" b="0" dirty="0" smtClean="0">
                <a:solidFill>
                  <a:prstClr val="black"/>
                </a:solidFill>
              </a:rPr>
              <a:t>accordingly</a:t>
            </a:r>
            <a:endParaRPr lang="en-US" sz="3000" b="0" dirty="0">
              <a:solidFill>
                <a:prstClr val="black"/>
              </a:solidFill>
            </a:endParaRPr>
          </a:p>
          <a:p>
            <a:pPr lvl="0" fontAlgn="base"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000" b="0" dirty="0" smtClean="0">
                <a:solidFill>
                  <a:prstClr val="black"/>
                </a:solidFill>
              </a:rPr>
              <a:t>Spend </a:t>
            </a:r>
            <a:r>
              <a:rPr lang="en-US" sz="3000" b="0" dirty="0">
                <a:solidFill>
                  <a:prstClr val="black"/>
                </a:solidFill>
              </a:rPr>
              <a:t>the time upfront in order to “Be Prepared”</a:t>
            </a: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Washington, DC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Clr>
                <a:srgbClr val="53548A"/>
              </a:buClr>
              <a:buSzPct val="70000"/>
            </a:pPr>
            <a:r>
              <a:rPr lang="en-US" cap="small" dirty="0">
                <a:ea typeface="+mj-ea"/>
                <a:cs typeface="+mj-cs"/>
              </a:rPr>
              <a:t>Importance of Project Planning</a:t>
            </a:r>
            <a:endParaRPr lang="en-US" dirty="0" smtClean="0"/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 smtClean="0"/>
              <a:t>Certain </a:t>
            </a:r>
            <a:r>
              <a:rPr lang="en-US" sz="2400" b="0" dirty="0"/>
              <a:t>roles must be filled</a:t>
            </a:r>
          </a:p>
          <a:p>
            <a:pPr marL="708660" lvl="1" indent="-342900">
              <a:buSzPct val="80000"/>
              <a:buFont typeface="Courier New" pitchFamily="49" charset="0"/>
              <a:buChar char="o"/>
            </a:pPr>
            <a:r>
              <a:rPr lang="en-US" sz="2100" dirty="0"/>
              <a:t>Business and IT Sponsor, Project Manager, Education Consultant</a:t>
            </a:r>
          </a:p>
          <a:p>
            <a:pPr marL="708660" lvl="1" indent="-342900">
              <a:buSzPct val="80000"/>
              <a:buFont typeface="Courier New" pitchFamily="49" charset="0"/>
              <a:buChar char="o"/>
            </a:pPr>
            <a:r>
              <a:rPr lang="en-US" sz="2100" dirty="0"/>
              <a:t>Team member for communication and training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/>
              <a:t>Initial Plan, Realistic Dates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/>
              <a:t>Project Charter to set expectations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/>
              <a:t>Roles, Responsibilities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/>
              <a:t>Communication Plan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/>
              <a:t>Training Plan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/>
              <a:t>Using Agile Post-Implementation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304800" y="856357"/>
            <a:ext cx="8534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 smtClean="0"/>
              <a:t>Risk and Issue Management</a:t>
            </a:r>
          </a:p>
          <a:p>
            <a:pPr indent="-2286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b="0" dirty="0" smtClean="0"/>
              <a:t>Regular, structured risk and issue management meetings to identify:</a:t>
            </a:r>
          </a:p>
          <a:p>
            <a:pPr lvl="2" indent="-22860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“What Ifs”</a:t>
            </a:r>
          </a:p>
          <a:p>
            <a:pPr lvl="2" indent="-22860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Mitigation Strategies and Plan B’s</a:t>
            </a:r>
          </a:p>
          <a:p>
            <a:pPr lvl="2" indent="-22860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How do we know when a risk has turned into an issue?</a:t>
            </a:r>
          </a:p>
          <a:p>
            <a:pPr lvl="3" indent="-2286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200" dirty="0" smtClean="0"/>
              <a:t>What are the signs and triggers?</a:t>
            </a:r>
          </a:p>
          <a:p>
            <a:pPr indent="-228600">
              <a:spcBef>
                <a:spcPts val="0"/>
              </a:spcBef>
            </a:pPr>
            <a:endParaRPr lang="en-US" sz="800" b="1" dirty="0" smtClean="0"/>
          </a:p>
          <a:p>
            <a:pPr indent="-228600">
              <a:spcBef>
                <a:spcPts val="0"/>
              </a:spcBef>
            </a:pPr>
            <a:r>
              <a:rPr lang="en-US" sz="1800" b="1" dirty="0" smtClean="0"/>
              <a:t>When to create Plan B</a:t>
            </a:r>
          </a:p>
          <a:p>
            <a:pPr marL="0" lvl="1" indent="2286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dirty="0" smtClean="0"/>
              <a:t>Planning takes time, resources</a:t>
            </a:r>
          </a:p>
          <a:p>
            <a:pPr lvl="1" indent="22860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Risk and Issue Management provide for estimating the probability a risk will turn into an Issue </a:t>
            </a:r>
          </a:p>
          <a:p>
            <a:pPr lvl="1" indent="22860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When the Issue probability is large enough for Plan A, ensure there is a Plan B (or C, D and E…)</a:t>
            </a:r>
          </a:p>
          <a:p>
            <a:pPr indent="-2286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b="0" dirty="0" smtClean="0"/>
              <a:t>Knowing when Plan B is triggered</a:t>
            </a:r>
          </a:p>
          <a:p>
            <a:pPr lvl="1" indent="-22860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Sometimes it’s before Plan A has completely fallen </a:t>
            </a:r>
            <a:r>
              <a:rPr lang="en-US" sz="1400" dirty="0" smtClean="0"/>
              <a:t>apart</a:t>
            </a:r>
          </a:p>
          <a:p>
            <a:pPr lvl="1" indent="-228600">
              <a:spcBef>
                <a:spcPts val="0"/>
              </a:spcBef>
              <a:buFont typeface="Arial" pitchFamily="34" charset="0"/>
              <a:buChar char="•"/>
            </a:pPr>
            <a:endParaRPr lang="en-US" sz="1200" dirty="0" smtClean="0"/>
          </a:p>
          <a:p>
            <a:pPr indent="-228600">
              <a:spcBef>
                <a:spcPts val="0"/>
              </a:spcBef>
            </a:pPr>
            <a:r>
              <a:rPr lang="en-US" sz="1800" b="1" dirty="0" smtClean="0"/>
              <a:t>Communication</a:t>
            </a:r>
            <a:endParaRPr lang="en-US" sz="1800" b="1" dirty="0" smtClean="0"/>
          </a:p>
          <a:p>
            <a:pPr indent="-2286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b="0" dirty="0" smtClean="0"/>
              <a:t>No Surprises</a:t>
            </a:r>
          </a:p>
          <a:p>
            <a:pPr indent="-2286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b="0" dirty="0" smtClean="0"/>
              <a:t>Stakeholders </a:t>
            </a:r>
          </a:p>
          <a:p>
            <a:pPr lvl="1" indent="-22860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are aware of the Risks and Issues</a:t>
            </a:r>
          </a:p>
          <a:p>
            <a:pPr lvl="1" indent="-22860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agree on Mitigation Strategies and Triggers</a:t>
            </a:r>
          </a:p>
          <a:p>
            <a:pPr lvl="1" indent="-22860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/>
              <a:t>approve of Plan B</a:t>
            </a:r>
          </a:p>
          <a:p>
            <a:pPr indent="-2286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b="0" dirty="0" smtClean="0"/>
              <a:t>Turns potentially huge issues closer to non-events</a:t>
            </a:r>
          </a:p>
          <a:p>
            <a:pPr indent="-228600">
              <a:spcBef>
                <a:spcPts val="0"/>
              </a:spcBef>
            </a:pPr>
            <a:endParaRPr lang="en-US" sz="1000" b="1" dirty="0" smtClean="0"/>
          </a:p>
          <a:p>
            <a:pPr indent="-228600">
              <a:spcBef>
                <a:spcPts val="0"/>
              </a:spcBef>
            </a:pPr>
            <a:r>
              <a:rPr lang="en-US" sz="1600" b="1" dirty="0" smtClean="0"/>
              <a:t>Flexibility</a:t>
            </a:r>
          </a:p>
          <a:p>
            <a:pPr indent="-2286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b="0" dirty="0" smtClean="0"/>
              <a:t>Ability to recognize opportunities</a:t>
            </a:r>
          </a:p>
          <a:p>
            <a:pPr indent="-2286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b="0" dirty="0" smtClean="0"/>
              <a:t>Ability to take advantage of them (new opportunity or turning a failed one into a new one)</a:t>
            </a:r>
          </a:p>
          <a:p>
            <a:pPr indent="-228600">
              <a:spcBef>
                <a:spcPts val="0"/>
              </a:spcBef>
              <a:buFont typeface="Courier New" pitchFamily="49" charset="0"/>
              <a:buChar char="o"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844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Project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Plan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Adjust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Communicate</a:t>
            </a:r>
          </a:p>
          <a:p>
            <a:pPr lvl="1" fontAlgn="base">
              <a:spcAft>
                <a:spcPct val="0"/>
              </a:spcAft>
              <a:buClrTx/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Structured &amp; Documented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Be </a:t>
            </a:r>
            <a:r>
              <a:rPr lang="en-US" b="0" dirty="0">
                <a:solidFill>
                  <a:prstClr val="black"/>
                </a:solidFill>
              </a:rPr>
              <a:t>formal</a:t>
            </a:r>
            <a:endParaRPr lang="en-US" b="0" dirty="0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Change in </a:t>
            </a:r>
            <a:r>
              <a:rPr lang="en-US" b="0" dirty="0">
                <a:solidFill>
                  <a:prstClr val="black"/>
                </a:solidFill>
              </a:rPr>
              <a:t>leadership</a:t>
            </a:r>
            <a:endParaRPr lang="en-US" b="0" dirty="0">
              <a:solidFill>
                <a:prstClr val="black"/>
              </a:solidFill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Washington, DC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1)</a:t>
            </a:r>
            <a:r>
              <a:rPr lang="en-US" sz="2400" b="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     </a:t>
            </a:r>
            <a:r>
              <a:rPr lang="en-US" sz="24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Overall project description and background</a:t>
            </a:r>
            <a:endParaRPr lang="en-US" sz="2400" b="0" dirty="0">
              <a:latin typeface="Calibri"/>
              <a:ea typeface="Calibri"/>
              <a:cs typeface="Times New Roman"/>
            </a:endParaRP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2)</a:t>
            </a:r>
            <a:r>
              <a:rPr lang="en-US" sz="2400" b="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     </a:t>
            </a:r>
            <a:r>
              <a:rPr lang="en-US" sz="24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Description of issues each state has encountered</a:t>
            </a:r>
            <a:endParaRPr lang="en-US" sz="2400" b="0" dirty="0">
              <a:latin typeface="Calibri"/>
              <a:ea typeface="Calibri"/>
              <a:cs typeface="Times New Roman"/>
            </a:endParaRP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3)</a:t>
            </a:r>
            <a:r>
              <a:rPr lang="en-US" sz="2400" b="0" dirty="0">
                <a:solidFill>
                  <a:srgbClr val="000000"/>
                </a:solidFill>
                <a:latin typeface="Times New Roman"/>
                <a:ea typeface="Calibri"/>
              </a:rPr>
              <a:t>      </a:t>
            </a:r>
            <a:r>
              <a:rPr lang="en-US" sz="2400" b="0" dirty="0" smtClean="0">
                <a:solidFill>
                  <a:srgbClr val="000000"/>
                </a:solidFill>
                <a:latin typeface="Calibri"/>
                <a:ea typeface="Calibri"/>
              </a:rPr>
              <a:t>Importance of Project Planning</a:t>
            </a:r>
            <a:endParaRPr lang="en-US" sz="2400" b="0" dirty="0">
              <a:latin typeface="Times New Roman"/>
              <a:ea typeface="Calibri"/>
            </a:endParaRP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4)</a:t>
            </a:r>
            <a:r>
              <a:rPr lang="en-US" sz="2400" b="0" dirty="0">
                <a:solidFill>
                  <a:srgbClr val="000000"/>
                </a:solidFill>
                <a:latin typeface="Times New Roman"/>
                <a:ea typeface="Calibri"/>
              </a:rPr>
              <a:t>      </a:t>
            </a:r>
            <a:r>
              <a:rPr lang="en-US" sz="2400" b="0" dirty="0" smtClean="0">
                <a:solidFill>
                  <a:srgbClr val="000000"/>
                </a:solidFill>
                <a:latin typeface="Calibri"/>
                <a:ea typeface="Calibri"/>
              </a:rPr>
              <a:t>How to deal with Project Change</a:t>
            </a: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srgbClr val="000000"/>
                </a:solidFill>
                <a:latin typeface="Calibri"/>
                <a:ea typeface="Calibri"/>
              </a:rPr>
              <a:t>5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r>
              <a:rPr lang="en-US" sz="2400" b="0" dirty="0">
                <a:solidFill>
                  <a:srgbClr val="000000"/>
                </a:solidFill>
                <a:latin typeface="Times New Roman"/>
                <a:ea typeface="Calibri"/>
              </a:rPr>
              <a:t>      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How to deal with Vendor Termination </a:t>
            </a:r>
            <a:endParaRPr lang="en-US" sz="2400" b="0" dirty="0" smtClean="0">
              <a:solidFill>
                <a:srgbClr val="000000"/>
              </a:solidFill>
              <a:latin typeface="Calibri"/>
              <a:ea typeface="Calibri"/>
            </a:endParaRP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srgbClr val="000000"/>
                </a:solidFill>
                <a:latin typeface="Calibri"/>
                <a:ea typeface="Calibri"/>
              </a:rPr>
              <a:t>6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r>
              <a:rPr lang="en-US" sz="2400" b="0" dirty="0">
                <a:solidFill>
                  <a:srgbClr val="000000"/>
                </a:solidFill>
                <a:latin typeface="Times New Roman"/>
                <a:ea typeface="Calibri"/>
              </a:rPr>
              <a:t>      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Build vs. buy </a:t>
            </a:r>
            <a:endParaRPr lang="en-US" sz="2400" b="0" dirty="0" smtClean="0">
              <a:solidFill>
                <a:srgbClr val="000000"/>
              </a:solidFill>
              <a:latin typeface="Calibri"/>
              <a:ea typeface="Calibri"/>
            </a:endParaRP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srgbClr val="000000"/>
                </a:solidFill>
                <a:latin typeface="Calibri"/>
                <a:ea typeface="Calibri"/>
              </a:rPr>
              <a:t>7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r>
              <a:rPr lang="en-US" sz="2400" b="0" dirty="0">
                <a:solidFill>
                  <a:srgbClr val="000000"/>
                </a:solidFill>
                <a:latin typeface="Times New Roman"/>
                <a:ea typeface="Calibri"/>
              </a:rPr>
              <a:t>      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Performance management</a:t>
            </a:r>
            <a:endParaRPr lang="en-US" sz="2400" b="0" dirty="0">
              <a:latin typeface="Times New Roman"/>
              <a:ea typeface="Calibri"/>
            </a:endParaRP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8)</a:t>
            </a:r>
            <a:r>
              <a:rPr lang="en-US" sz="2400" b="0" dirty="0">
                <a:solidFill>
                  <a:srgbClr val="000000"/>
                </a:solidFill>
                <a:latin typeface="Times New Roman"/>
                <a:ea typeface="Calibri"/>
              </a:rPr>
              <a:t>      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Effect of funding constraints </a:t>
            </a:r>
            <a:endParaRPr lang="en-US" sz="2400" b="0" dirty="0">
              <a:latin typeface="Times New Roman"/>
              <a:ea typeface="Calibri"/>
            </a:endParaRPr>
          </a:p>
          <a:p>
            <a:pPr marL="4572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9)</a:t>
            </a:r>
            <a:r>
              <a:rPr lang="en-US" sz="2400" b="0" dirty="0">
                <a:solidFill>
                  <a:srgbClr val="000000"/>
                </a:solidFill>
                <a:latin typeface="Times New Roman"/>
                <a:ea typeface="Calibri"/>
              </a:rPr>
              <a:t>      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Effect of </a:t>
            </a:r>
            <a:r>
              <a:rPr lang="en-US" sz="2400" b="0" dirty="0" smtClean="0">
                <a:solidFill>
                  <a:srgbClr val="000000"/>
                </a:solidFill>
                <a:latin typeface="Calibri"/>
                <a:ea typeface="Calibri"/>
              </a:rPr>
              <a:t>political and </a:t>
            </a:r>
            <a:r>
              <a:rPr lang="en-US" sz="2400" b="0" dirty="0">
                <a:solidFill>
                  <a:srgbClr val="000000"/>
                </a:solidFill>
                <a:latin typeface="Calibri"/>
                <a:ea typeface="Calibri"/>
              </a:rPr>
              <a:t>legal con</a:t>
            </a:r>
            <a:r>
              <a:rPr lang="en-US" sz="2400" b="0" dirty="0">
                <a:solidFill>
                  <a:srgbClr val="000000"/>
                </a:solidFill>
                <a:latin typeface="+mj-lt"/>
                <a:ea typeface="Calibri"/>
              </a:rPr>
              <a:t>straints </a:t>
            </a:r>
            <a:endParaRPr lang="en-US" sz="2400" b="0" dirty="0">
              <a:effectLst/>
              <a:latin typeface="+mj-lt"/>
              <a:ea typeface="Calibri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</a:rPr>
              <a:t>Overview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latin typeface="Gill Sans MT" pitchFamily="34" charset="0"/>
              </a:rPr>
              <a:pPr/>
              <a:t>2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Clr>
                <a:srgbClr val="53548A"/>
              </a:buClr>
              <a:buSzPct val="70000"/>
            </a:pPr>
            <a:r>
              <a:rPr lang="en-US" sz="3000" b="0" cap="small" dirty="0">
                <a:ea typeface="+mj-ea"/>
                <a:cs typeface="+mj-cs"/>
              </a:rPr>
              <a:t>How to deal with change</a:t>
            </a:r>
            <a:endParaRPr lang="en-US" sz="2400" b="0" dirty="0" smtClean="0"/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Plan for It (it will happen!)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Energy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Dedication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Positive </a:t>
            </a:r>
            <a:r>
              <a:rPr lang="en-US" sz="2400" b="0" dirty="0" smtClean="0">
                <a:solidFill>
                  <a:prstClr val="black"/>
                </a:solidFill>
              </a:rPr>
              <a:t>attitude</a:t>
            </a:r>
            <a:endParaRPr lang="en-US" sz="2400" b="0" dirty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Honest </a:t>
            </a:r>
            <a:r>
              <a:rPr lang="en-US" sz="2400" b="0" dirty="0" smtClean="0">
                <a:solidFill>
                  <a:prstClr val="black"/>
                </a:solidFill>
              </a:rPr>
              <a:t>communication </a:t>
            </a:r>
            <a:r>
              <a:rPr lang="en-US" sz="2400" b="0" dirty="0">
                <a:solidFill>
                  <a:prstClr val="black"/>
                </a:solidFill>
              </a:rPr>
              <a:t>and </a:t>
            </a:r>
            <a:r>
              <a:rPr lang="en-US" sz="2400" b="0" dirty="0" smtClean="0">
                <a:solidFill>
                  <a:prstClr val="black"/>
                </a:solidFill>
              </a:rPr>
              <a:t>transparency</a:t>
            </a:r>
            <a:endParaRPr lang="en-US" sz="2400" b="0" dirty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Reviewing project plans and scope, adjust as necessary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Supporting </a:t>
            </a:r>
            <a:r>
              <a:rPr lang="en-US" sz="2400" b="0" dirty="0" smtClean="0">
                <a:solidFill>
                  <a:prstClr val="black"/>
                </a:solidFill>
              </a:rPr>
              <a:t>documentation</a:t>
            </a:r>
            <a:endParaRPr lang="en-US" sz="2400" b="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Clr>
                <a:srgbClr val="53548A"/>
              </a:buClr>
              <a:buSzPct val="70000"/>
            </a:pPr>
            <a:endParaRPr lang="en-US" sz="2400" b="0" dirty="0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2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229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Gill Sans MT" pitchFamily="34" charset="0"/>
              </a:rPr>
              <a:t>Handling the Immediate Impact of  Large Change</a:t>
            </a:r>
          </a:p>
          <a:p>
            <a:endParaRPr lang="en-US" sz="2400" dirty="0" smtClean="0">
              <a:latin typeface="Gill Sans MT" pitchFamily="34" charset="0"/>
            </a:endParaRPr>
          </a:p>
          <a:p>
            <a:r>
              <a:rPr lang="en-US" sz="2400" b="1" dirty="0" smtClean="0">
                <a:latin typeface="Gill Sans MT" pitchFamily="34" charset="0"/>
              </a:rPr>
              <a:t>Communication of Change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Create </a:t>
            </a:r>
            <a:r>
              <a:rPr lang="en-US" sz="2400" dirty="0" smtClean="0">
                <a:latin typeface="Gill Sans MT" pitchFamily="34" charset="0"/>
              </a:rPr>
              <a:t>the plan of who to tell what, when and by whom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Schedule </a:t>
            </a:r>
            <a:r>
              <a:rPr lang="en-US" sz="2400" dirty="0" smtClean="0">
                <a:latin typeface="Gill Sans MT" pitchFamily="34" charset="0"/>
              </a:rPr>
              <a:t>it out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Craft </a:t>
            </a:r>
            <a:r>
              <a:rPr lang="en-US" sz="2400" dirty="0" smtClean="0">
                <a:latin typeface="Gill Sans MT" pitchFamily="34" charset="0"/>
              </a:rPr>
              <a:t>messaging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Give </a:t>
            </a:r>
            <a:r>
              <a:rPr lang="en-US" sz="2400" dirty="0" smtClean="0">
                <a:latin typeface="Gill Sans MT" pitchFamily="34" charset="0"/>
              </a:rPr>
              <a:t>Staff the opportunity to voice concerns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</a:pPr>
            <a:endParaRPr lang="en-US" sz="1600" dirty="0" smtClean="0">
              <a:latin typeface="Gill Sans MT" pitchFamily="34" charset="0"/>
            </a:endParaRPr>
          </a:p>
          <a:p>
            <a:r>
              <a:rPr lang="en-US" sz="2400" b="1" dirty="0" smtClean="0">
                <a:latin typeface="Gill Sans MT" pitchFamily="34" charset="0"/>
              </a:rPr>
              <a:t>Identify and Plan the </a:t>
            </a:r>
            <a:r>
              <a:rPr lang="en-US" sz="2400" b="1" dirty="0" smtClean="0">
                <a:latin typeface="Gill Sans MT" pitchFamily="34" charset="0"/>
              </a:rPr>
              <a:t>Wrap-Up </a:t>
            </a:r>
            <a:r>
              <a:rPr lang="en-US" sz="2400" b="1" dirty="0" smtClean="0">
                <a:latin typeface="Gill Sans MT" pitchFamily="34" charset="0"/>
              </a:rPr>
              <a:t>Activities</a:t>
            </a:r>
          </a:p>
          <a:p>
            <a:pPr>
              <a:buFont typeface="Courier New" pitchFamily="49" charset="0"/>
              <a:buChar char="o"/>
            </a:pPr>
            <a:endParaRPr lang="en-US" sz="1600" dirty="0" smtClean="0">
              <a:latin typeface="Gill Sans MT" pitchFamily="34" charset="0"/>
            </a:endParaRPr>
          </a:p>
          <a:p>
            <a:r>
              <a:rPr lang="en-US" sz="2400" b="1" dirty="0" smtClean="0">
                <a:latin typeface="Gill Sans MT" pitchFamily="34" charset="0"/>
              </a:rPr>
              <a:t>Haphazard </a:t>
            </a:r>
            <a:r>
              <a:rPr lang="en-US" sz="2400" b="1" dirty="0" smtClean="0">
                <a:latin typeface="Gill Sans MT" pitchFamily="34" charset="0"/>
              </a:rPr>
              <a:t>communication of change and </a:t>
            </a:r>
            <a:r>
              <a:rPr lang="en-US" sz="2400" b="1" dirty="0" smtClean="0">
                <a:latin typeface="Gill Sans MT" pitchFamily="34" charset="0"/>
              </a:rPr>
              <a:t>follow-up </a:t>
            </a:r>
            <a:r>
              <a:rPr lang="en-US" sz="2400" b="1" dirty="0" smtClean="0">
                <a:latin typeface="Gill Sans MT" pitchFamily="34" charset="0"/>
              </a:rPr>
              <a:t>activities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Perception </a:t>
            </a:r>
            <a:r>
              <a:rPr lang="en-US" sz="2400" dirty="0">
                <a:latin typeface="Gill Sans MT" pitchFamily="34" charset="0"/>
              </a:rPr>
              <a:t>of poor treatment 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Feeling </a:t>
            </a:r>
            <a:r>
              <a:rPr lang="en-US" sz="2400" dirty="0">
                <a:latin typeface="Gill Sans MT" pitchFamily="34" charset="0"/>
              </a:rPr>
              <a:t>of disorganization</a:t>
            </a:r>
          </a:p>
        </p:txBody>
      </p:sp>
    </p:spTree>
    <p:extLst>
      <p:ext uri="{BB962C8B-B14F-4D97-AF65-F5344CB8AC3E}">
        <p14:creationId xmlns:p14="http://schemas.microsoft.com/office/powerpoint/2010/main" val="8844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Vendor Termination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Have a Plan/Strategy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Communication (internal and external)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Hire an independent auditor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Document, Document, Document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Ensure that contracts are deliverable based (defined, </a:t>
            </a:r>
            <a:r>
              <a:rPr lang="en-US" sz="2400" b="0" dirty="0" smtClean="0">
                <a:solidFill>
                  <a:prstClr val="black"/>
                </a:solidFill>
              </a:rPr>
              <a:t>detailed, </a:t>
            </a:r>
            <a:r>
              <a:rPr lang="en-US" sz="2400" b="0" dirty="0">
                <a:solidFill>
                  <a:prstClr val="black"/>
                </a:solidFill>
              </a:rPr>
              <a:t>and </a:t>
            </a:r>
            <a:r>
              <a:rPr lang="en-US" sz="2400" b="0" dirty="0" smtClean="0">
                <a:solidFill>
                  <a:prstClr val="black"/>
                </a:solidFill>
              </a:rPr>
              <a:t>date-driven</a:t>
            </a:r>
            <a:r>
              <a:rPr lang="en-US" sz="2400" b="0" dirty="0">
                <a:solidFill>
                  <a:prstClr val="black"/>
                </a:solidFill>
              </a:rPr>
              <a:t>)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Re-Procurement Dead Time: Progress or Die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Cost (legal and restart)</a:t>
            </a: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Washington, DC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88392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Gill Sans MT" pitchFamily="34" charset="0"/>
              </a:rPr>
              <a:t>How to keep momentum going when there’s been a vendor termination</a:t>
            </a:r>
          </a:p>
          <a:p>
            <a:endParaRPr lang="en-US" sz="900" b="1" i="1" dirty="0" smtClean="0">
              <a:latin typeface="Gill Sans MT" pitchFamily="34" charset="0"/>
            </a:endParaRPr>
          </a:p>
          <a:p>
            <a:r>
              <a:rPr lang="en-US" sz="2200" b="1" dirty="0" smtClean="0">
                <a:latin typeface="Gill Sans MT" pitchFamily="34" charset="0"/>
              </a:rPr>
              <a:t>What does Plan B need to contain?</a:t>
            </a:r>
          </a:p>
          <a:p>
            <a:pPr indent="-2286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What, if anything, can be re-used from Plan A solution’s completed work?</a:t>
            </a:r>
          </a:p>
          <a:p>
            <a:pPr indent="-2286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Identify those activities and parts of the original plan that are </a:t>
            </a:r>
            <a:r>
              <a:rPr lang="en-US" sz="2000" b="1" u="sng" dirty="0" smtClean="0">
                <a:latin typeface="Gill Sans MT" pitchFamily="34" charset="0"/>
              </a:rPr>
              <a:t>solution neutral</a:t>
            </a:r>
            <a:endParaRPr lang="en-US" sz="2000" dirty="0" smtClean="0">
              <a:latin typeface="Gill Sans MT" pitchFamily="34" charset="0"/>
            </a:endParaRPr>
          </a:p>
          <a:p>
            <a:pPr lvl="1" indent="-228600"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What allows you to pivot to a different solution without starting completely over?</a:t>
            </a:r>
          </a:p>
          <a:p>
            <a:pPr lvl="2" indent="-228600"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Business Activities: Data Governance, Data Analysis, Data Readiness, Designing the data model, Data Mapping</a:t>
            </a:r>
          </a:p>
          <a:p>
            <a:pPr lvl="2" indent="-228600"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IT: 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Purchase and Install Infrastructure Components</a:t>
            </a:r>
            <a:endParaRPr lang="en-US" sz="1600" dirty="0" smtClean="0">
              <a:latin typeface="Gill Sans MT" pitchFamily="34" charset="0"/>
            </a:endParaRPr>
          </a:p>
          <a:p>
            <a:pPr lvl="1" indent="-228600"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Flexibility counts </a:t>
            </a:r>
          </a:p>
          <a:p>
            <a:pPr indent="-2286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>
                <a:latin typeface="Gill Sans MT" pitchFamily="34" charset="0"/>
              </a:rPr>
              <a:t>If possible – identify what the Plan B solution is</a:t>
            </a:r>
          </a:p>
          <a:p>
            <a:pPr lvl="1" indent="-228600">
              <a:buFont typeface="Arial" pitchFamily="34" charset="0"/>
              <a:buChar char="•"/>
            </a:pPr>
            <a:r>
              <a:rPr lang="en-US" dirty="0" smtClean="0">
                <a:latin typeface="Gill Sans MT" pitchFamily="34" charset="0"/>
              </a:rPr>
              <a:t>Identify next steps and details toward obtaining and pursuing the new solution</a:t>
            </a:r>
          </a:p>
          <a:p>
            <a:pPr indent="-2286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>
                <a:latin typeface="Gill Sans MT" pitchFamily="34" charset="0"/>
              </a:rPr>
              <a:t>Start with Plan A –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>
                <a:latin typeface="Gill Sans MT" pitchFamily="34" charset="0"/>
              </a:rPr>
              <a:t>If Plan A has a high level of risk, build these mitigations into it</a:t>
            </a:r>
          </a:p>
          <a:p>
            <a:pPr indent="-228600"/>
            <a:endParaRPr lang="en-US" sz="800" dirty="0" smtClean="0">
              <a:latin typeface="Gill Sans MT" pitchFamily="34" charset="0"/>
            </a:endParaRPr>
          </a:p>
          <a:p>
            <a:r>
              <a:rPr lang="en-US" sz="2200" b="1" dirty="0" smtClean="0">
                <a:latin typeface="Gill Sans MT" pitchFamily="34" charset="0"/>
              </a:rPr>
              <a:t>Transparency</a:t>
            </a:r>
          </a:p>
          <a:p>
            <a:pPr indent="-2286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Ongoing</a:t>
            </a:r>
            <a:r>
              <a:rPr lang="en-US" sz="2000" dirty="0">
                <a:latin typeface="Gill Sans MT" pitchFamily="34" charset="0"/>
              </a:rPr>
              <a:t>, good communication to stakeholders</a:t>
            </a:r>
          </a:p>
          <a:p>
            <a:pPr indent="-2286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>
                <a:latin typeface="Gill Sans MT" pitchFamily="34" charset="0"/>
              </a:rPr>
              <a:t>No surprises</a:t>
            </a:r>
          </a:p>
        </p:txBody>
      </p:sp>
    </p:spTree>
    <p:extLst>
      <p:ext uri="{BB962C8B-B14F-4D97-AF65-F5344CB8AC3E}">
        <p14:creationId xmlns:p14="http://schemas.microsoft.com/office/powerpoint/2010/main" val="8844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Build vs. Buy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Cost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Sustainability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Community Support from a COTS product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Quick deployment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A mature COTS product should provide configuration flexibility</a:t>
            </a:r>
          </a:p>
          <a:p>
            <a:pPr lvl="1">
              <a:buSzPct val="80000"/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prstClr val="black"/>
                </a:solidFill>
              </a:rPr>
              <a:t>Large user base drives compliance of the COTS to the latest changes in the market.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COTS lock you into a vendor product and support model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Build provides the flexibility to adapt the program to changes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prstClr val="black"/>
                </a:solidFill>
              </a:rPr>
              <a:t>Build requires an investment in a development staff and infrastructure</a:t>
            </a: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Washington, DC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Buy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A solution, not a tool or application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Sustainability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Staffing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Scalability statewide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u="sng" dirty="0">
                <a:solidFill>
                  <a:prstClr val="black"/>
                </a:solidFill>
              </a:rPr>
              <a:t>Efficiency</a:t>
            </a:r>
            <a:r>
              <a:rPr lang="en-US" sz="2400" b="0" dirty="0">
                <a:solidFill>
                  <a:prstClr val="black"/>
                </a:solidFill>
              </a:rPr>
              <a:t> – eliminates redundant time needed to manage these systems in every district and multiple systems at the state level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u="sng" dirty="0">
                <a:solidFill>
                  <a:prstClr val="black"/>
                </a:solidFill>
              </a:rPr>
              <a:t>Equity</a:t>
            </a:r>
            <a:r>
              <a:rPr lang="en-US" sz="2400" b="0" dirty="0">
                <a:solidFill>
                  <a:prstClr val="black"/>
                </a:solidFill>
              </a:rPr>
              <a:t> – every school district, teacher, and parent the same data tools equitably</a:t>
            </a:r>
          </a:p>
          <a:p>
            <a:pPr lvl="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2400" b="0" u="sng" dirty="0">
                <a:solidFill>
                  <a:prstClr val="black"/>
                </a:solidFill>
              </a:rPr>
              <a:t>Quality</a:t>
            </a:r>
            <a:r>
              <a:rPr lang="en-US" sz="2400" b="0" dirty="0">
                <a:solidFill>
                  <a:prstClr val="black"/>
                </a:solidFill>
              </a:rPr>
              <a:t> – because the data are consistent higher quality data are used for </a:t>
            </a:r>
            <a:r>
              <a:rPr lang="en-US" sz="2400" b="0" dirty="0" smtClean="0">
                <a:solidFill>
                  <a:prstClr val="black"/>
                </a:solidFill>
              </a:rPr>
              <a:t>decisionmaking</a:t>
            </a:r>
            <a:endParaRPr lang="en-US" sz="2400" b="0" dirty="0">
              <a:solidFill>
                <a:prstClr val="black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3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28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ll Sans MT" pitchFamily="34" charset="0"/>
              </a:rPr>
              <a:t>Consider State’s Current Environment</a:t>
            </a:r>
          </a:p>
          <a:p>
            <a:endParaRPr lang="en-US" sz="800" b="1" dirty="0" smtClean="0">
              <a:latin typeface="Gill Sans MT" pitchFamily="34" charset="0"/>
            </a:endParaRP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Where will the P20W SLDS system reside?</a:t>
            </a:r>
          </a:p>
          <a:p>
            <a:pPr marL="571500" lvl="1" indent="-3429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Within a specific sector-based organization with an existing transaction-based SLDS?</a:t>
            </a:r>
          </a:p>
          <a:p>
            <a:pPr marL="571500" lvl="1" indent="-3429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Within a P20W or other non-sector organization without operational activities?</a:t>
            </a:r>
          </a:p>
          <a:p>
            <a:pPr marL="571500" lvl="1" indent="-3429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Is this an existing organization with strong relationships or a new organization needing to build relationships with P20W sectors?</a:t>
            </a:r>
          </a:p>
          <a:p>
            <a:pPr indent="-228600">
              <a:buFont typeface="Courier New" pitchFamily="49" charset="0"/>
              <a:buChar char="o"/>
            </a:pPr>
            <a:endParaRPr lang="en-US" sz="800" dirty="0" smtClean="0">
              <a:latin typeface="Gill Sans MT" pitchFamily="34" charset="0"/>
            </a:endParaRP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>
                <a:latin typeface="Gill Sans MT" pitchFamily="34" charset="0"/>
              </a:rPr>
              <a:t>Decentralized vs. Centralized Education Agencies/System</a:t>
            </a:r>
          </a:p>
          <a:p>
            <a:pPr marL="571500" lvl="1" indent="-3429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>
                <a:latin typeface="Gill Sans MT" pitchFamily="34" charset="0"/>
              </a:rPr>
              <a:t>Where does the data reside? </a:t>
            </a:r>
          </a:p>
          <a:p>
            <a:pPr marL="571500" lvl="1" indent="-3429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>
                <a:latin typeface="Gill Sans MT" pitchFamily="34" charset="0"/>
              </a:rPr>
              <a:t>How easy will it be to obtain P20W data given the state education system?</a:t>
            </a:r>
          </a:p>
          <a:p>
            <a:pPr indent="-228600">
              <a:buFont typeface="Courier New" pitchFamily="49" charset="0"/>
              <a:buChar char="o"/>
            </a:pPr>
            <a:endParaRPr lang="en-US" sz="800" dirty="0" smtClean="0">
              <a:latin typeface="Gill Sans MT" pitchFamily="34" charset="0"/>
            </a:endParaRP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>
                <a:latin typeface="Gill Sans MT" pitchFamily="34" charset="0"/>
              </a:rPr>
              <a:t>What is your approach to longitudinal data?</a:t>
            </a:r>
          </a:p>
          <a:p>
            <a:pPr marL="571500" lvl="1" indent="-3429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>
                <a:latin typeface="Gill Sans MT" pitchFamily="34" charset="0"/>
              </a:rPr>
              <a:t>Use of a system-wide unique identifier or multiple identifiers?</a:t>
            </a:r>
          </a:p>
          <a:p>
            <a:pPr marL="571500" lvl="1" indent="-3429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>
                <a:latin typeface="Gill Sans MT" pitchFamily="34" charset="0"/>
              </a:rPr>
              <a:t>Need for an individual’s “Golden Record” or the need to keep all information across time and sectors on an individual</a:t>
            </a:r>
            <a:endParaRPr lang="en-US" sz="20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29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ill Sans MT" pitchFamily="34" charset="0"/>
              </a:rPr>
              <a:t>Consider P20W Solution Risks and Opportunities in light of State’s Current Environment</a:t>
            </a:r>
          </a:p>
          <a:p>
            <a:pPr indent="-228600"/>
            <a:r>
              <a:rPr lang="en-US" sz="1400" i="1" dirty="0" smtClean="0">
                <a:latin typeface="Gill Sans MT" pitchFamily="34" charset="0"/>
              </a:rPr>
              <a:t>How best can we mitigate risks from and with a combination of these solutions?</a:t>
            </a:r>
          </a:p>
          <a:p>
            <a:pPr indent="-228600">
              <a:buFont typeface="Courier New" pitchFamily="49" charset="0"/>
              <a:buChar char="o"/>
            </a:pPr>
            <a:endParaRPr lang="en-US" sz="800" i="1" dirty="0" smtClean="0">
              <a:latin typeface="Gill Sans MT" pitchFamily="34" charset="0"/>
            </a:endParaRPr>
          </a:p>
          <a:p>
            <a:pPr indent="-228600"/>
            <a:r>
              <a:rPr lang="en-US" sz="1600" dirty="0" smtClean="0">
                <a:latin typeface="Gill Sans MT" pitchFamily="34" charset="0"/>
              </a:rPr>
              <a:t>Build or Buy?</a:t>
            </a:r>
          </a:p>
          <a:p>
            <a:pPr indent="-228600">
              <a:buFont typeface="Courier New" pitchFamily="49" charset="0"/>
              <a:buChar char="o"/>
            </a:pPr>
            <a:r>
              <a:rPr lang="en-US" sz="1400" i="1" dirty="0" smtClean="0">
                <a:latin typeface="Gill Sans MT" pitchFamily="34" charset="0"/>
              </a:rPr>
              <a:t>Buy Commercial Off-the-Shelf Product</a:t>
            </a:r>
            <a:endParaRPr lang="en-US" sz="1400" dirty="0" smtClean="0">
              <a:latin typeface="Gill Sans MT" pitchFamily="34" charset="0"/>
            </a:endParaRP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P20W is not like a payroll or human resources system – where there are multiple mature products on the market</a:t>
            </a: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How closely do the current products match our business and technical requirements? </a:t>
            </a:r>
          </a:p>
          <a:p>
            <a:pPr lvl="2" indent="-228600">
              <a:buFont typeface="Wingdings" pitchFamily="2" charset="2"/>
              <a:buChar char="Ø"/>
            </a:pPr>
            <a:r>
              <a:rPr lang="en-US" sz="1400" dirty="0" smtClean="0">
                <a:latin typeface="Gill Sans MT" pitchFamily="34" charset="0"/>
              </a:rPr>
              <a:t>Longitudinal data model, Robust Identity Matching and Linking, Flexible Cohort Selection and Maintenance, Ease of maintenance and extensibility</a:t>
            </a: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Can we leverage the functionality of current products and the knowledge of their creators? </a:t>
            </a:r>
          </a:p>
          <a:p>
            <a:pPr indent="-228600">
              <a:buFont typeface="Courier New" pitchFamily="49" charset="0"/>
              <a:buChar char="o"/>
            </a:pPr>
            <a:endParaRPr lang="en-US" sz="800" i="1" dirty="0" smtClean="0">
              <a:latin typeface="Gill Sans MT" pitchFamily="34" charset="0"/>
            </a:endParaRPr>
          </a:p>
          <a:p>
            <a:pPr indent="-228600">
              <a:buFont typeface="Courier New" pitchFamily="49" charset="0"/>
              <a:buChar char="o"/>
            </a:pPr>
            <a:r>
              <a:rPr lang="en-US" sz="1400" i="1" dirty="0" smtClean="0">
                <a:latin typeface="Gill Sans MT" pitchFamily="34" charset="0"/>
              </a:rPr>
              <a:t>In-House Build with Purchased Software Tools</a:t>
            </a:r>
            <a:endParaRPr lang="en-US" sz="1400" dirty="0" smtClean="0">
              <a:latin typeface="Gill Sans MT" pitchFamily="34" charset="0"/>
            </a:endParaRP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Are our requirements not met by a single COTS product?</a:t>
            </a: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Will commercial software tools needed to build in-house fit our requirements?</a:t>
            </a: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Do we have the business and technical skill sets, experience, resources to build in-house using these tools?</a:t>
            </a: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How best to obtain those skills that we don’t have?</a:t>
            </a:r>
          </a:p>
          <a:p>
            <a:pPr indent="-228600"/>
            <a:endParaRPr lang="en-US" sz="800" i="1" dirty="0" smtClean="0">
              <a:latin typeface="Gill Sans MT" pitchFamily="34" charset="0"/>
            </a:endParaRPr>
          </a:p>
          <a:p>
            <a:pPr indent="-228600"/>
            <a:r>
              <a:rPr lang="en-US" sz="1600" dirty="0" smtClean="0">
                <a:latin typeface="Gill Sans MT" pitchFamily="34" charset="0"/>
              </a:rPr>
              <a:t>How to implement?</a:t>
            </a:r>
          </a:p>
          <a:p>
            <a:pPr indent="-228600">
              <a:buFont typeface="Courier New" pitchFamily="49" charset="0"/>
              <a:buChar char="o"/>
            </a:pPr>
            <a:r>
              <a:rPr lang="en-US" sz="1400" i="1" dirty="0" smtClean="0">
                <a:latin typeface="Gill Sans MT" pitchFamily="34" charset="0"/>
              </a:rPr>
              <a:t>Implementation Vendors</a:t>
            </a:r>
            <a:endParaRPr lang="en-US" sz="1400" dirty="0" smtClean="0">
              <a:latin typeface="Gill Sans MT" pitchFamily="34" charset="0"/>
            </a:endParaRP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Do we need the full host of vendor services? (PM, technical expertise, business analysis, etc.)</a:t>
            </a: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Allows more risk to be taken on by the vendor</a:t>
            </a: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Can be very expensive and Still requires a lot of state resources</a:t>
            </a:r>
          </a:p>
          <a:p>
            <a:pPr indent="-228600">
              <a:buFont typeface="Courier New" pitchFamily="49" charset="0"/>
              <a:buChar char="o"/>
            </a:pPr>
            <a:endParaRPr lang="en-US" sz="800" i="1" dirty="0" smtClean="0">
              <a:latin typeface="Gill Sans MT" pitchFamily="34" charset="0"/>
            </a:endParaRPr>
          </a:p>
          <a:p>
            <a:pPr indent="-228600">
              <a:buFont typeface="Courier New" pitchFamily="49" charset="0"/>
              <a:buChar char="o"/>
            </a:pPr>
            <a:r>
              <a:rPr lang="en-US" sz="1400" i="1" dirty="0" smtClean="0">
                <a:latin typeface="Gill Sans MT" pitchFamily="34" charset="0"/>
              </a:rPr>
              <a:t>Hybrid - with State and Vendor Support Services</a:t>
            </a:r>
          </a:p>
          <a:p>
            <a:pPr lvl="1" indent="-228600">
              <a:buFont typeface="Arial" pitchFamily="34" charset="0"/>
              <a:buChar char="•"/>
            </a:pPr>
            <a:r>
              <a:rPr lang="en-US" sz="1400" dirty="0" smtClean="0">
                <a:latin typeface="Gill Sans MT" pitchFamily="34" charset="0"/>
              </a:rPr>
              <a:t>What </a:t>
            </a:r>
            <a:r>
              <a:rPr lang="en-US" sz="1400" dirty="0" smtClean="0">
                <a:latin typeface="Gill Sans MT" pitchFamily="34" charset="0"/>
              </a:rPr>
              <a:t>skill gaps </a:t>
            </a:r>
            <a:r>
              <a:rPr lang="en-US" sz="1400" dirty="0" smtClean="0">
                <a:latin typeface="Gill Sans MT" pitchFamily="34" charset="0"/>
              </a:rPr>
              <a:t>do we need the vendor to fill in order to build </a:t>
            </a:r>
            <a:r>
              <a:rPr lang="en-US" sz="1400" dirty="0" smtClean="0">
                <a:latin typeface="Gill Sans MT" pitchFamily="34" charset="0"/>
              </a:rPr>
              <a:t>in-house</a:t>
            </a:r>
            <a:r>
              <a:rPr lang="en-US" sz="1400" dirty="0" smtClean="0">
                <a:latin typeface="Gill Sans MT" pitchFamily="34" charset="0"/>
              </a:rPr>
              <a:t>?</a:t>
            </a:r>
            <a:endParaRPr lang="en-US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Project Background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Performance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</a:rPr>
              <a:t>Set Clear Goals that are attainable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</a:rPr>
              <a:t>Review </a:t>
            </a:r>
            <a:r>
              <a:rPr lang="en-US" sz="3200" b="0" dirty="0" smtClean="0">
                <a:solidFill>
                  <a:prstClr val="black"/>
                </a:solidFill>
              </a:rPr>
              <a:t>often</a:t>
            </a:r>
            <a:endParaRPr lang="en-US" sz="3200" b="0" dirty="0">
              <a:solidFill>
                <a:prstClr val="black"/>
              </a:solidFill>
            </a:endParaRP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</a:rPr>
              <a:t>Make adjustments based on real life data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</a:rPr>
              <a:t>Develop a strategic plan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</a:rPr>
              <a:t>Invest in strong requirements 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</a:rPr>
              <a:t>CLIN based contacts with incremental acceptance points</a:t>
            </a:r>
          </a:p>
          <a:p>
            <a:pPr lvl="0">
              <a:buClrTx/>
              <a:buFont typeface="Arial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</a:rPr>
              <a:t>Executive ownership and decision makers</a:t>
            </a: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Washington, DC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Communicate throughout all levels of the organization and with external customers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Engage Stakeholders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Communicate between projects 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Ensure transparency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Set expectations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Use Agile Methodology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Manage Scope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Involve project team early on, meet as needed to ensure teamwork and collaboration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Manage meeting participation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Team or Product Champion (different than sponsor)</a:t>
            </a:r>
          </a:p>
          <a:p>
            <a:pPr marL="457200" indent="-457200">
              <a:buSzPct val="100000"/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32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33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813911"/>
            <a:ext cx="876300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/>
            <a:r>
              <a:rPr lang="en-US" sz="2400" b="1" i="1" dirty="0" smtClean="0">
                <a:latin typeface="Gill Sans MT" pitchFamily="34" charset="0"/>
              </a:rPr>
              <a:t>Setting both the state and the vendor up for success in achieving goals</a:t>
            </a:r>
          </a:p>
          <a:p>
            <a:pPr indent="-228600"/>
            <a:endParaRPr lang="en-US" sz="1200" b="1" dirty="0" smtClean="0">
              <a:latin typeface="Gill Sans MT" pitchFamily="34" charset="0"/>
            </a:endParaRPr>
          </a:p>
          <a:p>
            <a:pPr indent="-228600"/>
            <a:r>
              <a:rPr lang="en-US" sz="2400" b="1" dirty="0" smtClean="0">
                <a:latin typeface="Gill Sans MT" pitchFamily="34" charset="0"/>
              </a:rPr>
              <a:t>Ensure </a:t>
            </a:r>
            <a:r>
              <a:rPr lang="en-US" sz="2000" b="1" dirty="0" smtClean="0">
                <a:latin typeface="Gill Sans MT" pitchFamily="34" charset="0"/>
              </a:rPr>
              <a:t>vague </a:t>
            </a:r>
            <a:r>
              <a:rPr lang="en-US" sz="2400" b="1" dirty="0" smtClean="0">
                <a:latin typeface="Gill Sans MT" pitchFamily="34" charset="0"/>
              </a:rPr>
              <a:t>terms are defined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What does “Data Readiness” mean?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Define deliverables (Deliverable Expectation Documents)</a:t>
            </a:r>
          </a:p>
          <a:p>
            <a:pPr indent="-228600"/>
            <a:endParaRPr lang="en-US" sz="900" dirty="0" smtClean="0">
              <a:latin typeface="Gill Sans MT" pitchFamily="34" charset="0"/>
            </a:endParaRPr>
          </a:p>
          <a:p>
            <a:pPr indent="-228600"/>
            <a:r>
              <a:rPr lang="en-US" sz="2400" b="1" dirty="0">
                <a:latin typeface="Gill Sans MT" pitchFamily="34" charset="0"/>
              </a:rPr>
              <a:t>Set reasonable goals, schedule and milestones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Gill Sans MT" pitchFamily="34" charset="0"/>
              </a:rPr>
              <a:t>Requires having and articulating a true picture of the work and the level of effort required to accomplish it</a:t>
            </a:r>
          </a:p>
          <a:p>
            <a:pPr marL="640080" lvl="1" indent="-28575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What are the steps involved between obtaining data and having it accessible in a data warehouse?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Gill Sans MT" pitchFamily="34" charset="0"/>
              </a:rPr>
              <a:t>What are the vendor’s expectations of the state?  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Gill Sans MT" pitchFamily="34" charset="0"/>
              </a:rPr>
              <a:t>What are the expectations of the business?</a:t>
            </a:r>
          </a:p>
          <a:p>
            <a:pPr marL="640080" lvl="1" indent="-28575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dirty="0">
                <a:latin typeface="Gill Sans MT" pitchFamily="34" charset="0"/>
              </a:rPr>
              <a:t>Does the business understand this?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000" dirty="0">
                <a:latin typeface="Gill Sans MT" pitchFamily="34" charset="0"/>
              </a:rPr>
              <a:t>What is the Post-Implementation Plan?</a:t>
            </a:r>
          </a:p>
          <a:p>
            <a:pPr indent="-228600">
              <a:buFont typeface="Courier New" pitchFamily="49" charset="0"/>
              <a:buChar char="o"/>
            </a:pPr>
            <a:endParaRPr lang="en-US" sz="800" dirty="0" smtClean="0">
              <a:latin typeface="Gill Sans MT" pitchFamily="34" charset="0"/>
            </a:endParaRPr>
          </a:p>
          <a:p>
            <a:pPr indent="-228600"/>
            <a:r>
              <a:rPr lang="en-US" sz="2400" b="1" dirty="0" smtClean="0">
                <a:latin typeface="Gill Sans MT" pitchFamily="34" charset="0"/>
              </a:rPr>
              <a:t>Set expectations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Proactive </a:t>
            </a:r>
            <a:r>
              <a:rPr lang="en-US" sz="2000" dirty="0">
                <a:latin typeface="Gill Sans MT" pitchFamily="34" charset="0"/>
              </a:rPr>
              <a:t>Communication (over and over)</a:t>
            </a:r>
          </a:p>
          <a:p>
            <a:endParaRPr lang="en-US" sz="24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Funding Constraints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Phased Approach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Build it and they will come!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Ability to say </a:t>
            </a:r>
            <a:r>
              <a:rPr lang="en-US" b="0" dirty="0" smtClean="0">
                <a:solidFill>
                  <a:prstClr val="black"/>
                </a:solidFill>
              </a:rPr>
              <a:t>NO</a:t>
            </a:r>
            <a:endParaRPr lang="en-US" b="0" dirty="0">
              <a:solidFill>
                <a:prstClr val="black"/>
              </a:solidFill>
            </a:endParaRP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Constraints impact the flow of the contract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en-US" b="0" dirty="0">
                <a:solidFill>
                  <a:prstClr val="black"/>
                </a:solidFill>
              </a:rPr>
              <a:t>They impact the order of completion and deployment</a:t>
            </a: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Washington, DC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To date all work has been almost entirely SLDS grant </a:t>
            </a:r>
            <a:r>
              <a:rPr lang="en-US" sz="2400" b="0" dirty="0" smtClean="0">
                <a:solidFill>
                  <a:prstClr val="black"/>
                </a:solidFill>
              </a:rPr>
              <a:t>funded</a:t>
            </a:r>
            <a:endParaRPr lang="en-US" sz="2400" b="0" dirty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Continue to write grants</a:t>
            </a:r>
          </a:p>
          <a:p>
            <a:pPr lvl="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400" b="0" dirty="0">
                <a:solidFill>
                  <a:prstClr val="black"/>
                </a:solidFill>
              </a:rPr>
              <a:t>Included Data Warehouse and Decision Support in DPI’s Biennial Budget Request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37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0463"/>
            <a:ext cx="8001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/>
            <a:r>
              <a:rPr lang="en-US" sz="2800" dirty="0"/>
              <a:t>Washington has been </a:t>
            </a:r>
            <a:r>
              <a:rPr lang="en-US" sz="2800" dirty="0" smtClean="0"/>
              <a:t>able</a:t>
            </a:r>
            <a:r>
              <a:rPr lang="en-US" sz="2800" dirty="0">
                <a:latin typeface="Gill Sans MT" pitchFamily="34" charset="0"/>
              </a:rPr>
              <a:t> – </a:t>
            </a:r>
            <a:r>
              <a:rPr lang="en-US" sz="2800" dirty="0" smtClean="0"/>
              <a:t>and </a:t>
            </a:r>
            <a:r>
              <a:rPr lang="en-US" sz="2800" dirty="0"/>
              <a:t>anticipates </a:t>
            </a:r>
            <a:r>
              <a:rPr lang="en-US" sz="2800" dirty="0" smtClean="0"/>
              <a:t>continuing</a:t>
            </a:r>
            <a:r>
              <a:rPr lang="en-US" sz="2800" dirty="0">
                <a:latin typeface="Gill Sans MT" pitchFamily="34" charset="0"/>
              </a:rPr>
              <a:t> – </a:t>
            </a:r>
            <a:r>
              <a:rPr lang="en-US" sz="2800" dirty="0" smtClean="0"/>
              <a:t>to </a:t>
            </a:r>
            <a:r>
              <a:rPr lang="en-US" sz="2800" dirty="0"/>
              <a:t>accomplish the work with the </a:t>
            </a:r>
            <a:r>
              <a:rPr lang="en-US" sz="2800" dirty="0" smtClean="0"/>
              <a:t>Grant</a:t>
            </a:r>
          </a:p>
          <a:p>
            <a:pPr indent="-228600"/>
            <a:endParaRPr lang="en-US" sz="2400" b="1" dirty="0" smtClean="0">
              <a:latin typeface="Gill Sans MT" pitchFamily="34" charset="0"/>
            </a:endParaRPr>
          </a:p>
          <a:p>
            <a:pPr indent="-228600"/>
            <a:r>
              <a:rPr lang="en-US" sz="2800" b="1" dirty="0" smtClean="0">
                <a:latin typeface="Gill Sans MT" pitchFamily="34" charset="0"/>
              </a:rPr>
              <a:t>Washington’s Primary constraint has been schedule</a:t>
            </a:r>
          </a:p>
          <a:p>
            <a:pPr marL="457200" indent="-4572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latin typeface="Gill Sans MT" pitchFamily="34" charset="0"/>
              </a:rPr>
              <a:t>ARRA Grants </a:t>
            </a:r>
            <a:r>
              <a:rPr lang="en-US" sz="2800" dirty="0" smtClean="0">
                <a:latin typeface="Gill Sans MT" pitchFamily="34" charset="0"/>
              </a:rPr>
              <a:t>3-year </a:t>
            </a:r>
            <a:r>
              <a:rPr lang="en-US" sz="2800" dirty="0" smtClean="0">
                <a:latin typeface="Gill Sans MT" pitchFamily="34" charset="0"/>
              </a:rPr>
              <a:t>timeframe, ending date of </a:t>
            </a:r>
            <a:r>
              <a:rPr lang="en-US" sz="2800" dirty="0" smtClean="0">
                <a:latin typeface="Gill Sans MT" pitchFamily="34" charset="0"/>
              </a:rPr>
              <a:t>6/30/2013</a:t>
            </a:r>
          </a:p>
          <a:p>
            <a:pPr marL="457200" indent="-4572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latin typeface="Gill Sans MT" pitchFamily="34" charset="0"/>
              </a:rPr>
              <a:t>Still </a:t>
            </a:r>
            <a:r>
              <a:rPr lang="en-US" sz="2800" dirty="0" smtClean="0">
                <a:latin typeface="Gill Sans MT" pitchFamily="34" charset="0"/>
              </a:rPr>
              <a:t>planning for </a:t>
            </a:r>
            <a:r>
              <a:rPr lang="en-US" sz="2800" dirty="0" smtClean="0">
                <a:latin typeface="Gill Sans MT" pitchFamily="34" charset="0"/>
              </a:rPr>
              <a:t>6/30/2012</a:t>
            </a:r>
          </a:p>
          <a:p>
            <a:pPr marL="457200" indent="-4572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latin typeface="Gill Sans MT" pitchFamily="34" charset="0"/>
              </a:rPr>
              <a:t>1-Year </a:t>
            </a:r>
            <a:r>
              <a:rPr lang="en-US" sz="2800" dirty="0" smtClean="0">
                <a:latin typeface="Gill Sans MT" pitchFamily="34" charset="0"/>
              </a:rPr>
              <a:t>Extension – to be evaluated if/when available</a:t>
            </a:r>
            <a:endParaRPr lang="en-US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1602" y="2133600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Political/Legal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54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Constraints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b="0" dirty="0">
                <a:solidFill>
                  <a:prstClr val="black"/>
                </a:solidFill>
              </a:rPr>
              <a:t>Multiple Agendas</a:t>
            </a:r>
          </a:p>
          <a:p>
            <a:pPr lvl="0" fontAlgn="base"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b="0" dirty="0">
                <a:solidFill>
                  <a:prstClr val="black"/>
                </a:solidFill>
              </a:rPr>
              <a:t>Data Sharing (MOUs and NDAs for everyone)</a:t>
            </a:r>
          </a:p>
          <a:p>
            <a:pPr lvl="0" fontAlgn="base"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b="0" dirty="0">
                <a:solidFill>
                  <a:prstClr val="black"/>
                </a:solidFill>
              </a:rPr>
              <a:t>Snowball </a:t>
            </a:r>
            <a:r>
              <a:rPr lang="en-US" sz="3200" b="0" dirty="0">
                <a:solidFill>
                  <a:prstClr val="black"/>
                </a:solidFill>
              </a:rPr>
              <a:t>E</a:t>
            </a:r>
            <a:r>
              <a:rPr lang="en-US" sz="3200" b="0" dirty="0" smtClean="0">
                <a:solidFill>
                  <a:prstClr val="black"/>
                </a:solidFill>
              </a:rPr>
              <a:t>ffect </a:t>
            </a:r>
            <a:endParaRPr lang="en-US" sz="3200" b="0" dirty="0">
              <a:solidFill>
                <a:prstClr val="black"/>
              </a:solidFill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Washington, DC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charset="0"/>
              <a:buChar char="•"/>
            </a:pPr>
            <a:r>
              <a:rPr lang="en-US" dirty="0"/>
              <a:t>The Statewide Longitudinal Education Data (SLED) System </a:t>
            </a:r>
            <a:r>
              <a:rPr lang="en-US" dirty="0" smtClean="0"/>
              <a:t>will serve as a single</a:t>
            </a:r>
            <a:r>
              <a:rPr lang="en-US" dirty="0"/>
              <a:t>, comprehensive repository of current and historical student and education-related data.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SLED will </a:t>
            </a:r>
            <a:r>
              <a:rPr lang="en-US" dirty="0"/>
              <a:t>facilitate intra-governmental data-driven </a:t>
            </a:r>
            <a:r>
              <a:rPr lang="en-US" dirty="0" smtClean="0"/>
              <a:t>decisionmaking</a:t>
            </a:r>
            <a:r>
              <a:rPr lang="en-US" dirty="0"/>
              <a:t>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SLED will provide </a:t>
            </a:r>
            <a:r>
              <a:rPr lang="en-US" dirty="0"/>
              <a:t>community stakeholders with </a:t>
            </a:r>
            <a:r>
              <a:rPr lang="en-US" dirty="0" smtClean="0"/>
              <a:t>relevant, </a:t>
            </a:r>
            <a:r>
              <a:rPr lang="en-US" dirty="0"/>
              <a:t>aggregate student information and trends.</a:t>
            </a:r>
            <a:endParaRPr lang="en-US" sz="3600" dirty="0"/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Washington, DC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53548A"/>
              </a:buClr>
              <a:buSzPct val="70000"/>
            </a:pPr>
            <a:r>
              <a:rPr lang="en-US" sz="2400" b="0" dirty="0">
                <a:solidFill>
                  <a:prstClr val="black"/>
                </a:solidFill>
              </a:rPr>
              <a:t>Legal</a:t>
            </a:r>
            <a:endParaRPr lang="en-US" sz="2200" b="0" dirty="0">
              <a:solidFill>
                <a:prstClr val="black"/>
              </a:solidFill>
            </a:endParaRPr>
          </a:p>
          <a:p>
            <a:pPr marL="708660" lvl="1" indent="-342900">
              <a:buSzPct val="100000"/>
            </a:pPr>
            <a:r>
              <a:rPr lang="en-US" sz="1900" dirty="0">
                <a:solidFill>
                  <a:prstClr val="black"/>
                </a:solidFill>
              </a:rPr>
              <a:t>Lack of consistency internally about interpretation of FERPA and ownership / responsibility of LEA </a:t>
            </a:r>
            <a:r>
              <a:rPr lang="en-US" sz="1900" dirty="0" smtClean="0">
                <a:solidFill>
                  <a:prstClr val="black"/>
                </a:solidFill>
              </a:rPr>
              <a:t>data</a:t>
            </a:r>
            <a:endParaRPr lang="en-US" sz="1900" dirty="0">
              <a:solidFill>
                <a:prstClr val="black"/>
              </a:solidFill>
            </a:endParaRPr>
          </a:p>
          <a:p>
            <a:pPr marL="708660" lvl="1" indent="-342900">
              <a:buSzPct val="100000"/>
            </a:pPr>
            <a:r>
              <a:rPr lang="en-US" sz="1900" dirty="0" smtClean="0">
                <a:solidFill>
                  <a:prstClr val="black"/>
                </a:solidFill>
              </a:rPr>
              <a:t>Challenges </a:t>
            </a:r>
            <a:r>
              <a:rPr lang="en-US" sz="1900" dirty="0">
                <a:solidFill>
                  <a:prstClr val="black"/>
                </a:solidFill>
              </a:rPr>
              <a:t>aligning the district legal interpretations of FERPA with </a:t>
            </a:r>
            <a:r>
              <a:rPr lang="en-US" sz="1900" dirty="0" smtClean="0">
                <a:solidFill>
                  <a:prstClr val="black"/>
                </a:solidFill>
              </a:rPr>
              <a:t>DPI</a:t>
            </a:r>
            <a:endParaRPr lang="en-US" sz="1900" dirty="0">
              <a:solidFill>
                <a:prstClr val="black"/>
              </a:solidFill>
            </a:endParaRPr>
          </a:p>
          <a:p>
            <a:pPr marL="708660" lvl="1" indent="-342900">
              <a:buSzPct val="100000"/>
            </a:pPr>
            <a:r>
              <a:rPr lang="en-US" sz="1900" dirty="0">
                <a:solidFill>
                  <a:prstClr val="black"/>
                </a:solidFill>
              </a:rPr>
              <a:t>Educating partners like CESAs on </a:t>
            </a:r>
            <a:r>
              <a:rPr lang="en-US" sz="1900" dirty="0" smtClean="0">
                <a:solidFill>
                  <a:prstClr val="black"/>
                </a:solidFill>
              </a:rPr>
              <a:t>FERPA</a:t>
            </a:r>
            <a:endParaRPr lang="en-US" sz="1900" dirty="0">
              <a:solidFill>
                <a:prstClr val="black"/>
              </a:solidFill>
            </a:endParaRPr>
          </a:p>
          <a:p>
            <a:pPr marL="708660" lvl="1" indent="-342900">
              <a:buSzPct val="100000"/>
            </a:pPr>
            <a:r>
              <a:rPr lang="en-US" sz="1900" dirty="0">
                <a:solidFill>
                  <a:prstClr val="black"/>
                </a:solidFill>
              </a:rPr>
              <a:t>P20 Postsecondary and P20 Early Childhood data governance and data sharing with </a:t>
            </a:r>
            <a:r>
              <a:rPr lang="en-US" sz="1900" dirty="0" smtClean="0">
                <a:solidFill>
                  <a:prstClr val="black"/>
                </a:solidFill>
              </a:rPr>
              <a:t>partners</a:t>
            </a:r>
            <a:endParaRPr lang="en-US" sz="19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Clr>
                <a:srgbClr val="53548A"/>
              </a:buClr>
              <a:buSzPct val="70000"/>
            </a:pPr>
            <a:r>
              <a:rPr lang="en-US" sz="2400" b="0" dirty="0">
                <a:solidFill>
                  <a:prstClr val="black"/>
                </a:solidFill>
              </a:rPr>
              <a:t>Political</a:t>
            </a:r>
            <a:endParaRPr lang="en-US" sz="2200" b="0" dirty="0">
              <a:solidFill>
                <a:prstClr val="black"/>
              </a:solidFill>
            </a:endParaRPr>
          </a:p>
          <a:p>
            <a:pPr marL="708660" lvl="1" indent="-342900">
              <a:buSzPct val="100000"/>
            </a:pPr>
            <a:r>
              <a:rPr lang="en-US" sz="1900" dirty="0" err="1">
                <a:solidFill>
                  <a:prstClr val="black"/>
                </a:solidFill>
              </a:rPr>
              <a:t>WISEdash</a:t>
            </a:r>
            <a:r>
              <a:rPr lang="en-US" sz="1900" dirty="0">
                <a:solidFill>
                  <a:prstClr val="black"/>
                </a:solidFill>
              </a:rPr>
              <a:t> is being rolled out at the same time as the new accountability </a:t>
            </a:r>
            <a:r>
              <a:rPr lang="en-US" sz="1900" dirty="0" smtClean="0">
                <a:solidFill>
                  <a:prstClr val="black"/>
                </a:solidFill>
              </a:rPr>
              <a:t>system</a:t>
            </a:r>
            <a:endParaRPr lang="en-US" sz="1900" dirty="0">
              <a:solidFill>
                <a:prstClr val="black"/>
              </a:solidFill>
            </a:endParaRPr>
          </a:p>
          <a:p>
            <a:pPr marL="708660" lvl="1" indent="-342900">
              <a:buSzPct val="100000"/>
            </a:pPr>
            <a:r>
              <a:rPr lang="en-US" sz="1900" dirty="0">
                <a:solidFill>
                  <a:prstClr val="black"/>
                </a:solidFill>
              </a:rPr>
              <a:t>Large budget cuts to </a:t>
            </a:r>
            <a:r>
              <a:rPr lang="en-US" sz="1900" dirty="0" smtClean="0">
                <a:solidFill>
                  <a:prstClr val="black"/>
                </a:solidFill>
              </a:rPr>
              <a:t>districts</a:t>
            </a:r>
            <a:endParaRPr lang="en-US" sz="1900" dirty="0">
              <a:solidFill>
                <a:prstClr val="black"/>
              </a:solidFill>
            </a:endParaRPr>
          </a:p>
          <a:p>
            <a:pPr marL="708660" lvl="1" indent="-342900">
              <a:buSzPct val="100000"/>
            </a:pPr>
            <a:r>
              <a:rPr lang="en-US" sz="1900" dirty="0">
                <a:solidFill>
                  <a:prstClr val="black"/>
                </a:solidFill>
              </a:rPr>
              <a:t>Competing interests between agency leadership, legislature, and governors office around </a:t>
            </a:r>
            <a:r>
              <a:rPr lang="en-US" sz="1900" dirty="0" smtClean="0">
                <a:solidFill>
                  <a:prstClr val="black"/>
                </a:solidFill>
              </a:rPr>
              <a:t>priority</a:t>
            </a:r>
            <a:endParaRPr lang="en-US" sz="1900" dirty="0">
              <a:solidFill>
                <a:prstClr val="black"/>
              </a:solidFill>
            </a:endParaRPr>
          </a:p>
          <a:p>
            <a:pPr marL="708660" lvl="1" indent="-342900">
              <a:buSzPct val="100000"/>
            </a:pPr>
            <a:r>
              <a:rPr lang="en-US" sz="1900" dirty="0">
                <a:solidFill>
                  <a:prstClr val="black"/>
                </a:solidFill>
              </a:rPr>
              <a:t>Many other agency projects and reforms occurring at the same </a:t>
            </a:r>
            <a:r>
              <a:rPr lang="en-US" sz="1900" dirty="0" smtClean="0">
                <a:solidFill>
                  <a:prstClr val="black"/>
                </a:solidFill>
              </a:rPr>
              <a:t>time</a:t>
            </a:r>
            <a:endParaRPr lang="en-US" sz="19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41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305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ill Sans MT" pitchFamily="34" charset="0"/>
              </a:rPr>
              <a:t>Political</a:t>
            </a:r>
          </a:p>
          <a:p>
            <a:pPr marL="3429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Typical Legislative and Agency Activities</a:t>
            </a:r>
          </a:p>
          <a:p>
            <a:pPr marL="3429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Heavy oversight of our project</a:t>
            </a:r>
          </a:p>
          <a:p>
            <a:pPr marL="571500" lvl="1" indent="-342900"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3 Executive Sponsors – each in a different reporting structure</a:t>
            </a:r>
          </a:p>
          <a:p>
            <a:pPr marL="971550" lvl="2" indent="-285750">
              <a:buSzPct val="70000"/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Governor</a:t>
            </a:r>
            <a:r>
              <a:rPr lang="en-US" dirty="0" smtClean="0">
                <a:latin typeface="Gill Sans MT" pitchFamily="34" charset="0"/>
              </a:rPr>
              <a:t>,  </a:t>
            </a:r>
            <a:r>
              <a:rPr lang="en-US" dirty="0" smtClean="0">
                <a:latin typeface="Gill Sans MT" pitchFamily="34" charset="0"/>
              </a:rPr>
              <a:t>Legislative, </a:t>
            </a:r>
            <a:r>
              <a:rPr lang="en-US" dirty="0" smtClean="0">
                <a:latin typeface="Gill Sans MT" pitchFamily="34" charset="0"/>
              </a:rPr>
              <a:t> Elected </a:t>
            </a:r>
            <a:r>
              <a:rPr lang="en-US" dirty="0" smtClean="0">
                <a:latin typeface="Gill Sans MT" pitchFamily="34" charset="0"/>
              </a:rPr>
              <a:t>Official</a:t>
            </a:r>
          </a:p>
          <a:p>
            <a:pPr marL="571500" lvl="1" indent="-342900"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Quality Assurance Vendor (reports to sponsors and OCIO)</a:t>
            </a:r>
          </a:p>
          <a:p>
            <a:pPr marL="571500" lvl="1" indent="-342900"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State’s Office of the Chief Information Officer’s Liaison to project</a:t>
            </a:r>
          </a:p>
          <a:p>
            <a:endParaRPr lang="en-US" sz="2400" dirty="0" smtClean="0">
              <a:latin typeface="Gill Sans MT" pitchFamily="34" charset="0"/>
            </a:endParaRPr>
          </a:p>
          <a:p>
            <a:pPr indent="-228600"/>
            <a:r>
              <a:rPr lang="en-US" sz="2800" b="1" dirty="0" smtClean="0">
                <a:latin typeface="Gill Sans MT" pitchFamily="34" charset="0"/>
              </a:rPr>
              <a:t>Legal</a:t>
            </a:r>
          </a:p>
          <a:p>
            <a:pPr marL="114300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Privacy laws</a:t>
            </a:r>
          </a:p>
          <a:p>
            <a:pPr marL="571500" lvl="1" indent="-3429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Lack of clarity</a:t>
            </a:r>
          </a:p>
          <a:p>
            <a:pPr marL="571500" lvl="1" indent="-342900"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latin typeface="Gill Sans MT" pitchFamily="34" charset="0"/>
              </a:rPr>
              <a:t>Slowness of clarifications</a:t>
            </a:r>
          </a:p>
          <a:p>
            <a:pPr lvl="2" indent="-228600">
              <a:buSzPct val="70000"/>
              <a:buFont typeface="Wingdings" pitchFamily="2" charset="2"/>
              <a:buChar char="Ø"/>
            </a:pPr>
            <a:r>
              <a:rPr lang="en-US" sz="2000" dirty="0" smtClean="0">
                <a:latin typeface="Gill Sans MT" pitchFamily="34" charset="0"/>
              </a:rPr>
              <a:t>National and State level</a:t>
            </a:r>
          </a:p>
          <a:p>
            <a:endParaRPr lang="en-US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Calibri"/>
                <a:cs typeface="Calibri"/>
              </a:rPr>
              <a:t>Contact information:</a:t>
            </a:r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Calibri"/>
                <a:cs typeface="Calibri"/>
              </a:rPr>
              <a:t>Melissa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Calibri"/>
                <a:cs typeface="Calibri"/>
              </a:rPr>
              <a:t>Straw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</a:rPr>
              <a:t>, </a:t>
            </a:r>
            <a:r>
              <a:rPr lang="en-US" sz="2000" b="0" u="sng" dirty="0" smtClean="0">
                <a:hlinkClick r:id="rId2"/>
              </a:rPr>
              <a:t>Melissa.Straw@dpi.wi.gov</a:t>
            </a:r>
            <a:endParaRPr lang="en-US" sz="2000" b="0" u="sng" dirty="0" smtClean="0"/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</a:rPr>
              <a:t>Christina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</a:rPr>
              <a:t>McDougall, </a:t>
            </a:r>
            <a:r>
              <a:rPr lang="en-US" sz="2000" b="0" u="sng" dirty="0" smtClean="0">
                <a:hlinkClick r:id="rId3"/>
              </a:rPr>
              <a:t>Christina.McDougall@OFM.WA.GOV</a:t>
            </a:r>
            <a:endParaRPr lang="en-US" sz="2000" b="0" u="sng" dirty="0" smtClean="0"/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Tom </a:t>
            </a: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Fontenot, </a:t>
            </a:r>
            <a:r>
              <a:rPr lang="en-US" sz="2000" b="0" u="sng" dirty="0" smtClean="0">
                <a:hlinkClick r:id="rId4"/>
              </a:rPr>
              <a:t>thomas.fontenot@dc.gov</a:t>
            </a:r>
            <a:endParaRPr lang="en-US" sz="2000" b="0" u="sng" dirty="0" smtClean="0"/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Matt </a:t>
            </a: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Brownlee, </a:t>
            </a:r>
            <a:r>
              <a:rPr lang="en-US" sz="2000" b="0" u="sng" dirty="0" smtClean="0">
                <a:hlinkClick r:id="rId5"/>
              </a:rPr>
              <a:t>matthew.brownlee@dc.gov</a:t>
            </a:r>
            <a:endParaRPr lang="en-US" sz="2000" b="0" dirty="0" smtClean="0">
              <a:solidFill>
                <a:srgbClr val="000000"/>
              </a:solidFill>
              <a:ea typeface="Calibri"/>
              <a:cs typeface="Consolas" pitchFamily="49" charset="0"/>
            </a:endParaRPr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ea typeface="Calibri"/>
                <a:cs typeface="Calibri"/>
              </a:rPr>
              <a:t>R</a:t>
            </a:r>
            <a:r>
              <a:rPr lang="en-US" sz="2000" b="0" dirty="0">
                <a:ea typeface="Calibri"/>
                <a:cs typeface="Calibri"/>
              </a:rPr>
              <a:t>o</a:t>
            </a:r>
            <a:r>
              <a:rPr lang="en-US" sz="2000" b="0" dirty="0" smtClean="0">
                <a:ea typeface="Calibri"/>
                <a:cs typeface="Calibri"/>
              </a:rPr>
              <a:t>bin </a:t>
            </a:r>
            <a:r>
              <a:rPr lang="en-US" sz="2000" b="0" dirty="0" smtClean="0">
                <a:ea typeface="Calibri"/>
                <a:cs typeface="Calibri"/>
              </a:rPr>
              <a:t>Taylor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Calibri"/>
              </a:rPr>
              <a:t>, </a:t>
            </a: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  <a:hlinkClick r:id="rId6"/>
              </a:rPr>
              <a:t>robin.taylor@sst-slds.org</a:t>
            </a:r>
            <a:endParaRPr lang="en-US" sz="2000" b="0" dirty="0" smtClean="0">
              <a:solidFill>
                <a:srgbClr val="000000"/>
              </a:solidFill>
              <a:ea typeface="Calibri"/>
              <a:cs typeface="Consolas" pitchFamily="49" charset="0"/>
            </a:endParaRPr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Jeff </a:t>
            </a: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Sellers, </a:t>
            </a: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  <a:hlinkClick r:id="rId7"/>
              </a:rPr>
              <a:t>jeff.sellers@sst.org</a:t>
            </a: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 </a:t>
            </a:r>
            <a:endParaRPr lang="en-US" sz="2000" b="0" dirty="0" smtClean="0">
              <a:solidFill>
                <a:srgbClr val="000000"/>
              </a:solidFill>
              <a:ea typeface="Calibri"/>
              <a:cs typeface="Consolas" pitchFamily="49" charset="0"/>
            </a:endParaRPr>
          </a:p>
          <a:p>
            <a:r>
              <a:rPr lang="en-US" sz="2400" b="0" dirty="0" smtClean="0"/>
              <a:t>Additional Information:</a:t>
            </a:r>
          </a:p>
          <a:p>
            <a:pPr lvl="1"/>
            <a:r>
              <a:rPr lang="en-US" sz="2000" dirty="0" smtClean="0"/>
              <a:t>DPI </a:t>
            </a:r>
            <a:r>
              <a:rPr lang="en-US" sz="2000" dirty="0"/>
              <a:t>LDS Project – </a:t>
            </a:r>
            <a:r>
              <a:rPr lang="en-US" sz="2000" dirty="0">
                <a:hlinkClick r:id="rId8"/>
              </a:rPr>
              <a:t>www.dpi.wi.gov/lds</a:t>
            </a:r>
            <a:endParaRPr lang="en-US" sz="2000" dirty="0"/>
          </a:p>
          <a:p>
            <a:pPr lvl="1"/>
            <a:r>
              <a:rPr lang="en-US" sz="2000" dirty="0"/>
              <a:t>SDPR – </a:t>
            </a:r>
            <a:r>
              <a:rPr lang="en-US" sz="2000" dirty="0">
                <a:hlinkClick r:id="rId9"/>
              </a:rPr>
              <a:t>https://apps2.dpi.wi.gov/sdpr/spr.action</a:t>
            </a:r>
            <a:endParaRPr lang="en-US" sz="2000" dirty="0"/>
          </a:p>
          <a:p>
            <a:pPr lvl="1"/>
            <a:r>
              <a:rPr lang="en-US" sz="2000" dirty="0" err="1"/>
              <a:t>WISEmaps</a:t>
            </a:r>
            <a:r>
              <a:rPr lang="en-US" sz="2000" dirty="0"/>
              <a:t> - </a:t>
            </a:r>
            <a:r>
              <a:rPr lang="en-US" sz="2000" dirty="0">
                <a:hlinkClick r:id="rId10"/>
              </a:rPr>
              <a:t>https://wisemaps.dpi.wi.gov/</a:t>
            </a:r>
            <a:endParaRPr lang="en-US" sz="2000" dirty="0"/>
          </a:p>
          <a:p>
            <a:pPr lvl="1"/>
            <a:r>
              <a:rPr lang="en-US" sz="2000" dirty="0" err="1"/>
              <a:t>WISEdash</a:t>
            </a:r>
            <a:r>
              <a:rPr lang="en-US" sz="2000" dirty="0"/>
              <a:t> - </a:t>
            </a:r>
            <a:r>
              <a:rPr lang="en-US" sz="2000" dirty="0">
                <a:hlinkClick r:id="rId11"/>
              </a:rPr>
              <a:t>http://dpi.wi.gov/lds/dashhome.html</a:t>
            </a:r>
            <a:endParaRPr lang="en-US" sz="2000" dirty="0"/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endParaRPr lang="en-US" sz="2000" b="0" dirty="0" smtClean="0">
              <a:solidFill>
                <a:srgbClr val="000000"/>
              </a:solidFill>
              <a:ea typeface="Calibri"/>
              <a:cs typeface="Consolas" pitchFamily="49" charset="0"/>
            </a:endParaRPr>
          </a:p>
          <a:p>
            <a:pPr>
              <a:buNone/>
            </a:pPr>
            <a:endParaRPr lang="en-US" sz="2000" b="1" i="1" dirty="0" smtClean="0">
              <a:latin typeface="Gill Sans MT" pitchFamily="34" charset="0"/>
            </a:endParaRPr>
          </a:p>
          <a:p>
            <a:pPr>
              <a:buNone/>
            </a:pPr>
            <a:endParaRPr lang="en-US" sz="2000" dirty="0" smtClean="0">
              <a:latin typeface="Gill Sans MT" pitchFamily="34" charset="0"/>
            </a:endParaRPr>
          </a:p>
          <a:p>
            <a:pPr marL="688975" indent="-344488"/>
            <a:endParaRPr lang="en-US" sz="2000" dirty="0">
              <a:latin typeface="Gill Sans MT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Contacts &amp; Additional Resources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latin typeface="Gill Sans MT" pitchFamily="34" charset="0"/>
              </a:rPr>
              <a:pPr/>
              <a:t>42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SLDS Grants Dashboards and Reporting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05644"/>
              </p:ext>
            </p:extLst>
          </p:nvPr>
        </p:nvGraphicFramePr>
        <p:xfrm>
          <a:off x="381000" y="1828800"/>
          <a:ext cx="83058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4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45397"/>
            <a:ext cx="8534400" cy="3687763"/>
          </a:xfrm>
        </p:spPr>
        <p:txBody>
          <a:bodyPr>
            <a:noAutofit/>
          </a:bodyPr>
          <a:lstStyle/>
          <a:p>
            <a:pPr marL="285750" lvl="0" indent="-285750">
              <a:spcBef>
                <a:spcPts val="600"/>
              </a:spcBef>
              <a:buSzPct val="70000"/>
              <a:buFont typeface="Arial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</a:rPr>
              <a:t>DPI purchased a suite of data, </a:t>
            </a:r>
            <a:r>
              <a:rPr lang="en-US" sz="1800" b="0" dirty="0" smtClean="0">
                <a:solidFill>
                  <a:prstClr val="black"/>
                </a:solidFill>
              </a:rPr>
              <a:t>dashboard, </a:t>
            </a:r>
            <a:r>
              <a:rPr lang="en-US" sz="1800" b="0" dirty="0">
                <a:solidFill>
                  <a:prstClr val="black"/>
                </a:solidFill>
              </a:rPr>
              <a:t>and reporting tools </a:t>
            </a:r>
          </a:p>
          <a:p>
            <a:pPr marL="651510" lvl="1">
              <a:buSzPct val="80000"/>
              <a:buFont typeface="Courier New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</a:rPr>
              <a:t>Data Model &amp; Dashboard from </a:t>
            </a:r>
            <a:r>
              <a:rPr lang="en-US" sz="1800" dirty="0" err="1">
                <a:solidFill>
                  <a:prstClr val="black"/>
                </a:solidFill>
              </a:rPr>
              <a:t>VersiFit</a:t>
            </a:r>
            <a:r>
              <a:rPr lang="en-US" sz="1800" dirty="0">
                <a:solidFill>
                  <a:prstClr val="black"/>
                </a:solidFill>
              </a:rPr>
              <a:t> Technologies</a:t>
            </a:r>
          </a:p>
          <a:p>
            <a:pPr marL="1017270" lvl="2" indent="-285750">
              <a:buSzPct val="60000"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Based in Appleton</a:t>
            </a:r>
          </a:p>
          <a:p>
            <a:pPr marL="1017270" lvl="2" indent="-285750">
              <a:buSzPct val="60000"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Serves MMSD, MPS, Chicago Public Schools, Oregon State, Hawaii, etc.</a:t>
            </a:r>
          </a:p>
          <a:p>
            <a:pPr marL="1017270" lvl="2" indent="-285750">
              <a:buSzPct val="60000"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Focus on business intelligence solutions specific to education</a:t>
            </a:r>
          </a:p>
          <a:p>
            <a:pPr marL="1017270" lvl="2" indent="-285750">
              <a:buSzPct val="60000"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Contract signed 02/16/11</a:t>
            </a:r>
          </a:p>
          <a:p>
            <a:pPr marL="651510" lvl="1">
              <a:buSzPct val="80000"/>
              <a:buFont typeface="Courier New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</a:rPr>
              <a:t>ETL and Reporting tools from Microsoft</a:t>
            </a:r>
          </a:p>
          <a:p>
            <a:pPr marL="1017270" lvl="2" indent="-285750">
              <a:buSzPct val="60000"/>
              <a:buFont typeface="Arial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Reporting tool will also be utilized throughout the agency for operational reporting.</a:t>
            </a:r>
          </a:p>
          <a:p>
            <a:pPr marL="651510" lvl="1">
              <a:buSzPct val="80000"/>
              <a:buFont typeface="Courier New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</a:rPr>
              <a:t>The LDS ODS is now currently being used as a data store as we transition to our new data warehouse system.</a:t>
            </a:r>
          </a:p>
          <a:p>
            <a:pPr marL="651510" lvl="1">
              <a:buSzPct val="80000"/>
              <a:buFont typeface="Courier New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</a:rPr>
              <a:t>Wisconsin Information System for Education Dashboard </a:t>
            </a:r>
            <a:r>
              <a:rPr lang="en-US" sz="1800" dirty="0" smtClean="0">
                <a:solidFill>
                  <a:prstClr val="black"/>
                </a:solidFill>
              </a:rPr>
              <a:t>solution</a:t>
            </a:r>
          </a:p>
          <a:p>
            <a:pPr marL="365760" lvl="1" indent="0">
              <a:buSzPct val="80000"/>
              <a:buNone/>
            </a:pP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or </a:t>
            </a:r>
            <a:r>
              <a:rPr lang="en-US" sz="1800" dirty="0" err="1">
                <a:solidFill>
                  <a:prstClr val="black"/>
                </a:solidFill>
              </a:rPr>
              <a:t>WISEdash</a:t>
            </a:r>
            <a:r>
              <a:rPr lang="en-US" sz="1800" dirty="0">
                <a:solidFill>
                  <a:prstClr val="black"/>
                </a:solidFill>
              </a:rPr>
              <a:t>, powered by </a:t>
            </a:r>
            <a:r>
              <a:rPr lang="en-US" sz="1800" dirty="0" err="1">
                <a:solidFill>
                  <a:prstClr val="black"/>
                </a:solidFill>
              </a:rPr>
              <a:t>Edvantage</a:t>
            </a:r>
            <a:endParaRPr lang="en-US" sz="1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8382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small" dirty="0">
                <a:latin typeface="Gill Sans MT" pitchFamily="34" charset="0"/>
                <a:ea typeface="+mj-ea"/>
                <a:cs typeface="+mj-cs"/>
              </a:rPr>
              <a:t>SLDS Grants</a:t>
            </a:r>
            <a:br>
              <a:rPr lang="en-US" sz="2800" cap="small" dirty="0">
                <a:latin typeface="Gill Sans MT" pitchFamily="34" charset="0"/>
                <a:ea typeface="+mj-ea"/>
                <a:cs typeface="+mj-cs"/>
              </a:rPr>
            </a:br>
            <a:r>
              <a:rPr lang="en-US" sz="2800" cap="small" dirty="0">
                <a:latin typeface="Gill Sans MT" pitchFamily="34" charset="0"/>
                <a:ea typeface="+mj-ea"/>
                <a:cs typeface="+mj-cs"/>
              </a:rPr>
              <a:t>Next Generation Data, Dashboards, Reporting</a:t>
            </a:r>
            <a:endParaRPr lang="en-US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Clr>
                <a:srgbClr val="53548A"/>
              </a:buClr>
              <a:buSzPct val="70000"/>
            </a:pPr>
            <a:r>
              <a:rPr lang="en-US" b="0" cap="small" dirty="0" err="1">
                <a:ea typeface="+mj-ea"/>
                <a:cs typeface="+mj-cs"/>
              </a:rPr>
              <a:t>WISEdash</a:t>
            </a:r>
            <a:r>
              <a:rPr lang="en-US" b="0" cap="small" dirty="0">
                <a:ea typeface="+mj-ea"/>
                <a:cs typeface="+mj-cs"/>
              </a:rPr>
              <a:t>, powered by </a:t>
            </a:r>
            <a:r>
              <a:rPr lang="en-US" b="0" cap="small" dirty="0" err="1">
                <a:ea typeface="+mj-ea"/>
                <a:cs typeface="+mj-cs"/>
              </a:rPr>
              <a:t>Edvantage</a:t>
            </a:r>
            <a:endParaRPr lang="en-US" b="0" dirty="0"/>
          </a:p>
          <a:p>
            <a:pPr marL="274320" lvl="0" indent="-27432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</a:rPr>
              <a:t>Education </a:t>
            </a:r>
            <a:r>
              <a:rPr lang="en-US" sz="1800" dirty="0"/>
              <a:t>data model </a:t>
            </a:r>
            <a:r>
              <a:rPr lang="en-US" sz="1800" b="0" dirty="0">
                <a:solidFill>
                  <a:prstClr val="black"/>
                </a:solidFill>
              </a:rPr>
              <a:t>structured to enable smart, reporting on education data</a:t>
            </a:r>
          </a:p>
          <a:p>
            <a:pPr marL="651510" lvl="1">
              <a:buSzPct val="80000"/>
              <a:buFont typeface="Courier New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</a:rPr>
              <a:t>Store and link student and school data from a variety of sources including collection systems, spreadsheets, and external files for reporting and analysis</a:t>
            </a:r>
          </a:p>
          <a:p>
            <a:pPr marL="1017270" lvl="2" indent="-285750">
              <a:buSzPct val="60000"/>
              <a:buFont typeface="Wingdings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</a:rPr>
              <a:t>Enrollment data, </a:t>
            </a:r>
            <a:r>
              <a:rPr lang="en-US" sz="1800" dirty="0" smtClean="0">
                <a:solidFill>
                  <a:prstClr val="black"/>
                </a:solidFill>
              </a:rPr>
              <a:t> test </a:t>
            </a:r>
            <a:r>
              <a:rPr lang="en-US" sz="1800" dirty="0">
                <a:solidFill>
                  <a:prstClr val="black"/>
                </a:solidFill>
              </a:rPr>
              <a:t>scores, </a:t>
            </a:r>
            <a:r>
              <a:rPr lang="en-US" sz="1800" dirty="0" smtClean="0">
                <a:solidFill>
                  <a:prstClr val="black"/>
                </a:solidFill>
              </a:rPr>
              <a:t> student </a:t>
            </a:r>
            <a:r>
              <a:rPr lang="en-US" sz="1800" dirty="0">
                <a:solidFill>
                  <a:prstClr val="black"/>
                </a:solidFill>
              </a:rPr>
              <a:t>growth, </a:t>
            </a:r>
            <a:r>
              <a:rPr lang="en-US" sz="1800" dirty="0" smtClean="0">
                <a:solidFill>
                  <a:prstClr val="black"/>
                </a:solidFill>
              </a:rPr>
              <a:t> graduation</a:t>
            </a:r>
            <a:r>
              <a:rPr lang="en-US" sz="1800" dirty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prstClr val="black"/>
                </a:solidFill>
              </a:rPr>
              <a:t> postsecondary </a:t>
            </a:r>
            <a:r>
              <a:rPr lang="en-US" sz="1800" dirty="0">
                <a:solidFill>
                  <a:prstClr val="black"/>
                </a:solidFill>
              </a:rPr>
              <a:t>enrollment</a:t>
            </a:r>
          </a:p>
          <a:p>
            <a:pPr marL="274320" lvl="0" indent="-27432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</a:rPr>
              <a:t>Role based </a:t>
            </a:r>
            <a:r>
              <a:rPr lang="en-US" sz="1800" dirty="0"/>
              <a:t>data access &amp; dashboards</a:t>
            </a:r>
          </a:p>
          <a:p>
            <a:pPr marL="274320" lvl="0" indent="-27432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800" dirty="0"/>
              <a:t>Public &amp; secured reporting </a:t>
            </a:r>
            <a:r>
              <a:rPr lang="en-US" sz="1800" b="0" dirty="0">
                <a:solidFill>
                  <a:prstClr val="black"/>
                </a:solidFill>
              </a:rPr>
              <a:t>through the same technology to a wide variety of users with a wide variety of data needs</a:t>
            </a:r>
          </a:p>
          <a:p>
            <a:pPr marL="274320" lvl="0" indent="-27432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800" dirty="0"/>
              <a:t>Simple ad hoc reporting </a:t>
            </a:r>
            <a:r>
              <a:rPr lang="en-US" sz="1800" b="0" dirty="0">
                <a:solidFill>
                  <a:prstClr val="black"/>
                </a:solidFill>
              </a:rPr>
              <a:t>functionality (choose a district, choose a demographic) </a:t>
            </a:r>
          </a:p>
          <a:p>
            <a:pPr marL="274320" lvl="0" indent="-27432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800" dirty="0"/>
              <a:t>Advanced reporting </a:t>
            </a:r>
            <a:r>
              <a:rPr lang="en-US" sz="1800" b="0" dirty="0">
                <a:solidFill>
                  <a:prstClr val="black"/>
                </a:solidFill>
              </a:rPr>
              <a:t>capabilities for a limited number of power users at the district and state level to create customizable reports</a:t>
            </a:r>
          </a:p>
          <a:p>
            <a:pPr marL="274320" lvl="0" indent="-27432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</a:rPr>
              <a:t>Documentation, including professional development resources such as pre-made </a:t>
            </a:r>
            <a:r>
              <a:rPr lang="en-US" sz="1800" dirty="0"/>
              <a:t>workbooks to guide understanding </a:t>
            </a:r>
            <a:r>
              <a:rPr lang="en-US" sz="1800" b="0" dirty="0">
                <a:solidFill>
                  <a:prstClr val="black"/>
                </a:solidFill>
              </a:rPr>
              <a:t>and use of dashboards and reports</a:t>
            </a:r>
          </a:p>
          <a:p>
            <a:pPr marL="274320" lvl="0" indent="-274320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800" b="0" dirty="0">
                <a:solidFill>
                  <a:prstClr val="black"/>
                </a:solidFill>
              </a:rPr>
              <a:t>Opportunity for collaboration, already used by MMSD and MPS in Wisconsin</a:t>
            </a:r>
          </a:p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10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b="1" dirty="0" smtClean="0">
                <a:latin typeface="Gill Sans MT" pitchFamily="34" charset="0"/>
              </a:rPr>
              <a:t>Washington’s 20W Program </a:t>
            </a:r>
          </a:p>
          <a:p>
            <a:pPr marL="342900" indent="-342900"/>
            <a:r>
              <a:rPr lang="en-US" dirty="0" smtClean="0">
                <a:latin typeface="Gill Sans MT" pitchFamily="34" charset="0"/>
              </a:rPr>
              <a:t>Office of Financial Management’s </a:t>
            </a:r>
            <a:r>
              <a:rPr lang="en-US" sz="1600" dirty="0" smtClean="0">
                <a:latin typeface="Gill Sans MT" pitchFamily="34" charset="0"/>
              </a:rPr>
              <a:t>Educatio</a:t>
            </a:r>
            <a:r>
              <a:rPr lang="en-US" dirty="0" smtClean="0">
                <a:latin typeface="Gill Sans MT" pitchFamily="34" charset="0"/>
              </a:rPr>
              <a:t>n Research and Data Center – oversees the Program, permanent home of </a:t>
            </a:r>
            <a:r>
              <a:rPr lang="en-US" dirty="0" smtClean="0">
                <a:latin typeface="Gill Sans MT" pitchFamily="34" charset="0"/>
              </a:rPr>
              <a:t>P-20W</a:t>
            </a:r>
            <a:endParaRPr lang="en-US" sz="2000" dirty="0" smtClean="0">
              <a:latin typeface="Gill Sans MT" pitchFamily="34" charset="0"/>
            </a:endParaRP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Collects, processes, maintains and provides P20W longitudinal data 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Performs P20W Research and Reporting</a:t>
            </a:r>
          </a:p>
          <a:p>
            <a:pPr marL="342900" indent="-342900"/>
            <a:endParaRPr lang="en-US" sz="1000" dirty="0" smtClean="0">
              <a:latin typeface="Gill Sans MT" pitchFamily="34" charset="0"/>
            </a:endParaRPr>
          </a:p>
          <a:p>
            <a:pPr marL="342900" indent="-342900"/>
            <a:r>
              <a:rPr lang="en-US" sz="2000" b="1" dirty="0" smtClean="0">
                <a:latin typeface="Gill Sans MT" pitchFamily="34" charset="0"/>
              </a:rPr>
              <a:t>Consists of 9 overall </a:t>
            </a:r>
            <a:r>
              <a:rPr lang="en-US" sz="2000" b="1" dirty="0" smtClean="0">
                <a:latin typeface="Gill Sans MT" pitchFamily="34" charset="0"/>
              </a:rPr>
              <a:t>projects</a:t>
            </a:r>
            <a:endParaRPr lang="en-US" sz="2000" b="1" dirty="0" smtClean="0">
              <a:latin typeface="Gill Sans MT" pitchFamily="34" charset="0"/>
            </a:endParaRPr>
          </a:p>
          <a:p>
            <a:pPr marL="342900" indent="-342900">
              <a:buAutoNum type="arabicParenR"/>
            </a:pPr>
            <a:r>
              <a:rPr lang="en-US" dirty="0" smtClean="0">
                <a:latin typeface="Gill Sans MT" pitchFamily="34" charset="0"/>
              </a:rPr>
              <a:t>P20W Data Governance</a:t>
            </a:r>
          </a:p>
          <a:p>
            <a:pPr marL="342900" indent="-342900">
              <a:buAutoNum type="arabicParenR"/>
            </a:pPr>
            <a:r>
              <a:rPr lang="en-US" dirty="0" smtClean="0">
                <a:latin typeface="Gill Sans MT" pitchFamily="34" charset="0"/>
              </a:rPr>
              <a:t>P20W Research and Reporting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ERDC 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en-US" sz="1400" dirty="0" smtClean="0">
                <a:latin typeface="Gill Sans MT" pitchFamily="34" charset="0"/>
              </a:rPr>
              <a:t>3 P20 Feedback Reports </a:t>
            </a:r>
            <a:r>
              <a:rPr lang="en-US" sz="1400" dirty="0">
                <a:latin typeface="Gill Sans MT" pitchFamily="34" charset="0"/>
              </a:rPr>
              <a:t>– </a:t>
            </a:r>
            <a:r>
              <a:rPr lang="en-US" sz="1400" dirty="0" smtClean="0">
                <a:latin typeface="Gill Sans MT" pitchFamily="34" charset="0"/>
              </a:rPr>
              <a:t>K12, CTCs and Baccalaureates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en-US" sz="1400" dirty="0" smtClean="0">
                <a:latin typeface="Gill Sans MT" pitchFamily="34" charset="0"/>
              </a:rPr>
              <a:t>5 Education and Teacher Briefs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en-US" sz="1400" dirty="0" smtClean="0">
                <a:latin typeface="Gill Sans MT" pitchFamily="34" charset="0"/>
              </a:rPr>
              <a:t>Data Sets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Department of Social and Health Services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en-US" sz="1400" dirty="0" smtClean="0">
                <a:latin typeface="Gill Sans MT" pitchFamily="34" charset="0"/>
              </a:rPr>
              <a:t>5  </a:t>
            </a:r>
            <a:r>
              <a:rPr lang="en-US" sz="1400" dirty="0">
                <a:latin typeface="Gill Sans MT" pitchFamily="34" charset="0"/>
              </a:rPr>
              <a:t>Briefs – </a:t>
            </a:r>
            <a:r>
              <a:rPr lang="en-US" sz="1400" dirty="0" smtClean="0">
                <a:latin typeface="Gill Sans MT" pitchFamily="34" charset="0"/>
              </a:rPr>
              <a:t>Education Outcomes of Social Services Recipients</a:t>
            </a:r>
          </a:p>
          <a:p>
            <a:pPr marL="342900" indent="-342900">
              <a:buAutoNum type="arabicParenR"/>
            </a:pPr>
            <a:r>
              <a:rPr lang="en-US" dirty="0" smtClean="0">
                <a:latin typeface="Gill Sans MT" pitchFamily="34" charset="0"/>
              </a:rPr>
              <a:t>P20W </a:t>
            </a:r>
            <a:r>
              <a:rPr lang="en-US" dirty="0" smtClean="0">
                <a:latin typeface="Gill Sans MT" pitchFamily="34" charset="0"/>
              </a:rPr>
              <a:t>Data Warehouse Implementation</a:t>
            </a:r>
          </a:p>
          <a:p>
            <a:pPr marL="342900" indent="-342900">
              <a:buAutoNum type="arabicParenR"/>
            </a:pPr>
            <a:r>
              <a:rPr lang="en-US" dirty="0" smtClean="0">
                <a:latin typeface="Gill Sans MT" pitchFamily="34" charset="0"/>
              </a:rPr>
              <a:t>Source System Implementation/Enhancements – 5 projects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Early Childhood – Implementation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Public Higher Education  – Enhancement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Washington Student Achievement Council (4 -Years Council) – Enhancement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State Board for Community and Technical Colleges </a:t>
            </a:r>
            <a:r>
              <a:rPr lang="en-US" sz="1600" dirty="0">
                <a:latin typeface="Gill Sans MT" pitchFamily="34" charset="0"/>
              </a:rPr>
              <a:t>) – Implementation</a:t>
            </a:r>
            <a:endParaRPr lang="en-US" sz="1600" dirty="0" smtClean="0">
              <a:latin typeface="Gill Sans MT" pitchFamily="34" charset="0"/>
            </a:endParaRP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Workforce and Technical Education College Board – Implementation</a:t>
            </a:r>
            <a:endParaRPr lang="en-US" dirty="0" smtClean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n-US" sz="1900" b="0" dirty="0">
              <a:solidFill>
                <a:prstClr val="black"/>
              </a:solidFill>
              <a:latin typeface="Century Schoolbook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Washington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10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b="1" dirty="0" smtClean="0">
                <a:latin typeface="Gill Sans MT" pitchFamily="34" charset="0"/>
              </a:rPr>
              <a:t>Data Warehouse Implementation Project </a:t>
            </a:r>
          </a:p>
          <a:p>
            <a:pPr marL="342900" indent="-342900"/>
            <a:r>
              <a:rPr lang="en-US" b="1" i="1" dirty="0" smtClean="0">
                <a:latin typeface="Gill Sans MT" pitchFamily="34" charset="0"/>
              </a:rPr>
              <a:t>Custom Data Model, In-House Build with purchased software tools and some technical support </a:t>
            </a:r>
            <a:r>
              <a:rPr lang="en-US" b="1" i="1" dirty="0" smtClean="0">
                <a:latin typeface="Gill Sans MT" pitchFamily="34" charset="0"/>
              </a:rPr>
              <a:t>services</a:t>
            </a:r>
          </a:p>
          <a:p>
            <a:pPr marL="342900" indent="-342900"/>
            <a:endParaRPr lang="en-US" sz="1050" b="1" i="1" dirty="0" smtClean="0">
              <a:latin typeface="Gill Sans MT" pitchFamily="34" charset="0"/>
            </a:endParaRPr>
          </a:p>
          <a:p>
            <a:pPr marL="342900" indent="-342900"/>
            <a:r>
              <a:rPr lang="en-US" dirty="0" smtClean="0">
                <a:latin typeface="Gill Sans MT" pitchFamily="34" charset="0"/>
              </a:rPr>
              <a:t>1) Creating Washington State’s P20W longitudinal data model and reporting capability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Unique Data Model Based on Person, Role Organization</a:t>
            </a:r>
          </a:p>
          <a:p>
            <a:pPr marL="800100" lvl="1" indent="-342900"/>
            <a:endParaRPr lang="en-US" sz="800" dirty="0" smtClean="0">
              <a:latin typeface="Gill Sans MT" pitchFamily="34" charset="0"/>
            </a:endParaRPr>
          </a:p>
          <a:p>
            <a:pPr marL="342900" indent="-342900"/>
            <a:r>
              <a:rPr lang="en-US" dirty="0" smtClean="0">
                <a:latin typeface="Gill Sans MT" pitchFamily="34" charset="0"/>
              </a:rPr>
              <a:t>2) Loading Historical Data into P20W Data Warehouse and Model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Early Childhood – Early Childhood Education and Assistance Program  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K-12 – Student, Teacher, Enrollment, Assessments, Financial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Higher Ed – 4-Years, CTCs, National Student Clearinghouse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Work force – UI Wage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Look-up Tables (Social Security, Department of Licensing, Administrative Office of the Courts, etc.)</a:t>
            </a:r>
          </a:p>
          <a:p>
            <a:pPr marL="342900" indent="-342900">
              <a:buAutoNum type="arabicParenR" startAt="3"/>
            </a:pPr>
            <a:endParaRPr lang="en-US" sz="800" dirty="0" smtClean="0">
              <a:latin typeface="Gill Sans MT" pitchFamily="34" charset="0"/>
            </a:endParaRPr>
          </a:p>
          <a:p>
            <a:pPr marL="342900" indent="-342900">
              <a:buAutoNum type="arabicParenR" startAt="3"/>
            </a:pPr>
            <a:r>
              <a:rPr lang="en-US" dirty="0" smtClean="0">
                <a:latin typeface="Gill Sans MT" pitchFamily="34" charset="0"/>
              </a:rPr>
              <a:t>Automating On-Going Processes and Additional Data Sources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Electronic Transfers and Loads of recurring data, Identity Matching and Linking, Data Quality, Limited Report Generation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Dept of Corrections, Dept of Revenue, Additional Early Childhood, etc.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800" dirty="0" smtClean="0">
              <a:latin typeface="Gill Sans MT" pitchFamily="34" charset="0"/>
            </a:endParaRPr>
          </a:p>
          <a:p>
            <a:pPr marL="342900" indent="-342900">
              <a:buFont typeface="+mj-lt"/>
              <a:buAutoNum type="arabicParenR" startAt="4"/>
            </a:pPr>
            <a:r>
              <a:rPr lang="en-US" dirty="0" smtClean="0">
                <a:latin typeface="Gill Sans MT" pitchFamily="34" charset="0"/>
              </a:rPr>
              <a:t>Providing Limited Access to Specific Data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For Data Partners (EC, Higher Ed, K-12, Workforce)</a:t>
            </a:r>
          </a:p>
          <a:p>
            <a:pPr marL="800100" lvl="1" indent="-342900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latin typeface="Gill Sans MT" pitchFamily="34" charset="0"/>
              </a:rPr>
              <a:t>To Specific Data Sets</a:t>
            </a:r>
            <a:endParaRPr lang="en-US" sz="20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E855DEAB5B942A421E30464A1AD46" ma:contentTypeVersion="0" ma:contentTypeDescription="Create a new document." ma:contentTypeScope="" ma:versionID="9513391bdf75b2756513c6f6f2bc73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0EDBB8-BBF3-41DC-84F5-C0079D6C1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F0AB1D-5D87-40EE-AB81-D071F45265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9BC953-2D66-424C-931F-A7A22FEF9084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21500</TotalTime>
  <Words>2544</Words>
  <Application>Microsoft Office PowerPoint</Application>
  <PresentationFormat>On-screen Show (4:3)</PresentationFormat>
  <Paragraphs>447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Effective Project Planning &amp; Managing Change: How States Handle Unexpected Changes</vt:lpstr>
      <vt:lpstr>Overview</vt:lpstr>
      <vt:lpstr>PowerPoint Presentation</vt:lpstr>
      <vt:lpstr>Washington, DC</vt:lpstr>
      <vt:lpstr>Wisconsin</vt:lpstr>
      <vt:lpstr>Wisconsin</vt:lpstr>
      <vt:lpstr>Wisconsin</vt:lpstr>
      <vt:lpstr>Washington </vt:lpstr>
      <vt:lpstr>Washington </vt:lpstr>
      <vt:lpstr>PowerPoint Presentation</vt:lpstr>
      <vt:lpstr>Washington, DC</vt:lpstr>
      <vt:lpstr>Wisconsin</vt:lpstr>
      <vt:lpstr>Washington </vt:lpstr>
      <vt:lpstr>PowerPoint Presentation</vt:lpstr>
      <vt:lpstr>Washington, DC</vt:lpstr>
      <vt:lpstr>Wisconsin</vt:lpstr>
      <vt:lpstr>Washington </vt:lpstr>
      <vt:lpstr>PowerPoint Presentation</vt:lpstr>
      <vt:lpstr>Washington, DC</vt:lpstr>
      <vt:lpstr>Wisconsin</vt:lpstr>
      <vt:lpstr>Washington </vt:lpstr>
      <vt:lpstr>PowerPoint Presentation</vt:lpstr>
      <vt:lpstr>Washington, DC</vt:lpstr>
      <vt:lpstr>Washington </vt:lpstr>
      <vt:lpstr>PowerPoint Presentation</vt:lpstr>
      <vt:lpstr>Washington, DC</vt:lpstr>
      <vt:lpstr>Wisconsin</vt:lpstr>
      <vt:lpstr>Washington </vt:lpstr>
      <vt:lpstr>Washington </vt:lpstr>
      <vt:lpstr>PowerPoint Presentation</vt:lpstr>
      <vt:lpstr>Washington, DC</vt:lpstr>
      <vt:lpstr>Wisconsin</vt:lpstr>
      <vt:lpstr>Washington </vt:lpstr>
      <vt:lpstr>PowerPoint Presentation</vt:lpstr>
      <vt:lpstr>Washington, DC</vt:lpstr>
      <vt:lpstr>Wisconsin</vt:lpstr>
      <vt:lpstr>Washington </vt:lpstr>
      <vt:lpstr>PowerPoint Presentation</vt:lpstr>
      <vt:lpstr>Washington, DC</vt:lpstr>
      <vt:lpstr>Wisconsin</vt:lpstr>
      <vt:lpstr>Washington </vt:lpstr>
      <vt:lpstr>Contacts &amp; Additional Resources</vt:lpstr>
    </vt:vector>
  </TitlesOfParts>
  <Company>Chatis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SLDS Webinar</dc:title>
  <dc:creator>Corey Chatis</dc:creator>
  <cp:lastModifiedBy>Lindsey</cp:lastModifiedBy>
  <cp:revision>777</cp:revision>
  <dcterms:created xsi:type="dcterms:W3CDTF">2011-05-10T18:26:10Z</dcterms:created>
  <dcterms:modified xsi:type="dcterms:W3CDTF">2012-10-23T14:57:06Z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0x01010078CE855DEAB5B942A421E30464A1AD46</vt:lpwstr>
  </property>
</Properties>
</file>