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303" r:id="rId6"/>
    <p:sldId id="299" r:id="rId7"/>
    <p:sldId id="304" r:id="rId8"/>
    <p:sldId id="310" r:id="rId9"/>
    <p:sldId id="316" r:id="rId10"/>
    <p:sldId id="311"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5496B"/>
    <a:srgbClr val="7980A3"/>
    <a:srgbClr val="EDEEF3"/>
    <a:srgbClr val="F7F8FB"/>
    <a:srgbClr val="F5F6F9"/>
    <a:srgbClr val="542E75"/>
    <a:srgbClr val="2C2E44"/>
    <a:srgbClr val="37864A"/>
    <a:srgbClr val="328196"/>
    <a:srgbClr val="839F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97436" autoAdjust="0"/>
  </p:normalViewPr>
  <p:slideViewPr>
    <p:cSldViewPr>
      <p:cViewPr varScale="1">
        <p:scale>
          <a:sx n="67" d="100"/>
          <a:sy n="67" d="100"/>
        </p:scale>
        <p:origin x="-4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A7DB7-73B3-4AE0-A842-AAAEEC7C0C42}" type="datetimeFigureOut">
              <a:rPr lang="en-US" smtClean="0"/>
              <a:pPr/>
              <a:t>4/23/2012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xmlns="" val="103329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Garamond" pitchFamily="18" charset="0"/>
            </a:endParaRPr>
          </a:p>
        </p:txBody>
      </p:sp>
      <p:sp>
        <p:nvSpPr>
          <p:cNvPr id="9" name="Rectangle 8"/>
          <p:cNvSpPr/>
          <p:nvPr userDrawn="1"/>
        </p:nvSpPr>
        <p:spPr>
          <a:xfrm>
            <a:off x="1981200" y="1295400"/>
            <a:ext cx="6705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58440" y="174905"/>
            <a:ext cx="1626010" cy="6454495"/>
          </a:xfrm>
          <a:prstGeom prst="roundRect">
            <a:avLst>
              <a:gd name="adj" fmla="val 11721"/>
            </a:avLst>
          </a:prstGeom>
        </p:spPr>
      </p:pic>
      <p:sp>
        <p:nvSpPr>
          <p:cNvPr id="11" name="Footer Placeholder 4"/>
          <p:cNvSpPr>
            <a:spLocks noGrp="1"/>
          </p:cNvSpPr>
          <p:nvPr>
            <p:ph type="ftr" sz="quarter" idx="11"/>
          </p:nvPr>
        </p:nvSpPr>
        <p:spPr>
          <a:xfrm>
            <a:off x="1916875" y="6356350"/>
            <a:ext cx="2895600" cy="365125"/>
          </a:xfrm>
        </p:spPr>
        <p:txBody>
          <a:bodyPr/>
          <a:lstStyle>
            <a:lvl1pPr algn="l">
              <a:defRPr>
                <a:solidFill>
                  <a:srgbClr val="45496B"/>
                </a:solidFill>
                <a:latin typeface="Myriad Pro" pitchFamily="34" charset="0"/>
              </a:defRPr>
            </a:lvl1pPr>
          </a:lstStyle>
          <a:p>
            <a:r>
              <a:rPr lang="en-US" dirty="0" smtClean="0"/>
              <a:t>SLDS Webinar 5-18-11</a:t>
            </a:r>
            <a:endParaRPr lang="en-US" dirty="0"/>
          </a:p>
        </p:txBody>
      </p:sp>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
        <p:nvSpPr>
          <p:cNvPr id="16" name="Title 1"/>
          <p:cNvSpPr txBox="1">
            <a:spLocks/>
          </p:cNvSpPr>
          <p:nvPr userDrawn="1"/>
        </p:nvSpPr>
        <p:spPr>
          <a:xfrm>
            <a:off x="1905000" y="281050"/>
            <a:ext cx="6629400" cy="715962"/>
          </a:xfrm>
          <a:prstGeom prst="rect">
            <a:avLst/>
          </a:prstGeom>
        </p:spPr>
        <p:txBody>
          <a:bodyPr vert="horz" lIns="91440" tIns="45720" rIns="91440" bIns="45720" rtlCol="0" anchor="ct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7980A3"/>
                </a:solidFill>
                <a:effectLst/>
                <a:uLnTx/>
                <a:uFillTx/>
                <a:latin typeface="Garamond" pitchFamily="18" charset="0"/>
                <a:ea typeface="+mj-ea"/>
                <a:cs typeface="+mj-cs"/>
              </a:rPr>
              <a:t>SST Webinar</a:t>
            </a:r>
            <a:endParaRPr kumimoji="0" lang="en-US" sz="2600" b="0" i="0" u="none" strike="noStrike" kern="1200" cap="none" spc="0" normalizeH="0" baseline="0" noProof="0" dirty="0">
              <a:ln>
                <a:noFill/>
              </a:ln>
              <a:solidFill>
                <a:srgbClr val="7980A3"/>
              </a:solidFill>
              <a:effectLst/>
              <a:uLnTx/>
              <a:uFillTx/>
              <a:latin typeface="Garamond" pitchFamily="18" charset="0"/>
              <a:ea typeface="+mj-ea"/>
              <a:cs typeface="+mj-cs"/>
            </a:endParaRPr>
          </a:p>
        </p:txBody>
      </p:sp>
      <p:pic>
        <p:nvPicPr>
          <p:cNvPr id="1026" name="Picture 2" descr="C:\Users\Corey\Documents\Consulting Business\State Support Team\SST_logo4i.jpg"/>
          <p:cNvPicPr>
            <a:picLocks noChangeAspect="1" noChangeArrowheads="1"/>
          </p:cNvPicPr>
          <p:nvPr userDrawn="1"/>
        </p:nvPicPr>
        <p:blipFill>
          <a:blip r:embed="rId3" cstate="print"/>
          <a:srcRect/>
          <a:stretch>
            <a:fillRect/>
          </a:stretch>
        </p:blipFill>
        <p:spPr bwMode="auto">
          <a:xfrm>
            <a:off x="6705600" y="228600"/>
            <a:ext cx="1988694" cy="94773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7980A3"/>
                </a:solidFill>
                <a:effectLst/>
                <a:uLnTx/>
                <a:uFillTx/>
                <a:latin typeface="Garamond" pitchFamily="18" charset="0"/>
                <a:ea typeface="+mj-ea"/>
                <a:cs typeface="+mj-cs"/>
              </a:rPr>
              <a:t>SST Webinar</a:t>
            </a:r>
          </a:p>
        </p:txBody>
      </p:sp>
      <p:pic>
        <p:nvPicPr>
          <p:cNvPr id="10" name="Picture 2" descr="C:\Users\Corey\Documents\Consulting Business\State Support Team\SST_logo4i.jpg"/>
          <p:cNvPicPr>
            <a:picLocks noChangeAspect="1" noChangeArrowheads="1"/>
          </p:cNvPicPr>
          <p:nvPr userDrawn="1"/>
        </p:nvPicPr>
        <p:blipFill>
          <a:blip r:embed="rId2" cstate="print"/>
          <a:srcRect/>
          <a:stretch>
            <a:fillRect/>
          </a:stretch>
        </p:blipFill>
        <p:spPr bwMode="auto">
          <a:xfrm>
            <a:off x="6705600" y="228600"/>
            <a:ext cx="1988694" cy="947737"/>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SLDS Webinar 5-18-11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nces.ed.gov/programs/slds/webinars.as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orey.Chatis@sst-slds.org" TargetMode="External"/><Relationship Id="rId7" Type="http://schemas.openxmlformats.org/officeDocument/2006/relationships/hyperlink" Target="http://nces.ed.gov/programs/slds/webinars.asp" TargetMode="External"/><Relationship Id="rId2" Type="http://schemas.openxmlformats.org/officeDocument/2006/relationships/hyperlink" Target="mailto:Rosemary.Collins@ed.gov" TargetMode="External"/><Relationship Id="rId1" Type="http://schemas.openxmlformats.org/officeDocument/2006/relationships/slideLayout" Target="../slideLayouts/slideLayout2.xml"/><Relationship Id="rId6" Type="http://schemas.openxmlformats.org/officeDocument/2006/relationships/hyperlink" Target="mailto:david.ehle@education.ohio.gov" TargetMode="External"/><Relationship Id="rId5" Type="http://schemas.openxmlformats.org/officeDocument/2006/relationships/hyperlink" Target="mailto:rlondon@msde.state.md.us" TargetMode="External"/><Relationship Id="rId4" Type="http://schemas.openxmlformats.org/officeDocument/2006/relationships/hyperlink" Target="mailto:michael.plotnick@alask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81250" y="6356350"/>
            <a:ext cx="2895600" cy="365125"/>
          </a:xfrm>
        </p:spPr>
        <p:txBody>
          <a:bodyPr/>
          <a:lstStyle/>
          <a:p>
            <a:r>
              <a:rPr lang="en-US" dirty="0" smtClean="0"/>
              <a:t>SLDS Webinar </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a:t>
            </a:fld>
            <a:endParaRPr lang="en-US"/>
          </a:p>
        </p:txBody>
      </p:sp>
      <p:sp>
        <p:nvSpPr>
          <p:cNvPr id="4" name="TextBox 3"/>
          <p:cNvSpPr txBox="1"/>
          <p:nvPr/>
        </p:nvSpPr>
        <p:spPr>
          <a:xfrm>
            <a:off x="2286000" y="1752600"/>
            <a:ext cx="184731" cy="369332"/>
          </a:xfrm>
          <a:prstGeom prst="rect">
            <a:avLst/>
          </a:prstGeom>
          <a:noFill/>
        </p:spPr>
        <p:txBody>
          <a:bodyPr wrap="none" rtlCol="0">
            <a:spAutoFit/>
          </a:bodyPr>
          <a:lstStyle/>
          <a:p>
            <a:endParaRPr lang="en-US" dirty="0"/>
          </a:p>
        </p:txBody>
      </p:sp>
      <p:sp>
        <p:nvSpPr>
          <p:cNvPr id="5" name="Rectangle 3"/>
          <p:cNvSpPr txBox="1">
            <a:spLocks noChangeArrowheads="1"/>
          </p:cNvSpPr>
          <p:nvPr/>
        </p:nvSpPr>
        <p:spPr>
          <a:xfrm>
            <a:off x="2133600" y="1447800"/>
            <a:ext cx="6400800" cy="4800600"/>
          </a:xfrm>
          <a:prstGeom prst="rect">
            <a:avLst/>
          </a:prstGeom>
        </p:spPr>
        <p:txBody>
          <a:bodyPr>
            <a:normAutofit lnSpcReduction="10000"/>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The presentation will begin at approximately </a:t>
            </a:r>
            <a:r>
              <a:rPr lang="en-US" dirty="0" smtClean="0">
                <a:solidFill>
                  <a:srgbClr val="FF0000"/>
                </a:solidFill>
              </a:rPr>
              <a:t>1</a:t>
            </a:r>
            <a:r>
              <a:rPr kumimoji="0" lang="en-US" b="0" i="0" u="none" strike="noStrike" kern="1200" cap="none" spc="0" normalizeH="0" baseline="0" noProof="0" dirty="0" smtClean="0">
                <a:ln>
                  <a:noFill/>
                </a:ln>
                <a:solidFill>
                  <a:srgbClr val="FF0000"/>
                </a:solidFill>
                <a:effectLst/>
                <a:uLnTx/>
                <a:uFillTx/>
                <a:latin typeface="+mn-lt"/>
                <a:ea typeface="+mn-ea"/>
                <a:cs typeface="+mn-cs"/>
              </a:rPr>
              <a:t>:00 p.m. ET</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Information on joining the teleconference can be found on the “Info” tab in the upper left of this screen.  Be sure to use the “Attendee ID” number on the Info tab when dialing in to associate your name with your phone.</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1588"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 order to cut down on background noise, please mute your phone by dialing *6 upon entry into the meeting. </a:t>
            </a:r>
          </a:p>
          <a:p>
            <a:pPr marL="0" marR="0" lvl="1" indent="1588"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1588"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During the question and answer portion of this presentation:</a:t>
            </a:r>
            <a:endParaRPr kumimoji="0" lang="en-US" sz="400" b="0" i="0" u="none" strike="noStrike" kern="1200" cap="none" spc="0" normalizeH="0" baseline="0" noProof="0" dirty="0" smtClean="0">
              <a:ln>
                <a:noFill/>
              </a:ln>
              <a:solidFill>
                <a:schemeClr val="tx1"/>
              </a:solidFill>
              <a:effectLst/>
              <a:uLnTx/>
              <a:uFillTx/>
              <a:latin typeface="+mn-lt"/>
              <a:ea typeface="+mn-ea"/>
              <a:cs typeface="+mn-cs"/>
            </a:endParaRPr>
          </a:p>
          <a:p>
            <a:pPr marL="631825" marR="0" lvl="0" indent="-3810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You can re-enter *6 to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unmute</a:t>
            </a:r>
            <a:r>
              <a:rPr kumimoji="0" lang="en-US" b="0" i="0" u="none" strike="noStrike" kern="1200" cap="none" spc="0" normalizeH="0" baseline="0" noProof="0" dirty="0" smtClean="0">
                <a:ln>
                  <a:noFill/>
                </a:ln>
                <a:solidFill>
                  <a:schemeClr val="tx1"/>
                </a:solidFill>
                <a:effectLst/>
                <a:uLnTx/>
                <a:uFillTx/>
                <a:latin typeface="+mn-lt"/>
                <a:ea typeface="+mn-ea"/>
                <a:cs typeface="+mn-cs"/>
              </a:rPr>
              <a:t> your phone and ask a question; or</a:t>
            </a:r>
          </a:p>
          <a:p>
            <a:pPr marL="631825" marR="0" lvl="0" indent="-3810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Type your question into the Q&amp;A panel below the participant list and clicking “Send”.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431925" marR="0" lvl="2" indent="-381000" algn="l" defTabSz="914400" rtl="0" eaLnBrk="1" fontAlgn="auto" latinLnBrk="0" hangingPunct="1">
              <a:lnSpc>
                <a:spcPct val="80000"/>
              </a:lnSpc>
              <a:spcBef>
                <a:spcPct val="20000"/>
              </a:spcBef>
              <a:spcAft>
                <a:spcPts val="0"/>
              </a:spcAft>
              <a:buClrTx/>
              <a:buSzTx/>
              <a:buFontTx/>
              <a:buAutoNum type="arabicPeriod"/>
              <a:tabLst/>
              <a:defRPr/>
            </a:pPr>
            <a:endParaRPr kumimoji="0" lang="en-US" sz="7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smtClean="0">
              <a:ln>
                <a:noFill/>
              </a:ln>
              <a:solidFill>
                <a:schemeClr val="tx1"/>
              </a:solidFill>
              <a:effectLst/>
              <a:uLnTx/>
              <a:uFillTx/>
              <a:latin typeface="+mn-lt"/>
              <a:ea typeface="+mn-ea"/>
              <a:cs typeface="+mn-cs"/>
            </a:endParaRPr>
          </a:p>
          <a:p>
            <a:pPr lvl="0">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A copy of this presentation and a link to the recording will be shared with the SLDS listserv</a:t>
            </a:r>
            <a:r>
              <a:rPr kumimoji="0" lang="en-US" sz="1600" b="1" i="1" u="none" strike="noStrike" kern="1200" cap="none" spc="0" normalizeH="0" noProof="0" dirty="0" smtClean="0">
                <a:ln>
                  <a:noFill/>
                </a:ln>
                <a:solidFill>
                  <a:schemeClr val="tx1"/>
                </a:solidFill>
                <a:effectLst/>
                <a:uLnTx/>
                <a:uFillTx/>
                <a:latin typeface="+mn-lt"/>
                <a:ea typeface="+mn-ea"/>
                <a:cs typeface="+mn-cs"/>
              </a:rPr>
              <a:t> and posted </a:t>
            </a:r>
            <a:r>
              <a:rPr lang="en-US" sz="1600" b="1" i="1" dirty="0" smtClean="0"/>
              <a:t>on the SLDS website: </a:t>
            </a:r>
            <a:r>
              <a:rPr lang="en-US" sz="1600" b="1" i="1" dirty="0" smtClean="0">
                <a:hlinkClick r:id="rId2"/>
              </a:rPr>
              <a:t>http://nces.ed.gov/programs/slds/webinars.asp</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1905000" y="638300"/>
            <a:ext cx="66294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45496B"/>
                </a:solidFill>
                <a:effectLst/>
                <a:uLnTx/>
                <a:uFillTx/>
                <a:latin typeface="Garamond" pitchFamily="18" charset="0"/>
                <a:ea typeface="+mj-ea"/>
                <a:cs typeface="+mj-cs"/>
              </a:rPr>
              <a:t>State-Wide</a:t>
            </a:r>
            <a:r>
              <a:rPr kumimoji="0" lang="en-US" sz="2200" b="1" i="0" u="none" strike="noStrike" kern="1200" cap="none" spc="0" normalizeH="0" noProof="0" dirty="0" smtClean="0">
                <a:ln>
                  <a:noFill/>
                </a:ln>
                <a:solidFill>
                  <a:srgbClr val="45496B"/>
                </a:solidFill>
                <a:effectLst/>
                <a:uLnTx/>
                <a:uFillTx/>
                <a:latin typeface="Garamond" pitchFamily="18" charset="0"/>
                <a:ea typeface="+mj-ea"/>
                <a:cs typeface="+mj-cs"/>
              </a:rPr>
              <a:t> Standardized Course Codes</a:t>
            </a:r>
            <a:endParaRPr kumimoji="0" lang="en-US" sz="2200" b="1" i="0" u="none" strike="noStrike" kern="1200" cap="none" spc="0" normalizeH="0" baseline="0" noProof="0" dirty="0">
              <a:ln>
                <a:noFill/>
              </a:ln>
              <a:solidFill>
                <a:srgbClr val="45496B"/>
              </a:solidFill>
              <a:effectLst/>
              <a:uLnTx/>
              <a:uFillTx/>
              <a:latin typeface="Garamond" pitchFamily="18"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txBox="1">
            <a:spLocks noGrp="1"/>
          </p:cNvSpPr>
          <p:nvPr/>
        </p:nvSpPr>
        <p:spPr bwMode="auto">
          <a:xfrm>
            <a:off x="381000" y="6324600"/>
            <a:ext cx="2895600" cy="365125"/>
          </a:xfrm>
          <a:prstGeom prst="rect">
            <a:avLst/>
          </a:prstGeom>
          <a:noFill/>
          <a:ln w="9525">
            <a:noFill/>
            <a:miter lim="800000"/>
            <a:headEnd/>
            <a:tailEnd/>
          </a:ln>
        </p:spPr>
        <p:txBody>
          <a:bodyPr anchor="ctr"/>
          <a:lstStyle/>
          <a:p>
            <a:r>
              <a:rPr lang="en-US" sz="1200">
                <a:solidFill>
                  <a:srgbClr val="45496B"/>
                </a:solidFill>
                <a:latin typeface="Myriad Pro"/>
              </a:rPr>
              <a:t>SLDS Webinar</a:t>
            </a:r>
          </a:p>
        </p:txBody>
      </p:sp>
      <p:sp>
        <p:nvSpPr>
          <p:cNvPr id="24579" name="Slide Number Placeholder 4"/>
          <p:cNvSpPr txBox="1">
            <a:spLocks noGrp="1"/>
          </p:cNvSpPr>
          <p:nvPr/>
        </p:nvSpPr>
        <p:spPr bwMode="auto">
          <a:xfrm>
            <a:off x="6640513" y="6356350"/>
            <a:ext cx="2133600" cy="365125"/>
          </a:xfrm>
          <a:prstGeom prst="rect">
            <a:avLst/>
          </a:prstGeom>
          <a:noFill/>
          <a:ln w="9525">
            <a:noFill/>
            <a:miter lim="800000"/>
            <a:headEnd/>
            <a:tailEnd/>
          </a:ln>
        </p:spPr>
        <p:txBody>
          <a:bodyPr anchor="ctr"/>
          <a:lstStyle/>
          <a:p>
            <a:pPr algn="r"/>
            <a:fld id="{2BD5A427-E5BD-44B2-905B-3CB10192C116}" type="slidenum">
              <a:rPr lang="en-US" sz="1200">
                <a:solidFill>
                  <a:srgbClr val="45496B"/>
                </a:solidFill>
                <a:latin typeface="Myriad Pro"/>
              </a:rPr>
              <a:pPr algn="r"/>
              <a:t>10</a:t>
            </a:fld>
            <a:endParaRPr lang="en-US" sz="1200">
              <a:solidFill>
                <a:srgbClr val="45496B"/>
              </a:solidFill>
              <a:latin typeface="Myriad Pro"/>
            </a:endParaRPr>
          </a:p>
        </p:txBody>
      </p:sp>
      <p:sp>
        <p:nvSpPr>
          <p:cNvPr id="24580" name="Title 1"/>
          <p:cNvSpPr txBox="1">
            <a:spLocks/>
          </p:cNvSpPr>
          <p:nvPr/>
        </p:nvSpPr>
        <p:spPr bwMode="auto">
          <a:xfrm>
            <a:off x="369888" y="638175"/>
            <a:ext cx="8229600" cy="639763"/>
          </a:xfrm>
          <a:prstGeom prst="rect">
            <a:avLst/>
          </a:prstGeom>
          <a:noFill/>
          <a:ln w="9525">
            <a:noFill/>
            <a:miter lim="800000"/>
            <a:headEnd/>
            <a:tailEnd/>
          </a:ln>
        </p:spPr>
        <p:txBody>
          <a:bodyPr anchor="ctr"/>
          <a:lstStyle/>
          <a:p>
            <a:r>
              <a:rPr lang="en-US" sz="2200" b="1">
                <a:solidFill>
                  <a:srgbClr val="45496B"/>
                </a:solidFill>
                <a:latin typeface="Garamond" pitchFamily="18" charset="0"/>
              </a:rPr>
              <a:t>State-Wide Standardized Course Codes</a:t>
            </a:r>
          </a:p>
        </p:txBody>
      </p:sp>
      <p:pic>
        <p:nvPicPr>
          <p:cNvPr id="24583" name="Picture 7"/>
          <p:cNvPicPr>
            <a:picLocks noChangeAspect="1" noChangeArrowheads="1"/>
          </p:cNvPicPr>
          <p:nvPr/>
        </p:nvPicPr>
        <p:blipFill>
          <a:blip r:embed="rId2" cstate="print"/>
          <a:srcRect/>
          <a:stretch>
            <a:fillRect/>
          </a:stretch>
        </p:blipFill>
        <p:spPr bwMode="auto">
          <a:xfrm>
            <a:off x="533400" y="1998663"/>
            <a:ext cx="7886700" cy="4021137"/>
          </a:xfrm>
          <a:prstGeom prst="rect">
            <a:avLst/>
          </a:prstGeom>
          <a:noFill/>
          <a:ln w="9525">
            <a:noFill/>
            <a:miter lim="800000"/>
            <a:headEnd/>
            <a:tailEnd/>
          </a:ln>
          <a:effectLst/>
        </p:spPr>
      </p:pic>
      <p:sp>
        <p:nvSpPr>
          <p:cNvPr id="24584" name="Text Box 8"/>
          <p:cNvSpPr txBox="1">
            <a:spLocks noChangeArrowheads="1"/>
          </p:cNvSpPr>
          <p:nvPr/>
        </p:nvSpPr>
        <p:spPr bwMode="auto">
          <a:xfrm>
            <a:off x="609600" y="1371600"/>
            <a:ext cx="2802306" cy="461665"/>
          </a:xfrm>
          <a:prstGeom prst="rect">
            <a:avLst/>
          </a:prstGeom>
          <a:noFill/>
          <a:ln w="9525">
            <a:noFill/>
            <a:miter lim="800000"/>
            <a:headEnd/>
            <a:tailEnd/>
          </a:ln>
          <a:effectLst/>
        </p:spPr>
        <p:txBody>
          <a:bodyPr wrap="none">
            <a:spAutoFit/>
          </a:bodyPr>
          <a:lstStyle/>
          <a:p>
            <a:r>
              <a:rPr lang="en-US" sz="2400" b="1" dirty="0">
                <a:solidFill>
                  <a:srgbClr val="45496B"/>
                </a:solidFill>
              </a:rPr>
              <a:t>Maryland SCC portal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txBox="1">
            <a:spLocks noGrp="1"/>
          </p:cNvSpPr>
          <p:nvPr/>
        </p:nvSpPr>
        <p:spPr bwMode="auto">
          <a:xfrm>
            <a:off x="381000" y="6324600"/>
            <a:ext cx="2895600" cy="365125"/>
          </a:xfrm>
          <a:prstGeom prst="rect">
            <a:avLst/>
          </a:prstGeom>
          <a:noFill/>
          <a:ln w="9525">
            <a:noFill/>
            <a:miter lim="800000"/>
            <a:headEnd/>
            <a:tailEnd/>
          </a:ln>
        </p:spPr>
        <p:txBody>
          <a:bodyPr anchor="ctr"/>
          <a:lstStyle/>
          <a:p>
            <a:r>
              <a:rPr lang="en-US" sz="1200">
                <a:solidFill>
                  <a:srgbClr val="45496B"/>
                </a:solidFill>
                <a:latin typeface="Myriad Pro"/>
              </a:rPr>
              <a:t>SLDS Webinar</a:t>
            </a:r>
          </a:p>
        </p:txBody>
      </p:sp>
      <p:sp>
        <p:nvSpPr>
          <p:cNvPr id="25603" name="Slide Number Placeholder 4"/>
          <p:cNvSpPr txBox="1">
            <a:spLocks noGrp="1"/>
          </p:cNvSpPr>
          <p:nvPr/>
        </p:nvSpPr>
        <p:spPr bwMode="auto">
          <a:xfrm>
            <a:off x="6640513" y="6356350"/>
            <a:ext cx="2133600" cy="365125"/>
          </a:xfrm>
          <a:prstGeom prst="rect">
            <a:avLst/>
          </a:prstGeom>
          <a:noFill/>
          <a:ln w="9525">
            <a:noFill/>
            <a:miter lim="800000"/>
            <a:headEnd/>
            <a:tailEnd/>
          </a:ln>
        </p:spPr>
        <p:txBody>
          <a:bodyPr anchor="ctr"/>
          <a:lstStyle/>
          <a:p>
            <a:pPr algn="r"/>
            <a:fld id="{2DF9FF2A-C83B-4CFC-88C6-C863A0A5EA91}" type="slidenum">
              <a:rPr lang="en-US" sz="1200">
                <a:solidFill>
                  <a:srgbClr val="45496B"/>
                </a:solidFill>
                <a:latin typeface="Myriad Pro"/>
              </a:rPr>
              <a:pPr algn="r"/>
              <a:t>11</a:t>
            </a:fld>
            <a:endParaRPr lang="en-US" sz="1200">
              <a:solidFill>
                <a:srgbClr val="45496B"/>
              </a:solidFill>
              <a:latin typeface="Myriad Pro"/>
            </a:endParaRPr>
          </a:p>
        </p:txBody>
      </p:sp>
      <p:sp>
        <p:nvSpPr>
          <p:cNvPr id="25604" name="Title 1"/>
          <p:cNvSpPr txBox="1">
            <a:spLocks/>
          </p:cNvSpPr>
          <p:nvPr/>
        </p:nvSpPr>
        <p:spPr bwMode="auto">
          <a:xfrm>
            <a:off x="369888" y="638175"/>
            <a:ext cx="8229600" cy="639763"/>
          </a:xfrm>
          <a:prstGeom prst="rect">
            <a:avLst/>
          </a:prstGeom>
          <a:noFill/>
          <a:ln w="9525">
            <a:noFill/>
            <a:miter lim="800000"/>
            <a:headEnd/>
            <a:tailEnd/>
          </a:ln>
        </p:spPr>
        <p:txBody>
          <a:bodyPr anchor="ctr"/>
          <a:lstStyle/>
          <a:p>
            <a:r>
              <a:rPr lang="en-US" sz="2200" b="1">
                <a:solidFill>
                  <a:srgbClr val="45496B"/>
                </a:solidFill>
                <a:latin typeface="Garamond" pitchFamily="18" charset="0"/>
              </a:rPr>
              <a:t>State-Wide Standardized Course Codes</a:t>
            </a:r>
          </a:p>
        </p:txBody>
      </p:sp>
      <p:pic>
        <p:nvPicPr>
          <p:cNvPr id="25606" name="Picture 6"/>
          <p:cNvPicPr>
            <a:picLocks noChangeAspect="1" noChangeArrowheads="1"/>
          </p:cNvPicPr>
          <p:nvPr/>
        </p:nvPicPr>
        <p:blipFill>
          <a:blip r:embed="rId2" cstate="print"/>
          <a:srcRect/>
          <a:stretch>
            <a:fillRect/>
          </a:stretch>
        </p:blipFill>
        <p:spPr bwMode="auto">
          <a:xfrm>
            <a:off x="1104900" y="1966913"/>
            <a:ext cx="6934200" cy="3900487"/>
          </a:xfrm>
          <a:prstGeom prst="rect">
            <a:avLst/>
          </a:prstGeom>
          <a:noFill/>
          <a:ln w="9525">
            <a:noFill/>
            <a:miter lim="800000"/>
            <a:headEnd/>
            <a:tailEnd/>
          </a:ln>
          <a:effectLst/>
        </p:spPr>
      </p:pic>
      <p:sp>
        <p:nvSpPr>
          <p:cNvPr id="25607" name="Text Box 7"/>
          <p:cNvSpPr txBox="1">
            <a:spLocks noChangeArrowheads="1"/>
          </p:cNvSpPr>
          <p:nvPr/>
        </p:nvSpPr>
        <p:spPr bwMode="auto">
          <a:xfrm>
            <a:off x="746125" y="1408113"/>
            <a:ext cx="4560287" cy="461665"/>
          </a:xfrm>
          <a:prstGeom prst="rect">
            <a:avLst/>
          </a:prstGeom>
          <a:noFill/>
          <a:ln w="9525">
            <a:noFill/>
            <a:miter lim="800000"/>
            <a:headEnd/>
            <a:tailEnd/>
          </a:ln>
          <a:effectLst/>
        </p:spPr>
        <p:txBody>
          <a:bodyPr wrap="none">
            <a:spAutoFit/>
          </a:bodyPr>
          <a:lstStyle/>
          <a:p>
            <a:r>
              <a:rPr lang="en-US" sz="2400" b="1" dirty="0">
                <a:solidFill>
                  <a:srgbClr val="45496B"/>
                </a:solidFill>
              </a:rPr>
              <a:t>Maryland SCC multimedia training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ph idx="4294967295"/>
          </p:nvPr>
        </p:nvPicPr>
        <p:blipFill>
          <a:blip r:embed="rId2" cstate="print"/>
          <a:srcRect/>
          <a:stretch>
            <a:fillRect/>
          </a:stretch>
        </p:blipFill>
        <p:spPr>
          <a:xfrm>
            <a:off x="762000" y="1981200"/>
            <a:ext cx="7453313" cy="4191000"/>
          </a:xfrm>
          <a:noFill/>
        </p:spPr>
      </p:pic>
      <p:sp>
        <p:nvSpPr>
          <p:cNvPr id="27655" name="Text Box 7"/>
          <p:cNvSpPr txBox="1">
            <a:spLocks noChangeArrowheads="1"/>
          </p:cNvSpPr>
          <p:nvPr/>
        </p:nvSpPr>
        <p:spPr bwMode="auto">
          <a:xfrm>
            <a:off x="746125" y="1408113"/>
            <a:ext cx="5821337" cy="461665"/>
          </a:xfrm>
          <a:prstGeom prst="rect">
            <a:avLst/>
          </a:prstGeom>
          <a:noFill/>
          <a:ln w="9525">
            <a:noFill/>
            <a:miter lim="800000"/>
            <a:headEnd/>
            <a:tailEnd/>
          </a:ln>
          <a:effectLst/>
        </p:spPr>
        <p:txBody>
          <a:bodyPr wrap="none">
            <a:spAutoFit/>
          </a:bodyPr>
          <a:lstStyle/>
          <a:p>
            <a:r>
              <a:rPr lang="en-US" sz="2400" b="1" dirty="0">
                <a:solidFill>
                  <a:srgbClr val="45496B"/>
                </a:solidFill>
              </a:rPr>
              <a:t>Maryland SCC LEA Manual ADD/EDIT Screen</a:t>
            </a:r>
          </a:p>
        </p:txBody>
      </p:sp>
      <p:sp>
        <p:nvSpPr>
          <p:cNvPr id="4" name="Rectangle 3"/>
          <p:cNvSpPr/>
          <p:nvPr/>
        </p:nvSpPr>
        <p:spPr>
          <a:xfrm>
            <a:off x="381000" y="6324600"/>
            <a:ext cx="1196610" cy="276999"/>
          </a:xfrm>
          <a:prstGeom prst="rect">
            <a:avLst/>
          </a:prstGeom>
        </p:spPr>
        <p:txBody>
          <a:bodyPr wrap="none">
            <a:spAutoFit/>
          </a:bodyPr>
          <a:lstStyle/>
          <a:p>
            <a:r>
              <a:rPr lang="en-US" sz="1200" dirty="0" smtClean="0">
                <a:solidFill>
                  <a:schemeClr val="tx2"/>
                </a:solidFill>
                <a:latin typeface="Myriad Pro"/>
              </a:rPr>
              <a:t>SLDS Webinar</a:t>
            </a:r>
            <a:endParaRPr lang="en-US" sz="1200" dirty="0">
              <a:solidFill>
                <a:schemeClr val="tx2"/>
              </a:solidFill>
              <a:latin typeface="Myriad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ph idx="4294967295"/>
          </p:nvPr>
        </p:nvPicPr>
        <p:blipFill>
          <a:blip r:embed="rId2" cstate="print"/>
          <a:srcRect/>
          <a:stretch>
            <a:fillRect/>
          </a:stretch>
        </p:blipFill>
        <p:spPr>
          <a:xfrm>
            <a:off x="4343400" y="1646238"/>
            <a:ext cx="3886200" cy="4525962"/>
          </a:xfrm>
          <a:noFill/>
        </p:spPr>
      </p:pic>
      <p:sp>
        <p:nvSpPr>
          <p:cNvPr id="29703" name="Text Box 7"/>
          <p:cNvSpPr txBox="1">
            <a:spLocks noChangeArrowheads="1"/>
          </p:cNvSpPr>
          <p:nvPr/>
        </p:nvSpPr>
        <p:spPr bwMode="auto">
          <a:xfrm>
            <a:off x="746125" y="1408113"/>
            <a:ext cx="3433761" cy="461665"/>
          </a:xfrm>
          <a:prstGeom prst="rect">
            <a:avLst/>
          </a:prstGeom>
          <a:noFill/>
          <a:ln w="9525">
            <a:noFill/>
            <a:miter lim="800000"/>
            <a:headEnd/>
            <a:tailEnd/>
          </a:ln>
          <a:effectLst/>
        </p:spPr>
        <p:txBody>
          <a:bodyPr wrap="none">
            <a:spAutoFit/>
          </a:bodyPr>
          <a:lstStyle/>
          <a:p>
            <a:r>
              <a:rPr lang="en-US" sz="2400" b="1" dirty="0">
                <a:solidFill>
                  <a:srgbClr val="45496B"/>
                </a:solidFill>
              </a:rPr>
              <a:t>Maryland Full Edit Screen</a:t>
            </a:r>
          </a:p>
        </p:txBody>
      </p:sp>
      <p:sp>
        <p:nvSpPr>
          <p:cNvPr id="4" name="Rectangle 3"/>
          <p:cNvSpPr/>
          <p:nvPr/>
        </p:nvSpPr>
        <p:spPr>
          <a:xfrm>
            <a:off x="381000" y="6324600"/>
            <a:ext cx="1196610" cy="276999"/>
          </a:xfrm>
          <a:prstGeom prst="rect">
            <a:avLst/>
          </a:prstGeom>
        </p:spPr>
        <p:txBody>
          <a:bodyPr wrap="none">
            <a:spAutoFit/>
          </a:bodyPr>
          <a:lstStyle/>
          <a:p>
            <a:r>
              <a:rPr lang="en-US" sz="1200" dirty="0" smtClean="0">
                <a:solidFill>
                  <a:schemeClr val="tx2"/>
                </a:solidFill>
                <a:latin typeface="Myriad Pro"/>
              </a:rPr>
              <a:t>SLDS Webinar</a:t>
            </a:r>
            <a:endParaRPr lang="en-US" sz="1200" dirty="0">
              <a:solidFill>
                <a:schemeClr val="tx2"/>
              </a:solidFill>
              <a:latin typeface="Myriad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p:cNvPicPr>
            <a:picLocks noChangeAspect="1" noChangeArrowheads="1"/>
          </p:cNvPicPr>
          <p:nvPr>
            <p:ph idx="4294967295"/>
          </p:nvPr>
        </p:nvPicPr>
        <p:blipFill>
          <a:blip r:embed="rId2" cstate="print"/>
          <a:srcRect/>
          <a:stretch>
            <a:fillRect/>
          </a:stretch>
        </p:blipFill>
        <p:spPr>
          <a:xfrm>
            <a:off x="457200" y="2438400"/>
            <a:ext cx="8229600" cy="2581275"/>
          </a:xfrm>
          <a:noFill/>
        </p:spPr>
      </p:pic>
      <p:sp>
        <p:nvSpPr>
          <p:cNvPr id="30727" name="Text Box 7"/>
          <p:cNvSpPr txBox="1">
            <a:spLocks noChangeArrowheads="1"/>
          </p:cNvSpPr>
          <p:nvPr/>
        </p:nvSpPr>
        <p:spPr bwMode="auto">
          <a:xfrm>
            <a:off x="746125" y="1408113"/>
            <a:ext cx="4612673" cy="461665"/>
          </a:xfrm>
          <a:prstGeom prst="rect">
            <a:avLst/>
          </a:prstGeom>
          <a:noFill/>
          <a:ln w="9525">
            <a:noFill/>
            <a:miter lim="800000"/>
            <a:headEnd/>
            <a:tailEnd/>
          </a:ln>
          <a:effectLst/>
        </p:spPr>
        <p:txBody>
          <a:bodyPr wrap="none">
            <a:spAutoFit/>
          </a:bodyPr>
          <a:lstStyle/>
          <a:p>
            <a:r>
              <a:rPr lang="en-US" sz="2400" b="1" dirty="0">
                <a:solidFill>
                  <a:srgbClr val="45496B"/>
                </a:solidFill>
              </a:rPr>
              <a:t>Maryland SCC SCED Lookup Screen</a:t>
            </a:r>
          </a:p>
        </p:txBody>
      </p:sp>
      <p:sp>
        <p:nvSpPr>
          <p:cNvPr id="4" name="Rectangle 3"/>
          <p:cNvSpPr/>
          <p:nvPr/>
        </p:nvSpPr>
        <p:spPr>
          <a:xfrm>
            <a:off x="381000" y="6324600"/>
            <a:ext cx="1196610" cy="276999"/>
          </a:xfrm>
          <a:prstGeom prst="rect">
            <a:avLst/>
          </a:prstGeom>
        </p:spPr>
        <p:txBody>
          <a:bodyPr wrap="none">
            <a:spAutoFit/>
          </a:bodyPr>
          <a:lstStyle/>
          <a:p>
            <a:r>
              <a:rPr lang="en-US" sz="1200" dirty="0" smtClean="0">
                <a:solidFill>
                  <a:schemeClr val="tx2"/>
                </a:solidFill>
                <a:latin typeface="Myriad Pro"/>
              </a:rPr>
              <a:t>SLDS Webinar</a:t>
            </a:r>
            <a:endParaRPr lang="en-US" sz="1200" dirty="0">
              <a:solidFill>
                <a:schemeClr val="tx2"/>
              </a:solidFill>
              <a:latin typeface="Myriad Pr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ph idx="4294967295"/>
          </p:nvPr>
        </p:nvPicPr>
        <p:blipFill>
          <a:blip r:embed="rId2" cstate="print"/>
          <a:srcRect/>
          <a:stretch>
            <a:fillRect/>
          </a:stretch>
        </p:blipFill>
        <p:spPr>
          <a:xfrm>
            <a:off x="457200" y="1905000"/>
            <a:ext cx="8229600" cy="3284538"/>
          </a:xfrm>
          <a:noFill/>
        </p:spPr>
      </p:pic>
      <p:sp>
        <p:nvSpPr>
          <p:cNvPr id="31751" name="Text Box 7"/>
          <p:cNvSpPr txBox="1">
            <a:spLocks noChangeArrowheads="1"/>
          </p:cNvSpPr>
          <p:nvPr/>
        </p:nvSpPr>
        <p:spPr bwMode="auto">
          <a:xfrm>
            <a:off x="525743" y="1371600"/>
            <a:ext cx="7911397" cy="430887"/>
          </a:xfrm>
          <a:prstGeom prst="rect">
            <a:avLst/>
          </a:prstGeom>
          <a:noFill/>
          <a:ln w="9525">
            <a:noFill/>
            <a:miter lim="800000"/>
            <a:headEnd/>
            <a:tailEnd/>
          </a:ln>
          <a:effectLst/>
        </p:spPr>
        <p:txBody>
          <a:bodyPr wrap="none">
            <a:spAutoFit/>
          </a:bodyPr>
          <a:lstStyle/>
          <a:p>
            <a:r>
              <a:rPr lang="en-US" sz="2200" b="1" dirty="0">
                <a:solidFill>
                  <a:srgbClr val="45496B"/>
                </a:solidFill>
              </a:rPr>
              <a:t>Maryland SCC OBIEE Lookup and Comparative Analysis Dashboard</a:t>
            </a:r>
          </a:p>
        </p:txBody>
      </p:sp>
      <p:sp>
        <p:nvSpPr>
          <p:cNvPr id="4" name="Rectangle 3"/>
          <p:cNvSpPr/>
          <p:nvPr/>
        </p:nvSpPr>
        <p:spPr>
          <a:xfrm>
            <a:off x="381000" y="6324600"/>
            <a:ext cx="1196610" cy="276999"/>
          </a:xfrm>
          <a:prstGeom prst="rect">
            <a:avLst/>
          </a:prstGeom>
        </p:spPr>
        <p:txBody>
          <a:bodyPr wrap="none">
            <a:spAutoFit/>
          </a:bodyPr>
          <a:lstStyle/>
          <a:p>
            <a:r>
              <a:rPr lang="en-US" sz="1200" dirty="0" smtClean="0">
                <a:solidFill>
                  <a:schemeClr val="tx2"/>
                </a:solidFill>
                <a:latin typeface="Myriad Pro"/>
              </a:rPr>
              <a:t>SLDS Webinar</a:t>
            </a:r>
            <a:endParaRPr lang="en-US" sz="1200" dirty="0">
              <a:solidFill>
                <a:schemeClr val="tx2"/>
              </a:solidFill>
              <a:latin typeface="Myriad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16</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a:bodyPr>
          <a:lstStyle/>
          <a:p>
            <a:pPr algn="just">
              <a:spcAft>
                <a:spcPts val="1200"/>
              </a:spcAft>
              <a:buNone/>
            </a:pPr>
            <a:r>
              <a:rPr lang="en-US" sz="2400" b="1" dirty="0" smtClean="0">
                <a:solidFill>
                  <a:srgbClr val="45496B"/>
                </a:solidFill>
              </a:rPr>
              <a:t>Ohio – State Context</a:t>
            </a:r>
            <a:endParaRPr lang="en-US" sz="2000" b="1" dirty="0" smtClean="0">
              <a:solidFill>
                <a:srgbClr val="45496B"/>
              </a:solidFill>
            </a:endParaRPr>
          </a:p>
          <a:p>
            <a:pPr algn="just">
              <a:spcBef>
                <a:spcPts val="0"/>
              </a:spcBef>
              <a:spcAft>
                <a:spcPts val="600"/>
              </a:spcAft>
              <a:buNone/>
            </a:pPr>
            <a:r>
              <a:rPr lang="en-US" sz="2000" u="sng" dirty="0" smtClean="0">
                <a:solidFill>
                  <a:schemeClr val="tx1">
                    <a:lumMod val="85000"/>
                    <a:lumOff val="15000"/>
                  </a:schemeClr>
                </a:solidFill>
                <a:latin typeface="+mj-lt"/>
              </a:rPr>
              <a:t>Ohio’s Education Management Information System (EMIS)</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latin typeface="+mj-lt"/>
              </a:rPr>
              <a:t>Established over 20 years ago</a:t>
            </a:r>
            <a:r>
              <a:rPr lang="en-US" sz="1700" b="0" dirty="0" smtClean="0">
                <a:solidFill>
                  <a:schemeClr val="tx1">
                    <a:lumMod val="85000"/>
                    <a:lumOff val="15000"/>
                  </a:schemeClr>
                </a:solidFill>
              </a:rPr>
              <a:t> </a:t>
            </a:r>
            <a:endParaRPr lang="en-US" sz="1700" b="0" dirty="0" smtClean="0">
              <a:solidFill>
                <a:schemeClr val="tx1">
                  <a:lumMod val="85000"/>
                  <a:lumOff val="15000"/>
                </a:schemeClr>
              </a:solidFill>
              <a:latin typeface="+mj-lt"/>
            </a:endParaRP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Collection of a code describing the subject taught to a group of students by a teacher has been a part of EMIS since its start; required in legislation </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Many changes over the years as additional business requirements developed </a:t>
            </a:r>
          </a:p>
          <a:p>
            <a:pPr marL="0" indent="0">
              <a:spcBef>
                <a:spcPts val="0"/>
              </a:spcBef>
              <a:spcAft>
                <a:spcPts val="600"/>
              </a:spcAft>
              <a:buNone/>
            </a:pPr>
            <a:endParaRPr lang="en-US" sz="1000" i="1" dirty="0" smtClean="0">
              <a:solidFill>
                <a:schemeClr val="tx1">
                  <a:lumMod val="85000"/>
                  <a:lumOff val="15000"/>
                </a:schemeClr>
              </a:solidFill>
              <a:latin typeface="+mj-lt"/>
            </a:endParaRPr>
          </a:p>
          <a:p>
            <a:pPr marL="0" indent="0">
              <a:spcBef>
                <a:spcPts val="0"/>
              </a:spcBef>
              <a:spcAft>
                <a:spcPts val="600"/>
              </a:spcAft>
              <a:buNone/>
            </a:pPr>
            <a:r>
              <a:rPr lang="en-US" sz="2000" u="sng" dirty="0" smtClean="0">
                <a:solidFill>
                  <a:schemeClr val="tx1">
                    <a:lumMod val="85000"/>
                    <a:lumOff val="15000"/>
                  </a:schemeClr>
                </a:solidFill>
                <a:latin typeface="+mj-lt"/>
              </a:rPr>
              <a:t>A few Ohio realities…</a:t>
            </a:r>
            <a:endParaRPr lang="en-US" sz="1800" u="sng" dirty="0" smtClean="0">
              <a:solidFill>
                <a:schemeClr val="tx1">
                  <a:lumMod val="85000"/>
                  <a:lumOff val="15000"/>
                </a:schemeClr>
              </a:solidFill>
              <a:latin typeface="+mj-lt"/>
            </a:endParaRP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Local control state </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Very diverse data environment within 1,000+ districts/community schools</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1.8 million students with 15 million enrollments in 900,000 course sections taught by 125,000 teachers  </a:t>
            </a:r>
          </a:p>
        </p:txBody>
      </p:sp>
    </p:spTree>
    <p:extLst>
      <p:ext uri="{BB962C8B-B14F-4D97-AF65-F5344CB8AC3E}">
        <p14:creationId xmlns:p14="http://schemas.microsoft.com/office/powerpoint/2010/main" xmlns="" val="3792777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17</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fontScale="92500" lnSpcReduction="10000"/>
          </a:bodyPr>
          <a:lstStyle/>
          <a:p>
            <a:pPr algn="just">
              <a:spcAft>
                <a:spcPts val="1200"/>
              </a:spcAft>
              <a:buNone/>
            </a:pPr>
            <a:r>
              <a:rPr lang="en-US" sz="2400" b="1" dirty="0" smtClean="0">
                <a:solidFill>
                  <a:srgbClr val="45496B"/>
                </a:solidFill>
              </a:rPr>
              <a:t>Ohio – Im</a:t>
            </a:r>
            <a:r>
              <a:rPr lang="en-US" sz="2400" dirty="0" smtClean="0"/>
              <a:t>plementation Approach</a:t>
            </a:r>
            <a:endParaRPr lang="en-US" sz="2000" b="1" dirty="0" smtClean="0">
              <a:solidFill>
                <a:srgbClr val="45496B"/>
              </a:solidFill>
            </a:endParaRPr>
          </a:p>
          <a:p>
            <a:pPr algn="just">
              <a:spcBef>
                <a:spcPts val="0"/>
              </a:spcBef>
              <a:spcAft>
                <a:spcPts val="600"/>
              </a:spcAft>
              <a:buNone/>
            </a:pPr>
            <a:r>
              <a:rPr lang="en-US" sz="2000" u="sng" dirty="0" smtClean="0">
                <a:solidFill>
                  <a:schemeClr val="tx1">
                    <a:lumMod val="85000"/>
                    <a:lumOff val="15000"/>
                  </a:schemeClr>
                </a:solidFill>
                <a:latin typeface="+mj-lt"/>
              </a:rPr>
              <a:t>What is collected</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latin typeface="+mj-lt"/>
              </a:rPr>
              <a:t>Six digit Subject Code defines the content being taught at a high level</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latin typeface="+mj-lt"/>
              </a:rPr>
              <a:t>Nearly 600 codes currently active</a:t>
            </a:r>
            <a:r>
              <a:rPr lang="en-US" sz="1700" b="0" dirty="0" smtClean="0">
                <a:solidFill>
                  <a:schemeClr val="tx1">
                    <a:lumMod val="85000"/>
                    <a:lumOff val="15000"/>
                  </a:schemeClr>
                </a:solidFill>
              </a:rPr>
              <a:t> </a:t>
            </a:r>
            <a:endParaRPr lang="en-US" sz="1700" b="0" dirty="0" smtClean="0">
              <a:solidFill>
                <a:schemeClr val="tx1">
                  <a:lumMod val="85000"/>
                  <a:lumOff val="15000"/>
                </a:schemeClr>
              </a:solidFill>
              <a:latin typeface="+mj-lt"/>
            </a:endParaRP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Additional elements further define the content</a:t>
            </a:r>
          </a:p>
          <a:p>
            <a:pPr marL="977900" lvl="1" indent="-236538">
              <a:spcBef>
                <a:spcPts val="0"/>
              </a:spcBef>
              <a:spcAft>
                <a:spcPts val="600"/>
              </a:spcAft>
              <a:buSzPct val="130000"/>
            </a:pPr>
            <a:r>
              <a:rPr lang="en-US" sz="1300" dirty="0" smtClean="0">
                <a:solidFill>
                  <a:schemeClr val="tx1">
                    <a:lumMod val="85000"/>
                    <a:lumOff val="15000"/>
                  </a:schemeClr>
                </a:solidFill>
              </a:rPr>
              <a:t>Course Level- I, II, III, etc. or Advanced, Intervention</a:t>
            </a:r>
          </a:p>
          <a:p>
            <a:pPr marL="977900" lvl="1" indent="-236538">
              <a:spcBef>
                <a:spcPts val="0"/>
              </a:spcBef>
              <a:spcAft>
                <a:spcPts val="600"/>
              </a:spcAft>
              <a:buSzPct val="130000"/>
            </a:pPr>
            <a:r>
              <a:rPr lang="en-US" sz="1300" b="0" dirty="0" smtClean="0">
                <a:solidFill>
                  <a:schemeClr val="tx1">
                    <a:lumMod val="85000"/>
                    <a:lumOff val="15000"/>
                  </a:schemeClr>
                </a:solidFill>
              </a:rPr>
              <a:t>Curriculum-  AP, IB, CTE, Postsecondary</a:t>
            </a:r>
          </a:p>
          <a:p>
            <a:pPr marL="977900" lvl="1" indent="-236538">
              <a:spcBef>
                <a:spcPts val="0"/>
              </a:spcBef>
              <a:spcAft>
                <a:spcPts val="600"/>
              </a:spcAft>
              <a:buSzPct val="130000"/>
            </a:pPr>
            <a:r>
              <a:rPr lang="en-US" sz="1300" dirty="0" smtClean="0">
                <a:solidFill>
                  <a:schemeClr val="tx1">
                    <a:lumMod val="85000"/>
                    <a:lumOff val="15000"/>
                  </a:schemeClr>
                </a:solidFill>
              </a:rPr>
              <a:t>Delivery Method- traditional, online, independent study, etc.</a:t>
            </a:r>
          </a:p>
          <a:p>
            <a:pPr marL="977900" lvl="1" indent="-236538">
              <a:spcBef>
                <a:spcPts val="0"/>
              </a:spcBef>
              <a:spcAft>
                <a:spcPts val="600"/>
              </a:spcAft>
              <a:buSzPct val="130000"/>
            </a:pPr>
            <a:r>
              <a:rPr lang="en-US" sz="1300" b="0" dirty="0" smtClean="0">
                <a:solidFill>
                  <a:schemeClr val="tx1">
                    <a:lumMod val="85000"/>
                    <a:lumOff val="15000"/>
                  </a:schemeClr>
                </a:solidFill>
              </a:rPr>
              <a:t>Student Population- designed for special </a:t>
            </a:r>
            <a:r>
              <a:rPr lang="en-US" sz="1300" b="0" dirty="0" err="1" smtClean="0">
                <a:solidFill>
                  <a:schemeClr val="tx1">
                    <a:lumMod val="85000"/>
                    <a:lumOff val="15000"/>
                  </a:schemeClr>
                </a:solidFill>
              </a:rPr>
              <a:t>ed</a:t>
            </a:r>
            <a:r>
              <a:rPr lang="en-US" sz="1300" dirty="0" smtClean="0">
                <a:solidFill>
                  <a:schemeClr val="tx1">
                    <a:lumMod val="85000"/>
                    <a:lumOff val="15000"/>
                  </a:schemeClr>
                </a:solidFill>
              </a:rPr>
              <a:t>, gifted, etc.</a:t>
            </a:r>
            <a:endParaRPr lang="en-US" sz="1300" b="0" dirty="0" smtClean="0">
              <a:solidFill>
                <a:schemeClr val="tx1">
                  <a:lumMod val="85000"/>
                  <a:lumOff val="15000"/>
                </a:schemeClr>
              </a:solidFill>
            </a:endParaRPr>
          </a:p>
          <a:p>
            <a:pPr marL="977900" lvl="1" indent="-236538">
              <a:spcBef>
                <a:spcPts val="0"/>
              </a:spcBef>
              <a:spcAft>
                <a:spcPts val="600"/>
              </a:spcAft>
              <a:buSzPct val="130000"/>
            </a:pPr>
            <a:r>
              <a:rPr lang="en-US" sz="1300" dirty="0" smtClean="0">
                <a:solidFill>
                  <a:schemeClr val="tx1">
                    <a:lumMod val="85000"/>
                    <a:lumOff val="15000"/>
                  </a:schemeClr>
                </a:solidFill>
              </a:rPr>
              <a:t>Subject Area for Credit- relation to graduation requirements</a:t>
            </a:r>
            <a:endParaRPr lang="en-US" sz="1300" b="0" dirty="0" smtClean="0">
              <a:solidFill>
                <a:schemeClr val="tx1">
                  <a:lumMod val="85000"/>
                  <a:lumOff val="15000"/>
                </a:schemeClr>
              </a:solidFill>
            </a:endParaRP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Associated in the data structure to a section of students and one or more teachers for that section</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Also collected as part of the financial data, either by subject category (first 2 digits) or actual subject code</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Requirements detailed in EMIS manual, Appendix C </a:t>
            </a:r>
            <a:r>
              <a:rPr lang="en-US" sz="1700" b="0" dirty="0">
                <a:solidFill>
                  <a:schemeClr val="tx1">
                    <a:lumMod val="85000"/>
                    <a:lumOff val="15000"/>
                  </a:schemeClr>
                </a:solidFill>
              </a:rPr>
              <a:t>and Chapter 3</a:t>
            </a:r>
            <a:br>
              <a:rPr lang="en-US" sz="1700" b="0" dirty="0">
                <a:solidFill>
                  <a:schemeClr val="tx1">
                    <a:lumMod val="85000"/>
                    <a:lumOff val="15000"/>
                  </a:schemeClr>
                </a:solidFill>
              </a:rPr>
            </a:br>
            <a:r>
              <a:rPr lang="en-US" sz="1200" b="0" dirty="0">
                <a:solidFill>
                  <a:schemeClr val="tx1">
                    <a:lumMod val="85000"/>
                    <a:lumOff val="15000"/>
                  </a:schemeClr>
                </a:solidFill>
              </a:rPr>
              <a:t>http://www.ode.state.oh.us/GD/Templates/Pages/ODE/ODEPrimary.aspx?page=2&amp;TopicID=1102&amp;TopicRelationID=1102</a:t>
            </a:r>
            <a:r>
              <a:rPr lang="en-US" sz="1700" b="0" dirty="0">
                <a:solidFill>
                  <a:schemeClr val="tx1">
                    <a:lumMod val="85000"/>
                    <a:lumOff val="15000"/>
                  </a:schemeClr>
                </a:solidFill>
              </a:rPr>
              <a:t> </a:t>
            </a:r>
            <a:r>
              <a:rPr lang="en-US" sz="1700" b="0" dirty="0" smtClean="0">
                <a:solidFill>
                  <a:schemeClr val="tx1">
                    <a:lumMod val="85000"/>
                    <a:lumOff val="15000"/>
                  </a:schemeClr>
                </a:solidFill>
              </a:rPr>
              <a:t> </a:t>
            </a:r>
            <a:endParaRPr lang="en-US" sz="1700" b="0" dirty="0" smtClean="0">
              <a:solidFill>
                <a:schemeClr val="tx1">
                  <a:lumMod val="85000"/>
                  <a:lumOff val="15000"/>
                </a:schemeClr>
              </a:solidFill>
            </a:endParaRPr>
          </a:p>
          <a:p>
            <a:pPr marL="0" indent="0">
              <a:spcBef>
                <a:spcPts val="0"/>
              </a:spcBef>
              <a:spcAft>
                <a:spcPts val="600"/>
              </a:spcAft>
              <a:buNone/>
            </a:pPr>
            <a:endParaRPr lang="en-US" sz="1000" i="1" dirty="0" smtClean="0">
              <a:solidFill>
                <a:schemeClr val="tx1">
                  <a:lumMod val="85000"/>
                  <a:lumOff val="15000"/>
                </a:schemeClr>
              </a:solidFill>
              <a:latin typeface="+mj-lt"/>
            </a:endParaRPr>
          </a:p>
        </p:txBody>
      </p:sp>
    </p:spTree>
    <p:extLst>
      <p:ext uri="{BB962C8B-B14F-4D97-AF65-F5344CB8AC3E}">
        <p14:creationId xmlns:p14="http://schemas.microsoft.com/office/powerpoint/2010/main" xmlns="" val="3792777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SLDS Webinar</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18</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887" y="1447800"/>
            <a:ext cx="6372225"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457200" y="838200"/>
            <a:ext cx="4851456" cy="430887"/>
          </a:xfrm>
          <a:prstGeom prst="rect">
            <a:avLst/>
          </a:prstGeom>
        </p:spPr>
        <p:txBody>
          <a:bodyPr wrap="none">
            <a:spAutoFit/>
          </a:bodyPr>
          <a:lstStyle/>
          <a:p>
            <a:pPr lvl="0">
              <a:spcBef>
                <a:spcPct val="0"/>
              </a:spcBef>
              <a:defRPr/>
            </a:pPr>
            <a:r>
              <a:rPr lang="en-US" sz="2200" b="1" dirty="0" smtClean="0">
                <a:solidFill>
                  <a:srgbClr val="45496B"/>
                </a:solidFill>
                <a:latin typeface="Garamond" pitchFamily="18" charset="0"/>
              </a:rPr>
              <a:t>State-Wide Standardized Course Codes</a:t>
            </a:r>
            <a:endParaRPr lang="en-US" sz="2200" b="1" dirty="0">
              <a:solidFill>
                <a:srgbClr val="45496B"/>
              </a:solidFill>
              <a:latin typeface="Garamond" pitchFamily="18" charset="0"/>
            </a:endParaRPr>
          </a:p>
        </p:txBody>
      </p:sp>
    </p:spTree>
    <p:extLst>
      <p:ext uri="{BB962C8B-B14F-4D97-AF65-F5344CB8AC3E}">
        <p14:creationId xmlns:p14="http://schemas.microsoft.com/office/powerpoint/2010/main" xmlns="" val="1950239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SLDS Webinar</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19</a:t>
            </a:fld>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371600"/>
            <a:ext cx="6153150"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81000" y="762000"/>
            <a:ext cx="4851456" cy="430887"/>
          </a:xfrm>
          <a:prstGeom prst="rect">
            <a:avLst/>
          </a:prstGeom>
        </p:spPr>
        <p:txBody>
          <a:bodyPr wrap="none">
            <a:spAutoFit/>
          </a:bodyPr>
          <a:lstStyle/>
          <a:p>
            <a:pPr lvl="0">
              <a:spcBef>
                <a:spcPct val="0"/>
              </a:spcBef>
              <a:defRPr/>
            </a:pPr>
            <a:r>
              <a:rPr lang="en-US" sz="2200" b="1" dirty="0" smtClean="0">
                <a:solidFill>
                  <a:srgbClr val="45496B"/>
                </a:solidFill>
                <a:latin typeface="Garamond" pitchFamily="18" charset="0"/>
              </a:rPr>
              <a:t>State-Wide Standardized Course Codes</a:t>
            </a:r>
            <a:endParaRPr lang="en-US" sz="2200" b="1" dirty="0">
              <a:solidFill>
                <a:srgbClr val="45496B"/>
              </a:solidFill>
              <a:latin typeface="Garamond" pitchFamily="18" charset="0"/>
            </a:endParaRPr>
          </a:p>
        </p:txBody>
      </p:sp>
    </p:spTree>
    <p:extLst>
      <p:ext uri="{BB962C8B-B14F-4D97-AF65-F5344CB8AC3E}">
        <p14:creationId xmlns:p14="http://schemas.microsoft.com/office/powerpoint/2010/main" xmlns="" val="317071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35925"/>
            <a:ext cx="7924800" cy="4800600"/>
          </a:xfrm>
        </p:spPr>
        <p:txBody>
          <a:bodyPr>
            <a:noAutofit/>
          </a:bodyPr>
          <a:lstStyle/>
          <a:p>
            <a:pPr>
              <a:lnSpc>
                <a:spcPct val="115000"/>
              </a:lnSpc>
              <a:spcBef>
                <a:spcPts val="0"/>
              </a:spcBef>
              <a:buNone/>
              <a:defRPr/>
            </a:pPr>
            <a:r>
              <a:rPr lang="en-US" sz="2400" dirty="0" smtClean="0">
                <a:ea typeface="Calibri"/>
                <a:cs typeface="Calibri"/>
              </a:rPr>
              <a:t>Panelists</a:t>
            </a:r>
          </a:p>
          <a:p>
            <a:pPr marL="687388">
              <a:lnSpc>
                <a:spcPct val="115000"/>
              </a:lnSpc>
              <a:spcBef>
                <a:spcPts val="0"/>
              </a:spcBef>
              <a:buClr>
                <a:srgbClr val="45496B"/>
              </a:buClr>
              <a:buSzPct val="115000"/>
              <a:defRPr/>
            </a:pPr>
            <a:r>
              <a:rPr lang="en-US" sz="1800" b="0" dirty="0" smtClean="0">
                <a:solidFill>
                  <a:srgbClr val="000000"/>
                </a:solidFill>
                <a:ea typeface="Calibri"/>
                <a:cs typeface="Calibri"/>
              </a:rPr>
              <a:t>Michael Plotnick (Alaska</a:t>
            </a:r>
            <a:r>
              <a:rPr lang="en-US" sz="1800" b="0" dirty="0" smtClean="0"/>
              <a:t>)</a:t>
            </a:r>
            <a:endParaRPr lang="en-US" sz="1800" b="0" dirty="0" smtClean="0">
              <a:solidFill>
                <a:srgbClr val="000000"/>
              </a:solidFill>
              <a:ea typeface="Calibri"/>
              <a:cs typeface="Calibri"/>
            </a:endParaRPr>
          </a:p>
          <a:p>
            <a:pPr marL="687388">
              <a:lnSpc>
                <a:spcPct val="115000"/>
              </a:lnSpc>
              <a:spcBef>
                <a:spcPts val="0"/>
              </a:spcBef>
              <a:buClr>
                <a:srgbClr val="45496B"/>
              </a:buClr>
              <a:buSzPct val="115000"/>
              <a:defRPr/>
            </a:pPr>
            <a:r>
              <a:rPr lang="en-US" sz="1800" b="0" dirty="0" smtClean="0">
                <a:solidFill>
                  <a:srgbClr val="000000"/>
                </a:solidFill>
                <a:ea typeface="Calibri"/>
                <a:cs typeface="Calibri"/>
              </a:rPr>
              <a:t>Robert London (Maryland)</a:t>
            </a:r>
          </a:p>
          <a:p>
            <a:pPr marL="687388">
              <a:lnSpc>
                <a:spcPct val="115000"/>
              </a:lnSpc>
              <a:spcBef>
                <a:spcPts val="0"/>
              </a:spcBef>
              <a:buClr>
                <a:srgbClr val="45496B"/>
              </a:buClr>
              <a:buSzPct val="115000"/>
              <a:defRPr/>
            </a:pPr>
            <a:r>
              <a:rPr lang="en-US" sz="1800" b="0" dirty="0" smtClean="0">
                <a:solidFill>
                  <a:srgbClr val="000000"/>
                </a:solidFill>
                <a:ea typeface="Calibri"/>
                <a:cs typeface="Calibri"/>
              </a:rPr>
              <a:t>David Ehle (Ohio)</a:t>
            </a:r>
          </a:p>
          <a:p>
            <a:pPr>
              <a:lnSpc>
                <a:spcPct val="115000"/>
              </a:lnSpc>
              <a:spcBef>
                <a:spcPts val="0"/>
              </a:spcBef>
              <a:defRPr/>
            </a:pPr>
            <a:endParaRPr lang="en-US" sz="2400" dirty="0" smtClean="0">
              <a:solidFill>
                <a:srgbClr val="000000"/>
              </a:solidFill>
              <a:ea typeface="Calibri"/>
              <a:cs typeface="Calibri"/>
            </a:endParaRPr>
          </a:p>
          <a:p>
            <a:pPr>
              <a:lnSpc>
                <a:spcPct val="115000"/>
              </a:lnSpc>
              <a:spcBef>
                <a:spcPts val="0"/>
              </a:spcBef>
              <a:buNone/>
              <a:defRPr/>
            </a:pPr>
            <a:r>
              <a:rPr lang="en-US" sz="2400" dirty="0" smtClean="0">
                <a:ea typeface="Calibri"/>
                <a:cs typeface="Calibri"/>
              </a:rPr>
              <a:t>Facilitator</a:t>
            </a:r>
          </a:p>
          <a:p>
            <a:pPr marL="568325" indent="-223838">
              <a:lnSpc>
                <a:spcPct val="115000"/>
              </a:lnSpc>
              <a:spcBef>
                <a:spcPts val="0"/>
              </a:spcBef>
              <a:buClr>
                <a:srgbClr val="45496B"/>
              </a:buClr>
              <a:buSzPct val="130000"/>
              <a:defRPr/>
            </a:pPr>
            <a:r>
              <a:rPr lang="en-US" sz="1800" b="0" dirty="0" smtClean="0">
                <a:solidFill>
                  <a:srgbClr val="000000"/>
                </a:solidFill>
                <a:ea typeface="Calibri"/>
                <a:cs typeface="Calibri"/>
              </a:rPr>
              <a:t>Corey Chatis, State Support Team </a:t>
            </a:r>
          </a:p>
          <a:p>
            <a:pPr marL="568325" indent="-223838">
              <a:lnSpc>
                <a:spcPct val="115000"/>
              </a:lnSpc>
              <a:spcBef>
                <a:spcPts val="0"/>
              </a:spcBef>
              <a:buClr>
                <a:srgbClr val="45496B"/>
              </a:buClr>
              <a:buSzPct val="130000"/>
              <a:defRPr/>
            </a:pPr>
            <a:endParaRPr lang="en-US" sz="1800" b="0" dirty="0" smtClean="0">
              <a:solidFill>
                <a:srgbClr val="000000"/>
              </a:solidFill>
              <a:latin typeface="Calibri" pitchFamily="34" charset="0"/>
              <a:ea typeface="Calibri" pitchFamily="34" charset="0"/>
              <a:cs typeface="Calibri"/>
            </a:endParaRPr>
          </a:p>
          <a:p>
            <a:pPr marL="0" indent="1588">
              <a:lnSpc>
                <a:spcPct val="115000"/>
              </a:lnSpc>
              <a:spcBef>
                <a:spcPts val="0"/>
              </a:spcBef>
              <a:buClr>
                <a:srgbClr val="45496B"/>
              </a:buClr>
              <a:buSzPct val="130000"/>
              <a:defRPr/>
            </a:pPr>
            <a:r>
              <a:rPr lang="en-US" sz="2400" dirty="0" smtClean="0">
                <a:ea typeface="Calibri"/>
                <a:cs typeface="Calibri"/>
              </a:rPr>
              <a:t>Topics</a:t>
            </a:r>
          </a:p>
          <a:p>
            <a:pPr marL="228600" indent="228600">
              <a:lnSpc>
                <a:spcPct val="115000"/>
              </a:lnSpc>
              <a:spcBef>
                <a:spcPts val="0"/>
              </a:spcBef>
              <a:buClr>
                <a:srgbClr val="45496B"/>
              </a:buClr>
              <a:buSzPct val="130000"/>
              <a:buFont typeface="Arial" pitchFamily="34" charset="0"/>
              <a:buChar char="•"/>
              <a:defRPr/>
            </a:pPr>
            <a:r>
              <a:rPr lang="en-US" sz="1800" b="0" dirty="0" smtClean="0">
                <a:solidFill>
                  <a:schemeClr val="tx1"/>
                </a:solidFill>
                <a:latin typeface="Calibri" pitchFamily="34" charset="0"/>
                <a:ea typeface="Calibri" pitchFamily="34" charset="0"/>
                <a:cs typeface="Calibri" pitchFamily="34" charset="0"/>
              </a:rPr>
              <a:t>State Context</a:t>
            </a:r>
          </a:p>
          <a:p>
            <a:pPr marL="228600" indent="228600">
              <a:lnSpc>
                <a:spcPct val="115000"/>
              </a:lnSpc>
              <a:spcBef>
                <a:spcPts val="0"/>
              </a:spcBef>
              <a:buClr>
                <a:srgbClr val="45496B"/>
              </a:buClr>
              <a:buSzPct val="130000"/>
              <a:buFont typeface="Arial" pitchFamily="34" charset="0"/>
              <a:buChar char="•"/>
              <a:defRPr/>
            </a:pPr>
            <a:r>
              <a:rPr lang="en-US" sz="1800" b="0" dirty="0" smtClean="0">
                <a:solidFill>
                  <a:schemeClr val="tx1"/>
                </a:solidFill>
                <a:latin typeface="Calibri" pitchFamily="34" charset="0"/>
                <a:ea typeface="Calibri" pitchFamily="34" charset="0"/>
                <a:cs typeface="Calibri" pitchFamily="34" charset="0"/>
              </a:rPr>
              <a:t>Implementation Approach</a:t>
            </a:r>
          </a:p>
          <a:p>
            <a:pPr marL="228600" indent="228600">
              <a:lnSpc>
                <a:spcPct val="115000"/>
              </a:lnSpc>
              <a:spcBef>
                <a:spcPts val="0"/>
              </a:spcBef>
              <a:buClr>
                <a:srgbClr val="45496B"/>
              </a:buClr>
              <a:buSzPct val="130000"/>
              <a:buFont typeface="Arial" pitchFamily="34" charset="0"/>
              <a:buChar char="•"/>
              <a:defRPr/>
            </a:pPr>
            <a:r>
              <a:rPr lang="en-US" sz="1800" b="0" dirty="0" smtClean="0">
                <a:solidFill>
                  <a:schemeClr val="tx1"/>
                </a:solidFill>
                <a:latin typeface="Calibri" pitchFamily="34" charset="0"/>
                <a:ea typeface="Calibri" pitchFamily="34" charset="0"/>
                <a:cs typeface="Calibri" pitchFamily="34" charset="0"/>
              </a:rPr>
              <a:t>Key Issues, Lessons Learned, and Best Practices</a:t>
            </a:r>
          </a:p>
          <a:p>
            <a:pPr marL="228600" indent="228600">
              <a:lnSpc>
                <a:spcPct val="115000"/>
              </a:lnSpc>
              <a:spcBef>
                <a:spcPts val="0"/>
              </a:spcBef>
              <a:buClr>
                <a:srgbClr val="45496B"/>
              </a:buClr>
              <a:buSzPct val="130000"/>
              <a:buFont typeface="Arial" pitchFamily="34" charset="0"/>
              <a:buChar char="•"/>
              <a:defRPr/>
            </a:pPr>
            <a:endParaRPr lang="en-US" sz="1800" b="0" dirty="0" smtClean="0">
              <a:solidFill>
                <a:schemeClr val="tx1"/>
              </a:solidFill>
              <a:latin typeface="Calibri" pitchFamily="34" charset="0"/>
              <a:ea typeface="Calibri" pitchFamily="34" charset="0"/>
              <a:cs typeface="Calibri" pitchFamily="34" charset="0"/>
            </a:endParaRPr>
          </a:p>
          <a:p>
            <a:endParaRPr lang="en-US" sz="2000" dirty="0"/>
          </a:p>
        </p:txBody>
      </p:sp>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 </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2</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20</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lnSpcReduction="10000"/>
          </a:bodyPr>
          <a:lstStyle/>
          <a:p>
            <a:pPr algn="just">
              <a:spcAft>
                <a:spcPts val="1200"/>
              </a:spcAft>
              <a:buNone/>
            </a:pPr>
            <a:r>
              <a:rPr lang="en-US" sz="2400" b="1" dirty="0" smtClean="0">
                <a:solidFill>
                  <a:srgbClr val="45496B"/>
                </a:solidFill>
              </a:rPr>
              <a:t>Ohio – Im</a:t>
            </a:r>
            <a:r>
              <a:rPr lang="en-US" sz="2400" dirty="0" smtClean="0"/>
              <a:t>plementation Approach</a:t>
            </a:r>
            <a:endParaRPr lang="en-US" sz="2000" b="1" dirty="0" smtClean="0">
              <a:solidFill>
                <a:srgbClr val="45496B"/>
              </a:solidFill>
            </a:endParaRPr>
          </a:p>
          <a:p>
            <a:pPr algn="just">
              <a:spcBef>
                <a:spcPts val="0"/>
              </a:spcBef>
              <a:spcAft>
                <a:spcPts val="600"/>
              </a:spcAft>
              <a:buNone/>
            </a:pPr>
            <a:r>
              <a:rPr lang="en-US" sz="2000" u="sng" dirty="0" smtClean="0">
                <a:solidFill>
                  <a:schemeClr val="tx1">
                    <a:lumMod val="85000"/>
                    <a:lumOff val="15000"/>
                  </a:schemeClr>
                </a:solidFill>
                <a:latin typeface="+mj-lt"/>
              </a:rPr>
              <a:t>Course Data Integration</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latin typeface="+mj-lt"/>
              </a:rPr>
              <a:t>Connected to MANY processes at the department</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latin typeface="+mj-lt"/>
              </a:rPr>
              <a:t>Matched to teacher credentials to verify qualified to teach course</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HQT built from the course up, based in part on Subject Code</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Used to determine state approval and funding of Career Technical programs</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Validation that student has met graduation criteria</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Other uses related to reporting to public and funding</a:t>
            </a:r>
          </a:p>
          <a:p>
            <a:pPr marL="0" indent="0">
              <a:spcBef>
                <a:spcPts val="0"/>
              </a:spcBef>
              <a:spcAft>
                <a:spcPts val="600"/>
              </a:spcAft>
              <a:buNone/>
            </a:pPr>
            <a:endParaRPr lang="en-US" sz="1000" i="1" dirty="0" smtClean="0">
              <a:solidFill>
                <a:schemeClr val="tx1">
                  <a:lumMod val="85000"/>
                  <a:lumOff val="15000"/>
                </a:schemeClr>
              </a:solidFill>
              <a:latin typeface="+mj-lt"/>
            </a:endParaRPr>
          </a:p>
          <a:p>
            <a:pPr marL="0" indent="0">
              <a:spcBef>
                <a:spcPts val="0"/>
              </a:spcBef>
              <a:spcAft>
                <a:spcPts val="600"/>
              </a:spcAft>
              <a:buNone/>
            </a:pPr>
            <a:r>
              <a:rPr lang="en-US" sz="2000" u="sng" dirty="0" smtClean="0">
                <a:solidFill>
                  <a:schemeClr val="tx1">
                    <a:lumMod val="85000"/>
                    <a:lumOff val="15000"/>
                  </a:schemeClr>
                </a:solidFill>
                <a:latin typeface="+mj-lt"/>
              </a:rPr>
              <a:t>Mapping Process</a:t>
            </a:r>
            <a:endParaRPr lang="en-US" sz="1800" u="sng" dirty="0" smtClean="0">
              <a:solidFill>
                <a:schemeClr val="tx1">
                  <a:lumMod val="85000"/>
                  <a:lumOff val="15000"/>
                </a:schemeClr>
              </a:solidFill>
              <a:latin typeface="+mj-lt"/>
            </a:endParaRP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Most of state uses one of four SIS vendors, but around 15 total</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Districts use own code for local use, but must map to state Subject Codes to report twice each year</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Mapping to prior SCED codes did not work- new codes TBD </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Update valid codes annually as dictated by legislation and user needs </a:t>
            </a:r>
          </a:p>
        </p:txBody>
      </p:sp>
    </p:spTree>
    <p:extLst>
      <p:ext uri="{BB962C8B-B14F-4D97-AF65-F5344CB8AC3E}">
        <p14:creationId xmlns:p14="http://schemas.microsoft.com/office/powerpoint/2010/main" xmlns="" val="264339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SLDS Webinar</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21</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524000"/>
            <a:ext cx="7978074"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81000" y="762000"/>
            <a:ext cx="4851456" cy="430887"/>
          </a:xfrm>
          <a:prstGeom prst="rect">
            <a:avLst/>
          </a:prstGeom>
        </p:spPr>
        <p:txBody>
          <a:bodyPr wrap="none">
            <a:spAutoFit/>
          </a:bodyPr>
          <a:lstStyle/>
          <a:p>
            <a:pPr lvl="0">
              <a:spcBef>
                <a:spcPct val="0"/>
              </a:spcBef>
              <a:defRPr/>
            </a:pPr>
            <a:r>
              <a:rPr lang="en-US" sz="2200" b="1" dirty="0" smtClean="0">
                <a:solidFill>
                  <a:srgbClr val="45496B"/>
                </a:solidFill>
                <a:latin typeface="Garamond" pitchFamily="18" charset="0"/>
              </a:rPr>
              <a:t>State-Wide Standardized Course Codes</a:t>
            </a:r>
            <a:endParaRPr lang="en-US" sz="2200" b="1" dirty="0">
              <a:solidFill>
                <a:srgbClr val="45496B"/>
              </a:solidFill>
              <a:latin typeface="Garamond" pitchFamily="18" charset="0"/>
            </a:endParaRPr>
          </a:p>
        </p:txBody>
      </p:sp>
    </p:spTree>
    <p:extLst>
      <p:ext uri="{BB962C8B-B14F-4D97-AF65-F5344CB8AC3E}">
        <p14:creationId xmlns:p14="http://schemas.microsoft.com/office/powerpoint/2010/main" xmlns="" val="335664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22</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a:bodyPr>
          <a:lstStyle/>
          <a:p>
            <a:pPr algn="just">
              <a:spcAft>
                <a:spcPts val="1200"/>
              </a:spcAft>
            </a:pPr>
            <a:r>
              <a:rPr lang="en-US" sz="2400" b="1" dirty="0" smtClean="0">
                <a:solidFill>
                  <a:srgbClr val="45496B"/>
                </a:solidFill>
              </a:rPr>
              <a:t>Ohio </a:t>
            </a:r>
            <a:r>
              <a:rPr lang="en-US" sz="2400" dirty="0" smtClean="0"/>
              <a:t>– Key Issues, Lessons Learned, and Best Practices</a:t>
            </a:r>
            <a:endParaRPr lang="en-US" sz="2000" b="1" dirty="0" smtClean="0">
              <a:solidFill>
                <a:srgbClr val="45496B"/>
              </a:solidFill>
            </a:endParaRPr>
          </a:p>
          <a:p>
            <a:pPr algn="just">
              <a:spcBef>
                <a:spcPts val="0"/>
              </a:spcBef>
              <a:spcAft>
                <a:spcPts val="600"/>
              </a:spcAft>
              <a:buNone/>
            </a:pPr>
            <a:r>
              <a:rPr lang="en-US" sz="2000" u="sng" dirty="0" smtClean="0">
                <a:solidFill>
                  <a:schemeClr val="tx1">
                    <a:lumMod val="85000"/>
                    <a:lumOff val="15000"/>
                  </a:schemeClr>
                </a:solidFill>
                <a:latin typeface="+mj-lt"/>
              </a:rPr>
              <a:t>Collaboration</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Within the department, work closely with Education Licensure, Curriculum, and Career Tech offices to insure all needs met</a:t>
            </a:r>
            <a:endParaRPr lang="en-US" sz="1700" b="0" dirty="0" smtClean="0">
              <a:solidFill>
                <a:schemeClr val="tx1">
                  <a:lumMod val="85000"/>
                  <a:lumOff val="15000"/>
                </a:schemeClr>
              </a:solidFill>
              <a:latin typeface="+mj-lt"/>
            </a:endParaRP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Monthly calls with SIS software vendors </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Biweekly calls with regional IT support organizations that provide level 2 support to districts for EMIS reporting</a:t>
            </a:r>
          </a:p>
          <a:p>
            <a:pPr marL="0" indent="0">
              <a:spcBef>
                <a:spcPts val="0"/>
              </a:spcBef>
              <a:spcAft>
                <a:spcPts val="600"/>
              </a:spcAft>
              <a:buNone/>
            </a:pPr>
            <a:endParaRPr lang="en-US" sz="1000" i="1" dirty="0" smtClean="0">
              <a:solidFill>
                <a:schemeClr val="tx1">
                  <a:lumMod val="85000"/>
                  <a:lumOff val="15000"/>
                </a:schemeClr>
              </a:solidFill>
              <a:latin typeface="+mj-lt"/>
            </a:endParaRPr>
          </a:p>
          <a:p>
            <a:pPr marL="0" indent="0">
              <a:spcBef>
                <a:spcPts val="0"/>
              </a:spcBef>
              <a:spcAft>
                <a:spcPts val="600"/>
              </a:spcAft>
              <a:buNone/>
            </a:pPr>
            <a:r>
              <a:rPr lang="en-US" sz="2000" u="sng" dirty="0" smtClean="0">
                <a:solidFill>
                  <a:schemeClr val="tx1">
                    <a:lumMod val="85000"/>
                    <a:lumOff val="15000"/>
                  </a:schemeClr>
                </a:solidFill>
                <a:latin typeface="+mj-lt"/>
              </a:rPr>
              <a:t>Change Management</a:t>
            </a:r>
            <a:endParaRPr lang="en-US" sz="1800" u="sng" dirty="0" smtClean="0">
              <a:solidFill>
                <a:schemeClr val="tx1">
                  <a:lumMod val="85000"/>
                  <a:lumOff val="15000"/>
                </a:schemeClr>
              </a:solidFill>
              <a:latin typeface="+mj-lt"/>
            </a:endParaRPr>
          </a:p>
          <a:p>
            <a:pPr marL="577850" indent="-236538">
              <a:spcBef>
                <a:spcPts val="0"/>
              </a:spcBef>
              <a:spcAft>
                <a:spcPts val="600"/>
              </a:spcAft>
              <a:buClr>
                <a:srgbClr val="45496B"/>
              </a:buClr>
              <a:buSzPct val="130000"/>
              <a:buFont typeface="Arial" pitchFamily="34" charset="0"/>
              <a:buChar char="•"/>
            </a:pPr>
            <a:r>
              <a:rPr lang="en-US" sz="1700" b="0" dirty="0">
                <a:solidFill>
                  <a:schemeClr val="tx1">
                    <a:lumMod val="85000"/>
                    <a:lumOff val="15000"/>
                  </a:schemeClr>
                </a:solidFill>
              </a:rPr>
              <a:t>Changes sometimes rolled out over several years if have a major impact on licensure or </a:t>
            </a:r>
            <a:r>
              <a:rPr lang="en-US" sz="1700" b="0" dirty="0" smtClean="0">
                <a:solidFill>
                  <a:schemeClr val="tx1">
                    <a:lumMod val="85000"/>
                    <a:lumOff val="15000"/>
                  </a:schemeClr>
                </a:solidFill>
              </a:rPr>
              <a:t>funding </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Every change has a cost in time and/or dollars for reporting entities </a:t>
            </a:r>
          </a:p>
          <a:p>
            <a:pPr marL="577850" indent="-236538">
              <a:spcBef>
                <a:spcPts val="0"/>
              </a:spcBef>
              <a:spcAft>
                <a:spcPts val="600"/>
              </a:spcAft>
              <a:buClr>
                <a:srgbClr val="45496B"/>
              </a:buClr>
              <a:buSzPct val="130000"/>
              <a:buFont typeface="Arial" pitchFamily="34" charset="0"/>
              <a:buChar char="•"/>
            </a:pPr>
            <a:r>
              <a:rPr lang="en-US" sz="1700" b="0" dirty="0" smtClean="0">
                <a:solidFill>
                  <a:schemeClr val="tx1">
                    <a:lumMod val="85000"/>
                    <a:lumOff val="15000"/>
                  </a:schemeClr>
                </a:solidFill>
              </a:rPr>
              <a:t>Longitudinal management- when does a change require edit to the description of an existing code vs. establishing a new code?  (Common Core…)  </a:t>
            </a:r>
          </a:p>
        </p:txBody>
      </p:sp>
    </p:spTree>
    <p:extLst>
      <p:ext uri="{BB962C8B-B14F-4D97-AF65-F5344CB8AC3E}">
        <p14:creationId xmlns:p14="http://schemas.microsoft.com/office/powerpoint/2010/main" xmlns="" val="3792777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77200" cy="4678363"/>
          </a:xfrm>
        </p:spPr>
        <p:txBody>
          <a:bodyPr>
            <a:noAutofit/>
          </a:bodyPr>
          <a:lstStyle/>
          <a:p>
            <a:pPr>
              <a:buNone/>
            </a:pPr>
            <a:r>
              <a:rPr lang="en-US" sz="2400" b="1" dirty="0" smtClean="0">
                <a:ea typeface="Calibri"/>
                <a:cs typeface="Calibri"/>
              </a:rPr>
              <a:t>Contact Info and Resources:</a:t>
            </a:r>
          </a:p>
          <a:p>
            <a:pPr indent="1588">
              <a:spcBef>
                <a:spcPts val="0"/>
              </a:spcBef>
              <a:spcAft>
                <a:spcPts val="600"/>
              </a:spcAft>
              <a:buNone/>
              <a:defRPr/>
            </a:pPr>
            <a:r>
              <a:rPr lang="en-US" sz="1800" i="1" dirty="0" smtClean="0">
                <a:solidFill>
                  <a:srgbClr val="000000"/>
                </a:solidFill>
                <a:ea typeface="Calibri"/>
                <a:cs typeface="Calibri"/>
              </a:rPr>
              <a:t>Requests from State Support Team or SLDS Team: </a:t>
            </a:r>
          </a:p>
          <a:p>
            <a:pPr marL="627063" indent="1588">
              <a:spcBef>
                <a:spcPts val="0"/>
              </a:spcBef>
              <a:spcAft>
                <a:spcPts val="600"/>
              </a:spcAft>
              <a:buNone/>
              <a:defRPr/>
            </a:pPr>
            <a:r>
              <a:rPr lang="en-US" sz="1800" b="0" dirty="0" smtClean="0">
                <a:ea typeface="Calibri"/>
                <a:cs typeface="Calibri"/>
              </a:rPr>
              <a:t>Rosemary Collins, (202) 502-7354 or </a:t>
            </a:r>
            <a:r>
              <a:rPr lang="en-US" sz="1800" b="0" dirty="0" smtClean="0">
                <a:solidFill>
                  <a:srgbClr val="000000"/>
                </a:solidFill>
                <a:ea typeface="Calibri"/>
                <a:cs typeface="Calibri"/>
                <a:hlinkClick r:id="rId2"/>
              </a:rPr>
              <a:t>Rosemary.Collins@ed.gov</a:t>
            </a:r>
            <a:r>
              <a:rPr lang="en-US" sz="1800" b="0" dirty="0" smtClean="0">
                <a:solidFill>
                  <a:srgbClr val="000000"/>
                </a:solidFill>
                <a:ea typeface="Calibri"/>
                <a:cs typeface="Calibri"/>
              </a:rPr>
              <a:t> </a:t>
            </a:r>
          </a:p>
          <a:p>
            <a:pPr marL="627063" indent="1588">
              <a:spcBef>
                <a:spcPts val="0"/>
              </a:spcBef>
              <a:spcAft>
                <a:spcPts val="600"/>
              </a:spcAft>
              <a:defRPr/>
            </a:pPr>
            <a:r>
              <a:rPr lang="en-US" sz="1800" b="0" dirty="0" smtClean="0">
                <a:ea typeface="Calibri"/>
                <a:cs typeface="Calibri"/>
              </a:rPr>
              <a:t>Corey Chatis, (206</a:t>
            </a:r>
            <a:r>
              <a:rPr lang="en-US" sz="1800" b="0" dirty="0">
                <a:ea typeface="Calibri"/>
                <a:cs typeface="Calibri"/>
              </a:rPr>
              <a:t>) </a:t>
            </a:r>
            <a:r>
              <a:rPr lang="en-US" sz="1800" b="0" dirty="0" smtClean="0">
                <a:ea typeface="Calibri"/>
                <a:cs typeface="Calibri"/>
              </a:rPr>
              <a:t>799-8768 or </a:t>
            </a:r>
            <a:r>
              <a:rPr lang="en-US" sz="1800" b="0" dirty="0" smtClean="0">
                <a:solidFill>
                  <a:srgbClr val="000000"/>
                </a:solidFill>
                <a:ea typeface="Calibri"/>
                <a:cs typeface="Calibri"/>
                <a:hlinkClick r:id="rId3"/>
              </a:rPr>
              <a:t>Corey.Chatis@sst-slds.org</a:t>
            </a:r>
            <a:endParaRPr lang="en-US" sz="1800" b="0" dirty="0" smtClean="0">
              <a:solidFill>
                <a:srgbClr val="000000"/>
              </a:solidFill>
              <a:ea typeface="Calibri"/>
              <a:cs typeface="Calibri"/>
            </a:endParaRPr>
          </a:p>
          <a:p>
            <a:pPr>
              <a:buNone/>
            </a:pPr>
            <a:endParaRPr lang="en-US" sz="800" b="1" i="1" dirty="0" smtClean="0"/>
          </a:p>
          <a:p>
            <a:pPr indent="1588">
              <a:buNone/>
            </a:pPr>
            <a:r>
              <a:rPr lang="en-US" sz="1800" i="1" dirty="0" smtClean="0">
                <a:solidFill>
                  <a:schemeClr val="tx1"/>
                </a:solidFill>
              </a:rPr>
              <a:t>Panelists:</a:t>
            </a:r>
          </a:p>
          <a:p>
            <a:pPr marL="627063" indent="1588">
              <a:spcBef>
                <a:spcPts val="0"/>
              </a:spcBef>
            </a:pPr>
            <a:r>
              <a:rPr lang="en-US" sz="1800" b="0" dirty="0">
                <a:ea typeface="Calibri"/>
                <a:cs typeface="Calibri"/>
              </a:rPr>
              <a:t>Michael Plotnick</a:t>
            </a:r>
            <a:r>
              <a:rPr lang="en-US" sz="1800" b="0" dirty="0" smtClean="0"/>
              <a:t>, Alaska Department of Education</a:t>
            </a:r>
          </a:p>
          <a:p>
            <a:pPr marL="627063" indent="1588">
              <a:spcBef>
                <a:spcPts val="0"/>
              </a:spcBef>
            </a:pPr>
            <a:r>
              <a:rPr lang="nl-NL" sz="1800" b="0" dirty="0" smtClean="0">
                <a:hlinkClick r:id="rId4"/>
              </a:rPr>
              <a:t>michael.plotnick@alaska.gov</a:t>
            </a:r>
            <a:r>
              <a:rPr lang="nl-NL" sz="1800" b="0" dirty="0" smtClean="0"/>
              <a:t> </a:t>
            </a:r>
          </a:p>
          <a:p>
            <a:pPr marL="627063" indent="1588">
              <a:spcBef>
                <a:spcPts val="0"/>
              </a:spcBef>
            </a:pPr>
            <a:endParaRPr lang="en-US" sz="1000" b="0" dirty="0" smtClean="0"/>
          </a:p>
          <a:p>
            <a:pPr marL="627063" indent="1588">
              <a:spcBef>
                <a:spcPts val="0"/>
              </a:spcBef>
            </a:pPr>
            <a:r>
              <a:rPr lang="en-US" sz="1800" b="0" dirty="0" smtClean="0"/>
              <a:t>Robert London, Maryland State Department of Education</a:t>
            </a:r>
          </a:p>
          <a:p>
            <a:pPr marL="627063" indent="1588">
              <a:spcBef>
                <a:spcPts val="0"/>
              </a:spcBef>
            </a:pPr>
            <a:r>
              <a:rPr lang="en-US" sz="1800" b="0" dirty="0" smtClean="0">
                <a:hlinkClick r:id="rId5"/>
              </a:rPr>
              <a:t>rlondon@msde.state.md.us</a:t>
            </a:r>
            <a:endParaRPr lang="en-US" sz="1800" b="0" dirty="0" smtClean="0"/>
          </a:p>
          <a:p>
            <a:pPr marL="627063" indent="1588">
              <a:spcBef>
                <a:spcPts val="0"/>
              </a:spcBef>
            </a:pPr>
            <a:endParaRPr lang="en-US" sz="1000" b="0" dirty="0" smtClean="0"/>
          </a:p>
          <a:p>
            <a:pPr marL="627063" indent="1588">
              <a:spcBef>
                <a:spcPts val="0"/>
              </a:spcBef>
            </a:pPr>
            <a:r>
              <a:rPr lang="en-US" sz="1800" b="0" dirty="0" smtClean="0"/>
              <a:t>David Ehle, Ohio Department of Education</a:t>
            </a:r>
          </a:p>
          <a:p>
            <a:pPr marL="627063" indent="1588">
              <a:spcBef>
                <a:spcPts val="0"/>
              </a:spcBef>
            </a:pPr>
            <a:r>
              <a:rPr lang="en-US" sz="1800" b="0" u="sng" dirty="0">
                <a:hlinkClick r:id="rId6"/>
              </a:rPr>
              <a:t>david.ehle@education.ohio.gov</a:t>
            </a:r>
            <a:endParaRPr lang="en-US" sz="2400" b="0" dirty="0" smtClean="0"/>
          </a:p>
          <a:p>
            <a:pPr marL="0" indent="1588"/>
            <a:endParaRPr lang="en-US" sz="1000" b="0" dirty="0" smtClean="0"/>
          </a:p>
          <a:p>
            <a:pPr indent="1588"/>
            <a:r>
              <a:rPr lang="en-US" sz="1800" b="0" dirty="0" smtClean="0"/>
              <a:t>This presentation and the recorded webinar will be posted on the SLDS website: </a:t>
            </a:r>
            <a:r>
              <a:rPr lang="en-US" sz="1800" b="0" i="1" dirty="0" smtClean="0">
                <a:hlinkClick r:id="rId7"/>
              </a:rPr>
              <a:t>http://nces.ed.gov/programs/slds/webinars.asp</a:t>
            </a:r>
            <a:endParaRPr lang="en-US" sz="1800" b="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23</a:t>
            </a:fld>
            <a:endParaRPr lang="en-US" dirty="0"/>
          </a:p>
        </p:txBody>
      </p:sp>
      <p:sp>
        <p:nvSpPr>
          <p:cNvPr id="5" name="Footer Placeholder 4"/>
          <p:cNvSpPr>
            <a:spLocks noGrp="1"/>
          </p:cNvSpPr>
          <p:nvPr>
            <p:ph type="ftr" sz="quarter" idx="11"/>
          </p:nvPr>
        </p:nvSpPr>
        <p:spPr>
          <a:xfrm>
            <a:off x="228600" y="6324600"/>
            <a:ext cx="2895600" cy="365125"/>
          </a:xfrm>
        </p:spPr>
        <p:txBody>
          <a:bodyPr/>
          <a:lstStyle/>
          <a:p>
            <a:pPr algn="l"/>
            <a:r>
              <a:rPr lang="en-US" dirty="0" smtClean="0"/>
              <a:t>SLDS Webinar</a:t>
            </a:r>
            <a:endParaRPr lang="en-US" dirty="0"/>
          </a:p>
        </p:txBody>
      </p:sp>
      <p:sp>
        <p:nvSpPr>
          <p:cNvPr id="7"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a:solidFill>
                  <a:srgbClr val="45496B"/>
                </a:solidFill>
                <a:latin typeface="Garamond" pitchFamily="18" charset="0"/>
              </a:rPr>
              <a:t>State-Wide Standardized Course Codes</a:t>
            </a:r>
            <a:endParaRPr lang="en-US" sz="2200" b="1" dirty="0">
              <a:solidFill>
                <a:srgbClr val="45496B"/>
              </a:solidFill>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3</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fontScale="70000" lnSpcReduction="20000"/>
          </a:bodyPr>
          <a:lstStyle/>
          <a:p>
            <a:pPr algn="just">
              <a:spcAft>
                <a:spcPts val="1200"/>
              </a:spcAft>
            </a:pPr>
            <a:r>
              <a:rPr lang="en-US" sz="3800" dirty="0" smtClean="0"/>
              <a:t>Alaska – State Context</a:t>
            </a:r>
          </a:p>
          <a:p>
            <a:pPr algn="just">
              <a:spcBef>
                <a:spcPts val="0"/>
              </a:spcBef>
              <a:spcAft>
                <a:spcPts val="600"/>
              </a:spcAft>
            </a:pPr>
            <a:r>
              <a:rPr lang="en-US" u="sng" dirty="0" smtClean="0">
                <a:solidFill>
                  <a:schemeClr val="tx1">
                    <a:lumMod val="85000"/>
                    <a:lumOff val="15000"/>
                  </a:schemeClr>
                </a:solidFill>
              </a:rPr>
              <a:t>Background</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Vast state covering 600,000 square miles; comprised of 54 geographically and culturally diverse districts with local control. </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Established academic standards that align what is being taught, but do not have alignment between similar courses being taught in different districts. Non-alignment of course codes between districts is an issue. </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Cross walking of district course codes to a single set of state and federal course will be essential for teacher and student course information to be collected and utilized to better assess student achievement.</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Intent: have the common set of courses offered within the state in addition to the set of courses that are offered nationally. Vast majority of Alaska courses can be mapped directly to the SCED (School Codes for the Exchange of Data) developed by the NCES.  However, the Alaska course list will also contain courses that are unique to Alaska. </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Motivation: provide evaluation of student performance; connection of teacher to student; equitability of teacher evaluations; improvement of instruction; fulfill requirements of Alaska Scholarship Program; ensure that children in each district be given the same choices and opportunities.</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4</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fontScale="92500" lnSpcReduction="10000"/>
          </a:bodyPr>
          <a:lstStyle/>
          <a:p>
            <a:pPr algn="just">
              <a:spcAft>
                <a:spcPts val="1200"/>
              </a:spcAft>
            </a:pPr>
            <a:r>
              <a:rPr lang="en-US" sz="2600" dirty="0" smtClean="0"/>
              <a:t>Alaska – Implementation Approach</a:t>
            </a:r>
            <a:endParaRPr lang="en-US" sz="2600" u="sng" dirty="0" smtClean="0">
              <a:solidFill>
                <a:schemeClr val="tx1">
                  <a:lumMod val="85000"/>
                  <a:lumOff val="15000"/>
                </a:schemeClr>
              </a:solidFill>
            </a:endParaRPr>
          </a:p>
          <a:p>
            <a:pPr marL="577850" indent="-236538">
              <a:spcBef>
                <a:spcPts val="0"/>
              </a:spcBef>
              <a:spcAft>
                <a:spcPts val="600"/>
              </a:spcAft>
              <a:buClr>
                <a:srgbClr val="45496B"/>
              </a:buClr>
              <a:buSzPct val="130000"/>
              <a:buFont typeface="Arial" pitchFamily="34" charset="0"/>
              <a:buChar char="•"/>
            </a:pPr>
            <a:r>
              <a:rPr lang="en-US" sz="1800" b="0" dirty="0" smtClean="0">
                <a:solidFill>
                  <a:schemeClr val="tx1">
                    <a:lumMod val="85000"/>
                    <a:lumOff val="15000"/>
                  </a:schemeClr>
                </a:solidFill>
                <a:latin typeface="Calibri" pitchFamily="34" charset="0"/>
                <a:cs typeface="Calibri" pitchFamily="34" charset="0"/>
              </a:rPr>
              <a:t>Developed one common set of course codes, and a system whereby each district can crosswalk their local code sets to the statewide codes and the SCED codes. Maintains each district’s unique independence.  Alaska is “in the process” of completion. </a:t>
            </a:r>
          </a:p>
          <a:p>
            <a:pPr marL="577850" indent="-236538">
              <a:spcBef>
                <a:spcPts val="0"/>
              </a:spcBef>
              <a:spcAft>
                <a:spcPts val="600"/>
              </a:spcAft>
              <a:buClr>
                <a:srgbClr val="45496B"/>
              </a:buClr>
              <a:buSzPct val="130000"/>
              <a:buFont typeface="Arial" pitchFamily="34" charset="0"/>
              <a:buChar char="•"/>
            </a:pPr>
            <a:r>
              <a:rPr lang="en-US" sz="1800" b="0" dirty="0" smtClean="0">
                <a:solidFill>
                  <a:schemeClr val="tx1">
                    <a:lumMod val="85000"/>
                    <a:lumOff val="15000"/>
                  </a:schemeClr>
                </a:solidFill>
                <a:latin typeface="Calibri" pitchFamily="34" charset="0"/>
                <a:cs typeface="Calibri" pitchFamily="34" charset="0"/>
              </a:rPr>
              <a:t>First component: develop comprehensive list of courses offered in Alaska secondary schools.</a:t>
            </a:r>
          </a:p>
          <a:p>
            <a:pPr marL="577850" indent="-236538">
              <a:spcBef>
                <a:spcPts val="0"/>
              </a:spcBef>
              <a:spcAft>
                <a:spcPts val="600"/>
              </a:spcAft>
              <a:buClr>
                <a:srgbClr val="45496B"/>
              </a:buClr>
              <a:buSzPct val="130000"/>
              <a:buFont typeface="Arial" pitchFamily="34" charset="0"/>
              <a:buChar char="•"/>
            </a:pPr>
            <a:r>
              <a:rPr lang="en-US" sz="1800" b="0" dirty="0" smtClean="0">
                <a:solidFill>
                  <a:schemeClr val="tx1">
                    <a:lumMod val="85000"/>
                    <a:lumOff val="15000"/>
                  </a:schemeClr>
                </a:solidFill>
                <a:latin typeface="Calibri" pitchFamily="34" charset="0"/>
                <a:cs typeface="Calibri" pitchFamily="34" charset="0"/>
              </a:rPr>
              <a:t>Second component: map course codes by LEAs to an Alaska state code and then to national SCED codes.</a:t>
            </a:r>
          </a:p>
          <a:p>
            <a:pPr marL="577850" indent="-236538">
              <a:spcBef>
                <a:spcPts val="0"/>
              </a:spcBef>
              <a:spcAft>
                <a:spcPts val="600"/>
              </a:spcAft>
              <a:buClr>
                <a:srgbClr val="45496B"/>
              </a:buClr>
              <a:buSzPct val="130000"/>
              <a:buFont typeface="Arial" pitchFamily="34" charset="0"/>
              <a:buChar char="•"/>
            </a:pPr>
            <a:r>
              <a:rPr lang="en-US" sz="1800" b="0" dirty="0" smtClean="0">
                <a:solidFill>
                  <a:schemeClr val="tx1">
                    <a:lumMod val="85000"/>
                    <a:lumOff val="15000"/>
                  </a:schemeClr>
                </a:solidFill>
                <a:latin typeface="Calibri" pitchFamily="34" charset="0"/>
                <a:cs typeface="Calibri" pitchFamily="34" charset="0"/>
              </a:rPr>
              <a:t>Vendor assists the agency in mapping.</a:t>
            </a:r>
          </a:p>
          <a:p>
            <a:pPr marL="577850" indent="-236538">
              <a:spcBef>
                <a:spcPts val="0"/>
              </a:spcBef>
              <a:spcAft>
                <a:spcPts val="600"/>
              </a:spcAft>
              <a:buClr>
                <a:srgbClr val="45496B"/>
              </a:buClr>
              <a:buSzPct val="130000"/>
              <a:buFont typeface="Arial" pitchFamily="34" charset="0"/>
              <a:buChar char="•"/>
            </a:pPr>
            <a:r>
              <a:rPr lang="en-US" sz="1800" b="0" dirty="0" err="1" smtClean="0">
                <a:solidFill>
                  <a:schemeClr val="tx1">
                    <a:lumMod val="85000"/>
                    <a:lumOff val="15000"/>
                  </a:schemeClr>
                </a:solidFill>
                <a:latin typeface="Calibri" pitchFamily="34" charset="0"/>
                <a:cs typeface="Calibri" pitchFamily="34" charset="0"/>
              </a:rPr>
              <a:t>CourseWalk</a:t>
            </a:r>
            <a:r>
              <a:rPr lang="en-US" sz="1800" b="0" dirty="0" smtClean="0">
                <a:solidFill>
                  <a:schemeClr val="tx1">
                    <a:lumMod val="85000"/>
                    <a:lumOff val="15000"/>
                  </a:schemeClr>
                </a:solidFill>
                <a:latin typeface="Calibri" pitchFamily="34" charset="0"/>
                <a:cs typeface="Calibri" pitchFamily="34" charset="0"/>
              </a:rPr>
              <a:t> facilitates the matching of local course codes to state or national course code standards. </a:t>
            </a:r>
          </a:p>
          <a:p>
            <a:pPr marL="577850" indent="-236538">
              <a:spcBef>
                <a:spcPts val="0"/>
              </a:spcBef>
              <a:spcAft>
                <a:spcPts val="600"/>
              </a:spcAft>
              <a:buClr>
                <a:srgbClr val="45496B"/>
              </a:buClr>
              <a:buSzPct val="130000"/>
              <a:buFont typeface="Arial" pitchFamily="34" charset="0"/>
              <a:buChar char="•"/>
            </a:pPr>
            <a:r>
              <a:rPr lang="en-US" sz="1800" b="0" dirty="0" smtClean="0">
                <a:solidFill>
                  <a:schemeClr val="tx1">
                    <a:lumMod val="85000"/>
                    <a:lumOff val="15000"/>
                  </a:schemeClr>
                </a:solidFill>
                <a:latin typeface="Calibri" pitchFamily="34" charset="0"/>
                <a:cs typeface="Calibri" pitchFamily="34" charset="0"/>
              </a:rPr>
              <a:t>Stores local, state, and SCED course catalogs in a central database accessible via the internet to users with </a:t>
            </a:r>
            <a:r>
              <a:rPr lang="en-US" sz="1800" b="0" dirty="0" err="1" smtClean="0">
                <a:solidFill>
                  <a:schemeClr val="tx1">
                    <a:lumMod val="85000"/>
                    <a:lumOff val="15000"/>
                  </a:schemeClr>
                </a:solidFill>
                <a:latin typeface="Calibri" pitchFamily="34" charset="0"/>
                <a:cs typeface="Calibri" pitchFamily="34" charset="0"/>
              </a:rPr>
              <a:t>CourseWalk</a:t>
            </a:r>
            <a:r>
              <a:rPr lang="en-US" sz="1800" b="0" dirty="0" smtClean="0">
                <a:solidFill>
                  <a:schemeClr val="tx1">
                    <a:lumMod val="85000"/>
                    <a:lumOff val="15000"/>
                  </a:schemeClr>
                </a:solidFill>
                <a:latin typeface="Calibri" pitchFamily="34" charset="0"/>
                <a:cs typeface="Calibri" pitchFamily="34" charset="0"/>
              </a:rPr>
              <a:t> accounts, makes </a:t>
            </a:r>
            <a:r>
              <a:rPr lang="en-US" sz="1800" b="0" dirty="0" err="1" smtClean="0">
                <a:solidFill>
                  <a:schemeClr val="tx1">
                    <a:lumMod val="85000"/>
                    <a:lumOff val="15000"/>
                  </a:schemeClr>
                </a:solidFill>
                <a:latin typeface="Calibri" pitchFamily="34" charset="0"/>
                <a:cs typeface="Calibri" pitchFamily="34" charset="0"/>
              </a:rPr>
              <a:t>AutoMapping</a:t>
            </a:r>
            <a:r>
              <a:rPr lang="en-US" sz="1800" b="0" dirty="0" smtClean="0">
                <a:solidFill>
                  <a:schemeClr val="tx1">
                    <a:lumMod val="85000"/>
                    <a:lumOff val="15000"/>
                  </a:schemeClr>
                </a:solidFill>
                <a:latin typeface="Calibri" pitchFamily="34" charset="0"/>
                <a:cs typeface="Calibri" pitchFamily="34" charset="0"/>
              </a:rPr>
              <a:t> recommendations to map local and state courses to SCED or local courses to the state’s course codes.</a:t>
            </a:r>
            <a:endParaRPr lang="en-US" sz="1800" b="0" dirty="0">
              <a:solidFill>
                <a:schemeClr val="tx1">
                  <a:lumMod val="85000"/>
                  <a:lumOff val="1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5</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a:bodyPr>
          <a:lstStyle/>
          <a:p>
            <a:r>
              <a:rPr lang="en-US" sz="2400" dirty="0" smtClean="0"/>
              <a:t>Alaska – Implementation Approach, cont.</a:t>
            </a:r>
          </a:p>
          <a:p>
            <a:endParaRPr lang="en-US" sz="1400" dirty="0" smtClean="0"/>
          </a:p>
          <a:p>
            <a:r>
              <a:rPr lang="en-US" sz="2000" u="sng" dirty="0" smtClean="0">
                <a:solidFill>
                  <a:schemeClr val="tx1"/>
                </a:solidFill>
              </a:rPr>
              <a:t>Statewide Course Codes</a:t>
            </a:r>
          </a:p>
          <a:p>
            <a:pPr marL="457200" indent="-457200">
              <a:buFont typeface="Arial" pitchFamily="34" charset="0"/>
              <a:buChar char="•"/>
            </a:pPr>
            <a:r>
              <a:rPr lang="en-US" sz="1700" b="0" dirty="0" smtClean="0">
                <a:solidFill>
                  <a:schemeClr val="tx1"/>
                </a:solidFill>
              </a:rPr>
              <a:t>An extended set of codes used at the state level, which assists in “cross walking” individual district course codes sets to the SCED codes.</a:t>
            </a:r>
          </a:p>
          <a:p>
            <a:pPr marL="457200" indent="-457200">
              <a:buFont typeface="Arial" pitchFamily="34" charset="0"/>
              <a:buChar char="•"/>
            </a:pPr>
            <a:r>
              <a:rPr lang="en-US" sz="1700" b="0" dirty="0" smtClean="0">
                <a:solidFill>
                  <a:schemeClr val="tx1"/>
                </a:solidFill>
              </a:rPr>
              <a:t>Alaska’s list of courses will be more extensive than the national SCED codes to cover unique state courses or special arrangements such as joint English/Social Studies courses.  If the courses have merged content, they are included in both subject areas, or a single most appropriate subject area.</a:t>
            </a:r>
          </a:p>
          <a:p>
            <a:pPr marL="457200" indent="-457200">
              <a:buFont typeface="Arial" pitchFamily="34" charset="0"/>
              <a:buChar char="•"/>
            </a:pPr>
            <a:r>
              <a:rPr lang="en-US" sz="1700" b="0" dirty="0" smtClean="0">
                <a:solidFill>
                  <a:schemeClr val="tx1"/>
                </a:solidFill>
              </a:rPr>
              <a:t> The Alaska Course Code List is the SCED list with a format of a 4-character subject area code (AK01 –AK22).  These subject areas are identical to the national subject area codes, but have AK added in front of the 2-digit code.  Additional subject areas can be added when needed.)  A 3-digit course code - these codes are identical to the national course codes.  If new course codes are desired, they can be added within this coding structure.</a:t>
            </a:r>
            <a:endParaRPr lang="en-US" sz="1700" b="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6</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fontScale="70000" lnSpcReduction="20000"/>
          </a:bodyPr>
          <a:lstStyle/>
          <a:p>
            <a:pPr algn="just">
              <a:spcAft>
                <a:spcPts val="1200"/>
              </a:spcAft>
            </a:pPr>
            <a:r>
              <a:rPr lang="en-US" sz="3400" dirty="0" smtClean="0"/>
              <a:t>Alaska – Key Issues, Lessons Learned, and Best Practices</a:t>
            </a:r>
          </a:p>
          <a:p>
            <a:pPr algn="just">
              <a:spcBef>
                <a:spcPts val="0"/>
              </a:spcBef>
              <a:spcAft>
                <a:spcPts val="600"/>
              </a:spcAft>
            </a:pPr>
            <a:r>
              <a:rPr lang="en-US" sz="2900" u="sng" dirty="0" smtClean="0">
                <a:solidFill>
                  <a:schemeClr val="tx1">
                    <a:lumMod val="85000"/>
                    <a:lumOff val="15000"/>
                  </a:schemeClr>
                </a:solidFill>
              </a:rPr>
              <a:t>Key Issues</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Districts are ultimately responsible for the entry of their courses, course codes and mappings. AKDEED does provide consultation and technical support.</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Increase LEA participation</a:t>
            </a:r>
          </a:p>
          <a:p>
            <a:pPr marL="577850" indent="-236538">
              <a:spcBef>
                <a:spcPts val="0"/>
              </a:spcBef>
              <a:spcAft>
                <a:spcPts val="600"/>
              </a:spcAft>
              <a:buClr>
                <a:srgbClr val="45496B"/>
              </a:buClr>
              <a:buSzPct val="130000"/>
            </a:pPr>
            <a:endParaRPr lang="en-US" sz="2400" dirty="0" smtClean="0">
              <a:solidFill>
                <a:schemeClr val="tx1">
                  <a:lumMod val="85000"/>
                  <a:lumOff val="15000"/>
                </a:schemeClr>
              </a:solidFill>
            </a:endParaRPr>
          </a:p>
          <a:p>
            <a:pPr marL="0" indent="0">
              <a:spcBef>
                <a:spcPts val="0"/>
              </a:spcBef>
              <a:spcAft>
                <a:spcPts val="600"/>
              </a:spcAft>
            </a:pPr>
            <a:r>
              <a:rPr lang="en-US" sz="2900" u="sng" dirty="0" smtClean="0">
                <a:solidFill>
                  <a:schemeClr val="tx1">
                    <a:lumMod val="85000"/>
                    <a:lumOff val="15000"/>
                  </a:schemeClr>
                </a:solidFill>
              </a:rPr>
              <a:t>Lessons Learned and Best Practices</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Form the right team</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Find the proper software/system to do the job</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Contact the LEAs/districts to form a pilot group</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Analyze existing LEA course structures determine scope and develop a plan</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Educate districts on the process</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Assist pilot LEAs/districts in mapping codes to the state/federal codes</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Document procedures</a:t>
            </a:r>
          </a:p>
          <a:p>
            <a:pPr marL="577850" indent="-236538">
              <a:spcBef>
                <a:spcPts val="0"/>
              </a:spcBef>
              <a:spcAft>
                <a:spcPts val="600"/>
              </a:spcAft>
              <a:buClr>
                <a:srgbClr val="45496B"/>
              </a:buClr>
              <a:buSzPct val="130000"/>
              <a:buFont typeface="Arial" pitchFamily="34" charset="0"/>
              <a:buChar char="•"/>
            </a:pPr>
            <a:r>
              <a:rPr lang="en-US" sz="2400" b="0" dirty="0" smtClean="0">
                <a:solidFill>
                  <a:schemeClr val="tx1"/>
                </a:solidFill>
              </a:rPr>
              <a:t>Work with remaining LEAS/district to complete mapping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txBox="1">
            <a:spLocks/>
          </p:cNvSpPr>
          <p:nvPr/>
        </p:nvSpPr>
        <p:spPr bwMode="auto">
          <a:xfrm>
            <a:off x="369888" y="638175"/>
            <a:ext cx="8229600" cy="639763"/>
          </a:xfrm>
          <a:prstGeom prst="rect">
            <a:avLst/>
          </a:prstGeom>
          <a:noFill/>
          <a:ln w="9525">
            <a:noFill/>
            <a:miter lim="800000"/>
            <a:headEnd/>
            <a:tailEnd/>
          </a:ln>
        </p:spPr>
        <p:txBody>
          <a:bodyPr anchor="ctr"/>
          <a:lstStyle/>
          <a:p>
            <a:r>
              <a:rPr lang="en-US" sz="2200" b="1">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a:bodyPr>
          <a:lstStyle/>
          <a:p>
            <a:pPr algn="just">
              <a:lnSpc>
                <a:spcPct val="90000"/>
              </a:lnSpc>
              <a:spcAft>
                <a:spcPts val="1200"/>
              </a:spcAft>
            </a:pPr>
            <a:r>
              <a:rPr lang="en-US" sz="2400" dirty="0" smtClean="0"/>
              <a:t>Maryland – State Context</a:t>
            </a:r>
            <a:endParaRPr lang="en-US" sz="2000" dirty="0" smtClean="0"/>
          </a:p>
          <a:p>
            <a:pPr algn="just">
              <a:lnSpc>
                <a:spcPct val="90000"/>
              </a:lnSpc>
              <a:spcBef>
                <a:spcPct val="0"/>
              </a:spcBef>
              <a:spcAft>
                <a:spcPts val="600"/>
              </a:spcAft>
              <a:buFontTx/>
              <a:buChar char="•"/>
            </a:pPr>
            <a:r>
              <a:rPr lang="en-US" sz="1800" b="0" dirty="0" smtClean="0">
                <a:solidFill>
                  <a:srgbClr val="262626"/>
                </a:solidFill>
              </a:rPr>
              <a:t>Local controlled LEAs</a:t>
            </a:r>
          </a:p>
          <a:p>
            <a:pPr algn="just">
              <a:lnSpc>
                <a:spcPct val="90000"/>
              </a:lnSpc>
              <a:spcBef>
                <a:spcPct val="0"/>
              </a:spcBef>
              <a:spcAft>
                <a:spcPts val="600"/>
              </a:spcAft>
              <a:buFontTx/>
              <a:buChar char="•"/>
            </a:pPr>
            <a:r>
              <a:rPr lang="en-US" sz="1800" b="0" dirty="0" smtClean="0">
                <a:solidFill>
                  <a:srgbClr val="262626"/>
                </a:solidFill>
              </a:rPr>
              <a:t>Standard course codes at the state level legislated</a:t>
            </a:r>
          </a:p>
          <a:p>
            <a:pPr algn="just">
              <a:lnSpc>
                <a:spcPct val="90000"/>
              </a:lnSpc>
              <a:spcBef>
                <a:spcPct val="0"/>
              </a:spcBef>
              <a:spcAft>
                <a:spcPts val="600"/>
              </a:spcAft>
              <a:buFontTx/>
              <a:buChar char="•"/>
            </a:pPr>
            <a:r>
              <a:rPr lang="en-US" sz="1800" b="0" dirty="0" smtClean="0">
                <a:solidFill>
                  <a:srgbClr val="262626"/>
                </a:solidFill>
              </a:rPr>
              <a:t>Result:  LEAs – voluntary adoption but once the SEA sets a standard, LEAs must provide SEA with a translation table if standard not adopted</a:t>
            </a:r>
          </a:p>
          <a:p>
            <a:pPr algn="just">
              <a:lnSpc>
                <a:spcPct val="90000"/>
              </a:lnSpc>
              <a:spcBef>
                <a:spcPct val="0"/>
              </a:spcBef>
              <a:spcAft>
                <a:spcPts val="600"/>
              </a:spcAft>
              <a:buFontTx/>
              <a:buChar char="•"/>
            </a:pPr>
            <a:r>
              <a:rPr lang="en-US" sz="1800" b="0" dirty="0" smtClean="0">
                <a:solidFill>
                  <a:srgbClr val="262626"/>
                </a:solidFill>
              </a:rPr>
              <a:t>SEA adopted the SCED</a:t>
            </a:r>
          </a:p>
          <a:p>
            <a:pPr algn="just">
              <a:lnSpc>
                <a:spcPct val="90000"/>
              </a:lnSpc>
              <a:spcBef>
                <a:spcPct val="0"/>
              </a:spcBef>
              <a:spcAft>
                <a:spcPts val="600"/>
              </a:spcAft>
              <a:buFontTx/>
              <a:buChar char="•"/>
            </a:pPr>
            <a:r>
              <a:rPr lang="en-US" sz="1800" b="0" dirty="0" smtClean="0">
                <a:solidFill>
                  <a:srgbClr val="262626"/>
                </a:solidFill>
              </a:rPr>
              <a:t>Built a crosswalk system to help LEAs maintain LEA to SCED mappings, but LEAs can provide a translation file</a:t>
            </a:r>
          </a:p>
          <a:p>
            <a:pPr algn="just">
              <a:lnSpc>
                <a:spcPct val="90000"/>
              </a:lnSpc>
              <a:spcBef>
                <a:spcPct val="0"/>
              </a:spcBef>
              <a:spcAft>
                <a:spcPts val="600"/>
              </a:spcAft>
              <a:buFontTx/>
              <a:buChar char="•"/>
            </a:pPr>
            <a:r>
              <a:rPr lang="en-US" sz="1800" b="0" dirty="0" smtClean="0">
                <a:solidFill>
                  <a:srgbClr val="262626"/>
                </a:solidFill>
              </a:rPr>
              <a:t>Crosswalk system used for </a:t>
            </a:r>
          </a:p>
          <a:p>
            <a:pPr lvl="1" algn="just">
              <a:lnSpc>
                <a:spcPct val="90000"/>
              </a:lnSpc>
              <a:spcBef>
                <a:spcPct val="0"/>
              </a:spcBef>
              <a:spcAft>
                <a:spcPts val="600"/>
              </a:spcAft>
              <a:buClrTx/>
              <a:buFontTx/>
              <a:buChar char="•"/>
            </a:pPr>
            <a:r>
              <a:rPr lang="en-US" sz="1600" dirty="0" smtClean="0">
                <a:solidFill>
                  <a:srgbClr val="262626"/>
                </a:solidFill>
              </a:rPr>
              <a:t>Standardizing student courses collected each term</a:t>
            </a:r>
          </a:p>
          <a:p>
            <a:pPr lvl="1" algn="just">
              <a:lnSpc>
                <a:spcPct val="90000"/>
              </a:lnSpc>
              <a:spcBef>
                <a:spcPct val="0"/>
              </a:spcBef>
              <a:spcAft>
                <a:spcPts val="600"/>
              </a:spcAft>
              <a:buClrTx/>
              <a:buFontTx/>
              <a:buChar char="•"/>
            </a:pPr>
            <a:r>
              <a:rPr lang="en-US" sz="1600" dirty="0" smtClean="0">
                <a:solidFill>
                  <a:srgbClr val="262626"/>
                </a:solidFill>
              </a:rPr>
              <a:t>Standardizing student courses on the e-transcripts</a:t>
            </a:r>
          </a:p>
          <a:p>
            <a:pPr lvl="1" algn="just">
              <a:lnSpc>
                <a:spcPct val="90000"/>
              </a:lnSpc>
              <a:spcBef>
                <a:spcPct val="0"/>
              </a:spcBef>
              <a:spcAft>
                <a:spcPts val="600"/>
              </a:spcAft>
              <a:buClrTx/>
              <a:buFontTx/>
              <a:buChar char="•"/>
            </a:pPr>
            <a:r>
              <a:rPr lang="en-US" sz="1600" dirty="0" smtClean="0">
                <a:solidFill>
                  <a:srgbClr val="262626"/>
                </a:solidFill>
              </a:rPr>
              <a:t>Identify courses not mapped by the LEA</a:t>
            </a:r>
          </a:p>
          <a:p>
            <a:pPr lvl="1" algn="just">
              <a:lnSpc>
                <a:spcPct val="90000"/>
              </a:lnSpc>
              <a:spcBef>
                <a:spcPct val="0"/>
              </a:spcBef>
              <a:spcAft>
                <a:spcPts val="600"/>
              </a:spcAft>
              <a:buClrTx/>
              <a:buFontTx/>
              <a:buChar char="•"/>
            </a:pPr>
            <a:r>
              <a:rPr lang="en-US" sz="1600" dirty="0" smtClean="0">
                <a:solidFill>
                  <a:srgbClr val="262626"/>
                </a:solidFill>
              </a:rPr>
              <a:t>Identify students qualifying for scholars grants </a:t>
            </a:r>
          </a:p>
          <a:p>
            <a:pPr lvl="1" algn="just">
              <a:lnSpc>
                <a:spcPct val="90000"/>
              </a:lnSpc>
              <a:spcBef>
                <a:spcPct val="0"/>
              </a:spcBef>
              <a:spcAft>
                <a:spcPts val="600"/>
              </a:spcAft>
              <a:buClrTx/>
              <a:buFontTx/>
              <a:buChar char="•"/>
            </a:pPr>
            <a:endParaRPr lang="en-US" sz="1600" dirty="0" smtClean="0">
              <a:solidFill>
                <a:srgbClr val="262626"/>
              </a:solidFill>
            </a:endParaRPr>
          </a:p>
        </p:txBody>
      </p:sp>
      <p:sp>
        <p:nvSpPr>
          <p:cNvPr id="6" name="Rectangle 5"/>
          <p:cNvSpPr/>
          <p:nvPr/>
        </p:nvSpPr>
        <p:spPr>
          <a:xfrm>
            <a:off x="381000" y="6324600"/>
            <a:ext cx="1196610" cy="276999"/>
          </a:xfrm>
          <a:prstGeom prst="rect">
            <a:avLst/>
          </a:prstGeom>
        </p:spPr>
        <p:txBody>
          <a:bodyPr wrap="none">
            <a:spAutoFit/>
          </a:bodyPr>
          <a:lstStyle/>
          <a:p>
            <a:r>
              <a:rPr lang="en-US" sz="1200" dirty="0" smtClean="0">
                <a:solidFill>
                  <a:schemeClr val="tx2"/>
                </a:solidFill>
                <a:latin typeface="Myriad Pro"/>
              </a:rPr>
              <a:t>SLDS Webinar</a:t>
            </a:r>
            <a:endParaRPr lang="en-US" sz="1200" dirty="0">
              <a:solidFill>
                <a:schemeClr val="tx2"/>
              </a:solidFill>
              <a:latin typeface="Myriad Pr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txBox="1">
            <a:spLocks/>
          </p:cNvSpPr>
          <p:nvPr/>
        </p:nvSpPr>
        <p:spPr bwMode="auto">
          <a:xfrm>
            <a:off x="369888" y="638175"/>
            <a:ext cx="8229600" cy="639763"/>
          </a:xfrm>
          <a:prstGeom prst="rect">
            <a:avLst/>
          </a:prstGeom>
          <a:noFill/>
          <a:ln w="9525">
            <a:noFill/>
            <a:miter lim="800000"/>
            <a:headEnd/>
            <a:tailEnd/>
          </a:ln>
        </p:spPr>
        <p:txBody>
          <a:bodyPr anchor="ctr"/>
          <a:lstStyle/>
          <a:p>
            <a:r>
              <a:rPr lang="en-US" sz="2200" b="1">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600200"/>
            <a:ext cx="7924800" cy="4800600"/>
          </a:xfrm>
        </p:spPr>
        <p:txBody>
          <a:bodyPr>
            <a:normAutofit/>
          </a:bodyPr>
          <a:lstStyle/>
          <a:p>
            <a:pPr algn="just">
              <a:lnSpc>
                <a:spcPct val="90000"/>
              </a:lnSpc>
              <a:spcAft>
                <a:spcPts val="1200"/>
              </a:spcAft>
            </a:pPr>
            <a:r>
              <a:rPr lang="en-US" sz="2400" smtClean="0"/>
              <a:t>Maryland – Implementation Approach</a:t>
            </a:r>
          </a:p>
          <a:p>
            <a:pPr algn="just">
              <a:lnSpc>
                <a:spcPct val="90000"/>
              </a:lnSpc>
              <a:spcAft>
                <a:spcPts val="1200"/>
              </a:spcAft>
            </a:pPr>
            <a:endParaRPr lang="en-US" sz="2400" smtClean="0"/>
          </a:p>
          <a:p>
            <a:pPr algn="just">
              <a:lnSpc>
                <a:spcPct val="90000"/>
              </a:lnSpc>
              <a:spcAft>
                <a:spcPts val="1200"/>
              </a:spcAft>
            </a:pPr>
            <a:endParaRPr lang="en-US" sz="2000" smtClean="0"/>
          </a:p>
        </p:txBody>
      </p:sp>
      <p:sp>
        <p:nvSpPr>
          <p:cNvPr id="13318" name="Rectangle 6"/>
          <p:cNvSpPr>
            <a:spLocks noChangeArrowheads="1"/>
          </p:cNvSpPr>
          <p:nvPr/>
        </p:nvSpPr>
        <p:spPr bwMode="auto">
          <a:xfrm>
            <a:off x="4800600" y="4267200"/>
            <a:ext cx="9144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200"/>
              <a:t>identify</a:t>
            </a:r>
          </a:p>
          <a:p>
            <a:pPr algn="ctr"/>
            <a:r>
              <a:rPr lang="en-US" sz="1200"/>
              <a:t>unmapped</a:t>
            </a:r>
          </a:p>
          <a:p>
            <a:pPr algn="ctr"/>
            <a:r>
              <a:rPr lang="en-US" sz="1200"/>
              <a:t>courses</a:t>
            </a:r>
          </a:p>
        </p:txBody>
      </p:sp>
      <p:sp>
        <p:nvSpPr>
          <p:cNvPr id="13319" name="AutoShape 7"/>
          <p:cNvSpPr>
            <a:spLocks noChangeArrowheads="1"/>
          </p:cNvSpPr>
          <p:nvPr/>
        </p:nvSpPr>
        <p:spPr bwMode="auto">
          <a:xfrm>
            <a:off x="3429000" y="3048000"/>
            <a:ext cx="609600" cy="762000"/>
          </a:xfrm>
          <a:prstGeom prst="can">
            <a:avLst>
              <a:gd name="adj" fmla="val 31250"/>
            </a:avLst>
          </a:prstGeom>
          <a:solidFill>
            <a:srgbClr val="FFFF00"/>
          </a:solidFill>
          <a:ln w="9525">
            <a:solidFill>
              <a:schemeClr val="tx1"/>
            </a:solidFill>
            <a:round/>
            <a:headEnd/>
            <a:tailEnd/>
          </a:ln>
          <a:effectLst/>
        </p:spPr>
        <p:txBody>
          <a:bodyPr wrap="none" anchor="ctr"/>
          <a:lstStyle/>
          <a:p>
            <a:pPr algn="ctr"/>
            <a:r>
              <a:rPr lang="en-US" sz="1200"/>
              <a:t>SCED</a:t>
            </a:r>
          </a:p>
          <a:p>
            <a:pPr algn="ctr"/>
            <a:r>
              <a:rPr lang="en-US" sz="1200"/>
              <a:t>Table</a:t>
            </a:r>
          </a:p>
        </p:txBody>
      </p:sp>
      <p:sp>
        <p:nvSpPr>
          <p:cNvPr id="13320" name="AutoShape 8"/>
          <p:cNvSpPr>
            <a:spLocks noChangeArrowheads="1"/>
          </p:cNvSpPr>
          <p:nvPr/>
        </p:nvSpPr>
        <p:spPr bwMode="auto">
          <a:xfrm>
            <a:off x="6553200" y="3048000"/>
            <a:ext cx="762000" cy="762000"/>
          </a:xfrm>
          <a:prstGeom prst="flowChartMagneticTape">
            <a:avLst/>
          </a:prstGeom>
          <a:solidFill>
            <a:schemeClr val="accent1"/>
          </a:solidFill>
          <a:ln w="9525">
            <a:solidFill>
              <a:schemeClr val="tx1"/>
            </a:solidFill>
            <a:miter lim="800000"/>
            <a:headEnd/>
            <a:tailEnd/>
          </a:ln>
          <a:effectLst/>
        </p:spPr>
        <p:txBody>
          <a:bodyPr wrap="none" anchor="ctr"/>
          <a:lstStyle/>
          <a:p>
            <a:pPr algn="ctr"/>
            <a:r>
              <a:rPr lang="en-US" sz="1200"/>
              <a:t>LEA</a:t>
            </a:r>
          </a:p>
          <a:p>
            <a:pPr algn="ctr"/>
            <a:r>
              <a:rPr lang="en-US" sz="1200"/>
              <a:t>Batch</a:t>
            </a:r>
          </a:p>
          <a:p>
            <a:pPr algn="ctr"/>
            <a:r>
              <a:rPr lang="en-US" sz="1200"/>
              <a:t>Translation</a:t>
            </a:r>
          </a:p>
          <a:p>
            <a:pPr algn="ctr"/>
            <a:r>
              <a:rPr lang="en-US" sz="1200"/>
              <a:t>file</a:t>
            </a:r>
          </a:p>
        </p:txBody>
      </p:sp>
      <p:sp>
        <p:nvSpPr>
          <p:cNvPr id="13321" name="AutoShape 9"/>
          <p:cNvSpPr>
            <a:spLocks noChangeArrowheads="1"/>
          </p:cNvSpPr>
          <p:nvPr/>
        </p:nvSpPr>
        <p:spPr bwMode="auto">
          <a:xfrm>
            <a:off x="4572000" y="1981200"/>
            <a:ext cx="1524000" cy="685800"/>
          </a:xfrm>
          <a:prstGeom prst="flowChartOnlineStorage">
            <a:avLst/>
          </a:prstGeom>
          <a:solidFill>
            <a:schemeClr val="bg1"/>
          </a:solidFill>
          <a:ln w="9525">
            <a:solidFill>
              <a:schemeClr val="tx1"/>
            </a:solidFill>
            <a:miter lim="800000"/>
            <a:headEnd/>
            <a:tailEnd/>
          </a:ln>
          <a:effectLst/>
        </p:spPr>
        <p:txBody>
          <a:bodyPr wrap="none" anchor="ctr"/>
          <a:lstStyle/>
          <a:p>
            <a:pPr algn="ctr"/>
            <a:r>
              <a:rPr lang="en-US" sz="1200"/>
              <a:t>LEA</a:t>
            </a:r>
          </a:p>
          <a:p>
            <a:pPr algn="ctr"/>
            <a:r>
              <a:rPr lang="en-US" sz="1200"/>
              <a:t>manual</a:t>
            </a:r>
          </a:p>
          <a:p>
            <a:pPr algn="ctr"/>
            <a:r>
              <a:rPr lang="en-US" sz="1200"/>
              <a:t>review &amp; edits</a:t>
            </a:r>
          </a:p>
        </p:txBody>
      </p:sp>
      <p:sp>
        <p:nvSpPr>
          <p:cNvPr id="13322" name="AutoShape 10"/>
          <p:cNvSpPr>
            <a:spLocks noChangeArrowheads="1"/>
          </p:cNvSpPr>
          <p:nvPr/>
        </p:nvSpPr>
        <p:spPr bwMode="auto">
          <a:xfrm>
            <a:off x="4876800" y="3048000"/>
            <a:ext cx="609600" cy="762000"/>
          </a:xfrm>
          <a:prstGeom prst="can">
            <a:avLst>
              <a:gd name="adj" fmla="val 31250"/>
            </a:avLst>
          </a:prstGeom>
          <a:solidFill>
            <a:srgbClr val="FFFF00"/>
          </a:solidFill>
          <a:ln w="9525">
            <a:solidFill>
              <a:schemeClr val="tx1"/>
            </a:solidFill>
            <a:round/>
            <a:headEnd/>
            <a:tailEnd/>
          </a:ln>
          <a:effectLst/>
        </p:spPr>
        <p:txBody>
          <a:bodyPr wrap="none" anchor="ctr"/>
          <a:lstStyle/>
          <a:p>
            <a:pPr algn="ctr"/>
            <a:r>
              <a:rPr lang="en-US" sz="1200"/>
              <a:t>LEA</a:t>
            </a:r>
          </a:p>
          <a:p>
            <a:pPr algn="ctr"/>
            <a:r>
              <a:rPr lang="en-US" sz="1200"/>
              <a:t>Course</a:t>
            </a:r>
          </a:p>
          <a:p>
            <a:pPr algn="ctr"/>
            <a:r>
              <a:rPr lang="en-US" sz="1200"/>
              <a:t>Crosswalk</a:t>
            </a:r>
          </a:p>
          <a:p>
            <a:pPr algn="ctr"/>
            <a:r>
              <a:rPr lang="en-US" sz="1200"/>
              <a:t>Table</a:t>
            </a:r>
          </a:p>
        </p:txBody>
      </p:sp>
      <p:sp>
        <p:nvSpPr>
          <p:cNvPr id="13323" name="AutoShape 11"/>
          <p:cNvSpPr>
            <a:spLocks noChangeArrowheads="1"/>
          </p:cNvSpPr>
          <p:nvPr/>
        </p:nvSpPr>
        <p:spPr bwMode="auto">
          <a:xfrm>
            <a:off x="1295400" y="3086100"/>
            <a:ext cx="1181100" cy="685800"/>
          </a:xfrm>
          <a:prstGeom prst="flowChartOnlineStorage">
            <a:avLst/>
          </a:prstGeom>
          <a:solidFill>
            <a:schemeClr val="bg1"/>
          </a:solidFill>
          <a:ln w="9525">
            <a:solidFill>
              <a:schemeClr val="tx1"/>
            </a:solidFill>
            <a:miter lim="800000"/>
            <a:headEnd/>
            <a:tailEnd/>
          </a:ln>
          <a:effectLst/>
        </p:spPr>
        <p:txBody>
          <a:bodyPr wrap="none" anchor="ctr"/>
          <a:lstStyle/>
          <a:p>
            <a:pPr algn="ctr"/>
            <a:r>
              <a:rPr lang="en-US" sz="1200"/>
              <a:t>SEA Table</a:t>
            </a:r>
          </a:p>
          <a:p>
            <a:pPr algn="ctr"/>
            <a:r>
              <a:rPr lang="en-US" sz="1200"/>
              <a:t>maintenance</a:t>
            </a:r>
          </a:p>
        </p:txBody>
      </p:sp>
      <p:sp>
        <p:nvSpPr>
          <p:cNvPr id="13324" name="Line 12"/>
          <p:cNvSpPr>
            <a:spLocks noChangeShapeType="1"/>
          </p:cNvSpPr>
          <p:nvPr/>
        </p:nvSpPr>
        <p:spPr bwMode="auto">
          <a:xfrm>
            <a:off x="5181600" y="2667000"/>
            <a:ext cx="0" cy="38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3325" name="Line 13"/>
          <p:cNvSpPr>
            <a:spLocks noChangeShapeType="1"/>
          </p:cNvSpPr>
          <p:nvPr/>
        </p:nvSpPr>
        <p:spPr bwMode="auto">
          <a:xfrm>
            <a:off x="4038600" y="3429000"/>
            <a:ext cx="838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3326" name="Line 14"/>
          <p:cNvSpPr>
            <a:spLocks noChangeShapeType="1"/>
          </p:cNvSpPr>
          <p:nvPr/>
        </p:nvSpPr>
        <p:spPr bwMode="auto">
          <a:xfrm flipH="1">
            <a:off x="5486400" y="34290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3327" name="Line 15"/>
          <p:cNvSpPr>
            <a:spLocks noChangeShapeType="1"/>
          </p:cNvSpPr>
          <p:nvPr/>
        </p:nvSpPr>
        <p:spPr bwMode="auto">
          <a:xfrm>
            <a:off x="2286000" y="3429000"/>
            <a:ext cx="1143000" cy="0"/>
          </a:xfrm>
          <a:prstGeom prst="line">
            <a:avLst/>
          </a:prstGeom>
          <a:noFill/>
          <a:ln w="9525">
            <a:solidFill>
              <a:schemeClr val="tx1"/>
            </a:solidFill>
            <a:round/>
            <a:headEnd/>
            <a:tailEnd type="triangle" w="med" len="med"/>
          </a:ln>
          <a:effectLst/>
        </p:spPr>
        <p:txBody>
          <a:bodyPr/>
          <a:lstStyle/>
          <a:p>
            <a:endParaRPr lang="en-US"/>
          </a:p>
        </p:txBody>
      </p:sp>
      <p:sp>
        <p:nvSpPr>
          <p:cNvPr id="13328" name="AutoShape 16"/>
          <p:cNvSpPr>
            <a:spLocks noChangeArrowheads="1"/>
          </p:cNvSpPr>
          <p:nvPr/>
        </p:nvSpPr>
        <p:spPr bwMode="auto">
          <a:xfrm>
            <a:off x="6705600" y="4114800"/>
            <a:ext cx="609600" cy="762000"/>
          </a:xfrm>
          <a:prstGeom prst="can">
            <a:avLst>
              <a:gd name="adj" fmla="val 31250"/>
            </a:avLst>
          </a:prstGeom>
          <a:solidFill>
            <a:srgbClr val="FFFF00"/>
          </a:solidFill>
          <a:ln w="9525">
            <a:solidFill>
              <a:schemeClr val="tx1"/>
            </a:solidFill>
            <a:round/>
            <a:headEnd/>
            <a:tailEnd/>
          </a:ln>
          <a:effectLst/>
        </p:spPr>
        <p:txBody>
          <a:bodyPr wrap="none" anchor="ctr"/>
          <a:lstStyle/>
          <a:p>
            <a:pPr algn="ctr"/>
            <a:r>
              <a:rPr lang="en-US" sz="1200"/>
              <a:t>Student</a:t>
            </a:r>
          </a:p>
          <a:p>
            <a:pPr algn="ctr"/>
            <a:r>
              <a:rPr lang="en-US" sz="1200"/>
              <a:t>Courses</a:t>
            </a:r>
          </a:p>
          <a:p>
            <a:pPr algn="ctr"/>
            <a:r>
              <a:rPr lang="en-US" sz="1200"/>
              <a:t>Table</a:t>
            </a:r>
          </a:p>
        </p:txBody>
      </p:sp>
      <p:sp>
        <p:nvSpPr>
          <p:cNvPr id="13329" name="Line 17"/>
          <p:cNvSpPr>
            <a:spLocks noChangeShapeType="1"/>
          </p:cNvSpPr>
          <p:nvPr/>
        </p:nvSpPr>
        <p:spPr bwMode="auto">
          <a:xfrm flipH="1">
            <a:off x="5715000" y="4495800"/>
            <a:ext cx="914400" cy="0"/>
          </a:xfrm>
          <a:prstGeom prst="line">
            <a:avLst/>
          </a:prstGeom>
          <a:noFill/>
          <a:ln w="9525">
            <a:solidFill>
              <a:schemeClr val="tx1"/>
            </a:solidFill>
            <a:round/>
            <a:headEnd/>
            <a:tailEnd type="triangle" w="med" len="med"/>
          </a:ln>
          <a:effectLst/>
        </p:spPr>
        <p:txBody>
          <a:bodyPr/>
          <a:lstStyle/>
          <a:p>
            <a:endParaRPr lang="en-US"/>
          </a:p>
        </p:txBody>
      </p:sp>
      <p:sp>
        <p:nvSpPr>
          <p:cNvPr id="13330" name="Line 18"/>
          <p:cNvSpPr>
            <a:spLocks noChangeShapeType="1"/>
          </p:cNvSpPr>
          <p:nvPr/>
        </p:nvSpPr>
        <p:spPr bwMode="auto">
          <a:xfrm>
            <a:off x="5334000" y="3810000"/>
            <a:ext cx="0" cy="457200"/>
          </a:xfrm>
          <a:prstGeom prst="line">
            <a:avLst/>
          </a:prstGeom>
          <a:noFill/>
          <a:ln w="9525">
            <a:solidFill>
              <a:schemeClr val="tx1"/>
            </a:solidFill>
            <a:round/>
            <a:headEnd/>
            <a:tailEnd type="triangle" w="med" len="med"/>
          </a:ln>
          <a:effectLst/>
        </p:spPr>
        <p:txBody>
          <a:bodyPr/>
          <a:lstStyle/>
          <a:p>
            <a:endParaRPr lang="en-US"/>
          </a:p>
        </p:txBody>
      </p:sp>
      <p:sp>
        <p:nvSpPr>
          <p:cNvPr id="13331" name="AutoShape 19"/>
          <p:cNvSpPr>
            <a:spLocks noChangeArrowheads="1"/>
          </p:cNvSpPr>
          <p:nvPr/>
        </p:nvSpPr>
        <p:spPr bwMode="auto">
          <a:xfrm>
            <a:off x="4876800" y="5181600"/>
            <a:ext cx="609600" cy="762000"/>
          </a:xfrm>
          <a:prstGeom prst="can">
            <a:avLst>
              <a:gd name="adj" fmla="val 31250"/>
            </a:avLst>
          </a:prstGeom>
          <a:solidFill>
            <a:srgbClr val="FFFF00"/>
          </a:solidFill>
          <a:ln w="9525">
            <a:solidFill>
              <a:schemeClr val="tx1"/>
            </a:solidFill>
            <a:round/>
            <a:headEnd/>
            <a:tailEnd/>
          </a:ln>
          <a:effectLst/>
        </p:spPr>
        <p:txBody>
          <a:bodyPr wrap="none" anchor="ctr"/>
          <a:lstStyle/>
          <a:p>
            <a:pPr algn="ctr"/>
            <a:r>
              <a:rPr lang="en-US" sz="1200"/>
              <a:t>LEA</a:t>
            </a:r>
          </a:p>
          <a:p>
            <a:pPr algn="ctr"/>
            <a:r>
              <a:rPr lang="en-US" sz="1200"/>
              <a:t>Exception</a:t>
            </a:r>
          </a:p>
          <a:p>
            <a:pPr algn="ctr"/>
            <a:r>
              <a:rPr lang="en-US" sz="1200"/>
              <a:t>table</a:t>
            </a:r>
          </a:p>
        </p:txBody>
      </p:sp>
      <p:cxnSp>
        <p:nvCxnSpPr>
          <p:cNvPr id="13332" name="AutoShape 20"/>
          <p:cNvCxnSpPr>
            <a:cxnSpLocks noChangeShapeType="1"/>
          </p:cNvCxnSpPr>
          <p:nvPr/>
        </p:nvCxnSpPr>
        <p:spPr bwMode="auto">
          <a:xfrm flipH="1">
            <a:off x="5486400" y="2362200"/>
            <a:ext cx="355600" cy="3238500"/>
          </a:xfrm>
          <a:prstGeom prst="bentConnector3">
            <a:avLst>
              <a:gd name="adj1" fmla="val -649556"/>
            </a:avLst>
          </a:prstGeom>
          <a:noFill/>
          <a:ln w="9525">
            <a:solidFill>
              <a:schemeClr val="tx1"/>
            </a:solidFill>
            <a:miter lim="800000"/>
            <a:headEnd/>
            <a:tailEnd type="triangle" w="med" len="med"/>
          </a:ln>
          <a:effectLst/>
        </p:spPr>
      </p:cxnSp>
      <p:cxnSp>
        <p:nvCxnSpPr>
          <p:cNvPr id="13333" name="AutoShape 21"/>
          <p:cNvCxnSpPr>
            <a:cxnSpLocks noChangeShapeType="1"/>
            <a:stCxn id="13331" idx="2"/>
            <a:endCxn id="13322" idx="3"/>
          </p:cNvCxnSpPr>
          <p:nvPr/>
        </p:nvCxnSpPr>
        <p:spPr bwMode="auto">
          <a:xfrm rot="10800000" flipH="1">
            <a:off x="4876800" y="3810000"/>
            <a:ext cx="304800" cy="1752600"/>
          </a:xfrm>
          <a:prstGeom prst="bentConnector4">
            <a:avLst>
              <a:gd name="adj1" fmla="val -75000"/>
              <a:gd name="adj2" fmla="val 85778"/>
            </a:avLst>
          </a:prstGeom>
          <a:noFill/>
          <a:ln w="9525">
            <a:solidFill>
              <a:schemeClr val="tx1"/>
            </a:solidFill>
            <a:miter lim="800000"/>
            <a:headEnd/>
            <a:tailEnd type="triangle" w="med" len="med"/>
          </a:ln>
          <a:effectLst/>
        </p:spPr>
      </p:cxnSp>
      <p:sp>
        <p:nvSpPr>
          <p:cNvPr id="13334" name="Text Box 22"/>
          <p:cNvSpPr txBox="1">
            <a:spLocks noChangeArrowheads="1"/>
          </p:cNvSpPr>
          <p:nvPr/>
        </p:nvSpPr>
        <p:spPr bwMode="auto">
          <a:xfrm>
            <a:off x="6400800" y="2316163"/>
            <a:ext cx="1603375" cy="274637"/>
          </a:xfrm>
          <a:prstGeom prst="rect">
            <a:avLst/>
          </a:prstGeom>
          <a:noFill/>
          <a:ln w="9525">
            <a:noFill/>
            <a:miter lim="800000"/>
            <a:headEnd/>
            <a:tailEnd/>
          </a:ln>
          <a:effectLst/>
        </p:spPr>
        <p:txBody>
          <a:bodyPr wrap="none">
            <a:spAutoFit/>
          </a:bodyPr>
          <a:lstStyle/>
          <a:p>
            <a:r>
              <a:rPr lang="en-US" sz="1200"/>
              <a:t>LEA fixed exceptions</a:t>
            </a:r>
          </a:p>
        </p:txBody>
      </p:sp>
      <p:sp>
        <p:nvSpPr>
          <p:cNvPr id="13335" name="Rectangle 23"/>
          <p:cNvSpPr>
            <a:spLocks noChangeArrowheads="1"/>
          </p:cNvSpPr>
          <p:nvPr/>
        </p:nvSpPr>
        <p:spPr bwMode="auto">
          <a:xfrm>
            <a:off x="3352800" y="4343400"/>
            <a:ext cx="9906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200"/>
              <a:t>E-transcript</a:t>
            </a:r>
          </a:p>
          <a:p>
            <a:pPr algn="ctr"/>
            <a:r>
              <a:rPr lang="en-US" sz="1200"/>
              <a:t>translations</a:t>
            </a:r>
          </a:p>
        </p:txBody>
      </p:sp>
      <p:sp>
        <p:nvSpPr>
          <p:cNvPr id="13336" name="Line 24"/>
          <p:cNvSpPr>
            <a:spLocks noChangeShapeType="1"/>
          </p:cNvSpPr>
          <p:nvPr/>
        </p:nvSpPr>
        <p:spPr bwMode="auto">
          <a:xfrm flipH="1">
            <a:off x="4191000" y="3733800"/>
            <a:ext cx="723900" cy="609600"/>
          </a:xfrm>
          <a:prstGeom prst="line">
            <a:avLst/>
          </a:prstGeom>
          <a:noFill/>
          <a:ln w="9525">
            <a:solidFill>
              <a:schemeClr val="tx1"/>
            </a:solidFill>
            <a:round/>
            <a:headEnd/>
            <a:tailEnd type="triangle" w="med" len="med"/>
          </a:ln>
          <a:effectLst/>
        </p:spPr>
        <p:txBody>
          <a:bodyPr/>
          <a:lstStyle/>
          <a:p>
            <a:endParaRPr lang="en-US"/>
          </a:p>
        </p:txBody>
      </p:sp>
      <p:sp>
        <p:nvSpPr>
          <p:cNvPr id="13337" name="Line 25"/>
          <p:cNvSpPr>
            <a:spLocks noChangeShapeType="1"/>
          </p:cNvSpPr>
          <p:nvPr/>
        </p:nvSpPr>
        <p:spPr bwMode="auto">
          <a:xfrm>
            <a:off x="5486400" y="3733800"/>
            <a:ext cx="1219200" cy="457200"/>
          </a:xfrm>
          <a:prstGeom prst="line">
            <a:avLst/>
          </a:prstGeom>
          <a:noFill/>
          <a:ln w="9525">
            <a:solidFill>
              <a:schemeClr val="tx1"/>
            </a:solidFill>
            <a:round/>
            <a:headEnd/>
            <a:tailEnd type="triangle" w="med" len="med"/>
          </a:ln>
          <a:effectLst/>
        </p:spPr>
        <p:txBody>
          <a:bodyPr/>
          <a:lstStyle/>
          <a:p>
            <a:endParaRPr lang="en-US"/>
          </a:p>
        </p:txBody>
      </p:sp>
      <p:sp>
        <p:nvSpPr>
          <p:cNvPr id="13338" name="Text Box 26"/>
          <p:cNvSpPr txBox="1">
            <a:spLocks noChangeArrowheads="1"/>
          </p:cNvSpPr>
          <p:nvPr/>
        </p:nvSpPr>
        <p:spPr bwMode="auto">
          <a:xfrm>
            <a:off x="898525" y="2098675"/>
            <a:ext cx="1787525" cy="639763"/>
          </a:xfrm>
          <a:prstGeom prst="rect">
            <a:avLst/>
          </a:prstGeom>
          <a:noFill/>
          <a:ln w="9525">
            <a:noFill/>
            <a:miter lim="800000"/>
            <a:headEnd/>
            <a:tailEnd/>
          </a:ln>
          <a:effectLst/>
        </p:spPr>
        <p:txBody>
          <a:bodyPr wrap="none">
            <a:spAutoFit/>
          </a:bodyPr>
          <a:lstStyle/>
          <a:p>
            <a:pPr>
              <a:buFontTx/>
              <a:buChar char="•"/>
            </a:pPr>
            <a:r>
              <a:rPr lang="en-US" sz="1200"/>
              <a:t> Oracle database</a:t>
            </a:r>
          </a:p>
          <a:p>
            <a:pPr>
              <a:buFontTx/>
              <a:buChar char="•"/>
            </a:pPr>
            <a:r>
              <a:rPr lang="en-US" sz="1200"/>
              <a:t> APEX HTML front end</a:t>
            </a:r>
          </a:p>
          <a:p>
            <a:pPr>
              <a:buFontTx/>
              <a:buChar char="•"/>
            </a:pPr>
            <a:r>
              <a:rPr lang="en-US" sz="1200"/>
              <a:t> OBIEE Dashboard</a:t>
            </a:r>
          </a:p>
        </p:txBody>
      </p:sp>
      <p:sp>
        <p:nvSpPr>
          <p:cNvPr id="13339" name="AutoShape 27"/>
          <p:cNvSpPr>
            <a:spLocks noChangeArrowheads="1"/>
          </p:cNvSpPr>
          <p:nvPr/>
        </p:nvSpPr>
        <p:spPr bwMode="auto">
          <a:xfrm>
            <a:off x="1371600" y="4572000"/>
            <a:ext cx="1181100" cy="685800"/>
          </a:xfrm>
          <a:prstGeom prst="flowChartOnlineStorage">
            <a:avLst/>
          </a:prstGeom>
          <a:solidFill>
            <a:schemeClr val="bg1"/>
          </a:solidFill>
          <a:ln w="9525">
            <a:solidFill>
              <a:schemeClr val="tx1"/>
            </a:solidFill>
            <a:miter lim="800000"/>
            <a:headEnd/>
            <a:tailEnd/>
          </a:ln>
          <a:effectLst/>
        </p:spPr>
        <p:txBody>
          <a:bodyPr wrap="none" anchor="ctr"/>
          <a:lstStyle/>
          <a:p>
            <a:pPr algn="ctr"/>
            <a:r>
              <a:rPr lang="en-US" sz="1200"/>
              <a:t>OBIEE Dashboard</a:t>
            </a:r>
          </a:p>
          <a:p>
            <a:pPr algn="ctr"/>
            <a:r>
              <a:rPr lang="en-US" sz="1200"/>
              <a:t>Non-authorized viewers</a:t>
            </a:r>
          </a:p>
          <a:p>
            <a:pPr algn="ctr"/>
            <a:r>
              <a:rPr lang="en-US" sz="1200"/>
              <a:t>Comparative analysis</a:t>
            </a:r>
          </a:p>
        </p:txBody>
      </p:sp>
      <p:sp>
        <p:nvSpPr>
          <p:cNvPr id="13340" name="Line 28"/>
          <p:cNvSpPr>
            <a:spLocks noChangeShapeType="1"/>
          </p:cNvSpPr>
          <p:nvPr/>
        </p:nvSpPr>
        <p:spPr bwMode="auto">
          <a:xfrm flipH="1">
            <a:off x="2590800" y="3429000"/>
            <a:ext cx="2286000" cy="1066800"/>
          </a:xfrm>
          <a:prstGeom prst="line">
            <a:avLst/>
          </a:prstGeom>
          <a:noFill/>
          <a:ln w="9525">
            <a:solidFill>
              <a:schemeClr val="tx1"/>
            </a:solidFill>
            <a:round/>
            <a:headEnd/>
            <a:tailEnd type="triangle" w="med" len="med"/>
          </a:ln>
          <a:effectLst/>
        </p:spPr>
        <p:txBody>
          <a:bodyPr/>
          <a:lstStyle/>
          <a:p>
            <a:endParaRPr lang="en-US"/>
          </a:p>
        </p:txBody>
      </p:sp>
      <p:sp>
        <p:nvSpPr>
          <p:cNvPr id="29" name="Rectangle 28"/>
          <p:cNvSpPr/>
          <p:nvPr/>
        </p:nvSpPr>
        <p:spPr>
          <a:xfrm>
            <a:off x="381000" y="6324600"/>
            <a:ext cx="1196610" cy="276999"/>
          </a:xfrm>
          <a:prstGeom prst="rect">
            <a:avLst/>
          </a:prstGeom>
        </p:spPr>
        <p:txBody>
          <a:bodyPr wrap="none">
            <a:spAutoFit/>
          </a:bodyPr>
          <a:lstStyle/>
          <a:p>
            <a:r>
              <a:rPr lang="en-US" sz="1200" dirty="0" smtClean="0">
                <a:solidFill>
                  <a:schemeClr val="tx2"/>
                </a:solidFill>
                <a:latin typeface="Myriad Pro"/>
              </a:rPr>
              <a:t>SLDS Webinar</a:t>
            </a:r>
            <a:endParaRPr lang="en-US" sz="1200" dirty="0">
              <a:solidFill>
                <a:schemeClr val="tx2"/>
              </a:solidFill>
              <a:latin typeface="Myriad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369888" y="638175"/>
            <a:ext cx="8229600" cy="639763"/>
          </a:xfrm>
          <a:prstGeom prst="rect">
            <a:avLst/>
          </a:prstGeom>
          <a:noFill/>
          <a:ln w="9525">
            <a:noFill/>
            <a:miter lim="800000"/>
            <a:headEnd/>
            <a:tailEnd/>
          </a:ln>
        </p:spPr>
        <p:txBody>
          <a:bodyPr anchor="ctr"/>
          <a:lstStyle/>
          <a:p>
            <a:r>
              <a:rPr lang="en-US" sz="2200" b="1">
                <a:solidFill>
                  <a:srgbClr val="45496B"/>
                </a:solidFill>
                <a:latin typeface="Garamond" pitchFamily="18" charset="0"/>
              </a:rPr>
              <a:t>State-Wide Standardized Course Codes</a:t>
            </a:r>
          </a:p>
        </p:txBody>
      </p:sp>
      <p:sp>
        <p:nvSpPr>
          <p:cNvPr id="7" name="Content Placeholder 2"/>
          <p:cNvSpPr>
            <a:spLocks noGrp="1"/>
          </p:cNvSpPr>
          <p:nvPr>
            <p:ph idx="1"/>
          </p:nvPr>
        </p:nvSpPr>
        <p:spPr>
          <a:xfrm>
            <a:off x="609600" y="1447800"/>
            <a:ext cx="7924800" cy="4800600"/>
          </a:xfrm>
        </p:spPr>
        <p:txBody>
          <a:bodyPr>
            <a:normAutofit/>
          </a:bodyPr>
          <a:lstStyle/>
          <a:p>
            <a:pPr algn="just">
              <a:lnSpc>
                <a:spcPct val="90000"/>
              </a:lnSpc>
              <a:spcAft>
                <a:spcPts val="1200"/>
              </a:spcAft>
            </a:pPr>
            <a:r>
              <a:rPr lang="en-US" sz="2400" smtClean="0"/>
              <a:t>Maryland – Key Issues, Lessons Learned, and Best Practices</a:t>
            </a:r>
            <a:endParaRPr lang="en-US" sz="2000" smtClean="0"/>
          </a:p>
          <a:p>
            <a:pPr algn="just">
              <a:lnSpc>
                <a:spcPct val="90000"/>
              </a:lnSpc>
              <a:spcBef>
                <a:spcPct val="0"/>
              </a:spcBef>
              <a:spcAft>
                <a:spcPts val="600"/>
              </a:spcAft>
            </a:pPr>
            <a:r>
              <a:rPr lang="en-US" sz="2000" u="sng" smtClean="0">
                <a:solidFill>
                  <a:srgbClr val="262626"/>
                </a:solidFill>
              </a:rPr>
              <a:t>Key Challenges</a:t>
            </a:r>
          </a:p>
          <a:p>
            <a:pPr algn="just">
              <a:lnSpc>
                <a:spcPct val="90000"/>
              </a:lnSpc>
              <a:spcBef>
                <a:spcPct val="0"/>
              </a:spcBef>
              <a:spcAft>
                <a:spcPts val="600"/>
              </a:spcAft>
              <a:buFontTx/>
              <a:buChar char="•"/>
            </a:pPr>
            <a:r>
              <a:rPr lang="en-US" sz="2000" b="0" smtClean="0">
                <a:solidFill>
                  <a:srgbClr val="262626"/>
                </a:solidFill>
              </a:rPr>
              <a:t>Getting LEAs to participate – the law helped</a:t>
            </a:r>
          </a:p>
          <a:p>
            <a:pPr algn="just">
              <a:lnSpc>
                <a:spcPct val="90000"/>
              </a:lnSpc>
              <a:spcBef>
                <a:spcPct val="0"/>
              </a:spcBef>
              <a:spcAft>
                <a:spcPts val="600"/>
              </a:spcAft>
              <a:buFontTx/>
              <a:buChar char="•"/>
            </a:pPr>
            <a:r>
              <a:rPr lang="en-US" sz="2000" b="0" smtClean="0">
                <a:solidFill>
                  <a:srgbClr val="262626"/>
                </a:solidFill>
              </a:rPr>
              <a:t>Getting LEAs keep it up to date – the exception file and dashboard helps through transparency</a:t>
            </a:r>
          </a:p>
          <a:p>
            <a:pPr algn="just">
              <a:lnSpc>
                <a:spcPct val="90000"/>
              </a:lnSpc>
              <a:spcBef>
                <a:spcPct val="0"/>
              </a:spcBef>
              <a:spcAft>
                <a:spcPts val="600"/>
              </a:spcAft>
              <a:buFontTx/>
              <a:buChar char="•"/>
            </a:pPr>
            <a:r>
              <a:rPr lang="en-US" sz="2000" b="0" smtClean="0">
                <a:solidFill>
                  <a:srgbClr val="262626"/>
                </a:solidFill>
              </a:rPr>
              <a:t>Elementary school courses/subjects – considering a different data structure and database maintenance</a:t>
            </a:r>
          </a:p>
          <a:p>
            <a:pPr>
              <a:lnSpc>
                <a:spcPct val="90000"/>
              </a:lnSpc>
              <a:spcBef>
                <a:spcPct val="0"/>
              </a:spcBef>
              <a:spcAft>
                <a:spcPts val="600"/>
              </a:spcAft>
            </a:pPr>
            <a:endParaRPr lang="en-US" sz="1000" i="1" smtClean="0">
              <a:solidFill>
                <a:srgbClr val="262626"/>
              </a:solidFill>
            </a:endParaRPr>
          </a:p>
          <a:p>
            <a:pPr>
              <a:lnSpc>
                <a:spcPct val="90000"/>
              </a:lnSpc>
              <a:spcBef>
                <a:spcPct val="0"/>
              </a:spcBef>
              <a:spcAft>
                <a:spcPts val="600"/>
              </a:spcAft>
            </a:pPr>
            <a:r>
              <a:rPr lang="en-US" sz="2000" u="sng" smtClean="0">
                <a:solidFill>
                  <a:srgbClr val="262626"/>
                </a:solidFill>
              </a:rPr>
              <a:t>Lessons Learned/Best Practices</a:t>
            </a:r>
          </a:p>
          <a:p>
            <a:pPr>
              <a:lnSpc>
                <a:spcPct val="90000"/>
              </a:lnSpc>
              <a:spcBef>
                <a:spcPct val="0"/>
              </a:spcBef>
              <a:spcAft>
                <a:spcPts val="600"/>
              </a:spcAft>
              <a:buFontTx/>
              <a:buChar char="•"/>
            </a:pPr>
            <a:r>
              <a:rPr lang="en-US" sz="1800" b="0" smtClean="0">
                <a:solidFill>
                  <a:srgbClr val="262626"/>
                </a:solidFill>
              </a:rPr>
              <a:t>Collaboration site</a:t>
            </a:r>
          </a:p>
          <a:p>
            <a:pPr>
              <a:lnSpc>
                <a:spcPct val="90000"/>
              </a:lnSpc>
              <a:spcBef>
                <a:spcPct val="0"/>
              </a:spcBef>
              <a:spcAft>
                <a:spcPts val="600"/>
              </a:spcAft>
              <a:buFontTx/>
              <a:buChar char="•"/>
            </a:pPr>
            <a:r>
              <a:rPr lang="en-US" sz="1800" b="0" smtClean="0">
                <a:solidFill>
                  <a:srgbClr val="262626"/>
                </a:solidFill>
              </a:rPr>
              <a:t>Automate or mechanize were possible</a:t>
            </a:r>
          </a:p>
          <a:p>
            <a:pPr>
              <a:lnSpc>
                <a:spcPct val="90000"/>
              </a:lnSpc>
              <a:spcBef>
                <a:spcPct val="0"/>
              </a:spcBef>
              <a:spcAft>
                <a:spcPts val="600"/>
              </a:spcAft>
              <a:buFontTx/>
              <a:buChar char="•"/>
            </a:pPr>
            <a:r>
              <a:rPr lang="en-US" sz="1800" b="0" smtClean="0">
                <a:solidFill>
                  <a:srgbClr val="262626"/>
                </a:solidFill>
              </a:rPr>
              <a:t>Patience and persistence</a:t>
            </a:r>
          </a:p>
          <a:p>
            <a:pPr>
              <a:lnSpc>
                <a:spcPct val="90000"/>
              </a:lnSpc>
              <a:spcBef>
                <a:spcPct val="0"/>
              </a:spcBef>
              <a:spcAft>
                <a:spcPts val="600"/>
              </a:spcAft>
              <a:buFontTx/>
              <a:buChar char="•"/>
            </a:pPr>
            <a:r>
              <a:rPr lang="en-US" sz="1800" b="0" smtClean="0">
                <a:solidFill>
                  <a:srgbClr val="262626"/>
                </a:solidFill>
              </a:rPr>
              <a:t>Transparency</a:t>
            </a:r>
          </a:p>
          <a:p>
            <a:pPr>
              <a:lnSpc>
                <a:spcPct val="90000"/>
              </a:lnSpc>
              <a:spcBef>
                <a:spcPct val="0"/>
              </a:spcBef>
              <a:spcAft>
                <a:spcPts val="600"/>
              </a:spcAft>
              <a:buClr>
                <a:srgbClr val="45496B"/>
              </a:buClr>
              <a:buSzPct val="130000"/>
              <a:buFont typeface="Arial" pitchFamily="34" charset="0"/>
              <a:buChar char="•"/>
            </a:pPr>
            <a:endParaRPr lang="en-US" sz="1700" b="0" smtClean="0">
              <a:solidFill>
                <a:srgbClr val="262626"/>
              </a:solidFill>
            </a:endParaRPr>
          </a:p>
        </p:txBody>
      </p:sp>
      <p:sp>
        <p:nvSpPr>
          <p:cNvPr id="6" name="Rectangle 5"/>
          <p:cNvSpPr/>
          <p:nvPr/>
        </p:nvSpPr>
        <p:spPr>
          <a:xfrm>
            <a:off x="381000" y="6324600"/>
            <a:ext cx="1196610" cy="276999"/>
          </a:xfrm>
          <a:prstGeom prst="rect">
            <a:avLst/>
          </a:prstGeom>
        </p:spPr>
        <p:txBody>
          <a:bodyPr wrap="none">
            <a:spAutoFit/>
          </a:bodyPr>
          <a:lstStyle/>
          <a:p>
            <a:r>
              <a:rPr lang="en-US" sz="1200" dirty="0" smtClean="0">
                <a:solidFill>
                  <a:schemeClr val="tx2"/>
                </a:solidFill>
                <a:latin typeface="Myriad Pro"/>
              </a:rPr>
              <a:t>SLDS Webinar</a:t>
            </a:r>
            <a:endParaRPr lang="en-US" sz="1200" dirty="0">
              <a:solidFill>
                <a:schemeClr val="tx2"/>
              </a:solidFill>
              <a:latin typeface="Myriad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7635ab0-52e7-4e33-aa76-893cd120ef45">DNVT47QTA7NQ-23-76</_dlc_DocId>
    <_dlc_DocIdUrl xmlns="b7635ab0-52e7-4e33-aa76-893cd120ef45">
      <Url>https://sharepoint.aemcorp.com/ed/EDTAP/_layouts/DocIdRedir.aspx?ID=DNVT47QTA7NQ-23-76</Url>
      <Description>DNVT47QTA7NQ-23-76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1" ma:contentTypeDescription="Create a new document." ma:contentTypeScope="" ma:versionID="36cfe0b4d701219cdeae1300fc5ae38e">
  <xsd:schema xmlns:xsd="http://www.w3.org/2001/XMLSchema" xmlns:xs="http://www.w3.org/2001/XMLSchema" xmlns:p="http://schemas.microsoft.com/office/2006/metadata/properties" xmlns:ns2="b7635ab0-52e7-4e33-aa76-893cd120ef45" targetNamespace="http://schemas.microsoft.com/office/2006/metadata/properties" ma:root="true" ma:fieldsID="02e919c86840afe6e7d82654f6a637fc" ns2:_="">
    <xsd:import namespace="b7635ab0-52e7-4e33-aa76-893cd120ef4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FCA6A3-5486-4216-9DB7-C80588303D43}">
  <ds:schemaRefs>
    <ds:schemaRef ds:uri="http://schemas.microsoft.com/sharepoint/events"/>
  </ds:schemaRefs>
</ds:datastoreItem>
</file>

<file path=customXml/itemProps2.xml><?xml version="1.0" encoding="utf-8"?>
<ds:datastoreItem xmlns:ds="http://schemas.openxmlformats.org/officeDocument/2006/customXml" ds:itemID="{498BF47F-5613-4156-A965-456368B5D9AA}">
  <ds:schemaRefs>
    <ds:schemaRef ds:uri="http://schemas.microsoft.com/sharepoint/v3/contenttype/forms"/>
  </ds:schemaRefs>
</ds:datastoreItem>
</file>

<file path=customXml/itemProps3.xml><?xml version="1.0" encoding="utf-8"?>
<ds:datastoreItem xmlns:ds="http://schemas.openxmlformats.org/officeDocument/2006/customXml" ds:itemID="{1780EF66-8AD7-4B59-AA4E-BC070D6C0A7A}">
  <ds:schemaRefs>
    <ds:schemaRef ds:uri="http://purl.org/dc/dcmitype/"/>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b7635ab0-52e7-4e33-aa76-893cd120ef45"/>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9522A10F-F8BA-4E51-AF27-E3E8158D8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ab0-52e7-4e33-aa76-893cd120e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13467</TotalTime>
  <Words>1725</Words>
  <Application>Microsoft Office PowerPoint</Application>
  <PresentationFormat>On-screen Show (4:3)</PresentationFormat>
  <Paragraphs>241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Chatis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Corey Chatis</cp:lastModifiedBy>
  <cp:revision>715</cp:revision>
  <dcterms:created xsi:type="dcterms:W3CDTF">2011-05-10T18:26:10Z</dcterms:created>
  <dcterms:modified xsi:type="dcterms:W3CDTF">2012-04-23T15:56:49Z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y fmtid="{D5CDD505-2E9C-101B-9397-08002B2CF9AE}" pid="3" name="_dlc_DocIdItemGuid">
    <vt:lpwstr>ff06b962-9d89-4783-9b96-262f835f2f34</vt:lpwstr>
  </property>
</Properties>
</file>