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bookmarkIdSeed="3">
  <p:sldMasterIdLst>
    <p:sldMasterId id="2147483648" r:id="rId5"/>
  </p:sldMasterIdLst>
  <p:notesMasterIdLst>
    <p:notesMasterId r:id="rId27"/>
  </p:notesMasterIdLst>
  <p:handoutMasterIdLst>
    <p:handoutMasterId r:id="rId28"/>
  </p:handoutMasterIdLst>
  <p:sldIdLst>
    <p:sldId id="364" r:id="rId6"/>
    <p:sldId id="342" r:id="rId7"/>
    <p:sldId id="428" r:id="rId8"/>
    <p:sldId id="434" r:id="rId9"/>
    <p:sldId id="435" r:id="rId10"/>
    <p:sldId id="436" r:id="rId11"/>
    <p:sldId id="437" r:id="rId12"/>
    <p:sldId id="447" r:id="rId13"/>
    <p:sldId id="441" r:id="rId14"/>
    <p:sldId id="429" r:id="rId15"/>
    <p:sldId id="450" r:id="rId16"/>
    <p:sldId id="448" r:id="rId17"/>
    <p:sldId id="449" r:id="rId18"/>
    <p:sldId id="446" r:id="rId19"/>
    <p:sldId id="431" r:id="rId20"/>
    <p:sldId id="444" r:id="rId21"/>
    <p:sldId id="440" r:id="rId22"/>
    <p:sldId id="432" r:id="rId23"/>
    <p:sldId id="445" r:id="rId24"/>
    <p:sldId id="433" r:id="rId25"/>
    <p:sldId id="298" r:id="rId26"/>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thony" initials="A" lastIdx="26" clrIdx="0"/>
  <p:cmAuthor id="1" name="Authorised User" initials="AU" lastIdx="28" clrIdx="1"/>
  <p:cmAuthor id="2" name="Jim Campbell" initials="JC" lastIdx="5" clrIdx="2"/>
  <p:cmAuthor id="3" name="Note:" initials="NSS" lastIdx="2" clrIdx="3"/>
  <p:cmAuthor id="4" name="Laura Thompson" initials="" lastIdx="1" clrIdx="4"/>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E6090"/>
    <a:srgbClr val="45496C"/>
    <a:srgbClr val="7B7DA9"/>
    <a:srgbClr val="9D9FBF"/>
    <a:srgbClr val="BBBDD3"/>
    <a:srgbClr val="8385AF"/>
    <a:srgbClr val="4C4E74"/>
    <a:srgbClr val="7678A6"/>
    <a:srgbClr val="373853"/>
    <a:srgbClr val="6467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21" autoAdjust="0"/>
    <p:restoredTop sz="86251" autoAdjust="0"/>
  </p:normalViewPr>
  <p:slideViewPr>
    <p:cSldViewPr snapToGrid="0">
      <p:cViewPr varScale="1">
        <p:scale>
          <a:sx n="98" d="100"/>
          <a:sy n="98" d="100"/>
        </p:scale>
        <p:origin x="1398" y="90"/>
      </p:cViewPr>
      <p:guideLst>
        <p:guide orient="horz" pos="2160"/>
        <p:guide pos="2880"/>
      </p:guideLst>
    </p:cSldViewPr>
  </p:slideViewPr>
  <p:outlineViewPr>
    <p:cViewPr>
      <p:scale>
        <a:sx n="33" d="100"/>
        <a:sy n="33" d="100"/>
      </p:scale>
      <p:origin x="0" y="1506"/>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627" cy="465223"/>
          </a:xfrm>
          <a:prstGeom prst="rect">
            <a:avLst/>
          </a:prstGeom>
        </p:spPr>
        <p:txBody>
          <a:bodyPr vert="horz" lIns="92495" tIns="46247" rIns="92495" bIns="46247" rtlCol="0"/>
          <a:lstStyle>
            <a:lvl1pPr algn="l">
              <a:defRPr sz="1200"/>
            </a:lvl1pPr>
          </a:lstStyle>
          <a:p>
            <a:endParaRPr lang="en-US"/>
          </a:p>
        </p:txBody>
      </p:sp>
      <p:sp>
        <p:nvSpPr>
          <p:cNvPr id="3" name="Date Placeholder 2"/>
          <p:cNvSpPr>
            <a:spLocks noGrp="1"/>
          </p:cNvSpPr>
          <p:nvPr>
            <p:ph type="dt" sz="quarter" idx="1"/>
          </p:nvPr>
        </p:nvSpPr>
        <p:spPr>
          <a:xfrm>
            <a:off x="3971172" y="0"/>
            <a:ext cx="3037627" cy="465223"/>
          </a:xfrm>
          <a:prstGeom prst="rect">
            <a:avLst/>
          </a:prstGeom>
        </p:spPr>
        <p:txBody>
          <a:bodyPr vert="horz" lIns="92495" tIns="46247" rIns="92495" bIns="46247" rtlCol="0"/>
          <a:lstStyle>
            <a:lvl1pPr algn="r">
              <a:defRPr sz="1200"/>
            </a:lvl1pPr>
          </a:lstStyle>
          <a:p>
            <a:fld id="{29CD94A9-66B2-4A67-ACAA-A25D1F14A4F6}" type="datetimeFigureOut">
              <a:rPr lang="en-US" smtClean="0"/>
              <a:pPr/>
              <a:t>7/16/2019</a:t>
            </a:fld>
            <a:endParaRPr lang="en-US"/>
          </a:p>
        </p:txBody>
      </p:sp>
      <p:sp>
        <p:nvSpPr>
          <p:cNvPr id="4" name="Footer Placeholder 3"/>
          <p:cNvSpPr>
            <a:spLocks noGrp="1"/>
          </p:cNvSpPr>
          <p:nvPr>
            <p:ph type="ftr" sz="quarter" idx="2"/>
          </p:nvPr>
        </p:nvSpPr>
        <p:spPr>
          <a:xfrm>
            <a:off x="0" y="8829569"/>
            <a:ext cx="3037627" cy="465222"/>
          </a:xfrm>
          <a:prstGeom prst="rect">
            <a:avLst/>
          </a:prstGeom>
        </p:spPr>
        <p:txBody>
          <a:bodyPr vert="horz" lIns="92495" tIns="46247" rIns="92495" bIns="46247" rtlCol="0" anchor="b"/>
          <a:lstStyle>
            <a:lvl1pPr algn="l">
              <a:defRPr sz="1200"/>
            </a:lvl1pPr>
          </a:lstStyle>
          <a:p>
            <a:endParaRPr lang="en-US"/>
          </a:p>
        </p:txBody>
      </p:sp>
      <p:sp>
        <p:nvSpPr>
          <p:cNvPr id="5" name="Slide Number Placeholder 4"/>
          <p:cNvSpPr>
            <a:spLocks noGrp="1"/>
          </p:cNvSpPr>
          <p:nvPr>
            <p:ph type="sldNum" sz="quarter" idx="3"/>
          </p:nvPr>
        </p:nvSpPr>
        <p:spPr>
          <a:xfrm>
            <a:off x="3971172" y="8829569"/>
            <a:ext cx="3037627" cy="465222"/>
          </a:xfrm>
          <a:prstGeom prst="rect">
            <a:avLst/>
          </a:prstGeom>
        </p:spPr>
        <p:txBody>
          <a:bodyPr vert="horz" lIns="92495" tIns="46247" rIns="92495" bIns="46247" rtlCol="0" anchor="b"/>
          <a:lstStyle>
            <a:lvl1pPr algn="r">
              <a:defRPr sz="1200"/>
            </a:lvl1pPr>
          </a:lstStyle>
          <a:p>
            <a:fld id="{8D600901-983E-460F-A361-2AE8CDB502F4}" type="slidenum">
              <a:rPr lang="en-US" smtClean="0"/>
              <a:pPr/>
              <a:t>‹#›</a:t>
            </a:fld>
            <a:endParaRPr lang="en-US"/>
          </a:p>
        </p:txBody>
      </p:sp>
    </p:spTree>
    <p:extLst>
      <p:ext uri="{BB962C8B-B14F-4D97-AF65-F5344CB8AC3E}">
        <p14:creationId xmlns:p14="http://schemas.microsoft.com/office/powerpoint/2010/main" val="2652083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4820"/>
          </a:xfrm>
          <a:prstGeom prst="rect">
            <a:avLst/>
          </a:prstGeom>
        </p:spPr>
        <p:txBody>
          <a:bodyPr vert="horz" lIns="93160" tIns="46581" rIns="93160" bIns="46581" rtlCol="0"/>
          <a:lstStyle>
            <a:lvl1pPr algn="l">
              <a:defRPr sz="1200"/>
            </a:lvl1pPr>
          </a:lstStyle>
          <a:p>
            <a:endParaRPr lang="en-US"/>
          </a:p>
        </p:txBody>
      </p:sp>
      <p:sp>
        <p:nvSpPr>
          <p:cNvPr id="3" name="Date Placeholder 2"/>
          <p:cNvSpPr>
            <a:spLocks noGrp="1"/>
          </p:cNvSpPr>
          <p:nvPr>
            <p:ph type="dt" idx="1"/>
          </p:nvPr>
        </p:nvSpPr>
        <p:spPr>
          <a:xfrm>
            <a:off x="3970940" y="2"/>
            <a:ext cx="3037840" cy="464820"/>
          </a:xfrm>
          <a:prstGeom prst="rect">
            <a:avLst/>
          </a:prstGeom>
        </p:spPr>
        <p:txBody>
          <a:bodyPr vert="horz" lIns="93160" tIns="46581" rIns="93160" bIns="46581" rtlCol="0"/>
          <a:lstStyle>
            <a:lvl1pPr algn="r">
              <a:defRPr sz="1200"/>
            </a:lvl1pPr>
          </a:lstStyle>
          <a:p>
            <a:fld id="{D520AF98-95D1-4C56-84C5-D1468AE16BA9}" type="datetimeFigureOut">
              <a:rPr lang="en-US" smtClean="0"/>
              <a:pPr/>
              <a:t>7/16/2019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0" tIns="46581" rIns="93160" bIns="46581"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3160" tIns="46581" rIns="93160" bIns="4658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4820"/>
          </a:xfrm>
          <a:prstGeom prst="rect">
            <a:avLst/>
          </a:prstGeom>
        </p:spPr>
        <p:txBody>
          <a:bodyPr vert="horz" lIns="93160" tIns="46581" rIns="93160" bIns="46581" rtlCol="0" anchor="b"/>
          <a:lstStyle>
            <a:lvl1pPr algn="l">
              <a:defRPr sz="1200"/>
            </a:lvl1pPr>
          </a:lstStyle>
          <a:p>
            <a:endParaRPr lang="en-US"/>
          </a:p>
        </p:txBody>
      </p:sp>
      <p:sp>
        <p:nvSpPr>
          <p:cNvPr id="7" name="Slide Number Placeholder 6"/>
          <p:cNvSpPr>
            <a:spLocks noGrp="1"/>
          </p:cNvSpPr>
          <p:nvPr>
            <p:ph type="sldNum" sz="quarter" idx="5"/>
          </p:nvPr>
        </p:nvSpPr>
        <p:spPr>
          <a:xfrm>
            <a:off x="3970940" y="8829968"/>
            <a:ext cx="3037840" cy="464820"/>
          </a:xfrm>
          <a:prstGeom prst="rect">
            <a:avLst/>
          </a:prstGeom>
        </p:spPr>
        <p:txBody>
          <a:bodyPr vert="horz" lIns="93160" tIns="46581" rIns="93160" bIns="46581" rtlCol="0" anchor="b"/>
          <a:lstStyle>
            <a:lvl1pPr algn="r">
              <a:defRPr sz="1200"/>
            </a:lvl1pPr>
          </a:lstStyle>
          <a:p>
            <a:fld id="{2CD4C8FC-94DA-4533-8EE5-8B280CCD532E}" type="slidenum">
              <a:rPr lang="en-US" smtClean="0"/>
              <a:pPr/>
              <a:t>‹#›</a:t>
            </a:fld>
            <a:endParaRPr lang="en-US"/>
          </a:p>
        </p:txBody>
      </p:sp>
    </p:spTree>
    <p:extLst>
      <p:ext uri="{BB962C8B-B14F-4D97-AF65-F5344CB8AC3E}">
        <p14:creationId xmlns:p14="http://schemas.microsoft.com/office/powerpoint/2010/main" val="899464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7698">
              <a:defRPr/>
            </a:pPr>
            <a:endParaRPr lang="en-US" dirty="0"/>
          </a:p>
        </p:txBody>
      </p:sp>
      <p:sp>
        <p:nvSpPr>
          <p:cNvPr id="4" name="Slide Number Placeholder 3"/>
          <p:cNvSpPr>
            <a:spLocks noGrp="1"/>
          </p:cNvSpPr>
          <p:nvPr>
            <p:ph type="sldNum" sz="quarter" idx="10"/>
          </p:nvPr>
        </p:nvSpPr>
        <p:spPr/>
        <p:txBody>
          <a:bodyPr/>
          <a:lstStyle/>
          <a:p>
            <a:fld id="{2CD4C8FC-94DA-4533-8EE5-8B280CCD532E}"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D4C8FC-94DA-4533-8EE5-8B280CCD532E}"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txBox="1">
            <a:spLocks noChangeArrowheads="1"/>
          </p:cNvSpPr>
          <p:nvPr userDrawn="1"/>
        </p:nvSpPr>
        <p:spPr bwMode="auto">
          <a:xfrm>
            <a:off x="226953" y="4889520"/>
            <a:ext cx="3687813" cy="1789137"/>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chemeClr val="tx1"/>
              </a:solidFill>
              <a:effectLst/>
              <a:uLnTx/>
              <a:uFillTx/>
              <a:latin typeface="Calibri" pitchFamily="34" charset="0"/>
              <a:ea typeface="+mn-ea"/>
              <a:cs typeface="+mn-cs"/>
            </a:endParaRPr>
          </a:p>
        </p:txBody>
      </p:sp>
      <p:pic>
        <p:nvPicPr>
          <p:cNvPr id="9" name="Picture 8" descr="SLDS logo_f_lower quality.jpg"/>
          <p:cNvPicPr>
            <a:picLocks noChangeAspect="1"/>
          </p:cNvPicPr>
          <p:nvPr userDrawn="1"/>
        </p:nvPicPr>
        <p:blipFill>
          <a:blip r:embed="rId2" cstate="screen"/>
          <a:srcRect/>
          <a:stretch>
            <a:fillRect/>
          </a:stretch>
        </p:blipFill>
        <p:spPr>
          <a:xfrm>
            <a:off x="367984" y="-14749"/>
            <a:ext cx="1594858" cy="41148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3"/>
          <p:cNvSpPr txBox="1">
            <a:spLocks noChangeArrowheads="1"/>
          </p:cNvSpPr>
          <p:nvPr userDrawn="1"/>
        </p:nvSpPr>
        <p:spPr bwMode="auto">
          <a:xfrm>
            <a:off x="226953" y="4889520"/>
            <a:ext cx="3687813" cy="1789137"/>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chemeClr val="tx1"/>
              </a:solidFill>
              <a:effectLst/>
              <a:uLnTx/>
              <a:uFillTx/>
              <a:latin typeface="Calibri" pitchFamily="34" charset="0"/>
              <a:ea typeface="+mn-ea"/>
              <a:cs typeface="+mn-cs"/>
            </a:endParaRPr>
          </a:p>
        </p:txBody>
      </p:sp>
      <p:sp>
        <p:nvSpPr>
          <p:cNvPr id="11" name="Rectangle 10"/>
          <p:cNvSpPr/>
          <p:nvPr userDrawn="1"/>
        </p:nvSpPr>
        <p:spPr bwMode="auto">
          <a:xfrm>
            <a:off x="-1" y="0"/>
            <a:ext cx="9132125" cy="783771"/>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12" name="Rectangle 11"/>
          <p:cNvSpPr/>
          <p:nvPr userDrawn="1"/>
        </p:nvSpPr>
        <p:spPr bwMode="auto">
          <a:xfrm>
            <a:off x="0" y="-7258"/>
            <a:ext cx="9143999" cy="404038"/>
          </a:xfrm>
          <a:prstGeom prst="rect">
            <a:avLst/>
          </a:prstGeom>
          <a:gradFill>
            <a:gsLst>
              <a:gs pos="31000">
                <a:srgbClr val="45496C"/>
              </a:gs>
              <a:gs pos="73000">
                <a:srgbClr val="C2C4D8"/>
              </a:gs>
              <a:gs pos="100000">
                <a:schemeClr val="bg1"/>
              </a:gs>
            </a:gsLst>
            <a:lin ang="10800000" scaled="0"/>
          </a:gra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000" b="1" i="0" u="none" strike="noStrike" cap="none" spc="200" normalizeH="0" baseline="0" dirty="0">
                <a:ln>
                  <a:noFill/>
                </a:ln>
                <a:solidFill>
                  <a:schemeClr val="bg1"/>
                </a:solidFill>
                <a:effectLst/>
                <a:latin typeface="+mn-lt"/>
                <a:cs typeface="Calibri" pitchFamily="34" charset="0"/>
              </a:rPr>
              <a:t>U.</a:t>
            </a:r>
            <a:r>
              <a:rPr kumimoji="0" lang="en-US" sz="300" b="1" i="0" u="none" strike="noStrike" cap="none" spc="200" normalizeH="0" baseline="0" dirty="0">
                <a:ln>
                  <a:noFill/>
                </a:ln>
                <a:solidFill>
                  <a:schemeClr val="bg1"/>
                </a:solidFill>
                <a:effectLst/>
                <a:latin typeface="+mn-lt"/>
                <a:cs typeface="Calibri" pitchFamily="34" charset="0"/>
              </a:rPr>
              <a:t> </a:t>
            </a:r>
            <a:r>
              <a:rPr kumimoji="0" lang="en-US" sz="1000" b="1" i="0" u="none" strike="noStrike" cap="none" spc="200" normalizeH="0" baseline="0" dirty="0">
                <a:ln>
                  <a:noFill/>
                </a:ln>
                <a:solidFill>
                  <a:schemeClr val="bg1"/>
                </a:solidFill>
                <a:effectLst/>
                <a:latin typeface="+mn-lt"/>
                <a:cs typeface="Calibri" pitchFamily="34" charset="0"/>
              </a:rPr>
              <a:t>S. DEPARTMENT OF EDUCATION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p:cNvSpPr/>
          <p:nvPr userDrawn="1"/>
        </p:nvSpPr>
        <p:spPr bwMode="auto">
          <a:xfrm>
            <a:off x="0" y="0"/>
            <a:ext cx="9144000" cy="700644"/>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4" name="Rectangle 3"/>
          <p:cNvSpPr txBox="1">
            <a:spLocks noChangeArrowheads="1"/>
          </p:cNvSpPr>
          <p:nvPr userDrawn="1"/>
        </p:nvSpPr>
        <p:spPr bwMode="auto">
          <a:xfrm>
            <a:off x="226953" y="4889520"/>
            <a:ext cx="3687813" cy="1789137"/>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chemeClr val="tx1"/>
              </a:solidFill>
              <a:effectLst/>
              <a:uLnTx/>
              <a:uFillTx/>
              <a:latin typeface="Calibri" pitchFamily="34" charset="0"/>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vmlDrawing" Target="../drawings/vmlDrawing1.vml"/><Relationship Id="rId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990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2286000"/>
            <a:ext cx="7772400" cy="3352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33" name="Picture 9" descr="DoEd bar.jpg                                                   00018978Graphics Server                BFF25352:"/>
          <p:cNvPicPr>
            <a:picLocks noChangeAspect="1" noChangeArrowheads="1"/>
          </p:cNvPicPr>
          <p:nvPr/>
        </p:nvPicPr>
        <p:blipFill>
          <a:blip r:embed="rId7" cstate="screen"/>
          <a:srcRect/>
          <a:stretch>
            <a:fillRect/>
          </a:stretch>
        </p:blipFill>
        <p:spPr bwMode="auto">
          <a:xfrm>
            <a:off x="0" y="152400"/>
            <a:ext cx="9145588" cy="758825"/>
          </a:xfrm>
          <a:prstGeom prst="rect">
            <a:avLst/>
          </a:prstGeom>
          <a:noFill/>
        </p:spPr>
      </p:pic>
      <p:graphicFrame>
        <p:nvGraphicFramePr>
          <p:cNvPr id="1039" name="Object 15"/>
          <p:cNvGraphicFramePr>
            <a:graphicFrameLocks noChangeAspect="1"/>
          </p:cNvGraphicFramePr>
          <p:nvPr/>
        </p:nvGraphicFramePr>
        <p:xfrm>
          <a:off x="457200" y="5791200"/>
          <a:ext cx="2971800" cy="838200"/>
        </p:xfrm>
        <a:graphic>
          <a:graphicData uri="http://schemas.openxmlformats.org/presentationml/2006/ole">
            <mc:AlternateContent xmlns:mc="http://schemas.openxmlformats.org/markup-compatibility/2006">
              <mc:Choice xmlns:v="urn:schemas-microsoft-com:vml" Requires="v">
                <p:oleObj spid="_x0000_s1058" name="Photo Editor Photo" r:id="rId8" imgW="5714286" imgH="1790476" progId="">
                  <p:embed/>
                </p:oleObj>
              </mc:Choice>
              <mc:Fallback>
                <p:oleObj name="Photo Editor Photo" r:id="rId8" imgW="5714286" imgH="1790476" progId="">
                  <p:embed/>
                  <p:pic>
                    <p:nvPicPr>
                      <p:cNvPr id="1039" name="Object 1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7200" y="5791200"/>
                        <a:ext cx="2971800" cy="838200"/>
                      </a:xfrm>
                      <a:prstGeom prst="rect">
                        <a:avLst/>
                      </a:prstGeom>
                      <a:noFill/>
                      <a:ln>
                        <a:noFill/>
                      </a:ln>
                      <a:extLst>
                        <a:ext uri="{909E8E84-426E-40dd-AFC4-6F175D3DCCD1}">
                          <a14:hiddenFill xmlns="" xmlns:a14="http://schemas.microsoft.com/office/drawing/2010/main">
                            <a:solidFill>
                              <a:srgbClr val="BBE0E3"/>
                            </a:solidFill>
                          </a14:hiddenFill>
                        </a:ext>
                        <a:ext uri="{91240B29-F687-4f45-9708-019B960494DF}">
                          <a14:hiddenLine xmlns="" xmlns:a14="http://schemas.microsoft.com/office/drawing/2010/main" w="9525">
                            <a:solidFill>
                              <a:schemeClr val="tx1"/>
                            </a:solidFill>
                            <a:miter lim="800000"/>
                            <a:headEnd/>
                            <a:tailEnd/>
                          </a14:hiddenLine>
                        </a:ext>
                      </a:extLst>
                    </p:spPr>
                  </p:pic>
                </p:oleObj>
              </mc:Fallback>
            </mc:AlternateContent>
          </a:graphicData>
        </a:graphic>
      </p:graphicFrame>
      <p:sp>
        <p:nvSpPr>
          <p:cNvPr id="9" name="Rectangle 8"/>
          <p:cNvSpPr/>
          <p:nvPr userDrawn="1"/>
        </p:nvSpPr>
        <p:spPr bwMode="auto">
          <a:xfrm>
            <a:off x="0" y="0"/>
            <a:ext cx="9144000" cy="893135"/>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
        <p:nvSpPr>
          <p:cNvPr id="8" name="Rectangle 7"/>
          <p:cNvSpPr/>
          <p:nvPr userDrawn="1"/>
        </p:nvSpPr>
        <p:spPr bwMode="auto">
          <a:xfrm>
            <a:off x="1650380" y="-7258"/>
            <a:ext cx="7493619" cy="404038"/>
          </a:xfrm>
          <a:prstGeom prst="rect">
            <a:avLst/>
          </a:prstGeom>
          <a:gradFill>
            <a:gsLst>
              <a:gs pos="31000">
                <a:srgbClr val="45496C"/>
              </a:gs>
              <a:gs pos="73000">
                <a:srgbClr val="C2C4D8"/>
              </a:gs>
              <a:gs pos="100000">
                <a:schemeClr val="bg1"/>
              </a:gs>
            </a:gsLst>
            <a:lin ang="10800000" scaled="0"/>
          </a:gra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000" b="1" i="0" u="none" strike="noStrike" cap="none" spc="200" normalizeH="0" baseline="0" dirty="0">
                <a:ln>
                  <a:noFill/>
                </a:ln>
                <a:solidFill>
                  <a:schemeClr val="bg1"/>
                </a:solidFill>
                <a:effectLst/>
                <a:latin typeface="+mn-lt"/>
                <a:cs typeface="Calibri" pitchFamily="34" charset="0"/>
              </a:rPr>
              <a:t>U.</a:t>
            </a:r>
            <a:r>
              <a:rPr kumimoji="0" lang="en-US" sz="300" b="1" i="0" u="none" strike="noStrike" cap="none" spc="200" normalizeH="0" baseline="0" dirty="0">
                <a:ln>
                  <a:noFill/>
                </a:ln>
                <a:solidFill>
                  <a:schemeClr val="bg1"/>
                </a:solidFill>
                <a:effectLst/>
                <a:latin typeface="+mn-lt"/>
                <a:cs typeface="Calibri" pitchFamily="34" charset="0"/>
              </a:rPr>
              <a:t> </a:t>
            </a:r>
            <a:r>
              <a:rPr kumimoji="0" lang="en-US" sz="1000" b="1" i="0" u="none" strike="noStrike" cap="none" spc="200" normalizeH="0" baseline="0" dirty="0">
                <a:ln>
                  <a:noFill/>
                </a:ln>
                <a:solidFill>
                  <a:schemeClr val="bg1"/>
                </a:solidFill>
                <a:effectLst/>
                <a:latin typeface="+mn-lt"/>
                <a:cs typeface="Calibri" pitchFamily="34" charset="0"/>
              </a:rPr>
              <a:t>S. DEPARTMENT OF EDUCATION    </a:t>
            </a:r>
          </a:p>
        </p:txBody>
      </p:sp>
      <p:sp>
        <p:nvSpPr>
          <p:cNvPr id="10" name="Rectangle 9"/>
          <p:cNvSpPr/>
          <p:nvPr userDrawn="1"/>
        </p:nvSpPr>
        <p:spPr bwMode="auto">
          <a:xfrm rot="10800000">
            <a:off x="-2" y="-8423"/>
            <a:ext cx="423747" cy="404038"/>
          </a:xfrm>
          <a:prstGeom prst="rect">
            <a:avLst/>
          </a:prstGeom>
          <a:gradFill>
            <a:gsLst>
              <a:gs pos="34000">
                <a:srgbClr val="C2C4D8"/>
              </a:gs>
              <a:gs pos="100000">
                <a:schemeClr val="bg1"/>
              </a:gs>
            </a:gsLst>
            <a:lin ang="10800000" scaled="0"/>
          </a:gradFill>
          <a:ln w="9525" cap="flat" cmpd="sng" algn="ctr">
            <a:noFill/>
            <a:prstDash val="solid"/>
            <a:round/>
            <a:headEnd type="none" w="med" len="med"/>
            <a:tailEnd type="none" w="med" len="med"/>
          </a:ln>
          <a:effectLst/>
        </p:spPr>
        <p:txBody>
          <a:bodyPr vert="horz" wrap="square" lIns="91440" tIns="45720" rIns="27432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spc="200" normalizeH="0" baseline="0" dirty="0">
              <a:ln>
                <a:noFill/>
              </a:ln>
              <a:solidFill>
                <a:schemeClr val="bg1"/>
              </a:solidFill>
              <a:effectLst/>
              <a:latin typeface="+mn-lt"/>
              <a:cs typeface="Calibri"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 id="2147483656" r:id="rId4"/>
  </p:sldLayoutIdLst>
  <p:txStyles>
    <p:titleStyle>
      <a:lvl1pPr algn="l" rtl="0" eaLnBrk="1" fontAlgn="base" hangingPunct="1">
        <a:spcBef>
          <a:spcPct val="0"/>
        </a:spcBef>
        <a:spcAft>
          <a:spcPct val="0"/>
        </a:spcAft>
        <a:defRPr sz="3400" b="1">
          <a:solidFill>
            <a:schemeClr val="tx2"/>
          </a:solidFill>
          <a:latin typeface="+mj-lt"/>
          <a:ea typeface="+mj-ea"/>
          <a:cs typeface="+mj-cs"/>
        </a:defRPr>
      </a:lvl1pPr>
      <a:lvl2pPr algn="l" rtl="0" eaLnBrk="1" fontAlgn="base" hangingPunct="1">
        <a:spcBef>
          <a:spcPct val="0"/>
        </a:spcBef>
        <a:spcAft>
          <a:spcPct val="0"/>
        </a:spcAft>
        <a:defRPr sz="3400" b="1">
          <a:solidFill>
            <a:schemeClr val="tx2"/>
          </a:solidFill>
          <a:latin typeface="Arial Narrow" pitchFamily="34" charset="0"/>
        </a:defRPr>
      </a:lvl2pPr>
      <a:lvl3pPr algn="l" rtl="0" eaLnBrk="1" fontAlgn="base" hangingPunct="1">
        <a:spcBef>
          <a:spcPct val="0"/>
        </a:spcBef>
        <a:spcAft>
          <a:spcPct val="0"/>
        </a:spcAft>
        <a:defRPr sz="3400" b="1">
          <a:solidFill>
            <a:schemeClr val="tx2"/>
          </a:solidFill>
          <a:latin typeface="Arial Narrow" pitchFamily="34" charset="0"/>
        </a:defRPr>
      </a:lvl3pPr>
      <a:lvl4pPr algn="l" rtl="0" eaLnBrk="1" fontAlgn="base" hangingPunct="1">
        <a:spcBef>
          <a:spcPct val="0"/>
        </a:spcBef>
        <a:spcAft>
          <a:spcPct val="0"/>
        </a:spcAft>
        <a:defRPr sz="3400" b="1">
          <a:solidFill>
            <a:schemeClr val="tx2"/>
          </a:solidFill>
          <a:latin typeface="Arial Narrow" pitchFamily="34" charset="0"/>
        </a:defRPr>
      </a:lvl4pPr>
      <a:lvl5pPr algn="l" rtl="0" eaLnBrk="1" fontAlgn="base" hangingPunct="1">
        <a:spcBef>
          <a:spcPct val="0"/>
        </a:spcBef>
        <a:spcAft>
          <a:spcPct val="0"/>
        </a:spcAft>
        <a:defRPr sz="3400" b="1">
          <a:solidFill>
            <a:schemeClr val="tx2"/>
          </a:solidFill>
          <a:latin typeface="Arial Narrow" pitchFamily="34" charset="0"/>
        </a:defRPr>
      </a:lvl5pPr>
      <a:lvl6pPr marL="457200" algn="l" rtl="0" eaLnBrk="1" fontAlgn="base" hangingPunct="1">
        <a:spcBef>
          <a:spcPct val="0"/>
        </a:spcBef>
        <a:spcAft>
          <a:spcPct val="0"/>
        </a:spcAft>
        <a:defRPr sz="3400" b="1">
          <a:solidFill>
            <a:schemeClr val="tx2"/>
          </a:solidFill>
          <a:latin typeface="Arial Narrow" pitchFamily="34" charset="0"/>
        </a:defRPr>
      </a:lvl6pPr>
      <a:lvl7pPr marL="914400" algn="l" rtl="0" eaLnBrk="1" fontAlgn="base" hangingPunct="1">
        <a:spcBef>
          <a:spcPct val="0"/>
        </a:spcBef>
        <a:spcAft>
          <a:spcPct val="0"/>
        </a:spcAft>
        <a:defRPr sz="3400" b="1">
          <a:solidFill>
            <a:schemeClr val="tx2"/>
          </a:solidFill>
          <a:latin typeface="Arial Narrow" pitchFamily="34" charset="0"/>
        </a:defRPr>
      </a:lvl7pPr>
      <a:lvl8pPr marL="1371600" algn="l" rtl="0" eaLnBrk="1" fontAlgn="base" hangingPunct="1">
        <a:spcBef>
          <a:spcPct val="0"/>
        </a:spcBef>
        <a:spcAft>
          <a:spcPct val="0"/>
        </a:spcAft>
        <a:defRPr sz="3400" b="1">
          <a:solidFill>
            <a:schemeClr val="tx2"/>
          </a:solidFill>
          <a:latin typeface="Arial Narrow" pitchFamily="34" charset="0"/>
        </a:defRPr>
      </a:lvl8pPr>
      <a:lvl9pPr marL="1828800" algn="l" rtl="0" eaLnBrk="1" fontAlgn="base" hangingPunct="1">
        <a:spcBef>
          <a:spcPct val="0"/>
        </a:spcBef>
        <a:spcAft>
          <a:spcPct val="0"/>
        </a:spcAft>
        <a:defRPr sz="3400" b="1">
          <a:solidFill>
            <a:schemeClr val="tx2"/>
          </a:solidFill>
          <a:latin typeface="Arial Narrow" pitchFamily="34"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sz="1400">
          <a:solidFill>
            <a:schemeClr val="tx1"/>
          </a:solidFill>
          <a:latin typeface="+mn-lt"/>
        </a:defRPr>
      </a:lvl4pPr>
      <a:lvl5pPr marL="2057400" indent="-228600" algn="l" rtl="0" eaLnBrk="1" fontAlgn="base" hangingPunct="1">
        <a:spcBef>
          <a:spcPct val="20000"/>
        </a:spcBef>
        <a:spcAft>
          <a:spcPct val="0"/>
        </a:spcAft>
        <a:buChar char="»"/>
        <a:defRPr sz="1200">
          <a:solidFill>
            <a:schemeClr val="tx1"/>
          </a:solidFill>
          <a:latin typeface="+mn-lt"/>
        </a:defRPr>
      </a:lvl5pPr>
      <a:lvl6pPr marL="2514600" indent="-228600" algn="l" rtl="0" eaLnBrk="1" fontAlgn="base" hangingPunct="1">
        <a:spcBef>
          <a:spcPct val="20000"/>
        </a:spcBef>
        <a:spcAft>
          <a:spcPct val="0"/>
        </a:spcAft>
        <a:buChar char="»"/>
        <a:defRPr sz="1200">
          <a:solidFill>
            <a:schemeClr val="tx1"/>
          </a:solidFill>
          <a:latin typeface="+mn-lt"/>
        </a:defRPr>
      </a:lvl6pPr>
      <a:lvl7pPr marL="2971800" indent="-228600" algn="l" rtl="0" eaLnBrk="1" fontAlgn="base" hangingPunct="1">
        <a:spcBef>
          <a:spcPct val="20000"/>
        </a:spcBef>
        <a:spcAft>
          <a:spcPct val="0"/>
        </a:spcAft>
        <a:buChar char="»"/>
        <a:defRPr sz="1200">
          <a:solidFill>
            <a:schemeClr val="tx1"/>
          </a:solidFill>
          <a:latin typeface="+mn-lt"/>
        </a:defRPr>
      </a:lvl7pPr>
      <a:lvl8pPr marL="3429000" indent="-228600" algn="l" rtl="0" eaLnBrk="1" fontAlgn="base" hangingPunct="1">
        <a:spcBef>
          <a:spcPct val="20000"/>
        </a:spcBef>
        <a:spcAft>
          <a:spcPct val="0"/>
        </a:spcAft>
        <a:buChar char="»"/>
        <a:defRPr sz="1200">
          <a:solidFill>
            <a:schemeClr val="tx1"/>
          </a:solidFill>
          <a:latin typeface="+mn-lt"/>
        </a:defRPr>
      </a:lvl8pPr>
      <a:lvl9pPr marL="3886200" indent="-228600"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nces.ed.gov/programs/SLDS" TargetMode="Externa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nces.ed.gov/programs/slds/" TargetMode="External"/><Relationship Id="rId2" Type="http://schemas.openxmlformats.org/officeDocument/2006/relationships/hyperlink" Target="http://ies.ed.gov/funding" TargetMode="External"/><Relationship Id="rId1" Type="http://schemas.openxmlformats.org/officeDocument/2006/relationships/slideLayout" Target="../slideLayouts/slideLayout2.xml"/><Relationship Id="rId4" Type="http://schemas.openxmlformats.org/officeDocument/2006/relationships/hyperlink" Target="http://grants.gov/"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iesreview.ed.gov/"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ies.ed.gov/funding" TargetMode="External"/><Relationship Id="rId2" Type="http://schemas.openxmlformats.org/officeDocument/2006/relationships/hyperlink" Target="http://nces.ed.gov/programs/sld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mailto:Kristen.King@ed.gov" TargetMode="External"/><Relationship Id="rId3" Type="http://schemas.openxmlformats.org/officeDocument/2006/relationships/image" Target="../media/image6.jpeg"/><Relationship Id="rId7" Type="http://schemas.openxmlformats.org/officeDocument/2006/relationships/hyperlink" Target="mailto:Charles.McGrew@ed.go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Nancy.Sharkey@ed.gov" TargetMode="External"/><Relationship Id="rId5" Type="http://schemas.openxmlformats.org/officeDocument/2006/relationships/hyperlink" Target="http://ies.ed.gov/funding" TargetMode="External"/><Relationship Id="rId4" Type="http://schemas.openxmlformats.org/officeDocument/2006/relationships/hyperlink" Target="http://nces.ed.gov/programs/SLD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153891" y="6460629"/>
            <a:ext cx="3787446" cy="307777"/>
          </a:xfrm>
          <a:prstGeom prst="rect">
            <a:avLst/>
          </a:prstGeom>
          <a:noFill/>
        </p:spPr>
        <p:txBody>
          <a:bodyPr wrap="square" rtlCol="0">
            <a:spAutoFit/>
          </a:bodyPr>
          <a:lstStyle/>
          <a:p>
            <a:pPr algn="r"/>
            <a:r>
              <a:rPr lang="en-US" sz="1400" dirty="0">
                <a:solidFill>
                  <a:srgbClr val="002060"/>
                </a:solidFill>
                <a:latin typeface="Consolas" pitchFamily="49" charset="0"/>
                <a:cs typeface="Consolas" pitchFamily="49" charset="0"/>
                <a:hlinkClick r:id="rId2"/>
              </a:rPr>
              <a:t>http://nces.ed.gov/programs/SLDS</a:t>
            </a:r>
            <a:r>
              <a:rPr lang="en-US" sz="1400" dirty="0">
                <a:solidFill>
                  <a:srgbClr val="002060"/>
                </a:solidFill>
                <a:latin typeface="Consolas" pitchFamily="49" charset="0"/>
                <a:cs typeface="Consolas" pitchFamily="49" charset="0"/>
              </a:rPr>
              <a:t>  </a:t>
            </a:r>
          </a:p>
        </p:txBody>
      </p:sp>
      <p:sp>
        <p:nvSpPr>
          <p:cNvPr id="6" name="Rectangle 5"/>
          <p:cNvSpPr/>
          <p:nvPr/>
        </p:nvSpPr>
        <p:spPr>
          <a:xfrm>
            <a:off x="4668983" y="5701424"/>
            <a:ext cx="4267200" cy="1077218"/>
          </a:xfrm>
          <a:prstGeom prst="rect">
            <a:avLst/>
          </a:prstGeom>
        </p:spPr>
        <p:txBody>
          <a:bodyPr wrap="square">
            <a:spAutoFit/>
          </a:bodyPr>
          <a:lstStyle/>
          <a:p>
            <a:pPr algn="r"/>
            <a:r>
              <a:rPr kumimoji="1" lang="en-US" sz="1600" dirty="0">
                <a:solidFill>
                  <a:schemeClr val="tx1">
                    <a:lumMod val="75000"/>
                    <a:lumOff val="25000"/>
                  </a:schemeClr>
                </a:solidFill>
                <a:latin typeface="Gill Sans MT" pitchFamily="34" charset="0"/>
                <a:cs typeface="Calibri" pitchFamily="34" charset="0"/>
              </a:rPr>
              <a:t>Nancy Sharkey, Program Officer</a:t>
            </a:r>
          </a:p>
          <a:p>
            <a:pPr algn="r"/>
            <a:r>
              <a:rPr kumimoji="1" lang="en-US" sz="1600" dirty="0">
                <a:solidFill>
                  <a:schemeClr val="tx1">
                    <a:lumMod val="75000"/>
                    <a:lumOff val="25000"/>
                  </a:schemeClr>
                </a:solidFill>
                <a:latin typeface="Gill Sans MT" pitchFamily="34" charset="0"/>
                <a:cs typeface="Calibri" pitchFamily="34" charset="0"/>
              </a:rPr>
              <a:t> Charles McGrew, Program Officer</a:t>
            </a:r>
          </a:p>
          <a:p>
            <a:pPr algn="r"/>
            <a:r>
              <a:rPr kumimoji="1" lang="en-US" sz="1600" dirty="0">
                <a:solidFill>
                  <a:schemeClr val="tx1">
                    <a:lumMod val="75000"/>
                    <a:lumOff val="25000"/>
                  </a:schemeClr>
                </a:solidFill>
                <a:latin typeface="Gill Sans MT" pitchFamily="34" charset="0"/>
                <a:cs typeface="Calibri" pitchFamily="34" charset="0"/>
              </a:rPr>
              <a:t>Kristen King, Program Officer</a:t>
            </a:r>
          </a:p>
          <a:p>
            <a:pPr algn="r"/>
            <a:endParaRPr kumimoji="1" lang="en-US" sz="1600" dirty="0">
              <a:solidFill>
                <a:schemeClr val="tx1">
                  <a:lumMod val="75000"/>
                  <a:lumOff val="25000"/>
                </a:schemeClr>
              </a:solidFill>
              <a:latin typeface="Gill Sans MT" pitchFamily="34" charset="0"/>
              <a:cs typeface="Calibri" pitchFamily="34" charset="0"/>
            </a:endParaRPr>
          </a:p>
        </p:txBody>
      </p:sp>
      <p:pic>
        <p:nvPicPr>
          <p:cNvPr id="8" name="Picture 7" descr="IES NCES logo"/>
          <p:cNvPicPr>
            <a:picLocks noChangeAspect="1"/>
          </p:cNvPicPr>
          <p:nvPr/>
        </p:nvPicPr>
        <p:blipFill>
          <a:blip r:embed="rId3" cstate="screen"/>
          <a:stretch>
            <a:fillRect/>
          </a:stretch>
        </p:blipFill>
        <p:spPr>
          <a:xfrm>
            <a:off x="257216" y="5715986"/>
            <a:ext cx="3127252" cy="981278"/>
          </a:xfrm>
          <a:prstGeom prst="rect">
            <a:avLst/>
          </a:prstGeom>
        </p:spPr>
      </p:pic>
      <p:cxnSp>
        <p:nvCxnSpPr>
          <p:cNvPr id="13" name="Straight Connector 12">
            <a:extLst>
              <a:ext uri="{C183D7F6-B498-43B3-948B-1728B52AA6E4}">
                <adec:decorative xmlns:adec="http://schemas.microsoft.com/office/drawing/2017/decorative" val="1"/>
              </a:ext>
            </a:extLst>
          </p:cNvPr>
          <p:cNvCxnSpPr/>
          <p:nvPr/>
        </p:nvCxnSpPr>
        <p:spPr bwMode="auto">
          <a:xfrm>
            <a:off x="5004" y="5607905"/>
            <a:ext cx="9144000" cy="0"/>
          </a:xfrm>
          <a:prstGeom prst="line">
            <a:avLst/>
          </a:prstGeom>
          <a:solidFill>
            <a:schemeClr val="accent1"/>
          </a:solidFill>
          <a:ln w="57150" cap="flat" cmpd="sng" algn="ctr">
            <a:solidFill>
              <a:srgbClr val="F0F1F6"/>
            </a:solidFill>
            <a:prstDash val="solid"/>
            <a:round/>
            <a:headEnd type="none" w="med" len="med"/>
            <a:tailEnd type="none" w="med" len="med"/>
          </a:ln>
          <a:effectLst/>
        </p:spPr>
      </p:cxnSp>
      <p:sp>
        <p:nvSpPr>
          <p:cNvPr id="5" name="Rectangle 3"/>
          <p:cNvSpPr txBox="1">
            <a:spLocks noChangeArrowheads="1"/>
          </p:cNvSpPr>
          <p:nvPr/>
        </p:nvSpPr>
        <p:spPr bwMode="auto">
          <a:xfrm>
            <a:off x="2790255" y="3886200"/>
            <a:ext cx="4121184" cy="175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3100"/>
              </a:lnSpc>
              <a:spcBef>
                <a:spcPts val="0"/>
              </a:spcBef>
              <a:spcAft>
                <a:spcPct val="0"/>
              </a:spcAft>
              <a:buClrTx/>
              <a:buSzTx/>
              <a:buFontTx/>
              <a:buNone/>
              <a:tabLst/>
              <a:defRPr/>
            </a:pPr>
            <a:r>
              <a:rPr kumimoji="0" lang="en-US" sz="2800" b="0" i="0" u="none" strike="noStrike" kern="0" cap="none" spc="1870" normalizeH="0" noProof="0" dirty="0">
                <a:ln>
                  <a:noFill/>
                </a:ln>
                <a:solidFill>
                  <a:srgbClr val="002060"/>
                </a:solidFill>
                <a:effectLst/>
                <a:uLnTx/>
                <a:uFillTx/>
                <a:latin typeface="Calibri" pitchFamily="34" charset="0"/>
                <a:ea typeface="+mn-ea"/>
                <a:cs typeface="+mn-cs"/>
              </a:rPr>
              <a:t>Statewide</a:t>
            </a:r>
          </a:p>
          <a:p>
            <a:pPr marL="342900" marR="0" lvl="0" indent="-342900" algn="l" defTabSz="914400" rtl="0" eaLnBrk="1" fontAlgn="base" latinLnBrk="0" hangingPunct="1">
              <a:lnSpc>
                <a:spcPts val="3100"/>
              </a:lnSpc>
              <a:spcBef>
                <a:spcPts val="0"/>
              </a:spcBef>
              <a:spcAft>
                <a:spcPct val="0"/>
              </a:spcAft>
              <a:buClrTx/>
              <a:buSzTx/>
              <a:buFontTx/>
              <a:buNone/>
              <a:tabLst/>
              <a:defRPr/>
            </a:pPr>
            <a:r>
              <a:rPr kumimoji="0" lang="en-US" sz="2800" b="0" i="0" u="none" strike="noStrike" kern="0" cap="none" spc="1140" normalizeH="0" noProof="0" dirty="0">
                <a:ln>
                  <a:noFill/>
                </a:ln>
                <a:solidFill>
                  <a:srgbClr val="002060"/>
                </a:solidFill>
                <a:effectLst/>
                <a:uLnTx/>
                <a:uFillTx/>
                <a:latin typeface="Calibri" pitchFamily="34" charset="0"/>
                <a:ea typeface="+mn-ea"/>
                <a:cs typeface="+mn-cs"/>
              </a:rPr>
              <a:t>Longitudinal</a:t>
            </a:r>
          </a:p>
          <a:p>
            <a:pPr marL="342900" marR="0" lvl="0" indent="-342900" algn="l" defTabSz="914400" rtl="0" eaLnBrk="1" fontAlgn="base" latinLnBrk="0" hangingPunct="1">
              <a:lnSpc>
                <a:spcPts val="3100"/>
              </a:lnSpc>
              <a:spcBef>
                <a:spcPts val="0"/>
              </a:spcBef>
              <a:spcAft>
                <a:spcPct val="0"/>
              </a:spcAft>
              <a:buClrTx/>
              <a:buSzTx/>
              <a:buFontTx/>
              <a:buNone/>
              <a:tabLst/>
              <a:defRPr/>
            </a:pPr>
            <a:r>
              <a:rPr kumimoji="0" lang="en-US" sz="2800" b="0" i="0" u="none" strike="noStrike" kern="0" cap="none" spc="1040" normalizeH="0" baseline="0" noProof="0" dirty="0">
                <a:ln>
                  <a:noFill/>
                </a:ln>
                <a:solidFill>
                  <a:srgbClr val="002060"/>
                </a:solidFill>
                <a:effectLst/>
                <a:uLnTx/>
                <a:uFillTx/>
                <a:latin typeface="Calibri" pitchFamily="34" charset="0"/>
                <a:ea typeface="+mn-ea"/>
                <a:cs typeface="+mn-cs"/>
              </a:rPr>
              <a:t>Data</a:t>
            </a:r>
            <a:r>
              <a:rPr kumimoji="0" lang="en-US" sz="2800" b="0" i="0" u="none" strike="noStrike" kern="0" cap="none" spc="960" normalizeH="0" baseline="0" noProof="0" dirty="0">
                <a:ln>
                  <a:noFill/>
                </a:ln>
                <a:solidFill>
                  <a:srgbClr val="002060"/>
                </a:solidFill>
                <a:effectLst/>
                <a:uLnTx/>
                <a:uFillTx/>
                <a:latin typeface="Calibri" pitchFamily="34" charset="0"/>
                <a:ea typeface="+mn-ea"/>
                <a:cs typeface="+mn-cs"/>
              </a:rPr>
              <a:t> </a:t>
            </a:r>
            <a:r>
              <a:rPr kumimoji="0" lang="en-US" sz="2800" b="0" i="0" u="none" strike="noStrike" kern="0" cap="none" spc="1040" normalizeH="0" baseline="0" noProof="0" dirty="0">
                <a:ln>
                  <a:noFill/>
                </a:ln>
                <a:solidFill>
                  <a:srgbClr val="002060"/>
                </a:solidFill>
                <a:effectLst/>
                <a:uLnTx/>
                <a:uFillTx/>
                <a:latin typeface="Calibri" pitchFamily="34" charset="0"/>
                <a:ea typeface="+mn-ea"/>
                <a:cs typeface="+mn-cs"/>
              </a:rPr>
              <a:t>Systems</a:t>
            </a:r>
          </a:p>
          <a:p>
            <a:pPr marL="342900" marR="0" lvl="0" indent="-342900" algn="l" defTabSz="914400" rtl="0" eaLnBrk="1" fontAlgn="base" latinLnBrk="0" hangingPunct="1">
              <a:lnSpc>
                <a:spcPct val="100000"/>
              </a:lnSpc>
              <a:spcBef>
                <a:spcPts val="0"/>
              </a:spcBef>
              <a:spcAft>
                <a:spcPct val="0"/>
              </a:spcAft>
              <a:buClrTx/>
              <a:buSzTx/>
              <a:buFontTx/>
              <a:buNone/>
              <a:tabLst/>
              <a:defRPr/>
            </a:pPr>
            <a:r>
              <a:rPr kumimoji="0" lang="en-US" sz="2000" b="0" i="0" u="none" strike="noStrike" kern="0" cap="none" spc="1250" normalizeH="0" noProof="0" dirty="0">
                <a:ln>
                  <a:noFill/>
                </a:ln>
                <a:solidFill>
                  <a:srgbClr val="522871"/>
                </a:solidFill>
                <a:effectLst/>
                <a:uLnTx/>
                <a:uFillTx/>
                <a:latin typeface="Calibri" pitchFamily="34" charset="0"/>
                <a:ea typeface="+mn-ea"/>
                <a:cs typeface="+mn-cs"/>
              </a:rPr>
              <a:t>Grant Program</a:t>
            </a:r>
          </a:p>
        </p:txBody>
      </p:sp>
      <p:pic>
        <p:nvPicPr>
          <p:cNvPr id="4" name="Picture 3" descr="SLDS logo"/>
          <p:cNvPicPr>
            <a:picLocks noChangeAspect="1"/>
          </p:cNvPicPr>
          <p:nvPr/>
        </p:nvPicPr>
        <p:blipFill>
          <a:blip r:embed="rId4" cstate="screen"/>
          <a:stretch>
            <a:fillRect/>
          </a:stretch>
        </p:blipFill>
        <p:spPr>
          <a:xfrm>
            <a:off x="2855002" y="1008256"/>
            <a:ext cx="3401504" cy="291161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Award Information</a:t>
            </a:r>
          </a:p>
        </p:txBody>
      </p:sp>
      <p:sp>
        <p:nvSpPr>
          <p:cNvPr id="3" name="Content Placeholder 2"/>
          <p:cNvSpPr>
            <a:spLocks noGrp="1"/>
          </p:cNvSpPr>
          <p:nvPr>
            <p:ph idx="1"/>
          </p:nvPr>
        </p:nvSpPr>
        <p:spPr>
          <a:xfrm>
            <a:off x="685800" y="2286000"/>
            <a:ext cx="7772400" cy="3812796"/>
          </a:xfrm>
        </p:spPr>
        <p:txBody>
          <a:bodyPr/>
          <a:lstStyle/>
          <a:p>
            <a:r>
              <a:rPr lang="en-US" sz="2400" dirty="0"/>
              <a:t>Cooperative agreement</a:t>
            </a:r>
          </a:p>
          <a:p>
            <a:r>
              <a:rPr lang="en-US" sz="2400" dirty="0"/>
              <a:t>States may apply for one priority area.</a:t>
            </a:r>
          </a:p>
          <a:p>
            <a:r>
              <a:rPr lang="en-US" sz="2400" dirty="0"/>
              <a:t>Estimated range of awards: </a:t>
            </a:r>
            <a:br>
              <a:rPr lang="en-US" sz="2400" dirty="0"/>
            </a:br>
            <a:r>
              <a:rPr lang="en-US" sz="2400" dirty="0"/>
              <a:t>$1,000,000 to $3,250,000</a:t>
            </a:r>
          </a:p>
          <a:p>
            <a:r>
              <a:rPr lang="en-US" sz="2400" dirty="0"/>
              <a:t>States awarded an SLDS grant are eligible to receive $250,000 in additional funding to help the U.S. Department of Education test a proposed school-level poverty measure. </a:t>
            </a:r>
          </a:p>
          <a:p>
            <a:r>
              <a:rPr lang="en-US" sz="2400" dirty="0"/>
              <a:t>Project period: 48 months</a:t>
            </a:r>
          </a:p>
          <a:p>
            <a:pPr marL="0" indent="0">
              <a:buNone/>
            </a:pPr>
            <a:r>
              <a:rPr lang="en-US" dirty="0"/>
              <a:t>   </a:t>
            </a:r>
          </a:p>
        </p:txBody>
      </p:sp>
    </p:spTree>
    <p:extLst>
      <p:ext uri="{BB962C8B-B14F-4D97-AF65-F5344CB8AC3E}">
        <p14:creationId xmlns:p14="http://schemas.microsoft.com/office/powerpoint/2010/main" val="2738645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336A6-3B7B-4495-8531-F1E63A2B9301}"/>
              </a:ext>
            </a:extLst>
          </p:cNvPr>
          <p:cNvSpPr>
            <a:spLocks noGrp="1"/>
          </p:cNvSpPr>
          <p:nvPr>
            <p:ph type="title"/>
          </p:nvPr>
        </p:nvSpPr>
        <p:spPr/>
        <p:txBody>
          <a:bodyPr/>
          <a:lstStyle/>
          <a:p>
            <a:r>
              <a:rPr lang="en-US" dirty="0"/>
              <a:t>Additional Requirements</a:t>
            </a:r>
          </a:p>
        </p:txBody>
      </p:sp>
      <p:sp>
        <p:nvSpPr>
          <p:cNvPr id="3" name="Content Placeholder 2">
            <a:extLst>
              <a:ext uri="{FF2B5EF4-FFF2-40B4-BE49-F238E27FC236}">
                <a16:creationId xmlns:a16="http://schemas.microsoft.com/office/drawing/2014/main" id="{3CDB584E-7134-47BB-8C3E-1BE2147A3504}"/>
              </a:ext>
            </a:extLst>
          </p:cNvPr>
          <p:cNvSpPr>
            <a:spLocks noGrp="1"/>
          </p:cNvSpPr>
          <p:nvPr>
            <p:ph idx="1"/>
          </p:nvPr>
        </p:nvSpPr>
        <p:spPr/>
        <p:txBody>
          <a:bodyPr/>
          <a:lstStyle/>
          <a:p>
            <a:r>
              <a:rPr lang="en-US" dirty="0"/>
              <a:t>Data Security and Privacy Documentation</a:t>
            </a:r>
          </a:p>
          <a:p>
            <a:pPr lvl="1"/>
            <a:r>
              <a:rPr lang="en-US" dirty="0"/>
              <a:t>As part of the initial application</a:t>
            </a:r>
          </a:p>
          <a:p>
            <a:pPr lvl="1"/>
            <a:r>
              <a:rPr lang="en-US" dirty="0"/>
              <a:t>Updated throughout the grant performance period</a:t>
            </a:r>
          </a:p>
          <a:p>
            <a:r>
              <a:rPr lang="en-US" dirty="0"/>
              <a:t>Institutional Review Board (IRB) </a:t>
            </a:r>
          </a:p>
          <a:p>
            <a:pPr lvl="1"/>
            <a:r>
              <a:rPr lang="en-US" dirty="0"/>
              <a:t>If your application is recommended or selected for funding</a:t>
            </a:r>
          </a:p>
          <a:p>
            <a:endParaRPr lang="en-US" dirty="0"/>
          </a:p>
          <a:p>
            <a:endParaRPr lang="en-US" dirty="0"/>
          </a:p>
        </p:txBody>
      </p:sp>
    </p:spTree>
    <p:extLst>
      <p:ext uri="{BB962C8B-B14F-4D97-AF65-F5344CB8AC3E}">
        <p14:creationId xmlns:p14="http://schemas.microsoft.com/office/powerpoint/2010/main" val="1259293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340F2-A176-4F9B-87EB-E3D7D9B1BBE9}"/>
              </a:ext>
            </a:extLst>
          </p:cNvPr>
          <p:cNvSpPr>
            <a:spLocks noGrp="1"/>
          </p:cNvSpPr>
          <p:nvPr>
            <p:ph type="title"/>
          </p:nvPr>
        </p:nvSpPr>
        <p:spPr/>
        <p:txBody>
          <a:bodyPr/>
          <a:lstStyle/>
          <a:p>
            <a:r>
              <a:rPr lang="en-US" dirty="0"/>
              <a:t>Data Security and Privacy Documentation</a:t>
            </a:r>
          </a:p>
        </p:txBody>
      </p:sp>
      <p:sp>
        <p:nvSpPr>
          <p:cNvPr id="3" name="Content Placeholder 2">
            <a:extLst>
              <a:ext uri="{FF2B5EF4-FFF2-40B4-BE49-F238E27FC236}">
                <a16:creationId xmlns:a16="http://schemas.microsoft.com/office/drawing/2014/main" id="{6EE784B2-32E2-4637-AA64-8D10E1A4BAD5}"/>
              </a:ext>
            </a:extLst>
          </p:cNvPr>
          <p:cNvSpPr>
            <a:spLocks noGrp="1"/>
          </p:cNvSpPr>
          <p:nvPr>
            <p:ph idx="1"/>
          </p:nvPr>
        </p:nvSpPr>
        <p:spPr/>
        <p:txBody>
          <a:bodyPr/>
          <a:lstStyle/>
          <a:p>
            <a:r>
              <a:rPr lang="en-US" dirty="0"/>
              <a:t>Include sections of State laws and regulations concerning the confidentiality of individual records.</a:t>
            </a:r>
          </a:p>
          <a:p>
            <a:r>
              <a:rPr lang="en-US" dirty="0"/>
              <a:t>Include any currently existing policies related to data security and privacy</a:t>
            </a:r>
          </a:p>
        </p:txBody>
      </p:sp>
    </p:spTree>
    <p:extLst>
      <p:ext uri="{BB962C8B-B14F-4D97-AF65-F5344CB8AC3E}">
        <p14:creationId xmlns:p14="http://schemas.microsoft.com/office/powerpoint/2010/main" val="4247027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F7726-B103-4236-8F34-55FE5A1C9510}"/>
              </a:ext>
            </a:extLst>
          </p:cNvPr>
          <p:cNvSpPr>
            <a:spLocks noGrp="1"/>
          </p:cNvSpPr>
          <p:nvPr>
            <p:ph type="title"/>
          </p:nvPr>
        </p:nvSpPr>
        <p:spPr>
          <a:xfrm>
            <a:off x="685800" y="590550"/>
            <a:ext cx="7772400" cy="1057275"/>
          </a:xfrm>
        </p:spPr>
        <p:txBody>
          <a:bodyPr/>
          <a:lstStyle/>
          <a:p>
            <a:r>
              <a:rPr lang="en-US" dirty="0"/>
              <a:t>Data Security and Privacy Documentation</a:t>
            </a:r>
          </a:p>
        </p:txBody>
      </p:sp>
      <p:sp>
        <p:nvSpPr>
          <p:cNvPr id="3" name="Content Placeholder 2">
            <a:extLst>
              <a:ext uri="{FF2B5EF4-FFF2-40B4-BE49-F238E27FC236}">
                <a16:creationId xmlns:a16="http://schemas.microsoft.com/office/drawing/2014/main" id="{1E1E480E-1325-49BE-8D6D-41C288093662}"/>
              </a:ext>
            </a:extLst>
          </p:cNvPr>
          <p:cNvSpPr>
            <a:spLocks noGrp="1"/>
          </p:cNvSpPr>
          <p:nvPr>
            <p:ph idx="1"/>
          </p:nvPr>
        </p:nvSpPr>
        <p:spPr>
          <a:xfrm>
            <a:off x="685800" y="1771650"/>
            <a:ext cx="7772400" cy="4095750"/>
          </a:xfrm>
        </p:spPr>
        <p:txBody>
          <a:bodyPr/>
          <a:lstStyle/>
          <a:p>
            <a:r>
              <a:rPr lang="en-US" sz="2000" dirty="0"/>
              <a:t>Examples include, but are not limited to:</a:t>
            </a:r>
          </a:p>
          <a:p>
            <a:pPr lvl="1"/>
            <a:r>
              <a:rPr lang="en-US" sz="2000" dirty="0"/>
              <a:t>Data security policies</a:t>
            </a:r>
          </a:p>
          <a:p>
            <a:pPr lvl="1"/>
            <a:r>
              <a:rPr lang="en-US" sz="2000" dirty="0"/>
              <a:t>Staff access policies</a:t>
            </a:r>
          </a:p>
          <a:p>
            <a:pPr lvl="1"/>
            <a:r>
              <a:rPr lang="en-US" sz="2000" dirty="0"/>
              <a:t>Acceptable use policies</a:t>
            </a:r>
          </a:p>
          <a:p>
            <a:pPr lvl="1"/>
            <a:r>
              <a:rPr lang="en-US" sz="2000" dirty="0"/>
              <a:t>Associated State IT security policies</a:t>
            </a:r>
          </a:p>
          <a:p>
            <a:pPr lvl="1"/>
            <a:r>
              <a:rPr lang="en-US" sz="2000" dirty="0"/>
              <a:t>Researcher access agreements/policies</a:t>
            </a:r>
          </a:p>
          <a:p>
            <a:pPr lvl="1"/>
            <a:r>
              <a:rPr lang="en-US" sz="2000" dirty="0"/>
              <a:t>Data sharing agreements/policies</a:t>
            </a:r>
          </a:p>
          <a:p>
            <a:pPr lvl="1"/>
            <a:r>
              <a:rPr lang="en-US" sz="2000" dirty="0"/>
              <a:t>Data flow documentation planned and/or implemented</a:t>
            </a:r>
          </a:p>
          <a:p>
            <a:pPr lvl="1"/>
            <a:r>
              <a:rPr lang="en-US" sz="2000" dirty="0"/>
              <a:t>Data Governance policies</a:t>
            </a:r>
          </a:p>
          <a:p>
            <a:pPr lvl="1"/>
            <a:r>
              <a:rPr lang="en-US" sz="2000" dirty="0"/>
              <a:t>Organizational charts showing where the project fits into the organizational structure</a:t>
            </a:r>
          </a:p>
          <a:p>
            <a:pPr lvl="1"/>
            <a:endParaRPr lang="en-US" dirty="0"/>
          </a:p>
          <a:p>
            <a:endParaRPr lang="en-US" dirty="0"/>
          </a:p>
        </p:txBody>
      </p:sp>
    </p:spTree>
    <p:extLst>
      <p:ext uri="{BB962C8B-B14F-4D97-AF65-F5344CB8AC3E}">
        <p14:creationId xmlns:p14="http://schemas.microsoft.com/office/powerpoint/2010/main" val="83905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713" y="582171"/>
            <a:ext cx="7772400" cy="1143000"/>
          </a:xfrm>
        </p:spPr>
        <p:txBody>
          <a:bodyPr/>
          <a:lstStyle/>
          <a:p>
            <a:r>
              <a:rPr lang="en-US" dirty="0"/>
              <a:t>Institutional Review Board (IRB) Approval</a:t>
            </a:r>
          </a:p>
        </p:txBody>
      </p:sp>
      <p:sp>
        <p:nvSpPr>
          <p:cNvPr id="3" name="Content Placeholder 2"/>
          <p:cNvSpPr>
            <a:spLocks noGrp="1"/>
          </p:cNvSpPr>
          <p:nvPr>
            <p:ph idx="1"/>
          </p:nvPr>
        </p:nvSpPr>
        <p:spPr>
          <a:xfrm>
            <a:off x="511564" y="1609534"/>
            <a:ext cx="8319248" cy="4894729"/>
          </a:xfrm>
        </p:spPr>
        <p:txBody>
          <a:bodyPr/>
          <a:lstStyle/>
          <a:p>
            <a:endParaRPr lang="en-US" sz="2400" dirty="0"/>
          </a:p>
          <a:p>
            <a:r>
              <a:rPr lang="en-US" sz="2400" dirty="0"/>
              <a:t>The U.S. Department of Education does not require certification of IRB approval at the time you submit your application. </a:t>
            </a:r>
          </a:p>
          <a:p>
            <a:r>
              <a:rPr lang="en-US" sz="2400" dirty="0"/>
              <a:t>If your application is recommended or selected for funding, a designated Department official will ask you to obtain and submit the certification of the IRB approval within </a:t>
            </a:r>
            <a:r>
              <a:rPr lang="en-US" sz="2400" b="1" dirty="0"/>
              <a:t>30 days</a:t>
            </a:r>
            <a:r>
              <a:rPr lang="en-US" sz="2400" dirty="0"/>
              <a:t>.</a:t>
            </a:r>
          </a:p>
          <a:p>
            <a:r>
              <a:rPr lang="en-US" sz="2400" dirty="0">
                <a:ea typeface="Calibri" panose="020F0502020204030204" pitchFamily="34" charset="0"/>
              </a:rPr>
              <a:t>The SLDS team will hold a webinar about IRB processes and expectations in the fall to ensure that grantees understand what is needed.</a:t>
            </a:r>
            <a:endParaRPr lang="en-US" sz="2400" dirty="0"/>
          </a:p>
          <a:p>
            <a:pPr marL="0" indent="0">
              <a:buNone/>
            </a:pPr>
            <a:endParaRPr lang="en-US" dirty="0"/>
          </a:p>
        </p:txBody>
      </p:sp>
    </p:spTree>
    <p:extLst>
      <p:ext uri="{BB962C8B-B14F-4D97-AF65-F5344CB8AC3E}">
        <p14:creationId xmlns:p14="http://schemas.microsoft.com/office/powerpoint/2010/main" val="3452976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and Submission Information</a:t>
            </a:r>
          </a:p>
        </p:txBody>
      </p:sp>
      <p:sp>
        <p:nvSpPr>
          <p:cNvPr id="3" name="Content Placeholder 2"/>
          <p:cNvSpPr>
            <a:spLocks noGrp="1"/>
          </p:cNvSpPr>
          <p:nvPr>
            <p:ph idx="1"/>
          </p:nvPr>
        </p:nvSpPr>
        <p:spPr/>
        <p:txBody>
          <a:bodyPr/>
          <a:lstStyle/>
          <a:p>
            <a:r>
              <a:rPr lang="en-US" sz="2200" b="1" dirty="0"/>
              <a:t>June 21</a:t>
            </a:r>
            <a:r>
              <a:rPr lang="en-US" sz="2200" dirty="0"/>
              <a:t>: Request for applications published and available at </a:t>
            </a:r>
            <a:r>
              <a:rPr lang="en-US" sz="2200" dirty="0">
                <a:hlinkClick r:id="rId2"/>
              </a:rPr>
              <a:t>http://ies.ed.gov/funding</a:t>
            </a:r>
            <a:r>
              <a:rPr lang="en-US" sz="2200" dirty="0"/>
              <a:t> and </a:t>
            </a:r>
            <a:r>
              <a:rPr lang="en-US" sz="2200" dirty="0">
                <a:hlinkClick r:id="rId3"/>
              </a:rPr>
              <a:t>http://nces.ed.gov/programs/slds/</a:t>
            </a:r>
            <a:endParaRPr lang="en-US" sz="2200" dirty="0"/>
          </a:p>
          <a:p>
            <a:r>
              <a:rPr lang="en-US" sz="2200" b="1" dirty="0"/>
              <a:t>June 27</a:t>
            </a:r>
            <a:r>
              <a:rPr lang="en-US" sz="2200" dirty="0"/>
              <a:t>: Application package posted to </a:t>
            </a:r>
            <a:r>
              <a:rPr lang="en-US" sz="2200" dirty="0">
                <a:hlinkClick r:id="rId4"/>
              </a:rPr>
              <a:t>http://grants.gov</a:t>
            </a:r>
            <a:r>
              <a:rPr lang="en-US" sz="2200" dirty="0"/>
              <a:t>.</a:t>
            </a:r>
          </a:p>
          <a:p>
            <a:r>
              <a:rPr lang="en-US" sz="2200" b="1" dirty="0"/>
              <a:t>July 19</a:t>
            </a:r>
            <a:r>
              <a:rPr lang="en-US" sz="2200" dirty="0"/>
              <a:t>: Letters of intent due (optional)</a:t>
            </a:r>
          </a:p>
          <a:p>
            <a:r>
              <a:rPr lang="en-US" sz="2200" b="1" dirty="0"/>
              <a:t>September 17</a:t>
            </a:r>
            <a:r>
              <a:rPr lang="en-US" sz="2200" dirty="0"/>
              <a:t>: Applications due</a:t>
            </a:r>
          </a:p>
        </p:txBody>
      </p:sp>
    </p:spTree>
    <p:extLst>
      <p:ext uri="{BB962C8B-B14F-4D97-AF65-F5344CB8AC3E}">
        <p14:creationId xmlns:p14="http://schemas.microsoft.com/office/powerpoint/2010/main" val="18649679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45983"/>
            <a:ext cx="7772400" cy="1143000"/>
          </a:xfrm>
        </p:spPr>
        <p:txBody>
          <a:bodyPr/>
          <a:lstStyle/>
          <a:p>
            <a:r>
              <a:rPr lang="en-US" dirty="0"/>
              <a:t>Letter of Intent</a:t>
            </a:r>
          </a:p>
        </p:txBody>
      </p:sp>
      <p:sp>
        <p:nvSpPr>
          <p:cNvPr id="3" name="Content Placeholder 2"/>
          <p:cNvSpPr>
            <a:spLocks noGrp="1"/>
          </p:cNvSpPr>
          <p:nvPr>
            <p:ph idx="1"/>
          </p:nvPr>
        </p:nvSpPr>
        <p:spPr>
          <a:xfrm>
            <a:off x="560294" y="1688983"/>
            <a:ext cx="7772400" cy="3591229"/>
          </a:xfrm>
        </p:spPr>
        <p:txBody>
          <a:bodyPr/>
          <a:lstStyle/>
          <a:p>
            <a:r>
              <a:rPr lang="en-US" sz="2000" dirty="0"/>
              <a:t>The Institute of Education Sciences (IES) asks applicants to submit a letter of intent by </a:t>
            </a:r>
            <a:r>
              <a:rPr lang="en-US" sz="2000" b="1" dirty="0"/>
              <a:t>Friday, July 19 </a:t>
            </a:r>
            <a:r>
              <a:rPr lang="en-US" sz="2000" dirty="0"/>
              <a:t>at </a:t>
            </a:r>
            <a:r>
              <a:rPr lang="en-US" sz="2000" b="1" dirty="0"/>
              <a:t>11:59:59 p.m.</a:t>
            </a:r>
            <a:r>
              <a:rPr lang="en-US" sz="2000" dirty="0"/>
              <a:t> Eastern Time.</a:t>
            </a:r>
          </a:p>
          <a:p>
            <a:r>
              <a:rPr lang="en-US" sz="2000" dirty="0"/>
              <a:t>IES encourages all interested applicants to submit a letter of intent even if they later decide not to submit an application. The letter of intent is not binding and will not be reviewed as part of a subsequent application.</a:t>
            </a:r>
          </a:p>
          <a:p>
            <a:r>
              <a:rPr lang="en-US" sz="2000" dirty="0"/>
              <a:t>Letters of intent help IES staff identify the expertise needed for scientific peer review panels, secure sufficient reviewers for the anticipated number of applications, and plan technical assistance for the coming year.</a:t>
            </a:r>
          </a:p>
          <a:p>
            <a:r>
              <a:rPr lang="en-US" sz="2000" dirty="0"/>
              <a:t>Submit letters of intent online at </a:t>
            </a:r>
            <a:r>
              <a:rPr lang="en-US" sz="2000" dirty="0">
                <a:hlinkClick r:id="rId2"/>
              </a:rPr>
              <a:t>https://iesreview.ed.gov/</a:t>
            </a:r>
            <a:r>
              <a:rPr lang="en-US" sz="2000" dirty="0"/>
              <a:t>.</a:t>
            </a:r>
          </a:p>
          <a:p>
            <a:pPr marL="0" indent="0">
              <a:buNone/>
            </a:pPr>
            <a:endParaRPr lang="en-US" sz="2000" dirty="0"/>
          </a:p>
        </p:txBody>
      </p:sp>
    </p:spTree>
    <p:extLst>
      <p:ext uri="{BB962C8B-B14F-4D97-AF65-F5344CB8AC3E}">
        <p14:creationId xmlns:p14="http://schemas.microsoft.com/office/powerpoint/2010/main" val="33104092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deadline for </a:t>
            </a:r>
            <a:br>
              <a:rPr lang="en-US" dirty="0"/>
            </a:br>
            <a:r>
              <a:rPr lang="en-US" dirty="0"/>
              <a:t>FY19 SLDS applications?</a:t>
            </a:r>
          </a:p>
        </p:txBody>
      </p:sp>
      <p:sp>
        <p:nvSpPr>
          <p:cNvPr id="3" name="Content Placeholder 2"/>
          <p:cNvSpPr>
            <a:spLocks noGrp="1"/>
          </p:cNvSpPr>
          <p:nvPr>
            <p:ph idx="1"/>
          </p:nvPr>
        </p:nvSpPr>
        <p:spPr/>
        <p:txBody>
          <a:bodyPr/>
          <a:lstStyle/>
          <a:p>
            <a:r>
              <a:rPr lang="en-US" sz="2400" dirty="0"/>
              <a:t>The FY19 submission deadline is </a:t>
            </a:r>
            <a:r>
              <a:rPr lang="en-US" sz="2400" b="1" dirty="0"/>
              <a:t>Tuesday, September 17 </a:t>
            </a:r>
            <a:r>
              <a:rPr lang="en-US" sz="2400" dirty="0"/>
              <a:t>at </a:t>
            </a:r>
            <a:r>
              <a:rPr lang="en-US" sz="2400" b="1" dirty="0"/>
              <a:t>11:59:59 p.m. </a:t>
            </a:r>
            <a:r>
              <a:rPr lang="en-US" sz="2400" dirty="0"/>
              <a:t>Eastern Time. </a:t>
            </a:r>
          </a:p>
          <a:p>
            <a:r>
              <a:rPr lang="en-US" sz="2400" dirty="0"/>
              <a:t>The National Center for Education Statistics strongly suggests that state education agencies submit their applications at least 2 days prior to the deadline to address any issues. </a:t>
            </a:r>
          </a:p>
          <a:p>
            <a:r>
              <a:rPr lang="en-US" sz="2400" dirty="0"/>
              <a:t>Late submissions will </a:t>
            </a:r>
            <a:r>
              <a:rPr lang="en-US" sz="2400" b="1" dirty="0"/>
              <a:t>not</a:t>
            </a:r>
            <a:r>
              <a:rPr lang="en-US" sz="2400" dirty="0"/>
              <a:t> be accepted. Technical issues experienced on the applicant’s side are not an acceptable reason for submitting a late application.</a:t>
            </a:r>
          </a:p>
          <a:p>
            <a:pPr marL="0" indent="0">
              <a:buNone/>
            </a:pPr>
            <a:endParaRPr lang="en-US" dirty="0"/>
          </a:p>
        </p:txBody>
      </p:sp>
    </p:spTree>
    <p:extLst>
      <p:ext uri="{BB962C8B-B14F-4D97-AF65-F5344CB8AC3E}">
        <p14:creationId xmlns:p14="http://schemas.microsoft.com/office/powerpoint/2010/main" val="36080236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Technical Assistance	</a:t>
            </a:r>
          </a:p>
        </p:txBody>
      </p:sp>
      <p:sp>
        <p:nvSpPr>
          <p:cNvPr id="3" name="Content Placeholder 2"/>
          <p:cNvSpPr>
            <a:spLocks noGrp="1"/>
          </p:cNvSpPr>
          <p:nvPr>
            <p:ph idx="1"/>
          </p:nvPr>
        </p:nvSpPr>
        <p:spPr>
          <a:xfrm>
            <a:off x="685800" y="2022461"/>
            <a:ext cx="7772400" cy="3352800"/>
          </a:xfrm>
        </p:spPr>
        <p:txBody>
          <a:bodyPr/>
          <a:lstStyle/>
          <a:p>
            <a:r>
              <a:rPr lang="en-US" sz="2400" dirty="0"/>
              <a:t>The SLDS team will host a second </a:t>
            </a:r>
            <a:r>
              <a:rPr lang="en-US" sz="2400" b="1" dirty="0"/>
              <a:t>informational webinar </a:t>
            </a:r>
            <a:r>
              <a:rPr lang="en-US" sz="2400" dirty="0"/>
              <a:t>to provide technical assistance to support the RFA. </a:t>
            </a:r>
          </a:p>
          <a:p>
            <a:r>
              <a:rPr lang="en-US" sz="2400" dirty="0"/>
              <a:t>An </a:t>
            </a:r>
            <a:r>
              <a:rPr lang="en-US" sz="2400" b="1" dirty="0"/>
              <a:t>FAQ</a:t>
            </a:r>
            <a:r>
              <a:rPr lang="en-US" sz="2400" dirty="0"/>
              <a:t> document will also be available.</a:t>
            </a:r>
          </a:p>
          <a:p>
            <a:endParaRPr lang="en-US" sz="2400" dirty="0"/>
          </a:p>
          <a:p>
            <a:pPr marL="0" indent="0">
              <a:buNone/>
            </a:pPr>
            <a:r>
              <a:rPr lang="en-US" sz="2400" dirty="0"/>
              <a:t>These resources will be posted to </a:t>
            </a:r>
            <a:r>
              <a:rPr lang="en-US" sz="2400" dirty="0">
                <a:hlinkClick r:id="rId2"/>
              </a:rPr>
              <a:t>http://nces.ed.gov/programs/slds/</a:t>
            </a:r>
            <a:r>
              <a:rPr lang="en-US" sz="2400" dirty="0"/>
              <a:t> and </a:t>
            </a:r>
            <a:r>
              <a:rPr lang="en-US" sz="2400" dirty="0">
                <a:hlinkClick r:id="rId3"/>
              </a:rPr>
              <a:t>http://ies.ed.gov/funding</a:t>
            </a:r>
            <a:r>
              <a:rPr lang="en-US" sz="2400" dirty="0"/>
              <a:t>.</a:t>
            </a:r>
          </a:p>
        </p:txBody>
      </p:sp>
    </p:spTree>
    <p:extLst>
      <p:ext uri="{BB962C8B-B14F-4D97-AF65-F5344CB8AC3E}">
        <p14:creationId xmlns:p14="http://schemas.microsoft.com/office/powerpoint/2010/main" val="9456873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Technical Assistance </a:t>
            </a:r>
            <a:r>
              <a:rPr lang="en-US" sz="2000" dirty="0"/>
              <a:t>(Continued)</a:t>
            </a:r>
          </a:p>
        </p:txBody>
      </p:sp>
      <p:sp>
        <p:nvSpPr>
          <p:cNvPr id="3" name="Content Placeholder 2"/>
          <p:cNvSpPr>
            <a:spLocks noGrp="1"/>
          </p:cNvSpPr>
          <p:nvPr>
            <p:ph idx="1"/>
          </p:nvPr>
        </p:nvSpPr>
        <p:spPr/>
        <p:txBody>
          <a:bodyPr/>
          <a:lstStyle/>
          <a:p>
            <a:r>
              <a:rPr lang="en-US" sz="2400" dirty="0">
                <a:latin typeface="Arial"/>
                <a:cs typeface="Arial"/>
              </a:rPr>
              <a:t>The SLDS team will continue to provide technical assistance resources on topics like project management and governance that are necessary for a strong SLDS application.</a:t>
            </a:r>
          </a:p>
        </p:txBody>
      </p:sp>
    </p:spTree>
    <p:extLst>
      <p:ext uri="{BB962C8B-B14F-4D97-AF65-F5344CB8AC3E}">
        <p14:creationId xmlns:p14="http://schemas.microsoft.com/office/powerpoint/2010/main" val="1346034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3">
            <a:extLst>
              <a:ext uri="{C183D7F6-B498-43B3-948B-1728B52AA6E4}">
                <adec:decorative xmlns:adec="http://schemas.microsoft.com/office/drawing/2017/decorative" val="1"/>
              </a:ext>
            </a:extLst>
          </p:cNvPr>
          <p:cNvSpPr txBox="1">
            <a:spLocks noChangeArrowheads="1"/>
          </p:cNvSpPr>
          <p:nvPr/>
        </p:nvSpPr>
        <p:spPr bwMode="auto">
          <a:xfrm>
            <a:off x="226953" y="4889520"/>
            <a:ext cx="3687813" cy="1789137"/>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chemeClr val="tx1"/>
              </a:solidFill>
              <a:effectLst/>
              <a:uLnTx/>
              <a:uFillTx/>
              <a:latin typeface="Calibri" pitchFamily="34" charset="0"/>
              <a:ea typeface="+mn-ea"/>
              <a:cs typeface="+mn-cs"/>
            </a:endParaRPr>
          </a:p>
        </p:txBody>
      </p:sp>
      <p:sp>
        <p:nvSpPr>
          <p:cNvPr id="8" name="Rectangle 2"/>
          <p:cNvSpPr txBox="1">
            <a:spLocks noChangeArrowheads="1"/>
          </p:cNvSpPr>
          <p:nvPr/>
        </p:nvSpPr>
        <p:spPr bwMode="auto">
          <a:xfrm>
            <a:off x="531425" y="2773169"/>
            <a:ext cx="8077200" cy="9858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5400" b="1" i="0" u="none" strike="noStrike" kern="0" cap="none" spc="0" normalizeH="0" baseline="0" noProof="0" dirty="0">
                <a:ln>
                  <a:noFill/>
                </a:ln>
                <a:solidFill>
                  <a:schemeClr val="tx1">
                    <a:lumMod val="75000"/>
                    <a:lumOff val="25000"/>
                  </a:schemeClr>
                </a:solidFill>
                <a:uLnTx/>
                <a:uFillTx/>
                <a:latin typeface="Gill Sans MT" pitchFamily="34" charset="0"/>
                <a:ea typeface="+mj-ea"/>
                <a:cs typeface="Calibri" pitchFamily="34" charset="0"/>
              </a:rPr>
              <a:t>FY19</a:t>
            </a:r>
            <a:r>
              <a:rPr kumimoji="0" lang="en-US" sz="5400" b="1" i="0" u="none" strike="noStrike" kern="0" cap="none" spc="0" normalizeH="0" noProof="0" dirty="0">
                <a:ln>
                  <a:noFill/>
                </a:ln>
                <a:solidFill>
                  <a:schemeClr val="tx1">
                    <a:lumMod val="75000"/>
                    <a:lumOff val="25000"/>
                  </a:schemeClr>
                </a:solidFill>
                <a:uLnTx/>
                <a:uFillTx/>
                <a:latin typeface="Gill Sans MT" pitchFamily="34" charset="0"/>
                <a:ea typeface="+mj-ea"/>
                <a:cs typeface="Calibri" pitchFamily="34" charset="0"/>
              </a:rPr>
              <a:t> Grant Round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20428661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C183D7F6-B498-43B3-948B-1728B52AA6E4}">
                <adec:decorative xmlns:adec="http://schemas.microsoft.com/office/drawing/2017/decorative" val="1"/>
              </a:ext>
            </a:extLst>
          </p:cNvPr>
          <p:cNvPicPr>
            <a:picLocks noChangeAspect="1"/>
          </p:cNvPicPr>
          <p:nvPr/>
        </p:nvPicPr>
        <p:blipFill>
          <a:blip r:embed="rId3" cstate="screen"/>
          <a:stretch>
            <a:fillRect/>
          </a:stretch>
        </p:blipFill>
        <p:spPr>
          <a:xfrm>
            <a:off x="6801379" y="4877454"/>
            <a:ext cx="2063590" cy="1766388"/>
          </a:xfrm>
          <a:prstGeom prst="rect">
            <a:avLst/>
          </a:prstGeom>
        </p:spPr>
      </p:pic>
      <p:sp>
        <p:nvSpPr>
          <p:cNvPr id="18435" name="Rectangle 3"/>
          <p:cNvSpPr>
            <a:spLocks noGrp="1" noChangeArrowheads="1"/>
          </p:cNvSpPr>
          <p:nvPr>
            <p:ph idx="1"/>
          </p:nvPr>
        </p:nvSpPr>
        <p:spPr>
          <a:xfrm>
            <a:off x="674370" y="2103318"/>
            <a:ext cx="7772400" cy="3924300"/>
          </a:xfrm>
        </p:spPr>
        <p:txBody>
          <a:bodyPr/>
          <a:lstStyle/>
          <a:p>
            <a:pPr>
              <a:spcBef>
                <a:spcPts val="0"/>
              </a:spcBef>
              <a:spcAft>
                <a:spcPts val="1200"/>
              </a:spcAft>
              <a:buNone/>
            </a:pPr>
            <a:r>
              <a:rPr lang="en-US" sz="2000" b="1" dirty="0">
                <a:latin typeface="Gill Sans MT" pitchFamily="34" charset="0"/>
                <a:cs typeface="Calibri" pitchFamily="34" charset="0"/>
              </a:rPr>
              <a:t>SLDS Website: </a:t>
            </a:r>
            <a:r>
              <a:rPr lang="en-US" sz="2000" u="sng" dirty="0">
                <a:solidFill>
                  <a:srgbClr val="7B7DA9"/>
                </a:solidFill>
                <a:latin typeface="Consolas" pitchFamily="49" charset="0"/>
                <a:cs typeface="Consolas" pitchFamily="49" charset="0"/>
                <a:hlinkClick r:id="rId4"/>
              </a:rPr>
              <a:t>http://nces.ed.gov/programs/SLDS</a:t>
            </a:r>
            <a:r>
              <a:rPr lang="en-US" sz="2000" u="sng" dirty="0">
                <a:solidFill>
                  <a:srgbClr val="7B7DA9"/>
                </a:solidFill>
                <a:latin typeface="Consolas" pitchFamily="49" charset="0"/>
                <a:cs typeface="Consolas" pitchFamily="49" charset="0"/>
              </a:rPr>
              <a:t> </a:t>
            </a:r>
          </a:p>
          <a:p>
            <a:pPr>
              <a:spcBef>
                <a:spcPts val="0"/>
              </a:spcBef>
              <a:spcAft>
                <a:spcPts val="1200"/>
              </a:spcAft>
              <a:buNone/>
            </a:pPr>
            <a:r>
              <a:rPr lang="en-US" sz="2000" b="1" dirty="0">
                <a:latin typeface="Gill Sans MT" pitchFamily="34" charset="0"/>
                <a:cs typeface="Calibri" pitchFamily="34" charset="0"/>
              </a:rPr>
              <a:t>IES Grant information: </a:t>
            </a:r>
            <a:r>
              <a:rPr lang="en-US" sz="2000" dirty="0">
                <a:latin typeface="Consolas" panose="020B0609020204030204" pitchFamily="49" charset="0"/>
                <a:cs typeface="Consolas" panose="020B0609020204030204" pitchFamily="49" charset="0"/>
                <a:hlinkClick r:id="rId5"/>
              </a:rPr>
              <a:t>http://ies.ed.gov/funding</a:t>
            </a:r>
            <a:endParaRPr lang="en-US" sz="2000" dirty="0">
              <a:latin typeface="Consolas" panose="020B0609020204030204" pitchFamily="49" charset="0"/>
              <a:cs typeface="Consolas" panose="020B0609020204030204" pitchFamily="49" charset="0"/>
            </a:endParaRPr>
          </a:p>
          <a:p>
            <a:pPr>
              <a:spcBef>
                <a:spcPts val="0"/>
              </a:spcBef>
              <a:buNone/>
            </a:pPr>
            <a:r>
              <a:rPr lang="en-US" sz="2000" b="1" dirty="0">
                <a:latin typeface="Gill Sans MT" pitchFamily="34" charset="0"/>
                <a:cs typeface="Calibri" pitchFamily="34" charset="0"/>
              </a:rPr>
              <a:t>NCES Staff:</a:t>
            </a:r>
            <a:endParaRPr lang="en-US" b="1" dirty="0">
              <a:latin typeface="Gill Sans MT" pitchFamily="34" charset="0"/>
              <a:cs typeface="Calibri" pitchFamily="34" charset="0"/>
            </a:endParaRPr>
          </a:p>
          <a:p>
            <a:pPr>
              <a:spcBef>
                <a:spcPts val="0"/>
              </a:spcBef>
              <a:buNone/>
            </a:pPr>
            <a:endParaRPr lang="en-US" sz="1000" b="1" dirty="0">
              <a:latin typeface="Gill Sans MT" pitchFamily="34" charset="0"/>
              <a:cs typeface="Calibri" pitchFamily="34" charset="0"/>
            </a:endParaRPr>
          </a:p>
          <a:p>
            <a:pPr>
              <a:spcBef>
                <a:spcPts val="0"/>
              </a:spcBef>
              <a:buNone/>
            </a:pPr>
            <a:r>
              <a:rPr lang="en-US" sz="1600" b="1" dirty="0">
                <a:latin typeface="Gill Sans MT" pitchFamily="34" charset="0"/>
                <a:cs typeface="Calibri" pitchFamily="34" charset="0"/>
              </a:rPr>
              <a:t>Nancy Sharkey</a:t>
            </a:r>
            <a:r>
              <a:rPr lang="en-US" sz="1600" dirty="0">
                <a:latin typeface="Gill Sans MT" pitchFamily="34" charset="0"/>
                <a:cs typeface="Calibri" pitchFamily="34" charset="0"/>
              </a:rPr>
              <a:t> </a:t>
            </a:r>
          </a:p>
          <a:p>
            <a:pPr>
              <a:spcBef>
                <a:spcPts val="0"/>
              </a:spcBef>
              <a:buNone/>
            </a:pPr>
            <a:r>
              <a:rPr lang="en-US" sz="1600" dirty="0">
                <a:latin typeface="Gill Sans MT" pitchFamily="34" charset="0"/>
                <a:cs typeface="Calibri" pitchFamily="34" charset="0"/>
              </a:rPr>
              <a:t>Program Officer, SLDS Grant Program</a:t>
            </a:r>
          </a:p>
          <a:p>
            <a:pPr>
              <a:spcBef>
                <a:spcPts val="0"/>
              </a:spcBef>
              <a:buNone/>
            </a:pPr>
            <a:r>
              <a:rPr lang="en-US" sz="1600" i="1" dirty="0">
                <a:latin typeface="Gill Sans MT" pitchFamily="34" charset="0"/>
                <a:cs typeface="Calibri" pitchFamily="34" charset="0"/>
                <a:hlinkClick r:id="rId6"/>
              </a:rPr>
              <a:t>Nancy.Sharkey@ed.gov</a:t>
            </a:r>
            <a:r>
              <a:rPr lang="en-US" sz="1600" i="1" dirty="0">
                <a:latin typeface="Gill Sans MT" pitchFamily="34" charset="0"/>
                <a:cs typeface="Calibri" pitchFamily="34" charset="0"/>
              </a:rPr>
              <a:t>,</a:t>
            </a:r>
            <a:r>
              <a:rPr lang="en-US" sz="1600" dirty="0">
                <a:latin typeface="Gill Sans MT" pitchFamily="34" charset="0"/>
                <a:cs typeface="Calibri" pitchFamily="34" charset="0"/>
              </a:rPr>
              <a:t> (202) 245-7689</a:t>
            </a:r>
          </a:p>
          <a:p>
            <a:pPr>
              <a:spcBef>
                <a:spcPts val="0"/>
              </a:spcBef>
              <a:buNone/>
            </a:pPr>
            <a:endParaRPr lang="en-US" sz="1000" dirty="0">
              <a:latin typeface="Gill Sans MT" pitchFamily="34" charset="0"/>
              <a:cs typeface="Calibri" pitchFamily="34" charset="0"/>
            </a:endParaRPr>
          </a:p>
          <a:p>
            <a:pPr>
              <a:spcBef>
                <a:spcPts val="0"/>
              </a:spcBef>
              <a:buNone/>
            </a:pPr>
            <a:r>
              <a:rPr lang="en-US" sz="1600" b="1" dirty="0">
                <a:latin typeface="Gill Sans MT" pitchFamily="34" charset="0"/>
                <a:cs typeface="Calibri" pitchFamily="34" charset="0"/>
              </a:rPr>
              <a:t>Charles McGrew</a:t>
            </a:r>
          </a:p>
          <a:p>
            <a:pPr>
              <a:spcBef>
                <a:spcPts val="0"/>
              </a:spcBef>
              <a:buNone/>
            </a:pPr>
            <a:r>
              <a:rPr lang="en-US" sz="1600" dirty="0">
                <a:latin typeface="Gill Sans MT" pitchFamily="34" charset="0"/>
                <a:cs typeface="Calibri" pitchFamily="34" charset="0"/>
              </a:rPr>
              <a:t>Program Officer, SLDS Grant Program</a:t>
            </a:r>
          </a:p>
          <a:p>
            <a:pPr>
              <a:spcBef>
                <a:spcPts val="0"/>
              </a:spcBef>
              <a:buNone/>
            </a:pPr>
            <a:r>
              <a:rPr lang="en-US" sz="1600" i="1" dirty="0">
                <a:latin typeface="Gill Sans MT" pitchFamily="34" charset="0"/>
                <a:cs typeface="Calibri" pitchFamily="34" charset="0"/>
                <a:hlinkClick r:id="rId7"/>
              </a:rPr>
              <a:t>Charles.McGrew@ed.gov</a:t>
            </a:r>
            <a:r>
              <a:rPr lang="en-US" sz="1600" i="1" dirty="0">
                <a:latin typeface="Gill Sans MT" pitchFamily="34" charset="0"/>
                <a:cs typeface="Calibri" pitchFamily="34" charset="0"/>
              </a:rPr>
              <a:t>, </a:t>
            </a:r>
            <a:r>
              <a:rPr lang="en-US" sz="1600" dirty="0">
                <a:latin typeface="Gill Sans MT" pitchFamily="34" charset="0"/>
                <a:cs typeface="Calibri" pitchFamily="34" charset="0"/>
              </a:rPr>
              <a:t>(859) 421-0606</a:t>
            </a:r>
          </a:p>
          <a:p>
            <a:pPr>
              <a:spcBef>
                <a:spcPts val="0"/>
              </a:spcBef>
              <a:buNone/>
            </a:pPr>
            <a:endParaRPr lang="en-US" sz="1000" i="1" dirty="0">
              <a:latin typeface="Gill Sans MT" pitchFamily="34" charset="0"/>
              <a:cs typeface="Calibri" pitchFamily="34" charset="0"/>
            </a:endParaRPr>
          </a:p>
          <a:p>
            <a:pPr>
              <a:spcBef>
                <a:spcPts val="0"/>
              </a:spcBef>
              <a:buNone/>
            </a:pPr>
            <a:r>
              <a:rPr lang="en-US" sz="1600" b="1" dirty="0">
                <a:latin typeface="Gill Sans MT" pitchFamily="34" charset="0"/>
                <a:cs typeface="Calibri" pitchFamily="34" charset="0"/>
              </a:rPr>
              <a:t>Kristen King</a:t>
            </a:r>
          </a:p>
          <a:p>
            <a:pPr>
              <a:spcBef>
                <a:spcPts val="0"/>
              </a:spcBef>
              <a:buNone/>
            </a:pPr>
            <a:r>
              <a:rPr lang="en-US" sz="1600" dirty="0">
                <a:latin typeface="Gill Sans MT" pitchFamily="34" charset="0"/>
                <a:cs typeface="Calibri" pitchFamily="34" charset="0"/>
              </a:rPr>
              <a:t>Program Officer, SLDS Grant Program</a:t>
            </a:r>
          </a:p>
          <a:p>
            <a:pPr>
              <a:spcBef>
                <a:spcPts val="0"/>
              </a:spcBef>
              <a:buNone/>
            </a:pPr>
            <a:r>
              <a:rPr lang="en-US" sz="1600" i="1" dirty="0">
                <a:latin typeface="Gill Sans MT" pitchFamily="34" charset="0"/>
                <a:cs typeface="Calibri" pitchFamily="34" charset="0"/>
                <a:hlinkClick r:id="rId8"/>
              </a:rPr>
              <a:t>Kristen.King@ed.gov</a:t>
            </a:r>
            <a:r>
              <a:rPr lang="en-US" sz="1600" i="1" dirty="0">
                <a:latin typeface="Gill Sans MT" pitchFamily="34" charset="0"/>
                <a:cs typeface="Calibri" pitchFamily="34" charset="0"/>
              </a:rPr>
              <a:t>, </a:t>
            </a:r>
            <a:r>
              <a:rPr lang="en-US" sz="1600" dirty="0">
                <a:latin typeface="Gill Sans MT" pitchFamily="34" charset="0"/>
                <a:cs typeface="Calibri" pitchFamily="34" charset="0"/>
              </a:rPr>
              <a:t>(301) 503-4845</a:t>
            </a:r>
          </a:p>
          <a:p>
            <a:pPr>
              <a:spcBef>
                <a:spcPts val="0"/>
              </a:spcBef>
              <a:buNone/>
            </a:pPr>
            <a:endParaRPr lang="en-US" sz="2000" i="1" dirty="0">
              <a:latin typeface="Gill Sans MT" pitchFamily="34" charset="0"/>
              <a:cs typeface="Calibri" pitchFamily="34" charset="0"/>
            </a:endParaRPr>
          </a:p>
          <a:p>
            <a:pPr>
              <a:spcBef>
                <a:spcPts val="0"/>
              </a:spcBef>
              <a:buNone/>
            </a:pPr>
            <a:endParaRPr lang="en-US" sz="2000" i="1" dirty="0">
              <a:latin typeface="Gill Sans MT" pitchFamily="34" charset="0"/>
              <a:cs typeface="Calibri" pitchFamily="34" charset="0"/>
            </a:endParaRPr>
          </a:p>
          <a:p>
            <a:pPr>
              <a:spcBef>
                <a:spcPts val="0"/>
              </a:spcBef>
              <a:buNone/>
            </a:pPr>
            <a:r>
              <a:rPr lang="en-US" sz="2000" dirty="0">
                <a:latin typeface="Gill Sans MT" pitchFamily="34" charset="0"/>
                <a:cs typeface="Calibri" pitchFamily="34" charset="0"/>
              </a:rPr>
              <a:t>				</a:t>
            </a:r>
          </a:p>
          <a:p>
            <a:pPr>
              <a:spcBef>
                <a:spcPts val="0"/>
              </a:spcBef>
              <a:buNone/>
            </a:pPr>
            <a:endParaRPr lang="en-US" sz="2400" dirty="0">
              <a:latin typeface="Gill Sans MT" pitchFamily="34" charset="0"/>
              <a:cs typeface="Calibri" pitchFamily="34" charset="0"/>
            </a:endParaRPr>
          </a:p>
          <a:p>
            <a:pPr>
              <a:buNone/>
            </a:pPr>
            <a:endParaRPr lang="en-US" sz="2000" dirty="0">
              <a:latin typeface="Calibri" pitchFamily="34" charset="0"/>
              <a:cs typeface="Calibri" pitchFamily="34" charset="0"/>
            </a:endParaRPr>
          </a:p>
        </p:txBody>
      </p:sp>
      <p:sp>
        <p:nvSpPr>
          <p:cNvPr id="2" name="Title 1"/>
          <p:cNvSpPr>
            <a:spLocks noGrp="1"/>
          </p:cNvSpPr>
          <p:nvPr>
            <p:ph type="title"/>
          </p:nvPr>
        </p:nvSpPr>
        <p:spPr/>
        <p:txBody>
          <a:bodyPr/>
          <a:lstStyle/>
          <a:p>
            <a:r>
              <a:rPr lang="en-US" dirty="0"/>
              <a:t>Contact Information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priorities of the </a:t>
            </a:r>
            <a:br>
              <a:rPr lang="en-US" dirty="0"/>
            </a:br>
            <a:r>
              <a:rPr lang="en-US" dirty="0"/>
              <a:t>FY19 SLDS competition?</a:t>
            </a:r>
          </a:p>
        </p:txBody>
      </p:sp>
      <p:sp>
        <p:nvSpPr>
          <p:cNvPr id="3" name="Content Placeholder 2"/>
          <p:cNvSpPr>
            <a:spLocks noGrp="1"/>
          </p:cNvSpPr>
          <p:nvPr>
            <p:ph idx="1"/>
          </p:nvPr>
        </p:nvSpPr>
        <p:spPr>
          <a:xfrm>
            <a:off x="669174" y="2650721"/>
            <a:ext cx="7772400" cy="3743325"/>
          </a:xfrm>
        </p:spPr>
        <p:txBody>
          <a:bodyPr/>
          <a:lstStyle/>
          <a:p>
            <a:pPr marL="457200" indent="-457200">
              <a:buFont typeface="+mj-lt"/>
              <a:buAutoNum type="arabicPeriod"/>
            </a:pPr>
            <a:r>
              <a:rPr lang="en-US" sz="2400" dirty="0"/>
              <a:t>SLDS Infrastructure</a:t>
            </a:r>
          </a:p>
          <a:p>
            <a:pPr marL="457200" indent="-457200">
              <a:buFont typeface="+mj-lt"/>
              <a:buAutoNum type="arabicPeriod"/>
            </a:pPr>
            <a:r>
              <a:rPr lang="en-US" sz="2400" dirty="0"/>
              <a:t>Education Choice</a:t>
            </a:r>
          </a:p>
          <a:p>
            <a:pPr marL="457200" indent="-457200">
              <a:buFont typeface="+mj-lt"/>
              <a:buAutoNum type="arabicPeriod"/>
            </a:pPr>
            <a:r>
              <a:rPr lang="en-US" sz="2400" dirty="0"/>
              <a:t>Equity</a:t>
            </a:r>
          </a:p>
          <a:p>
            <a:pPr marL="0" indent="0">
              <a:buNone/>
            </a:pPr>
            <a:endParaRPr lang="en-US" sz="2400" i="1" dirty="0"/>
          </a:p>
          <a:p>
            <a:pPr marL="0" indent="0">
              <a:buNone/>
            </a:pPr>
            <a:r>
              <a:rPr lang="en-US" sz="2400" i="1" dirty="0"/>
              <a:t>Grants are not available to support ongoing maintenance of data systems.</a:t>
            </a:r>
          </a:p>
          <a:p>
            <a:pPr marL="0" indent="0">
              <a:buNone/>
            </a:pPr>
            <a:endParaRPr lang="en-US" dirty="0"/>
          </a:p>
        </p:txBody>
      </p:sp>
    </p:spTree>
    <p:extLst>
      <p:ext uri="{BB962C8B-B14F-4D97-AF65-F5344CB8AC3E}">
        <p14:creationId xmlns:p14="http://schemas.microsoft.com/office/powerpoint/2010/main" val="2342433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66070"/>
            <a:ext cx="7772400" cy="678361"/>
          </a:xfrm>
        </p:spPr>
        <p:txBody>
          <a:bodyPr/>
          <a:lstStyle/>
          <a:p>
            <a:r>
              <a:rPr lang="en-US" sz="3600" dirty="0"/>
              <a:t>1. Infrastructure</a:t>
            </a:r>
            <a:br>
              <a:rPr lang="en-US" sz="3600" dirty="0"/>
            </a:br>
            <a:endParaRPr lang="en-US" dirty="0"/>
          </a:p>
        </p:txBody>
      </p:sp>
      <p:sp>
        <p:nvSpPr>
          <p:cNvPr id="3" name="Content Placeholder 2"/>
          <p:cNvSpPr>
            <a:spLocks noGrp="1"/>
          </p:cNvSpPr>
          <p:nvPr>
            <p:ph idx="1"/>
          </p:nvPr>
        </p:nvSpPr>
        <p:spPr>
          <a:xfrm>
            <a:off x="685800" y="1844431"/>
            <a:ext cx="7772400" cy="4480868"/>
          </a:xfrm>
        </p:spPr>
        <p:txBody>
          <a:bodyPr/>
          <a:lstStyle/>
          <a:p>
            <a:r>
              <a:rPr lang="en-US" sz="2200" dirty="0"/>
              <a:t>Applicants seeking funding under this priority must describe how they would use the funds to develop or improve existing infrastructure to improve the linking and use of education data in the state.</a:t>
            </a:r>
          </a:p>
          <a:p>
            <a:r>
              <a:rPr lang="en-US" sz="2200" dirty="0"/>
              <a:t>Applicants must describe their plans for infrastructure improvements and the data that will be linked.</a:t>
            </a:r>
          </a:p>
          <a:p>
            <a:r>
              <a:rPr lang="en-US" sz="2200" dirty="0"/>
              <a:t>At a minimum, states must propose to link at least one data source to currently existing K12 data.</a:t>
            </a:r>
          </a:p>
        </p:txBody>
      </p:sp>
    </p:spTree>
    <p:extLst>
      <p:ext uri="{BB962C8B-B14F-4D97-AF65-F5344CB8AC3E}">
        <p14:creationId xmlns:p14="http://schemas.microsoft.com/office/powerpoint/2010/main" val="3775003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2. Education Choice</a:t>
            </a:r>
            <a:br>
              <a:rPr lang="en-US" sz="3600" dirty="0"/>
            </a:br>
            <a:endParaRPr lang="en-US" dirty="0"/>
          </a:p>
        </p:txBody>
      </p:sp>
      <p:sp>
        <p:nvSpPr>
          <p:cNvPr id="3" name="Content Placeholder 2"/>
          <p:cNvSpPr>
            <a:spLocks noGrp="1"/>
          </p:cNvSpPr>
          <p:nvPr>
            <p:ph idx="1"/>
          </p:nvPr>
        </p:nvSpPr>
        <p:spPr>
          <a:xfrm>
            <a:off x="685800" y="1867877"/>
            <a:ext cx="7772400" cy="4329723"/>
          </a:xfrm>
        </p:spPr>
        <p:txBody>
          <a:bodyPr/>
          <a:lstStyle/>
          <a:p>
            <a:r>
              <a:rPr lang="en-US" sz="2200" dirty="0">
                <a:latin typeface="Arial"/>
                <a:cs typeface="Arial"/>
              </a:rPr>
              <a:t>Applicants seeking funding under this priority should describe how they would use their data system to support education choice initiatives in their state.</a:t>
            </a:r>
          </a:p>
          <a:p>
            <a:r>
              <a:rPr lang="en-US" sz="2200" dirty="0">
                <a:latin typeface="Arial"/>
                <a:cs typeface="Arial"/>
              </a:rPr>
              <a:t>Applicants must explain in their application what is meant by education choice in their state and how their state data system would be used to support related initiatives.</a:t>
            </a:r>
          </a:p>
          <a:p>
            <a:r>
              <a:rPr lang="en-US" sz="2200" dirty="0">
                <a:latin typeface="Arial"/>
                <a:cs typeface="Arial"/>
              </a:rPr>
              <a:t>At a minimum, the data system must support identity matching </a:t>
            </a:r>
            <a:r>
              <a:rPr lang="en-US" sz="2200" dirty="0">
                <a:latin typeface="Arial"/>
                <a:ea typeface="Calibri" panose="020F0502020204030204" pitchFamily="34" charset="0"/>
                <a:cs typeface="Arial"/>
              </a:rPr>
              <a:t>so that students' data could be followed across school environments and sectors</a:t>
            </a:r>
            <a:r>
              <a:rPr lang="en-US" sz="2200" dirty="0">
                <a:latin typeface="Arial"/>
                <a:cs typeface="Arial"/>
              </a:rPr>
              <a:t> and it must enable the state to identify the types of education choice programs being selected by families in their state.</a:t>
            </a:r>
          </a:p>
        </p:txBody>
      </p:sp>
    </p:spTree>
    <p:extLst>
      <p:ext uri="{BB962C8B-B14F-4D97-AF65-F5344CB8AC3E}">
        <p14:creationId xmlns:p14="http://schemas.microsoft.com/office/powerpoint/2010/main" val="1181093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3. Equity</a:t>
            </a:r>
            <a:br>
              <a:rPr lang="en-US" sz="3600" dirty="0"/>
            </a:br>
            <a:endParaRPr lang="en-US" dirty="0"/>
          </a:p>
        </p:txBody>
      </p:sp>
      <p:sp>
        <p:nvSpPr>
          <p:cNvPr id="3" name="Content Placeholder 2"/>
          <p:cNvSpPr>
            <a:spLocks noGrp="1"/>
          </p:cNvSpPr>
          <p:nvPr>
            <p:ph idx="1"/>
          </p:nvPr>
        </p:nvSpPr>
        <p:spPr>
          <a:xfrm>
            <a:off x="632012" y="1891553"/>
            <a:ext cx="7772400" cy="3352800"/>
          </a:xfrm>
        </p:spPr>
        <p:txBody>
          <a:bodyPr/>
          <a:lstStyle/>
          <a:p>
            <a:r>
              <a:rPr lang="en-US" sz="2200" dirty="0"/>
              <a:t>Applicants seeking funding under this priority must describe how they would use their data system to examine issues of education equity in their state.</a:t>
            </a:r>
          </a:p>
          <a:p>
            <a:r>
              <a:rPr lang="en-US" sz="2200" dirty="0"/>
              <a:t>Applicants must describe specific research and policy questions that would be examined under this priority.</a:t>
            </a:r>
          </a:p>
          <a:p>
            <a:r>
              <a:rPr lang="en-US" sz="2200" dirty="0"/>
              <a:t>Applicants must describe how they would use findings to support efforts to direct investments more effectively to improve student outcomes.</a:t>
            </a:r>
          </a:p>
        </p:txBody>
      </p:sp>
    </p:spTree>
    <p:extLst>
      <p:ext uri="{BB962C8B-B14F-4D97-AF65-F5344CB8AC3E}">
        <p14:creationId xmlns:p14="http://schemas.microsoft.com/office/powerpoint/2010/main" val="798407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School-Level Poverty Measure (optional)</a:t>
            </a:r>
            <a:br>
              <a:rPr lang="en-US" sz="3600" dirty="0"/>
            </a:br>
            <a:endParaRPr lang="en-US" dirty="0"/>
          </a:p>
        </p:txBody>
      </p:sp>
      <p:sp>
        <p:nvSpPr>
          <p:cNvPr id="3" name="Content Placeholder 2"/>
          <p:cNvSpPr>
            <a:spLocks noGrp="1"/>
          </p:cNvSpPr>
          <p:nvPr>
            <p:ph idx="1"/>
          </p:nvPr>
        </p:nvSpPr>
        <p:spPr>
          <a:xfrm>
            <a:off x="632012" y="1867877"/>
            <a:ext cx="7772400" cy="4574867"/>
          </a:xfrm>
        </p:spPr>
        <p:txBody>
          <a:bodyPr/>
          <a:lstStyle/>
          <a:p>
            <a:r>
              <a:rPr lang="en-US" sz="2200" dirty="0"/>
              <a:t>Applicants awarded funding under any of the three priorities are eligible to receive $250,000 in additional funding to help the U.S. Department of Education test a proposed school-level poverty measure.</a:t>
            </a:r>
          </a:p>
          <a:p>
            <a:r>
              <a:rPr lang="en-US" sz="2200" dirty="0"/>
              <a:t>States that elect to participate in this project would need to create a geocoded student address directory and join student geocodes to other geographic information provided by NCES.</a:t>
            </a:r>
          </a:p>
          <a:p>
            <a:r>
              <a:rPr lang="en-US" sz="2200" dirty="0"/>
              <a:t>States would use their newly combined information to summarize existing and proposed poverty measures and share these summaries with the Department.  </a:t>
            </a:r>
          </a:p>
          <a:p>
            <a:endParaRPr lang="en-US" dirty="0"/>
          </a:p>
        </p:txBody>
      </p:sp>
    </p:spTree>
    <p:extLst>
      <p:ext uri="{BB962C8B-B14F-4D97-AF65-F5344CB8AC3E}">
        <p14:creationId xmlns:p14="http://schemas.microsoft.com/office/powerpoint/2010/main" val="2856550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63F27-AEE1-4546-8E1D-3A6377B291F3}"/>
              </a:ext>
            </a:extLst>
          </p:cNvPr>
          <p:cNvSpPr>
            <a:spLocks noGrp="1"/>
          </p:cNvSpPr>
          <p:nvPr>
            <p:ph type="title"/>
          </p:nvPr>
        </p:nvSpPr>
        <p:spPr>
          <a:xfrm>
            <a:off x="685800" y="814431"/>
            <a:ext cx="7772400" cy="930479"/>
          </a:xfrm>
        </p:spPr>
        <p:txBody>
          <a:bodyPr/>
          <a:lstStyle/>
          <a:p>
            <a:r>
              <a:rPr lang="en-US" sz="3600" dirty="0"/>
              <a:t>School-Level Poverty Measure </a:t>
            </a:r>
            <a:r>
              <a:rPr lang="en-US" sz="2000" dirty="0"/>
              <a:t>(continued)</a:t>
            </a:r>
          </a:p>
        </p:txBody>
      </p:sp>
      <p:sp>
        <p:nvSpPr>
          <p:cNvPr id="3" name="Content Placeholder 2">
            <a:extLst>
              <a:ext uri="{FF2B5EF4-FFF2-40B4-BE49-F238E27FC236}">
                <a16:creationId xmlns:a16="http://schemas.microsoft.com/office/drawing/2014/main" id="{DF3C04B0-D0C6-4B2E-8804-EA1B6C0B789D}"/>
              </a:ext>
            </a:extLst>
          </p:cNvPr>
          <p:cNvSpPr>
            <a:spLocks noGrp="1"/>
          </p:cNvSpPr>
          <p:nvPr>
            <p:ph idx="1"/>
          </p:nvPr>
        </p:nvSpPr>
        <p:spPr>
          <a:xfrm>
            <a:off x="685800" y="1895912"/>
            <a:ext cx="7772400" cy="4521665"/>
          </a:xfrm>
        </p:spPr>
        <p:txBody>
          <a:bodyPr/>
          <a:lstStyle/>
          <a:p>
            <a:r>
              <a:rPr lang="en-US" sz="2200" dirty="0"/>
              <a:t>States do not have to apply for this work, but they are expected to indicate an interest in participating.</a:t>
            </a:r>
          </a:p>
          <a:p>
            <a:r>
              <a:rPr lang="en-US" sz="2200" dirty="0"/>
              <a:t>States do not need to submit project plans or budgets for this work as part of their FY19 grant applications.</a:t>
            </a:r>
          </a:p>
          <a:p>
            <a:r>
              <a:rPr lang="en-US" sz="2200" dirty="0"/>
              <a:t>States that are awarded grants and elect to participate in this project will receive $250,000 to complete this work in addition to their priority area award.</a:t>
            </a:r>
          </a:p>
          <a:p>
            <a:r>
              <a:rPr lang="en-US" sz="2200" dirty="0"/>
              <a:t>Only states that apply for and are awarded an FY19 grant in one of the three priorities can be awarded the additional $250,000.</a:t>
            </a:r>
          </a:p>
          <a:p>
            <a:endParaRPr lang="en-US" sz="2200" dirty="0">
              <a:highlight>
                <a:srgbClr val="FFFF00"/>
              </a:highlight>
            </a:endParaRPr>
          </a:p>
        </p:txBody>
      </p:sp>
    </p:spTree>
    <p:extLst>
      <p:ext uri="{BB962C8B-B14F-4D97-AF65-F5344CB8AC3E}">
        <p14:creationId xmlns:p14="http://schemas.microsoft.com/office/powerpoint/2010/main" val="3702655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is eligible to apply for </a:t>
            </a:r>
            <a:br>
              <a:rPr lang="en-US" dirty="0"/>
            </a:br>
            <a:r>
              <a:rPr lang="en-US" dirty="0"/>
              <a:t>FY19 SLDS Grants?</a:t>
            </a:r>
          </a:p>
        </p:txBody>
      </p:sp>
      <p:sp>
        <p:nvSpPr>
          <p:cNvPr id="3" name="Content Placeholder 2"/>
          <p:cNvSpPr>
            <a:spLocks noGrp="1"/>
          </p:cNvSpPr>
          <p:nvPr>
            <p:ph idx="1"/>
          </p:nvPr>
        </p:nvSpPr>
        <p:spPr>
          <a:xfrm>
            <a:off x="685800" y="2286000"/>
            <a:ext cx="7624731" cy="3712128"/>
          </a:xfrm>
        </p:spPr>
        <p:txBody>
          <a:bodyPr/>
          <a:lstStyle/>
          <a:p>
            <a:r>
              <a:rPr lang="en-US" dirty="0"/>
              <a:t>State education agencies of the 50 States, the District of Columbia, the Commonwealth of Puerto Rico, the U.S. Virgin Islands, American Samoa, Guam, and the Commonwealth of the Northern Mariana Islands are eligible.</a:t>
            </a:r>
          </a:p>
          <a:p>
            <a:pPr marL="0" indent="0">
              <a:buNone/>
            </a:pPr>
            <a:endParaRPr lang="en-US" dirty="0"/>
          </a:p>
        </p:txBody>
      </p:sp>
    </p:spTree>
    <p:extLst>
      <p:ext uri="{BB962C8B-B14F-4D97-AF65-F5344CB8AC3E}">
        <p14:creationId xmlns:p14="http://schemas.microsoft.com/office/powerpoint/2010/main" val="1490929258"/>
      </p:ext>
    </p:extLst>
  </p:cSld>
  <p:clrMapOvr>
    <a:masterClrMapping/>
  </p:clrMapOvr>
</p:sld>
</file>

<file path=ppt/theme/theme1.xml><?xml version="1.0" encoding="utf-8"?>
<a:theme xmlns:a="http://schemas.openxmlformats.org/drawingml/2006/main" name="NCES_PPT_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solidFill>
          <a:schemeClr val="accent1"/>
        </a:solidFill>
        <a:ln w="19050" cap="flat" cmpd="sng" algn="ctr">
          <a:solidFill>
            <a:srgbClr val="FF0000"/>
          </a:solidFill>
          <a:prstDash val="solid"/>
          <a:round/>
          <a:headEnd type="none" w="med" len="med"/>
          <a:tailEnd type="none" w="med" len="med"/>
        </a:ln>
        <a:effectLst/>
      </a:spPr>
      <a:body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8CE855DEAB5B942A421E30464A1AD46" ma:contentTypeVersion="1" ma:contentTypeDescription="Create a new document." ma:contentTypeScope="" ma:versionID="c7fddbfe8d4425e6471d4f74648da1b6">
  <xsd:schema xmlns:xsd="http://www.w3.org/2001/XMLSchema" xmlns:xs="http://www.w3.org/2001/XMLSchema" xmlns:p="http://schemas.microsoft.com/office/2006/metadata/properties" xmlns:ns2="b7635ab0-52e7-4e33-aa76-893cd120ef45" targetNamespace="http://schemas.microsoft.com/office/2006/metadata/properties" ma:root="true" ma:fieldsID="13e6792f1cc68bef9531a87d139c8943" ns2:_="">
    <xsd:import namespace="b7635ab0-52e7-4e33-aa76-893cd120ef45"/>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635ab0-52e7-4e33-aa76-893cd120ef4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b7635ab0-52e7-4e33-aa76-893cd120ef45">DNVT47QTA7NQ-23-2647</_dlc_DocId>
    <_dlc_DocIdUrl xmlns="b7635ab0-52e7-4e33-aa76-893cd120ef45">
      <Url>https://sharepoint.aemcorp.com/ed/EDTAP/_layouts/15/DocIdRedir.aspx?ID=DNVT47QTA7NQ-23-2647</Url>
      <Description>DNVT47QTA7NQ-23-2647</Description>
    </_dlc_DocIdUrl>
  </documentManagement>
</p:properties>
</file>

<file path=customXml/itemProps1.xml><?xml version="1.0" encoding="utf-8"?>
<ds:datastoreItem xmlns:ds="http://schemas.openxmlformats.org/officeDocument/2006/customXml" ds:itemID="{A4B5763E-38E8-4201-8C45-59AF788E45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7635ab0-52e7-4e33-aa76-893cd120ef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AAD2957-40C3-4F8B-8615-776DC032F819}">
  <ds:schemaRefs>
    <ds:schemaRef ds:uri="http://schemas.microsoft.com/sharepoint/events"/>
  </ds:schemaRefs>
</ds:datastoreItem>
</file>

<file path=customXml/itemProps3.xml><?xml version="1.0" encoding="utf-8"?>
<ds:datastoreItem xmlns:ds="http://schemas.openxmlformats.org/officeDocument/2006/customXml" ds:itemID="{91FCAD8F-E5A6-4FF6-8F0B-2723AF2844A5}">
  <ds:schemaRefs>
    <ds:schemaRef ds:uri="http://schemas.microsoft.com/sharepoint/v3/contenttype/forms"/>
  </ds:schemaRefs>
</ds:datastoreItem>
</file>

<file path=customXml/itemProps4.xml><?xml version="1.0" encoding="utf-8"?>
<ds:datastoreItem xmlns:ds="http://schemas.openxmlformats.org/officeDocument/2006/customXml" ds:itemID="{37FE1C95-B21F-4A26-80EE-855C98E64C96}">
  <ds:schemaRefs>
    <ds:schemaRef ds:uri="http://www.w3.org/XML/1998/namespace"/>
    <ds:schemaRef ds:uri="http://purl.org/dc/terms/"/>
    <ds:schemaRef ds:uri="http://purl.org/dc/dcmitype/"/>
    <ds:schemaRef ds:uri="http://schemas.microsoft.com/office/2006/documentManagement/types"/>
    <ds:schemaRef ds:uri="http://schemas.openxmlformats.org/package/2006/metadata/core-properties"/>
    <ds:schemaRef ds:uri="b7635ab0-52e7-4e33-aa76-893cd120ef45"/>
    <ds:schemaRef ds:uri="http://schemas.microsoft.com/office/infopath/2007/PartnerControls"/>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NCES_PPT_Template</Template>
  <TotalTime>289042</TotalTime>
  <Words>1189</Words>
  <Application>Microsoft Office PowerPoint</Application>
  <PresentationFormat>On-screen Show (4:3)</PresentationFormat>
  <Paragraphs>113</Paragraphs>
  <Slides>21</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9" baseType="lpstr">
      <vt:lpstr>Arial</vt:lpstr>
      <vt:lpstr>Arial Narrow</vt:lpstr>
      <vt:lpstr>Calibri</vt:lpstr>
      <vt:lpstr>Consolas</vt:lpstr>
      <vt:lpstr>Gill Sans MT</vt:lpstr>
      <vt:lpstr>Times</vt:lpstr>
      <vt:lpstr>NCES_PPT_Template</vt:lpstr>
      <vt:lpstr>Photo Editor Photo</vt:lpstr>
      <vt:lpstr>PowerPoint Presentation</vt:lpstr>
      <vt:lpstr>PowerPoint Presentation</vt:lpstr>
      <vt:lpstr>What are the priorities of the  FY19 SLDS competition?</vt:lpstr>
      <vt:lpstr>1. Infrastructure </vt:lpstr>
      <vt:lpstr>2. Education Choice </vt:lpstr>
      <vt:lpstr>3. Equity </vt:lpstr>
      <vt:lpstr>School-Level Poverty Measure (optional) </vt:lpstr>
      <vt:lpstr>School-Level Poverty Measure (continued)</vt:lpstr>
      <vt:lpstr>Who is eligible to apply for  FY19 SLDS Grants?</vt:lpstr>
      <vt:lpstr>Award Information</vt:lpstr>
      <vt:lpstr>Additional Requirements</vt:lpstr>
      <vt:lpstr>Data Security and Privacy Documentation</vt:lpstr>
      <vt:lpstr>Data Security and Privacy Documentation</vt:lpstr>
      <vt:lpstr>Institutional Review Board (IRB) Approval</vt:lpstr>
      <vt:lpstr>Application and Submission Information</vt:lpstr>
      <vt:lpstr>Letter of Intent</vt:lpstr>
      <vt:lpstr>What is the deadline for  FY19 SLDS applications?</vt:lpstr>
      <vt:lpstr>Application Technical Assistance </vt:lpstr>
      <vt:lpstr>Application Technical Assistance (Continued)</vt:lpstr>
      <vt:lpstr>Questions?</vt:lpstr>
      <vt:lpstr>Contact Information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Anthony</dc:creator>
  <cp:lastModifiedBy>Chad Bridgeman</cp:lastModifiedBy>
  <cp:revision>6135</cp:revision>
  <cp:lastPrinted>2012-04-30T19:34:27Z</cp:lastPrinted>
  <dcterms:created xsi:type="dcterms:W3CDTF">2009-11-19T14:51:55Z</dcterms:created>
  <dcterms:modified xsi:type="dcterms:W3CDTF">2019-07-16T14:41:07Z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0x01010078CE855DEAB5B942A421E30464A1AD46</vt:lpwstr>
  </property>
  <property fmtid="{D5CDD505-2E9C-101B-9397-08002B2CF9AE}" pid="3" name="_dlc_DocIdItemGuid">
    <vt:lpwstr>be284e77-ab9c-424d-82a7-0513035b2340</vt:lpwstr>
  </property>
</Properties>
</file>