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90" r:id="rId7"/>
    <p:sldId id="264" r:id="rId8"/>
    <p:sldId id="265" r:id="rId9"/>
    <p:sldId id="266" r:id="rId10"/>
    <p:sldId id="263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92" r:id="rId19"/>
    <p:sldId id="275" r:id="rId20"/>
    <p:sldId id="277" r:id="rId21"/>
    <p:sldId id="295" r:id="rId22"/>
    <p:sldId id="296" r:id="rId23"/>
    <p:sldId id="287" r:id="rId24"/>
    <p:sldId id="288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80" autoAdjust="0"/>
  </p:normalViewPr>
  <p:slideViewPr>
    <p:cSldViewPr>
      <p:cViewPr varScale="1">
        <p:scale>
          <a:sx n="66" d="100"/>
          <a:sy n="66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24" y="2106"/>
    </p:cViewPr>
  </p:notesTextViewPr>
  <p:notesViewPr>
    <p:cSldViewPr>
      <p:cViewPr varScale="1">
        <p:scale>
          <a:sx n="53" d="100"/>
          <a:sy n="53" d="100"/>
        </p:scale>
        <p:origin x="-179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howVal val="1"/>
            <c:showLeaderLines val="1"/>
          </c:dLbls>
          <c:cat>
            <c:strRef>
              <c:f>Sheet1!$A$2:$A$7</c:f>
              <c:strCache>
                <c:ptCount val="6"/>
                <c:pt idx="0">
                  <c:v>All 14</c:v>
                </c:pt>
                <c:pt idx="1">
                  <c:v>13</c:v>
                </c:pt>
                <c:pt idx="2">
                  <c:v>12</c:v>
                </c:pt>
                <c:pt idx="3">
                  <c:v>10 or 11</c:v>
                </c:pt>
                <c:pt idx="4">
                  <c:v>7 to 9</c:v>
                </c:pt>
                <c:pt idx="5">
                  <c:v>0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0.78986866791744759</c:v>
                </c:pt>
                <c:pt idx="1">
                  <c:v>0.13696060037523514</c:v>
                </c:pt>
                <c:pt idx="2">
                  <c:v>3.7523452157598502E-2</c:v>
                </c:pt>
                <c:pt idx="3">
                  <c:v>1.3133208255159502E-2</c:v>
                </c:pt>
                <c:pt idx="4">
                  <c:v>2.0637898686679246E-2</c:v>
                </c:pt>
                <c:pt idx="5">
                  <c:v>1.8761726078799312E-3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34FA8D-F36E-4BA1-8419-9D728CF1770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286BDA-1857-4B62-BFB9-68C1C393E280}">
      <dgm:prSet phldrT="[Text]" custT="1"/>
      <dgm:spPr/>
      <dgm:t>
        <a:bodyPr/>
        <a:lstStyle/>
        <a:p>
          <a:r>
            <a:rPr lang="en-US" sz="2400" dirty="0" smtClean="0"/>
            <a:t>REAC</a:t>
          </a:r>
          <a:r>
            <a:rPr lang="en-US" sz="2400" strike="noStrike" baseline="30000" dirty="0" smtClean="0"/>
            <a:t>3</a:t>
          </a:r>
          <a:r>
            <a:rPr lang="en-US" sz="2400" dirty="0" smtClean="0"/>
            <a:t>H SLDS Committee</a:t>
          </a:r>
          <a:endParaRPr lang="en-US" sz="2400" dirty="0"/>
        </a:p>
      </dgm:t>
    </dgm:pt>
    <dgm:pt modelId="{A66C8C1B-A3B2-4972-82FA-EF2E430DF51B}" type="parTrans" cxnId="{F5D16F3F-D7A5-426D-9552-59535B612B54}">
      <dgm:prSet/>
      <dgm:spPr/>
      <dgm:t>
        <a:bodyPr/>
        <a:lstStyle/>
        <a:p>
          <a:endParaRPr lang="en-US" sz="2800"/>
        </a:p>
      </dgm:t>
    </dgm:pt>
    <dgm:pt modelId="{6640AB94-59DB-4387-86B0-3036091D5B85}" type="sibTrans" cxnId="{F5D16F3F-D7A5-426D-9552-59535B612B54}">
      <dgm:prSet/>
      <dgm:spPr/>
      <dgm:t>
        <a:bodyPr/>
        <a:lstStyle/>
        <a:p>
          <a:endParaRPr lang="en-US" sz="2800"/>
        </a:p>
      </dgm:t>
    </dgm:pt>
    <dgm:pt modelId="{3B1259B5-B2C7-4B21-8160-2028A4F2F3AC}">
      <dgm:prSet phldrT="[Text]" custT="1"/>
      <dgm:spPr/>
      <dgm:t>
        <a:bodyPr/>
        <a:lstStyle/>
        <a:p>
          <a:r>
            <a:rPr lang="en-US" sz="2400" dirty="0" smtClean="0"/>
            <a:t>Data Governance Workgroup</a:t>
          </a:r>
          <a:endParaRPr lang="en-US" sz="2400" dirty="0"/>
        </a:p>
      </dgm:t>
    </dgm:pt>
    <dgm:pt modelId="{60DCD3A5-8F94-45D3-AF70-710CA8C7488E}" type="parTrans" cxnId="{BAD1E911-6720-46C3-AF4D-8A697F802AE4}">
      <dgm:prSet/>
      <dgm:spPr/>
      <dgm:t>
        <a:bodyPr/>
        <a:lstStyle/>
        <a:p>
          <a:endParaRPr lang="en-US" sz="2800"/>
        </a:p>
      </dgm:t>
    </dgm:pt>
    <dgm:pt modelId="{796AE6D0-3AB8-4739-852F-7D854FD93B55}" type="sibTrans" cxnId="{BAD1E911-6720-46C3-AF4D-8A697F802AE4}">
      <dgm:prSet/>
      <dgm:spPr/>
      <dgm:t>
        <a:bodyPr/>
        <a:lstStyle/>
        <a:p>
          <a:endParaRPr lang="en-US" sz="2800"/>
        </a:p>
      </dgm:t>
    </dgm:pt>
    <dgm:pt modelId="{126F55BD-DB58-45D8-B117-06D5B74495A5}">
      <dgm:prSet phldrT="[Text]" custT="1"/>
      <dgm:spPr/>
      <dgm:t>
        <a:bodyPr/>
        <a:lstStyle/>
        <a:p>
          <a:r>
            <a:rPr lang="en-US" sz="2400" dirty="0" smtClean="0"/>
            <a:t>Data Use Workgroup </a:t>
          </a:r>
          <a:endParaRPr lang="en-US" sz="2400" dirty="0"/>
        </a:p>
      </dgm:t>
    </dgm:pt>
    <dgm:pt modelId="{40233BC1-B419-44BE-9488-BAB25059B271}" type="parTrans" cxnId="{9540CE1D-1546-490A-9A2E-D89FBD869A3A}">
      <dgm:prSet/>
      <dgm:spPr/>
      <dgm:t>
        <a:bodyPr/>
        <a:lstStyle/>
        <a:p>
          <a:endParaRPr lang="en-US" sz="2800"/>
        </a:p>
      </dgm:t>
    </dgm:pt>
    <dgm:pt modelId="{824AA3CD-C793-4559-BAA9-0F7B01BB2309}" type="sibTrans" cxnId="{9540CE1D-1546-490A-9A2E-D89FBD869A3A}">
      <dgm:prSet/>
      <dgm:spPr/>
      <dgm:t>
        <a:bodyPr/>
        <a:lstStyle/>
        <a:p>
          <a:endParaRPr lang="en-US" sz="2800"/>
        </a:p>
      </dgm:t>
    </dgm:pt>
    <dgm:pt modelId="{BD4BB169-44CE-4F61-BA94-DABB35B63B71}">
      <dgm:prSet phldrT="[Text]" custT="1"/>
      <dgm:spPr/>
      <dgm:t>
        <a:bodyPr/>
        <a:lstStyle/>
        <a:p>
          <a:r>
            <a:rPr lang="en-US" sz="2200" dirty="0" smtClean="0"/>
            <a:t>Data Reporting and Accountability Workgroup</a:t>
          </a:r>
          <a:endParaRPr lang="en-US" sz="2200" dirty="0"/>
        </a:p>
      </dgm:t>
    </dgm:pt>
    <dgm:pt modelId="{2535AA24-8458-4E80-A8FA-4D166D78542E}" type="parTrans" cxnId="{48C7DD04-3927-4ED3-B380-1CF89AB50B63}">
      <dgm:prSet/>
      <dgm:spPr/>
      <dgm:t>
        <a:bodyPr/>
        <a:lstStyle/>
        <a:p>
          <a:endParaRPr lang="en-US" sz="2800"/>
        </a:p>
      </dgm:t>
    </dgm:pt>
    <dgm:pt modelId="{0155C655-AF3A-4C59-A373-F951DA4BDFE0}" type="sibTrans" cxnId="{48C7DD04-3927-4ED3-B380-1CF89AB50B63}">
      <dgm:prSet/>
      <dgm:spPr/>
      <dgm:t>
        <a:bodyPr/>
        <a:lstStyle/>
        <a:p>
          <a:endParaRPr lang="en-US" sz="2800"/>
        </a:p>
      </dgm:t>
    </dgm:pt>
    <dgm:pt modelId="{D073E5DC-30E7-4FC3-94EF-5A36450E422E}">
      <dgm:prSet custT="1"/>
      <dgm:spPr/>
      <dgm:t>
        <a:bodyPr/>
        <a:lstStyle/>
        <a:p>
          <a:r>
            <a:rPr lang="en-US" sz="2400" dirty="0" smtClean="0"/>
            <a:t>Education Technical Advisory Committee</a:t>
          </a:r>
          <a:endParaRPr lang="en-US" sz="2400" dirty="0"/>
        </a:p>
      </dgm:t>
    </dgm:pt>
    <dgm:pt modelId="{B722F8FA-9993-4D2A-A751-B3F46AE5A8EF}" type="parTrans" cxnId="{B6170254-AC77-4ED0-8DEE-6E0A78B793CB}">
      <dgm:prSet/>
      <dgm:spPr/>
      <dgm:t>
        <a:bodyPr/>
        <a:lstStyle/>
        <a:p>
          <a:endParaRPr lang="en-US" sz="2800"/>
        </a:p>
      </dgm:t>
    </dgm:pt>
    <dgm:pt modelId="{5B19B046-F34E-4722-9AA1-5325B21DD792}" type="sibTrans" cxnId="{B6170254-AC77-4ED0-8DEE-6E0A78B793CB}">
      <dgm:prSet/>
      <dgm:spPr/>
      <dgm:t>
        <a:bodyPr/>
        <a:lstStyle/>
        <a:p>
          <a:endParaRPr lang="en-US" sz="2800"/>
        </a:p>
      </dgm:t>
    </dgm:pt>
    <dgm:pt modelId="{E16CFD3D-C98B-41FD-A4ED-1033ECA99F06}" type="pres">
      <dgm:prSet presAssocID="{4E34FA8D-F36E-4BA1-8419-9D728CF177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DE01DD-2666-4368-92EF-FAFC15B3CE6F}" type="pres">
      <dgm:prSet presAssocID="{82286BDA-1857-4B62-BFB9-68C1C393E280}" presName="hierRoot1" presStyleCnt="0">
        <dgm:presLayoutVars>
          <dgm:hierBranch val="init"/>
        </dgm:presLayoutVars>
      </dgm:prSet>
      <dgm:spPr/>
    </dgm:pt>
    <dgm:pt modelId="{124CF560-A728-4A10-A1D7-8BA56A2FB099}" type="pres">
      <dgm:prSet presAssocID="{82286BDA-1857-4B62-BFB9-68C1C393E280}" presName="rootComposite1" presStyleCnt="0"/>
      <dgm:spPr/>
    </dgm:pt>
    <dgm:pt modelId="{94DB5994-3E7F-4F8D-8410-44FD7AC24DED}" type="pres">
      <dgm:prSet presAssocID="{82286BDA-1857-4B62-BFB9-68C1C393E280}" presName="rootText1" presStyleLbl="node0" presStyleIdx="0" presStyleCnt="1" custScaleX="90641" custScaleY="1812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D306C5-73C6-49CD-B515-E27981E484EE}" type="pres">
      <dgm:prSet presAssocID="{82286BDA-1857-4B62-BFB9-68C1C393E28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D3C5F1E-5403-40C8-BF7F-40ACF0D32B69}" type="pres">
      <dgm:prSet presAssocID="{82286BDA-1857-4B62-BFB9-68C1C393E280}" presName="hierChild2" presStyleCnt="0"/>
      <dgm:spPr/>
    </dgm:pt>
    <dgm:pt modelId="{2B05407E-8DD4-4611-9BDA-1AE00D01AE40}" type="pres">
      <dgm:prSet presAssocID="{60DCD3A5-8F94-45D3-AF70-710CA8C7488E}" presName="Name37" presStyleLbl="parChTrans1D2" presStyleIdx="0" presStyleCnt="4"/>
      <dgm:spPr/>
      <dgm:t>
        <a:bodyPr/>
        <a:lstStyle/>
        <a:p>
          <a:endParaRPr lang="en-US"/>
        </a:p>
      </dgm:t>
    </dgm:pt>
    <dgm:pt modelId="{9DA9865A-4E16-40D1-9C7A-D15F9ADF8FC4}" type="pres">
      <dgm:prSet presAssocID="{3B1259B5-B2C7-4B21-8160-2028A4F2F3AC}" presName="hierRoot2" presStyleCnt="0">
        <dgm:presLayoutVars>
          <dgm:hierBranch val="init"/>
        </dgm:presLayoutVars>
      </dgm:prSet>
      <dgm:spPr/>
    </dgm:pt>
    <dgm:pt modelId="{2173A304-AC11-4354-BEDF-68A463332CB5}" type="pres">
      <dgm:prSet presAssocID="{3B1259B5-B2C7-4B21-8160-2028A4F2F3AC}" presName="rootComposite" presStyleCnt="0"/>
      <dgm:spPr/>
    </dgm:pt>
    <dgm:pt modelId="{5E597DB8-25F6-4299-9277-38D68D479FF3}" type="pres">
      <dgm:prSet presAssocID="{3B1259B5-B2C7-4B21-8160-2028A4F2F3AC}" presName="rootText" presStyleLbl="node2" presStyleIdx="0" presStyleCnt="4" custScaleX="88468" custScaleY="1769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11EB13-3D95-4690-98CC-921AA0CA13D5}" type="pres">
      <dgm:prSet presAssocID="{3B1259B5-B2C7-4B21-8160-2028A4F2F3AC}" presName="rootConnector" presStyleLbl="node2" presStyleIdx="0" presStyleCnt="4"/>
      <dgm:spPr/>
      <dgm:t>
        <a:bodyPr/>
        <a:lstStyle/>
        <a:p>
          <a:endParaRPr lang="en-US"/>
        </a:p>
      </dgm:t>
    </dgm:pt>
    <dgm:pt modelId="{CA07C93D-00DC-42E2-8537-96C2A9174ED0}" type="pres">
      <dgm:prSet presAssocID="{3B1259B5-B2C7-4B21-8160-2028A4F2F3AC}" presName="hierChild4" presStyleCnt="0"/>
      <dgm:spPr/>
    </dgm:pt>
    <dgm:pt modelId="{17257FDC-FDBB-4DC1-9494-CEB8CABF2225}" type="pres">
      <dgm:prSet presAssocID="{3B1259B5-B2C7-4B21-8160-2028A4F2F3AC}" presName="hierChild5" presStyleCnt="0"/>
      <dgm:spPr/>
    </dgm:pt>
    <dgm:pt modelId="{3A39F9CC-B59A-4B02-9887-31078DFE6E66}" type="pres">
      <dgm:prSet presAssocID="{40233BC1-B419-44BE-9488-BAB25059B271}" presName="Name37" presStyleLbl="parChTrans1D2" presStyleIdx="1" presStyleCnt="4"/>
      <dgm:spPr/>
      <dgm:t>
        <a:bodyPr/>
        <a:lstStyle/>
        <a:p>
          <a:endParaRPr lang="en-US"/>
        </a:p>
      </dgm:t>
    </dgm:pt>
    <dgm:pt modelId="{054427DB-B364-4D2A-ACAC-05FBF37231FB}" type="pres">
      <dgm:prSet presAssocID="{126F55BD-DB58-45D8-B117-06D5B74495A5}" presName="hierRoot2" presStyleCnt="0">
        <dgm:presLayoutVars>
          <dgm:hierBranch val="init"/>
        </dgm:presLayoutVars>
      </dgm:prSet>
      <dgm:spPr/>
    </dgm:pt>
    <dgm:pt modelId="{1BCDCDFB-A914-4248-A97E-4811F4779AC7}" type="pres">
      <dgm:prSet presAssocID="{126F55BD-DB58-45D8-B117-06D5B74495A5}" presName="rootComposite" presStyleCnt="0"/>
      <dgm:spPr/>
    </dgm:pt>
    <dgm:pt modelId="{82AD6670-D2AD-4363-B5F3-514F514A251E}" type="pres">
      <dgm:prSet presAssocID="{126F55BD-DB58-45D8-B117-06D5B74495A5}" presName="rootText" presStyleLbl="node2" presStyleIdx="1" presStyleCnt="4" custScaleX="90394" custScaleY="1807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D68066-AF11-4895-8FA1-1CADEC9FEFA5}" type="pres">
      <dgm:prSet presAssocID="{126F55BD-DB58-45D8-B117-06D5B74495A5}" presName="rootConnector" presStyleLbl="node2" presStyleIdx="1" presStyleCnt="4"/>
      <dgm:spPr/>
      <dgm:t>
        <a:bodyPr/>
        <a:lstStyle/>
        <a:p>
          <a:endParaRPr lang="en-US"/>
        </a:p>
      </dgm:t>
    </dgm:pt>
    <dgm:pt modelId="{F383783A-F492-4CFB-954D-05918AE97F58}" type="pres">
      <dgm:prSet presAssocID="{126F55BD-DB58-45D8-B117-06D5B74495A5}" presName="hierChild4" presStyleCnt="0"/>
      <dgm:spPr/>
    </dgm:pt>
    <dgm:pt modelId="{5628352F-18E5-4485-99CD-47006DEDE5B4}" type="pres">
      <dgm:prSet presAssocID="{126F55BD-DB58-45D8-B117-06D5B74495A5}" presName="hierChild5" presStyleCnt="0"/>
      <dgm:spPr/>
    </dgm:pt>
    <dgm:pt modelId="{9F45155C-C41B-49C4-83DD-AF156093B9CE}" type="pres">
      <dgm:prSet presAssocID="{2535AA24-8458-4E80-A8FA-4D166D78542E}" presName="Name37" presStyleLbl="parChTrans1D2" presStyleIdx="2" presStyleCnt="4"/>
      <dgm:spPr/>
      <dgm:t>
        <a:bodyPr/>
        <a:lstStyle/>
        <a:p>
          <a:endParaRPr lang="en-US"/>
        </a:p>
      </dgm:t>
    </dgm:pt>
    <dgm:pt modelId="{EFA326B3-CA5C-4443-81BD-8D8DE67E7E42}" type="pres">
      <dgm:prSet presAssocID="{BD4BB169-44CE-4F61-BA94-DABB35B63B71}" presName="hierRoot2" presStyleCnt="0">
        <dgm:presLayoutVars>
          <dgm:hierBranch val="init"/>
        </dgm:presLayoutVars>
      </dgm:prSet>
      <dgm:spPr/>
    </dgm:pt>
    <dgm:pt modelId="{1A1CDC20-00FF-4DD0-A1AC-E6EF774BA60A}" type="pres">
      <dgm:prSet presAssocID="{BD4BB169-44CE-4F61-BA94-DABB35B63B71}" presName="rootComposite" presStyleCnt="0"/>
      <dgm:spPr/>
    </dgm:pt>
    <dgm:pt modelId="{711121DF-0F8C-4579-86F5-8CA5D203ED57}" type="pres">
      <dgm:prSet presAssocID="{BD4BB169-44CE-4F61-BA94-DABB35B63B71}" presName="rootText" presStyleLbl="node2" presStyleIdx="2" presStyleCnt="4" custScaleX="92150" custScaleY="1842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FBB89A-158C-4A7C-B92F-8FA14C0DFBF1}" type="pres">
      <dgm:prSet presAssocID="{BD4BB169-44CE-4F61-BA94-DABB35B63B71}" presName="rootConnector" presStyleLbl="node2" presStyleIdx="2" presStyleCnt="4"/>
      <dgm:spPr/>
      <dgm:t>
        <a:bodyPr/>
        <a:lstStyle/>
        <a:p>
          <a:endParaRPr lang="en-US"/>
        </a:p>
      </dgm:t>
    </dgm:pt>
    <dgm:pt modelId="{2BEFEA8B-3C79-4A75-BF48-B0ED11D7C77E}" type="pres">
      <dgm:prSet presAssocID="{BD4BB169-44CE-4F61-BA94-DABB35B63B71}" presName="hierChild4" presStyleCnt="0"/>
      <dgm:spPr/>
    </dgm:pt>
    <dgm:pt modelId="{02534E78-D722-44A1-BB70-CED9C4F93987}" type="pres">
      <dgm:prSet presAssocID="{BD4BB169-44CE-4F61-BA94-DABB35B63B71}" presName="hierChild5" presStyleCnt="0"/>
      <dgm:spPr/>
    </dgm:pt>
    <dgm:pt modelId="{FAD968D0-7D4A-4DAF-BE98-088E17EA0374}" type="pres">
      <dgm:prSet presAssocID="{B722F8FA-9993-4D2A-A751-B3F46AE5A8EF}" presName="Name37" presStyleLbl="parChTrans1D2" presStyleIdx="3" presStyleCnt="4"/>
      <dgm:spPr/>
      <dgm:t>
        <a:bodyPr/>
        <a:lstStyle/>
        <a:p>
          <a:endParaRPr lang="en-US"/>
        </a:p>
      </dgm:t>
    </dgm:pt>
    <dgm:pt modelId="{C9028FE6-B2D0-496A-B41B-FB835083AB11}" type="pres">
      <dgm:prSet presAssocID="{D073E5DC-30E7-4FC3-94EF-5A36450E422E}" presName="hierRoot2" presStyleCnt="0">
        <dgm:presLayoutVars>
          <dgm:hierBranch val="init"/>
        </dgm:presLayoutVars>
      </dgm:prSet>
      <dgm:spPr/>
    </dgm:pt>
    <dgm:pt modelId="{D84E1D58-282B-44F0-88FB-8A6C8F7A6605}" type="pres">
      <dgm:prSet presAssocID="{D073E5DC-30E7-4FC3-94EF-5A36450E422E}" presName="rootComposite" presStyleCnt="0"/>
      <dgm:spPr/>
    </dgm:pt>
    <dgm:pt modelId="{773FB7E5-57E7-4605-B59F-872E8B88CD68}" type="pres">
      <dgm:prSet presAssocID="{D073E5DC-30E7-4FC3-94EF-5A36450E422E}" presName="rootText" presStyleLbl="node2" presStyleIdx="3" presStyleCnt="4" custScaleX="90641" custScaleY="1812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A2AD43-1E3D-4354-AA40-3AE02DC98D88}" type="pres">
      <dgm:prSet presAssocID="{D073E5DC-30E7-4FC3-94EF-5A36450E422E}" presName="rootConnector" presStyleLbl="node2" presStyleIdx="3" presStyleCnt="4"/>
      <dgm:spPr/>
      <dgm:t>
        <a:bodyPr/>
        <a:lstStyle/>
        <a:p>
          <a:endParaRPr lang="en-US"/>
        </a:p>
      </dgm:t>
    </dgm:pt>
    <dgm:pt modelId="{2FA4B353-79ED-4543-9D5D-65FAE6AFA249}" type="pres">
      <dgm:prSet presAssocID="{D073E5DC-30E7-4FC3-94EF-5A36450E422E}" presName="hierChild4" presStyleCnt="0"/>
      <dgm:spPr/>
    </dgm:pt>
    <dgm:pt modelId="{42A23DB0-8BBD-4DFD-AA5E-6DC3215FFF03}" type="pres">
      <dgm:prSet presAssocID="{D073E5DC-30E7-4FC3-94EF-5A36450E422E}" presName="hierChild5" presStyleCnt="0"/>
      <dgm:spPr/>
    </dgm:pt>
    <dgm:pt modelId="{0339DAAF-4CF9-41A2-92B3-AE6C0278C407}" type="pres">
      <dgm:prSet presAssocID="{82286BDA-1857-4B62-BFB9-68C1C393E280}" presName="hierChild3" presStyleCnt="0"/>
      <dgm:spPr/>
    </dgm:pt>
  </dgm:ptLst>
  <dgm:cxnLst>
    <dgm:cxn modelId="{B6170254-AC77-4ED0-8DEE-6E0A78B793CB}" srcId="{82286BDA-1857-4B62-BFB9-68C1C393E280}" destId="{D073E5DC-30E7-4FC3-94EF-5A36450E422E}" srcOrd="3" destOrd="0" parTransId="{B722F8FA-9993-4D2A-A751-B3F46AE5A8EF}" sibTransId="{5B19B046-F34E-4722-9AA1-5325B21DD792}"/>
    <dgm:cxn modelId="{8B859F3F-95D9-4B58-B90B-B78D30091209}" type="presOf" srcId="{BD4BB169-44CE-4F61-BA94-DABB35B63B71}" destId="{51FBB89A-158C-4A7C-B92F-8FA14C0DFBF1}" srcOrd="1" destOrd="0" presId="urn:microsoft.com/office/officeart/2005/8/layout/orgChart1"/>
    <dgm:cxn modelId="{6D57D12F-83BE-4C87-AA9C-7236C50549F8}" type="presOf" srcId="{126F55BD-DB58-45D8-B117-06D5B74495A5}" destId="{82AD6670-D2AD-4363-B5F3-514F514A251E}" srcOrd="0" destOrd="0" presId="urn:microsoft.com/office/officeart/2005/8/layout/orgChart1"/>
    <dgm:cxn modelId="{EAEF3245-CF86-4B7E-AC95-6A8EC308E8D2}" type="presOf" srcId="{82286BDA-1857-4B62-BFB9-68C1C393E280}" destId="{94DB5994-3E7F-4F8D-8410-44FD7AC24DED}" srcOrd="0" destOrd="0" presId="urn:microsoft.com/office/officeart/2005/8/layout/orgChart1"/>
    <dgm:cxn modelId="{BF0EBB28-41E6-431D-A5C3-7AA59EBF605D}" type="presOf" srcId="{B722F8FA-9993-4D2A-A751-B3F46AE5A8EF}" destId="{FAD968D0-7D4A-4DAF-BE98-088E17EA0374}" srcOrd="0" destOrd="0" presId="urn:microsoft.com/office/officeart/2005/8/layout/orgChart1"/>
    <dgm:cxn modelId="{A0F28CFA-9B38-43FE-84AD-36DEA7331E17}" type="presOf" srcId="{2535AA24-8458-4E80-A8FA-4D166D78542E}" destId="{9F45155C-C41B-49C4-83DD-AF156093B9CE}" srcOrd="0" destOrd="0" presId="urn:microsoft.com/office/officeart/2005/8/layout/orgChart1"/>
    <dgm:cxn modelId="{FBC5C367-A76F-40E1-82BB-F745085D2F01}" type="presOf" srcId="{BD4BB169-44CE-4F61-BA94-DABB35B63B71}" destId="{711121DF-0F8C-4579-86F5-8CA5D203ED57}" srcOrd="0" destOrd="0" presId="urn:microsoft.com/office/officeart/2005/8/layout/orgChart1"/>
    <dgm:cxn modelId="{826A9194-011D-48A0-83CD-37672B6CFA92}" type="presOf" srcId="{3B1259B5-B2C7-4B21-8160-2028A4F2F3AC}" destId="{EC11EB13-3D95-4690-98CC-921AA0CA13D5}" srcOrd="1" destOrd="0" presId="urn:microsoft.com/office/officeart/2005/8/layout/orgChart1"/>
    <dgm:cxn modelId="{BAD1E911-6720-46C3-AF4D-8A697F802AE4}" srcId="{82286BDA-1857-4B62-BFB9-68C1C393E280}" destId="{3B1259B5-B2C7-4B21-8160-2028A4F2F3AC}" srcOrd="0" destOrd="0" parTransId="{60DCD3A5-8F94-45D3-AF70-710CA8C7488E}" sibTransId="{796AE6D0-3AB8-4739-852F-7D854FD93B55}"/>
    <dgm:cxn modelId="{8CC3ADE2-1843-409E-8FD4-923C6813A6F3}" type="presOf" srcId="{D073E5DC-30E7-4FC3-94EF-5A36450E422E}" destId="{67A2AD43-1E3D-4354-AA40-3AE02DC98D88}" srcOrd="1" destOrd="0" presId="urn:microsoft.com/office/officeart/2005/8/layout/orgChart1"/>
    <dgm:cxn modelId="{9540CE1D-1546-490A-9A2E-D89FBD869A3A}" srcId="{82286BDA-1857-4B62-BFB9-68C1C393E280}" destId="{126F55BD-DB58-45D8-B117-06D5B74495A5}" srcOrd="1" destOrd="0" parTransId="{40233BC1-B419-44BE-9488-BAB25059B271}" sibTransId="{824AA3CD-C793-4559-BAA9-0F7B01BB2309}"/>
    <dgm:cxn modelId="{37D13154-569F-4617-8FF6-3C166731B1BB}" type="presOf" srcId="{4E34FA8D-F36E-4BA1-8419-9D728CF17700}" destId="{E16CFD3D-C98B-41FD-A4ED-1033ECA99F06}" srcOrd="0" destOrd="0" presId="urn:microsoft.com/office/officeart/2005/8/layout/orgChart1"/>
    <dgm:cxn modelId="{DF3B5E1F-1E24-4D15-A510-D5E5A4E484A0}" type="presOf" srcId="{40233BC1-B419-44BE-9488-BAB25059B271}" destId="{3A39F9CC-B59A-4B02-9887-31078DFE6E66}" srcOrd="0" destOrd="0" presId="urn:microsoft.com/office/officeart/2005/8/layout/orgChart1"/>
    <dgm:cxn modelId="{070AFA77-3F37-40E4-958E-F15D8BD61F98}" type="presOf" srcId="{60DCD3A5-8F94-45D3-AF70-710CA8C7488E}" destId="{2B05407E-8DD4-4611-9BDA-1AE00D01AE40}" srcOrd="0" destOrd="0" presId="urn:microsoft.com/office/officeart/2005/8/layout/orgChart1"/>
    <dgm:cxn modelId="{9DA6C891-5152-414B-9F7D-3AEC93AAF4E5}" type="presOf" srcId="{D073E5DC-30E7-4FC3-94EF-5A36450E422E}" destId="{773FB7E5-57E7-4605-B59F-872E8B88CD68}" srcOrd="0" destOrd="0" presId="urn:microsoft.com/office/officeart/2005/8/layout/orgChart1"/>
    <dgm:cxn modelId="{48C7DD04-3927-4ED3-B380-1CF89AB50B63}" srcId="{82286BDA-1857-4B62-BFB9-68C1C393E280}" destId="{BD4BB169-44CE-4F61-BA94-DABB35B63B71}" srcOrd="2" destOrd="0" parTransId="{2535AA24-8458-4E80-A8FA-4D166D78542E}" sibTransId="{0155C655-AF3A-4C59-A373-F951DA4BDFE0}"/>
    <dgm:cxn modelId="{70FFBE49-AA26-4C89-ACF4-D34BEBCCFDC5}" type="presOf" srcId="{126F55BD-DB58-45D8-B117-06D5B74495A5}" destId="{E0D68066-AF11-4895-8FA1-1CADEC9FEFA5}" srcOrd="1" destOrd="0" presId="urn:microsoft.com/office/officeart/2005/8/layout/orgChart1"/>
    <dgm:cxn modelId="{8158B8CC-EEB8-4055-8EB8-131FFC2658E9}" type="presOf" srcId="{3B1259B5-B2C7-4B21-8160-2028A4F2F3AC}" destId="{5E597DB8-25F6-4299-9277-38D68D479FF3}" srcOrd="0" destOrd="0" presId="urn:microsoft.com/office/officeart/2005/8/layout/orgChart1"/>
    <dgm:cxn modelId="{64C5AACB-8E38-4169-A84A-44F9294C819B}" type="presOf" srcId="{82286BDA-1857-4B62-BFB9-68C1C393E280}" destId="{D4D306C5-73C6-49CD-B515-E27981E484EE}" srcOrd="1" destOrd="0" presId="urn:microsoft.com/office/officeart/2005/8/layout/orgChart1"/>
    <dgm:cxn modelId="{F5D16F3F-D7A5-426D-9552-59535B612B54}" srcId="{4E34FA8D-F36E-4BA1-8419-9D728CF17700}" destId="{82286BDA-1857-4B62-BFB9-68C1C393E280}" srcOrd="0" destOrd="0" parTransId="{A66C8C1B-A3B2-4972-82FA-EF2E430DF51B}" sibTransId="{6640AB94-59DB-4387-86B0-3036091D5B85}"/>
    <dgm:cxn modelId="{24910BC6-BB51-4425-8BBD-D473CCECC93F}" type="presParOf" srcId="{E16CFD3D-C98B-41FD-A4ED-1033ECA99F06}" destId="{A8DE01DD-2666-4368-92EF-FAFC15B3CE6F}" srcOrd="0" destOrd="0" presId="urn:microsoft.com/office/officeart/2005/8/layout/orgChart1"/>
    <dgm:cxn modelId="{0E002E28-4A0C-490E-80E9-7E19F6587790}" type="presParOf" srcId="{A8DE01DD-2666-4368-92EF-FAFC15B3CE6F}" destId="{124CF560-A728-4A10-A1D7-8BA56A2FB099}" srcOrd="0" destOrd="0" presId="urn:microsoft.com/office/officeart/2005/8/layout/orgChart1"/>
    <dgm:cxn modelId="{344D4015-8C07-4995-BEE7-1C92C299F39A}" type="presParOf" srcId="{124CF560-A728-4A10-A1D7-8BA56A2FB099}" destId="{94DB5994-3E7F-4F8D-8410-44FD7AC24DED}" srcOrd="0" destOrd="0" presId="urn:microsoft.com/office/officeart/2005/8/layout/orgChart1"/>
    <dgm:cxn modelId="{7DA2E5DA-CC91-45A2-875F-155FFD5BE2F5}" type="presParOf" srcId="{124CF560-A728-4A10-A1D7-8BA56A2FB099}" destId="{D4D306C5-73C6-49CD-B515-E27981E484EE}" srcOrd="1" destOrd="0" presId="urn:microsoft.com/office/officeart/2005/8/layout/orgChart1"/>
    <dgm:cxn modelId="{F7532D5F-EAAF-4BDA-B1BA-A7375E3532C8}" type="presParOf" srcId="{A8DE01DD-2666-4368-92EF-FAFC15B3CE6F}" destId="{8D3C5F1E-5403-40C8-BF7F-40ACF0D32B69}" srcOrd="1" destOrd="0" presId="urn:microsoft.com/office/officeart/2005/8/layout/orgChart1"/>
    <dgm:cxn modelId="{0530133C-4433-459E-B24F-57DD9CA1ED90}" type="presParOf" srcId="{8D3C5F1E-5403-40C8-BF7F-40ACF0D32B69}" destId="{2B05407E-8DD4-4611-9BDA-1AE00D01AE40}" srcOrd="0" destOrd="0" presId="urn:microsoft.com/office/officeart/2005/8/layout/orgChart1"/>
    <dgm:cxn modelId="{087B2410-2DFC-4EF4-8656-76B34E00F023}" type="presParOf" srcId="{8D3C5F1E-5403-40C8-BF7F-40ACF0D32B69}" destId="{9DA9865A-4E16-40D1-9C7A-D15F9ADF8FC4}" srcOrd="1" destOrd="0" presId="urn:microsoft.com/office/officeart/2005/8/layout/orgChart1"/>
    <dgm:cxn modelId="{836A726B-787C-4A44-902C-AF06F69E8821}" type="presParOf" srcId="{9DA9865A-4E16-40D1-9C7A-D15F9ADF8FC4}" destId="{2173A304-AC11-4354-BEDF-68A463332CB5}" srcOrd="0" destOrd="0" presId="urn:microsoft.com/office/officeart/2005/8/layout/orgChart1"/>
    <dgm:cxn modelId="{F7B37B88-99A7-462C-9EE1-4DAE1C21A360}" type="presParOf" srcId="{2173A304-AC11-4354-BEDF-68A463332CB5}" destId="{5E597DB8-25F6-4299-9277-38D68D479FF3}" srcOrd="0" destOrd="0" presId="urn:microsoft.com/office/officeart/2005/8/layout/orgChart1"/>
    <dgm:cxn modelId="{6941F766-AF76-4760-A168-1106BD405E66}" type="presParOf" srcId="{2173A304-AC11-4354-BEDF-68A463332CB5}" destId="{EC11EB13-3D95-4690-98CC-921AA0CA13D5}" srcOrd="1" destOrd="0" presId="urn:microsoft.com/office/officeart/2005/8/layout/orgChart1"/>
    <dgm:cxn modelId="{B4F15997-7708-45FA-B281-72E6A2FC7DE1}" type="presParOf" srcId="{9DA9865A-4E16-40D1-9C7A-D15F9ADF8FC4}" destId="{CA07C93D-00DC-42E2-8537-96C2A9174ED0}" srcOrd="1" destOrd="0" presId="urn:microsoft.com/office/officeart/2005/8/layout/orgChart1"/>
    <dgm:cxn modelId="{B31B3720-855B-4F80-BBB5-FB1B6E263B32}" type="presParOf" srcId="{9DA9865A-4E16-40D1-9C7A-D15F9ADF8FC4}" destId="{17257FDC-FDBB-4DC1-9494-CEB8CABF2225}" srcOrd="2" destOrd="0" presId="urn:microsoft.com/office/officeart/2005/8/layout/orgChart1"/>
    <dgm:cxn modelId="{403D168C-76DA-4B86-A75B-21B2359A6FD8}" type="presParOf" srcId="{8D3C5F1E-5403-40C8-BF7F-40ACF0D32B69}" destId="{3A39F9CC-B59A-4B02-9887-31078DFE6E66}" srcOrd="2" destOrd="0" presId="urn:microsoft.com/office/officeart/2005/8/layout/orgChart1"/>
    <dgm:cxn modelId="{7556BE19-229A-467C-90B2-4D8E4700F5A3}" type="presParOf" srcId="{8D3C5F1E-5403-40C8-BF7F-40ACF0D32B69}" destId="{054427DB-B364-4D2A-ACAC-05FBF37231FB}" srcOrd="3" destOrd="0" presId="urn:microsoft.com/office/officeart/2005/8/layout/orgChart1"/>
    <dgm:cxn modelId="{3117952B-06F5-4497-816A-72978F4808D7}" type="presParOf" srcId="{054427DB-B364-4D2A-ACAC-05FBF37231FB}" destId="{1BCDCDFB-A914-4248-A97E-4811F4779AC7}" srcOrd="0" destOrd="0" presId="urn:microsoft.com/office/officeart/2005/8/layout/orgChart1"/>
    <dgm:cxn modelId="{5701764C-B400-4936-8390-A846C4D0437A}" type="presParOf" srcId="{1BCDCDFB-A914-4248-A97E-4811F4779AC7}" destId="{82AD6670-D2AD-4363-B5F3-514F514A251E}" srcOrd="0" destOrd="0" presId="urn:microsoft.com/office/officeart/2005/8/layout/orgChart1"/>
    <dgm:cxn modelId="{A5D00BEA-553D-4C1A-BC68-978B58332D3E}" type="presParOf" srcId="{1BCDCDFB-A914-4248-A97E-4811F4779AC7}" destId="{E0D68066-AF11-4895-8FA1-1CADEC9FEFA5}" srcOrd="1" destOrd="0" presId="urn:microsoft.com/office/officeart/2005/8/layout/orgChart1"/>
    <dgm:cxn modelId="{8BB51615-83BD-4982-963B-0C810382AD8E}" type="presParOf" srcId="{054427DB-B364-4D2A-ACAC-05FBF37231FB}" destId="{F383783A-F492-4CFB-954D-05918AE97F58}" srcOrd="1" destOrd="0" presId="urn:microsoft.com/office/officeart/2005/8/layout/orgChart1"/>
    <dgm:cxn modelId="{C7190FB1-4ABB-433B-AF07-4BCEFB32E0B1}" type="presParOf" srcId="{054427DB-B364-4D2A-ACAC-05FBF37231FB}" destId="{5628352F-18E5-4485-99CD-47006DEDE5B4}" srcOrd="2" destOrd="0" presId="urn:microsoft.com/office/officeart/2005/8/layout/orgChart1"/>
    <dgm:cxn modelId="{0B03991F-DF17-451D-A6E0-181CB25F5AEC}" type="presParOf" srcId="{8D3C5F1E-5403-40C8-BF7F-40ACF0D32B69}" destId="{9F45155C-C41B-49C4-83DD-AF156093B9CE}" srcOrd="4" destOrd="0" presId="urn:microsoft.com/office/officeart/2005/8/layout/orgChart1"/>
    <dgm:cxn modelId="{4F273497-9DB1-43F5-A78A-1671D91B142A}" type="presParOf" srcId="{8D3C5F1E-5403-40C8-BF7F-40ACF0D32B69}" destId="{EFA326B3-CA5C-4443-81BD-8D8DE67E7E42}" srcOrd="5" destOrd="0" presId="urn:microsoft.com/office/officeart/2005/8/layout/orgChart1"/>
    <dgm:cxn modelId="{11DDD66C-CA38-4542-BF30-1FBFCBC39F0D}" type="presParOf" srcId="{EFA326B3-CA5C-4443-81BD-8D8DE67E7E42}" destId="{1A1CDC20-00FF-4DD0-A1AC-E6EF774BA60A}" srcOrd="0" destOrd="0" presId="urn:microsoft.com/office/officeart/2005/8/layout/orgChart1"/>
    <dgm:cxn modelId="{ED912EF5-3258-4DEF-92A8-A2620CECAF3D}" type="presParOf" srcId="{1A1CDC20-00FF-4DD0-A1AC-E6EF774BA60A}" destId="{711121DF-0F8C-4579-86F5-8CA5D203ED57}" srcOrd="0" destOrd="0" presId="urn:microsoft.com/office/officeart/2005/8/layout/orgChart1"/>
    <dgm:cxn modelId="{05C8052B-A31A-488B-931D-4303AD514CB6}" type="presParOf" srcId="{1A1CDC20-00FF-4DD0-A1AC-E6EF774BA60A}" destId="{51FBB89A-158C-4A7C-B92F-8FA14C0DFBF1}" srcOrd="1" destOrd="0" presId="urn:microsoft.com/office/officeart/2005/8/layout/orgChart1"/>
    <dgm:cxn modelId="{F4CF9928-BE45-4027-A6FD-49CE2A30AE1C}" type="presParOf" srcId="{EFA326B3-CA5C-4443-81BD-8D8DE67E7E42}" destId="{2BEFEA8B-3C79-4A75-BF48-B0ED11D7C77E}" srcOrd="1" destOrd="0" presId="urn:microsoft.com/office/officeart/2005/8/layout/orgChart1"/>
    <dgm:cxn modelId="{1E9699AB-6F83-483C-9550-24B6093B919C}" type="presParOf" srcId="{EFA326B3-CA5C-4443-81BD-8D8DE67E7E42}" destId="{02534E78-D722-44A1-BB70-CED9C4F93987}" srcOrd="2" destOrd="0" presId="urn:microsoft.com/office/officeart/2005/8/layout/orgChart1"/>
    <dgm:cxn modelId="{629649FC-498A-419E-BF7A-092DADB1158F}" type="presParOf" srcId="{8D3C5F1E-5403-40C8-BF7F-40ACF0D32B69}" destId="{FAD968D0-7D4A-4DAF-BE98-088E17EA0374}" srcOrd="6" destOrd="0" presId="urn:microsoft.com/office/officeart/2005/8/layout/orgChart1"/>
    <dgm:cxn modelId="{71C3CCD3-FEB2-4A1F-BBCA-DAD16F80FEC7}" type="presParOf" srcId="{8D3C5F1E-5403-40C8-BF7F-40ACF0D32B69}" destId="{C9028FE6-B2D0-496A-B41B-FB835083AB11}" srcOrd="7" destOrd="0" presId="urn:microsoft.com/office/officeart/2005/8/layout/orgChart1"/>
    <dgm:cxn modelId="{3CF1264F-8F2F-439F-8F67-C83ADFCA77AA}" type="presParOf" srcId="{C9028FE6-B2D0-496A-B41B-FB835083AB11}" destId="{D84E1D58-282B-44F0-88FB-8A6C8F7A6605}" srcOrd="0" destOrd="0" presId="urn:microsoft.com/office/officeart/2005/8/layout/orgChart1"/>
    <dgm:cxn modelId="{C6F7C042-CB5D-420C-BA52-DE507165E439}" type="presParOf" srcId="{D84E1D58-282B-44F0-88FB-8A6C8F7A6605}" destId="{773FB7E5-57E7-4605-B59F-872E8B88CD68}" srcOrd="0" destOrd="0" presId="urn:microsoft.com/office/officeart/2005/8/layout/orgChart1"/>
    <dgm:cxn modelId="{72FC1E2C-2FFB-4E01-8A0E-96FC458B2925}" type="presParOf" srcId="{D84E1D58-282B-44F0-88FB-8A6C8F7A6605}" destId="{67A2AD43-1E3D-4354-AA40-3AE02DC98D88}" srcOrd="1" destOrd="0" presId="urn:microsoft.com/office/officeart/2005/8/layout/orgChart1"/>
    <dgm:cxn modelId="{E60058F1-6F9B-4CAE-B1CB-17196944B5B3}" type="presParOf" srcId="{C9028FE6-B2D0-496A-B41B-FB835083AB11}" destId="{2FA4B353-79ED-4543-9D5D-65FAE6AFA249}" srcOrd="1" destOrd="0" presId="urn:microsoft.com/office/officeart/2005/8/layout/orgChart1"/>
    <dgm:cxn modelId="{B44637A3-F2B0-470C-81B5-3AE3DD7651B1}" type="presParOf" srcId="{C9028FE6-B2D0-496A-B41B-FB835083AB11}" destId="{42A23DB0-8BBD-4DFD-AA5E-6DC3215FFF03}" srcOrd="2" destOrd="0" presId="urn:microsoft.com/office/officeart/2005/8/layout/orgChart1"/>
    <dgm:cxn modelId="{FC69345A-3308-4AD5-B679-47520A9338B6}" type="presParOf" srcId="{A8DE01DD-2666-4368-92EF-FAFC15B3CE6F}" destId="{0339DAAF-4CF9-41A2-92B3-AE6C0278C4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348130-9E49-427C-B74A-B3A599D98BA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904DC1-749E-4E6C-98A0-CBAAB57CBAC7}">
      <dgm:prSet phldrT="[Text]" custT="1"/>
      <dgm:spPr/>
      <dgm:t>
        <a:bodyPr/>
        <a:lstStyle/>
        <a:p>
          <a:r>
            <a:rPr lang="en-US" sz="2800" dirty="0" smtClean="0"/>
            <a:t>All Students in the District</a:t>
          </a:r>
          <a:endParaRPr lang="en-US" sz="2800" dirty="0"/>
        </a:p>
      </dgm:t>
    </dgm:pt>
    <dgm:pt modelId="{1806049B-D927-4228-A640-5B06C81AE03C}" type="parTrans" cxnId="{32644529-870F-4A7D-A870-209EA3F30E2E}">
      <dgm:prSet/>
      <dgm:spPr/>
      <dgm:t>
        <a:bodyPr/>
        <a:lstStyle/>
        <a:p>
          <a:endParaRPr lang="en-US" sz="2800"/>
        </a:p>
      </dgm:t>
    </dgm:pt>
    <dgm:pt modelId="{F1362F05-9D1E-4427-B02F-26A16E73A467}" type="sibTrans" cxnId="{32644529-870F-4A7D-A870-209EA3F30E2E}">
      <dgm:prSet/>
      <dgm:spPr/>
      <dgm:t>
        <a:bodyPr/>
        <a:lstStyle/>
        <a:p>
          <a:endParaRPr lang="en-US" sz="2800"/>
        </a:p>
      </dgm:t>
    </dgm:pt>
    <dgm:pt modelId="{86DA6191-EA45-40D4-9C9C-55174BFB289F}">
      <dgm:prSet phldrT="[Text]" custT="1"/>
      <dgm:spPr/>
      <dgm:t>
        <a:bodyPr/>
        <a:lstStyle/>
        <a:p>
          <a:r>
            <a:rPr lang="en-US" sz="2800" dirty="0" smtClean="0"/>
            <a:t>All Students in the School</a:t>
          </a:r>
          <a:endParaRPr lang="en-US" sz="2800" dirty="0"/>
        </a:p>
      </dgm:t>
    </dgm:pt>
    <dgm:pt modelId="{01B338CD-2FB6-4D37-A4F9-9A12131EA44C}" type="parTrans" cxnId="{137B3EE6-6DA9-49FB-93F5-8A98D9290BCB}">
      <dgm:prSet/>
      <dgm:spPr/>
      <dgm:t>
        <a:bodyPr/>
        <a:lstStyle/>
        <a:p>
          <a:endParaRPr lang="en-US" sz="2800"/>
        </a:p>
      </dgm:t>
    </dgm:pt>
    <dgm:pt modelId="{D855992A-078A-4BFC-9F6F-DEA1EBC26AD8}" type="sibTrans" cxnId="{137B3EE6-6DA9-49FB-93F5-8A98D9290BCB}">
      <dgm:prSet/>
      <dgm:spPr/>
      <dgm:t>
        <a:bodyPr/>
        <a:lstStyle/>
        <a:p>
          <a:endParaRPr lang="en-US" sz="2800"/>
        </a:p>
      </dgm:t>
    </dgm:pt>
    <dgm:pt modelId="{3774B7E0-0B69-4A45-B784-80EDACA5880B}">
      <dgm:prSet phldrT="[Text]" custT="1"/>
      <dgm:spPr/>
      <dgm:t>
        <a:bodyPr/>
        <a:lstStyle/>
        <a:p>
          <a:r>
            <a:rPr lang="en-US" sz="2800" dirty="0" smtClean="0"/>
            <a:t>All Students in the Classroom</a:t>
          </a:r>
          <a:endParaRPr lang="en-US" sz="2800" dirty="0"/>
        </a:p>
      </dgm:t>
    </dgm:pt>
    <dgm:pt modelId="{C2335C8A-FFF2-432D-B51B-14314F89B89F}" type="parTrans" cxnId="{5308C3B0-16CA-4EF2-91C1-7A298ABF5787}">
      <dgm:prSet/>
      <dgm:spPr/>
      <dgm:t>
        <a:bodyPr/>
        <a:lstStyle/>
        <a:p>
          <a:endParaRPr lang="en-US" sz="2800"/>
        </a:p>
      </dgm:t>
    </dgm:pt>
    <dgm:pt modelId="{E6971B33-D07D-4226-BD6F-DE95B74695EF}" type="sibTrans" cxnId="{5308C3B0-16CA-4EF2-91C1-7A298ABF5787}">
      <dgm:prSet/>
      <dgm:spPr/>
      <dgm:t>
        <a:bodyPr/>
        <a:lstStyle/>
        <a:p>
          <a:endParaRPr lang="en-US" sz="2800"/>
        </a:p>
      </dgm:t>
    </dgm:pt>
    <dgm:pt modelId="{F47805EA-6A36-4C35-9897-56F894188B30}" type="pres">
      <dgm:prSet presAssocID="{5C348130-9E49-427C-B74A-B3A599D98B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C8F507-3BDE-4AB7-AC28-BDEAC235F26F}" type="pres">
      <dgm:prSet presAssocID="{68904DC1-749E-4E6C-98A0-CBAAB57CBAC7}" presName="parentLin" presStyleCnt="0"/>
      <dgm:spPr/>
    </dgm:pt>
    <dgm:pt modelId="{787F4A5F-B166-4D94-BA51-038DB0F273AA}" type="pres">
      <dgm:prSet presAssocID="{68904DC1-749E-4E6C-98A0-CBAAB57CBAC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FF89444-6D76-4627-BE2E-134DC169F1DA}" type="pres">
      <dgm:prSet presAssocID="{68904DC1-749E-4E6C-98A0-CBAAB57CBAC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1CA5C-C959-4504-A591-C1939FBB5356}" type="pres">
      <dgm:prSet presAssocID="{68904DC1-749E-4E6C-98A0-CBAAB57CBAC7}" presName="negativeSpace" presStyleCnt="0"/>
      <dgm:spPr/>
    </dgm:pt>
    <dgm:pt modelId="{C77E25B9-2861-4DE2-97FE-7865CA046D45}" type="pres">
      <dgm:prSet presAssocID="{68904DC1-749E-4E6C-98A0-CBAAB57CBAC7}" presName="childText" presStyleLbl="conFgAcc1" presStyleIdx="0" presStyleCnt="3">
        <dgm:presLayoutVars>
          <dgm:bulletEnabled val="1"/>
        </dgm:presLayoutVars>
      </dgm:prSet>
      <dgm:spPr/>
    </dgm:pt>
    <dgm:pt modelId="{886D748C-44D6-4D01-B363-1C3CA14630AF}" type="pres">
      <dgm:prSet presAssocID="{F1362F05-9D1E-4427-B02F-26A16E73A467}" presName="spaceBetweenRectangles" presStyleCnt="0"/>
      <dgm:spPr/>
    </dgm:pt>
    <dgm:pt modelId="{132E26EB-DFC7-4BD4-829C-A14FC9B0E1B2}" type="pres">
      <dgm:prSet presAssocID="{86DA6191-EA45-40D4-9C9C-55174BFB289F}" presName="parentLin" presStyleCnt="0"/>
      <dgm:spPr/>
    </dgm:pt>
    <dgm:pt modelId="{CB795D06-34EF-4221-BC63-20D4F7CEE9E8}" type="pres">
      <dgm:prSet presAssocID="{86DA6191-EA45-40D4-9C9C-55174BFB289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8B4C9A0-0F15-4C27-BD1A-C6EA44D71271}" type="pres">
      <dgm:prSet presAssocID="{86DA6191-EA45-40D4-9C9C-55174BFB289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52C30-0A81-4568-A2A5-86127F146E3B}" type="pres">
      <dgm:prSet presAssocID="{86DA6191-EA45-40D4-9C9C-55174BFB289F}" presName="negativeSpace" presStyleCnt="0"/>
      <dgm:spPr/>
    </dgm:pt>
    <dgm:pt modelId="{9C910B10-6F1E-4E68-A25A-B6C6AA4873DE}" type="pres">
      <dgm:prSet presAssocID="{86DA6191-EA45-40D4-9C9C-55174BFB289F}" presName="childText" presStyleLbl="conFgAcc1" presStyleIdx="1" presStyleCnt="3">
        <dgm:presLayoutVars>
          <dgm:bulletEnabled val="1"/>
        </dgm:presLayoutVars>
      </dgm:prSet>
      <dgm:spPr/>
    </dgm:pt>
    <dgm:pt modelId="{EAFE3B7C-1D97-47EC-8BAB-EACDC7002D4F}" type="pres">
      <dgm:prSet presAssocID="{D855992A-078A-4BFC-9F6F-DEA1EBC26AD8}" presName="spaceBetweenRectangles" presStyleCnt="0"/>
      <dgm:spPr/>
    </dgm:pt>
    <dgm:pt modelId="{49C1F8BC-EC22-4B30-BF52-8EA63512F1B1}" type="pres">
      <dgm:prSet presAssocID="{3774B7E0-0B69-4A45-B784-80EDACA5880B}" presName="parentLin" presStyleCnt="0"/>
      <dgm:spPr/>
    </dgm:pt>
    <dgm:pt modelId="{853D0D17-689E-468C-B6C6-9A2CE8D0D600}" type="pres">
      <dgm:prSet presAssocID="{3774B7E0-0B69-4A45-B784-80EDACA5880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D2C00AE-FF58-4379-A2A9-A8718AADFBA6}" type="pres">
      <dgm:prSet presAssocID="{3774B7E0-0B69-4A45-B784-80EDACA5880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216BE-9285-4028-9703-39BCE4F3B1B3}" type="pres">
      <dgm:prSet presAssocID="{3774B7E0-0B69-4A45-B784-80EDACA5880B}" presName="negativeSpace" presStyleCnt="0"/>
      <dgm:spPr/>
    </dgm:pt>
    <dgm:pt modelId="{CEE8226A-F151-4F31-BB54-E41DC05ACADF}" type="pres">
      <dgm:prSet presAssocID="{3774B7E0-0B69-4A45-B784-80EDACA5880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1FB71E3-9519-4C23-9E06-8D1CDAE0D351}" type="presOf" srcId="{86DA6191-EA45-40D4-9C9C-55174BFB289F}" destId="{CB795D06-34EF-4221-BC63-20D4F7CEE9E8}" srcOrd="0" destOrd="0" presId="urn:microsoft.com/office/officeart/2005/8/layout/list1"/>
    <dgm:cxn modelId="{19A5BEF0-4AE4-47AD-9F8A-0C822E921474}" type="presOf" srcId="{68904DC1-749E-4E6C-98A0-CBAAB57CBAC7}" destId="{1FF89444-6D76-4627-BE2E-134DC169F1DA}" srcOrd="1" destOrd="0" presId="urn:microsoft.com/office/officeart/2005/8/layout/list1"/>
    <dgm:cxn modelId="{733A0F84-6D04-4556-A1C6-E972DBA81C45}" type="presOf" srcId="{86DA6191-EA45-40D4-9C9C-55174BFB289F}" destId="{68B4C9A0-0F15-4C27-BD1A-C6EA44D71271}" srcOrd="1" destOrd="0" presId="urn:microsoft.com/office/officeart/2005/8/layout/list1"/>
    <dgm:cxn modelId="{3164002A-1B14-41EC-ACD4-397E7024F256}" type="presOf" srcId="{3774B7E0-0B69-4A45-B784-80EDACA5880B}" destId="{AD2C00AE-FF58-4379-A2A9-A8718AADFBA6}" srcOrd="1" destOrd="0" presId="urn:microsoft.com/office/officeart/2005/8/layout/list1"/>
    <dgm:cxn modelId="{137B3EE6-6DA9-49FB-93F5-8A98D9290BCB}" srcId="{5C348130-9E49-427C-B74A-B3A599D98BAB}" destId="{86DA6191-EA45-40D4-9C9C-55174BFB289F}" srcOrd="1" destOrd="0" parTransId="{01B338CD-2FB6-4D37-A4F9-9A12131EA44C}" sibTransId="{D855992A-078A-4BFC-9F6F-DEA1EBC26AD8}"/>
    <dgm:cxn modelId="{32644529-870F-4A7D-A870-209EA3F30E2E}" srcId="{5C348130-9E49-427C-B74A-B3A599D98BAB}" destId="{68904DC1-749E-4E6C-98A0-CBAAB57CBAC7}" srcOrd="0" destOrd="0" parTransId="{1806049B-D927-4228-A640-5B06C81AE03C}" sibTransId="{F1362F05-9D1E-4427-B02F-26A16E73A467}"/>
    <dgm:cxn modelId="{5308C3B0-16CA-4EF2-91C1-7A298ABF5787}" srcId="{5C348130-9E49-427C-B74A-B3A599D98BAB}" destId="{3774B7E0-0B69-4A45-B784-80EDACA5880B}" srcOrd="2" destOrd="0" parTransId="{C2335C8A-FFF2-432D-B51B-14314F89B89F}" sibTransId="{E6971B33-D07D-4226-BD6F-DE95B74695EF}"/>
    <dgm:cxn modelId="{FFCB6D29-D036-420C-8621-78F1B5EA28EF}" type="presOf" srcId="{68904DC1-749E-4E6C-98A0-CBAAB57CBAC7}" destId="{787F4A5F-B166-4D94-BA51-038DB0F273AA}" srcOrd="0" destOrd="0" presId="urn:microsoft.com/office/officeart/2005/8/layout/list1"/>
    <dgm:cxn modelId="{A803962B-D7F0-4C3C-A4C5-4F225C48303A}" type="presOf" srcId="{3774B7E0-0B69-4A45-B784-80EDACA5880B}" destId="{853D0D17-689E-468C-B6C6-9A2CE8D0D600}" srcOrd="0" destOrd="0" presId="urn:microsoft.com/office/officeart/2005/8/layout/list1"/>
    <dgm:cxn modelId="{57FEFB6C-4C1A-46D2-A264-764DFD217385}" type="presOf" srcId="{5C348130-9E49-427C-B74A-B3A599D98BAB}" destId="{F47805EA-6A36-4C35-9897-56F894188B30}" srcOrd="0" destOrd="0" presId="urn:microsoft.com/office/officeart/2005/8/layout/list1"/>
    <dgm:cxn modelId="{D0EA9752-6E8C-4428-B145-7E3D863E5DEA}" type="presParOf" srcId="{F47805EA-6A36-4C35-9897-56F894188B30}" destId="{D6C8F507-3BDE-4AB7-AC28-BDEAC235F26F}" srcOrd="0" destOrd="0" presId="urn:microsoft.com/office/officeart/2005/8/layout/list1"/>
    <dgm:cxn modelId="{4913F125-3F5E-4E27-990C-BF8AD3890C3B}" type="presParOf" srcId="{D6C8F507-3BDE-4AB7-AC28-BDEAC235F26F}" destId="{787F4A5F-B166-4D94-BA51-038DB0F273AA}" srcOrd="0" destOrd="0" presId="urn:microsoft.com/office/officeart/2005/8/layout/list1"/>
    <dgm:cxn modelId="{0CAC4AC1-CEC4-4B91-ACB4-687D728ABF67}" type="presParOf" srcId="{D6C8F507-3BDE-4AB7-AC28-BDEAC235F26F}" destId="{1FF89444-6D76-4627-BE2E-134DC169F1DA}" srcOrd="1" destOrd="0" presId="urn:microsoft.com/office/officeart/2005/8/layout/list1"/>
    <dgm:cxn modelId="{1CEA47DA-3F2B-469E-A3A4-68609E1CF2CA}" type="presParOf" srcId="{F47805EA-6A36-4C35-9897-56F894188B30}" destId="{8E51CA5C-C959-4504-A591-C1939FBB5356}" srcOrd="1" destOrd="0" presId="urn:microsoft.com/office/officeart/2005/8/layout/list1"/>
    <dgm:cxn modelId="{76C52A10-2888-4DBA-AFA6-DA7ECAB65D82}" type="presParOf" srcId="{F47805EA-6A36-4C35-9897-56F894188B30}" destId="{C77E25B9-2861-4DE2-97FE-7865CA046D45}" srcOrd="2" destOrd="0" presId="urn:microsoft.com/office/officeart/2005/8/layout/list1"/>
    <dgm:cxn modelId="{8D9EA7F4-1D1C-4483-AF10-A69BCB37C7D4}" type="presParOf" srcId="{F47805EA-6A36-4C35-9897-56F894188B30}" destId="{886D748C-44D6-4D01-B363-1C3CA14630AF}" srcOrd="3" destOrd="0" presId="urn:microsoft.com/office/officeart/2005/8/layout/list1"/>
    <dgm:cxn modelId="{CD6E8A4A-8B98-4318-A0B0-4B292D33E3FC}" type="presParOf" srcId="{F47805EA-6A36-4C35-9897-56F894188B30}" destId="{132E26EB-DFC7-4BD4-829C-A14FC9B0E1B2}" srcOrd="4" destOrd="0" presId="urn:microsoft.com/office/officeart/2005/8/layout/list1"/>
    <dgm:cxn modelId="{DDEF2462-B1D2-428B-85B7-0A4413C4D802}" type="presParOf" srcId="{132E26EB-DFC7-4BD4-829C-A14FC9B0E1B2}" destId="{CB795D06-34EF-4221-BC63-20D4F7CEE9E8}" srcOrd="0" destOrd="0" presId="urn:microsoft.com/office/officeart/2005/8/layout/list1"/>
    <dgm:cxn modelId="{CC643840-FF48-45F5-9109-0C387E2F5A7D}" type="presParOf" srcId="{132E26EB-DFC7-4BD4-829C-A14FC9B0E1B2}" destId="{68B4C9A0-0F15-4C27-BD1A-C6EA44D71271}" srcOrd="1" destOrd="0" presId="urn:microsoft.com/office/officeart/2005/8/layout/list1"/>
    <dgm:cxn modelId="{977CCDC9-3E28-4381-9D3D-BED3C8619E4F}" type="presParOf" srcId="{F47805EA-6A36-4C35-9897-56F894188B30}" destId="{C0E52C30-0A81-4568-A2A5-86127F146E3B}" srcOrd="5" destOrd="0" presId="urn:microsoft.com/office/officeart/2005/8/layout/list1"/>
    <dgm:cxn modelId="{A1B367A2-88ED-4F95-92BD-6A3764D06990}" type="presParOf" srcId="{F47805EA-6A36-4C35-9897-56F894188B30}" destId="{9C910B10-6F1E-4E68-A25A-B6C6AA4873DE}" srcOrd="6" destOrd="0" presId="urn:microsoft.com/office/officeart/2005/8/layout/list1"/>
    <dgm:cxn modelId="{28A5B90F-9FFB-45BF-9B1C-E9E0F3E372D9}" type="presParOf" srcId="{F47805EA-6A36-4C35-9897-56F894188B30}" destId="{EAFE3B7C-1D97-47EC-8BAB-EACDC7002D4F}" srcOrd="7" destOrd="0" presId="urn:microsoft.com/office/officeart/2005/8/layout/list1"/>
    <dgm:cxn modelId="{F9C8784A-44F5-4D2D-AB51-8A7553CFE4AF}" type="presParOf" srcId="{F47805EA-6A36-4C35-9897-56F894188B30}" destId="{49C1F8BC-EC22-4B30-BF52-8EA63512F1B1}" srcOrd="8" destOrd="0" presId="urn:microsoft.com/office/officeart/2005/8/layout/list1"/>
    <dgm:cxn modelId="{BABAD8FF-CFC8-4986-BA6A-FD2A2BE9538E}" type="presParOf" srcId="{49C1F8BC-EC22-4B30-BF52-8EA63512F1B1}" destId="{853D0D17-689E-468C-B6C6-9A2CE8D0D600}" srcOrd="0" destOrd="0" presId="urn:microsoft.com/office/officeart/2005/8/layout/list1"/>
    <dgm:cxn modelId="{C2A6662B-2FBB-45DF-854D-C5E0A6BDD6A0}" type="presParOf" srcId="{49C1F8BC-EC22-4B30-BF52-8EA63512F1B1}" destId="{AD2C00AE-FF58-4379-A2A9-A8718AADFBA6}" srcOrd="1" destOrd="0" presId="urn:microsoft.com/office/officeart/2005/8/layout/list1"/>
    <dgm:cxn modelId="{815E63EB-0989-41E9-A676-A8147FF70929}" type="presParOf" srcId="{F47805EA-6A36-4C35-9897-56F894188B30}" destId="{230216BE-9285-4028-9703-39BCE4F3B1B3}" srcOrd="9" destOrd="0" presId="urn:microsoft.com/office/officeart/2005/8/layout/list1"/>
    <dgm:cxn modelId="{BC6078DF-A489-4F69-8B09-9F895F42998C}" type="presParOf" srcId="{F47805EA-6A36-4C35-9897-56F894188B30}" destId="{CEE8226A-F151-4F31-BB54-E41DC05ACAD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13A11E-F54F-4941-9D5A-C0C7CE6B4321}" type="doc">
      <dgm:prSet loTypeId="urn:microsoft.com/office/officeart/2009/3/layout/CircleRelationship" loCatId="" qsTypeId="urn:microsoft.com/office/officeart/2005/8/quickstyle/simple1" qsCatId="simple" csTypeId="urn:microsoft.com/office/officeart/2005/8/colors/accent1_2" csCatId="accent1" phldr="1"/>
      <dgm:spPr/>
    </dgm:pt>
    <dgm:pt modelId="{034F5273-D7D7-9B45-9384-91060FFC65EF}">
      <dgm:prSet phldrT="[Text]" custT="1"/>
      <dgm:spPr/>
      <dgm:t>
        <a:bodyPr/>
        <a:lstStyle/>
        <a:p>
          <a:r>
            <a:rPr lang="en-US" sz="3600" dirty="0" smtClean="0"/>
            <a:t>A-F Report Card</a:t>
          </a:r>
          <a:endParaRPr lang="en-US" sz="3600" dirty="0"/>
        </a:p>
      </dgm:t>
    </dgm:pt>
    <dgm:pt modelId="{9ACD69E1-54F7-F247-9391-0D778850DA76}" type="parTrans" cxnId="{B0F58ED6-DD14-B842-B42C-EC981BC9D6CB}">
      <dgm:prSet/>
      <dgm:spPr/>
      <dgm:t>
        <a:bodyPr/>
        <a:lstStyle/>
        <a:p>
          <a:endParaRPr lang="en-US" sz="2000"/>
        </a:p>
      </dgm:t>
    </dgm:pt>
    <dgm:pt modelId="{B6BEEFE5-2351-BD46-9116-2CF6A591E3EB}" type="sibTrans" cxnId="{B0F58ED6-DD14-B842-B42C-EC981BC9D6CB}">
      <dgm:prSet/>
      <dgm:spPr/>
      <dgm:t>
        <a:bodyPr/>
        <a:lstStyle/>
        <a:p>
          <a:endParaRPr lang="en-US" sz="2000"/>
        </a:p>
      </dgm:t>
    </dgm:pt>
    <dgm:pt modelId="{A3284B22-EBEF-FC45-8F35-1BA523A6CA6A}">
      <dgm:prSet phldrT="[Text]" custT="1"/>
      <dgm:spPr/>
      <dgm:t>
        <a:bodyPr/>
        <a:lstStyle/>
        <a:p>
          <a:r>
            <a:rPr lang="en-US" sz="2000" dirty="0" smtClean="0"/>
            <a:t>Assessment “Post Code”</a:t>
          </a:r>
          <a:endParaRPr lang="en-US" sz="2000" dirty="0"/>
        </a:p>
      </dgm:t>
    </dgm:pt>
    <dgm:pt modelId="{2E7F4F1B-BB7B-4545-9765-8547A7056D16}" type="parTrans" cxnId="{A910FCF0-4C4F-9944-88F3-AF74FFAF975E}">
      <dgm:prSet/>
      <dgm:spPr/>
      <dgm:t>
        <a:bodyPr/>
        <a:lstStyle/>
        <a:p>
          <a:endParaRPr lang="en-US" sz="2000"/>
        </a:p>
      </dgm:t>
    </dgm:pt>
    <dgm:pt modelId="{611F5C2C-346C-404E-B422-7A59CB3703AA}" type="sibTrans" cxnId="{A910FCF0-4C4F-9944-88F3-AF74FFAF975E}">
      <dgm:prSet/>
      <dgm:spPr/>
      <dgm:t>
        <a:bodyPr/>
        <a:lstStyle/>
        <a:p>
          <a:endParaRPr lang="en-US" sz="2000"/>
        </a:p>
      </dgm:t>
    </dgm:pt>
    <dgm:pt modelId="{9CF644EF-D099-B64D-AA54-CFC175E45A6E}">
      <dgm:prSet phldrT="[Text]" custT="1"/>
      <dgm:spPr/>
      <dgm:t>
        <a:bodyPr/>
        <a:lstStyle/>
        <a:p>
          <a:r>
            <a:rPr lang="en-US" sz="2000" dirty="0" smtClean="0"/>
            <a:t>Cohort Grad Rate</a:t>
          </a:r>
          <a:endParaRPr lang="en-US" sz="2000" dirty="0"/>
        </a:p>
      </dgm:t>
    </dgm:pt>
    <dgm:pt modelId="{26A3B37D-AA1E-674D-AD57-AEB66899F6F1}" type="parTrans" cxnId="{D7BF58AD-ABCD-0B4B-A6A8-9CD1FA77880A}">
      <dgm:prSet/>
      <dgm:spPr/>
      <dgm:t>
        <a:bodyPr/>
        <a:lstStyle/>
        <a:p>
          <a:endParaRPr lang="en-US" sz="2000"/>
        </a:p>
      </dgm:t>
    </dgm:pt>
    <dgm:pt modelId="{F7E23C57-4FCA-6942-8654-C0451A41616C}" type="sibTrans" cxnId="{D7BF58AD-ABCD-0B4B-A6A8-9CD1FA77880A}">
      <dgm:prSet/>
      <dgm:spPr/>
      <dgm:t>
        <a:bodyPr/>
        <a:lstStyle/>
        <a:p>
          <a:endParaRPr lang="en-US" sz="2000"/>
        </a:p>
      </dgm:t>
    </dgm:pt>
    <dgm:pt modelId="{99084A04-BB4E-A047-8082-2C1CAE29C74C}">
      <dgm:prSet custT="1"/>
      <dgm:spPr/>
      <dgm:t>
        <a:bodyPr/>
        <a:lstStyle/>
        <a:p>
          <a:r>
            <a:rPr lang="en-US" sz="2000" dirty="0" smtClean="0"/>
            <a:t>TLE Roster Verification</a:t>
          </a:r>
          <a:endParaRPr lang="en-US" sz="2000" dirty="0"/>
        </a:p>
      </dgm:t>
    </dgm:pt>
    <dgm:pt modelId="{92E0AE75-78AF-DC49-AA45-522C5A3912AA}" type="parTrans" cxnId="{9C3FA41A-7357-7F40-80BC-B23E1134D501}">
      <dgm:prSet/>
      <dgm:spPr/>
      <dgm:t>
        <a:bodyPr/>
        <a:lstStyle/>
        <a:p>
          <a:endParaRPr lang="en-US" sz="2000"/>
        </a:p>
      </dgm:t>
    </dgm:pt>
    <dgm:pt modelId="{32AD47EA-DFA1-0842-8CA7-E56C96AB23AD}" type="sibTrans" cxnId="{9C3FA41A-7357-7F40-80BC-B23E1134D501}">
      <dgm:prSet/>
      <dgm:spPr/>
      <dgm:t>
        <a:bodyPr/>
        <a:lstStyle/>
        <a:p>
          <a:endParaRPr lang="en-US" sz="2000"/>
        </a:p>
      </dgm:t>
    </dgm:pt>
    <dgm:pt modelId="{920CCF48-26A5-0F4E-9890-87AB38C8EAD3}">
      <dgm:prSet custT="1"/>
      <dgm:spPr/>
      <dgm:t>
        <a:bodyPr/>
        <a:lstStyle/>
        <a:p>
          <a:r>
            <a:rPr lang="en-US" sz="2000" dirty="0" smtClean="0"/>
            <a:t>Federal “October 1” Reporting</a:t>
          </a:r>
          <a:endParaRPr lang="en-US" sz="2000" dirty="0"/>
        </a:p>
      </dgm:t>
    </dgm:pt>
    <dgm:pt modelId="{9671D3C6-7C37-D24A-A67A-7DB53BC5B173}" type="parTrans" cxnId="{39ED3A37-A4C4-AE4C-A758-E35F3AE95E1B}">
      <dgm:prSet/>
      <dgm:spPr/>
      <dgm:t>
        <a:bodyPr/>
        <a:lstStyle/>
        <a:p>
          <a:endParaRPr lang="en-US" sz="2000"/>
        </a:p>
      </dgm:t>
    </dgm:pt>
    <dgm:pt modelId="{6FEA7DF0-96CD-A142-8A47-D1DB15826FFE}" type="sibTrans" cxnId="{39ED3A37-A4C4-AE4C-A758-E35F3AE95E1B}">
      <dgm:prSet/>
      <dgm:spPr/>
      <dgm:t>
        <a:bodyPr/>
        <a:lstStyle/>
        <a:p>
          <a:endParaRPr lang="en-US" sz="2000"/>
        </a:p>
      </dgm:t>
    </dgm:pt>
    <dgm:pt modelId="{ED58CB45-AEF9-E146-9586-C9295BF93BEA}" type="pres">
      <dgm:prSet presAssocID="{F613A11E-F54F-4941-9D5A-C0C7CE6B4321}" presName="Name0" presStyleCnt="0">
        <dgm:presLayoutVars>
          <dgm:chMax val="1"/>
          <dgm:chPref val="1"/>
        </dgm:presLayoutVars>
      </dgm:prSet>
      <dgm:spPr/>
    </dgm:pt>
    <dgm:pt modelId="{2CEA9E1D-9C15-2540-87AD-F53C7E431BDE}" type="pres">
      <dgm:prSet presAssocID="{034F5273-D7D7-9B45-9384-91060FFC65EF}" presName="Parent" presStyleLbl="node0" presStyleIdx="0" presStyleCnt="1" custScaleX="119901" custScaleY="119894" custLinFactNeighborX="17576" custLinFactNeighborY="29264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003E256E-32C7-9B4C-B58E-70690AF7F38F}" type="pres">
      <dgm:prSet presAssocID="{034F5273-D7D7-9B45-9384-91060FFC65EF}" presName="Accent1" presStyleLbl="node1" presStyleIdx="0" presStyleCnt="17" custLinFactX="114866" custLinFactY="23152" custLinFactNeighborX="200000" custLinFactNeighborY="100000"/>
      <dgm:spPr/>
      <dgm:t>
        <a:bodyPr/>
        <a:lstStyle/>
        <a:p>
          <a:endParaRPr lang="en-US"/>
        </a:p>
      </dgm:t>
    </dgm:pt>
    <dgm:pt modelId="{2B2C1AFE-8705-E34C-B8EE-4C136E229099}" type="pres">
      <dgm:prSet presAssocID="{034F5273-D7D7-9B45-9384-91060FFC65EF}" presName="Accent2" presStyleLbl="node1" presStyleIdx="1" presStyleCnt="17" custLinFactX="-67805" custLinFactY="-415035" custLinFactNeighborX="-100000" custLinFactNeighborY="-500000"/>
      <dgm:spPr/>
    </dgm:pt>
    <dgm:pt modelId="{30C910FB-9B17-424B-B2DF-1029E381C9A3}" type="pres">
      <dgm:prSet presAssocID="{034F5273-D7D7-9B45-9384-91060FFC65EF}" presName="Accent3" presStyleLbl="node1" presStyleIdx="2" presStyleCnt="17" custLinFactX="-133245" custLinFactY="372493" custLinFactNeighborX="-200000" custLinFactNeighborY="400000"/>
      <dgm:spPr/>
    </dgm:pt>
    <dgm:pt modelId="{06DEF3B6-F889-734A-8254-92A26FE49045}" type="pres">
      <dgm:prSet presAssocID="{034F5273-D7D7-9B45-9384-91060FFC65EF}" presName="Accent4" presStyleLbl="node1" presStyleIdx="3" presStyleCnt="17" custLinFactX="100000" custLinFactY="-79481" custLinFactNeighborX="111889" custLinFactNeighborY="-100000"/>
      <dgm:spPr/>
    </dgm:pt>
    <dgm:pt modelId="{C4D3629B-272E-A249-AEB2-74841443CEAF}" type="pres">
      <dgm:prSet presAssocID="{034F5273-D7D7-9B45-9384-91060FFC65EF}" presName="Accent5" presStyleLbl="node1" presStyleIdx="4" presStyleCnt="17" custLinFactX="49288" custLinFactNeighborX="100000"/>
      <dgm:spPr/>
    </dgm:pt>
    <dgm:pt modelId="{AB35C0BC-3BC4-A648-B4DF-A55CCB9F9E98}" type="pres">
      <dgm:prSet presAssocID="{034F5273-D7D7-9B45-9384-91060FFC65EF}" presName="Accent6" presStyleLbl="node1" presStyleIdx="5" presStyleCnt="17" custLinFactX="100000" custLinFactY="431046" custLinFactNeighborX="123671" custLinFactNeighborY="500000"/>
      <dgm:spPr/>
    </dgm:pt>
    <dgm:pt modelId="{7A04A012-D1FF-0E4A-9FC4-D093589AC5FD}" type="pres">
      <dgm:prSet presAssocID="{A3284B22-EBEF-FC45-8F35-1BA523A6CA6A}" presName="Child1" presStyleLbl="node1" presStyleIdx="6" presStyleCnt="17" custScaleX="147456" custScaleY="147459" custLinFactY="39503" custLinFactNeighborX="47549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2FF18AD-F1D2-9C4D-BD95-E6962DC9469D}" type="pres">
      <dgm:prSet presAssocID="{A3284B22-EBEF-FC45-8F35-1BA523A6CA6A}" presName="Accent7" presStyleCnt="0"/>
      <dgm:spPr/>
    </dgm:pt>
    <dgm:pt modelId="{E3EA2EB3-1E02-EF43-BB77-85334E58CDC6}" type="pres">
      <dgm:prSet presAssocID="{A3284B22-EBEF-FC45-8F35-1BA523A6CA6A}" presName="AccentHold1" presStyleLbl="node1" presStyleIdx="7" presStyleCnt="17" custLinFactX="300000" custLinFactY="489501" custLinFactNeighborX="367977" custLinFactNeighborY="500000"/>
      <dgm:spPr/>
    </dgm:pt>
    <dgm:pt modelId="{CEFB9A7A-251E-CB43-A7BD-645408448A74}" type="pres">
      <dgm:prSet presAssocID="{A3284B22-EBEF-FC45-8F35-1BA523A6CA6A}" presName="Accent8" presStyleCnt="0"/>
      <dgm:spPr/>
    </dgm:pt>
    <dgm:pt modelId="{7AE912B6-0CC1-BC4D-B2E7-55B2EF9F580E}" type="pres">
      <dgm:prSet presAssocID="{A3284B22-EBEF-FC45-8F35-1BA523A6CA6A}" presName="AccentHold2" presStyleLbl="node1" presStyleIdx="8" presStyleCnt="17" custLinFactX="160263" custLinFactY="-76831" custLinFactNeighborX="200000" custLinFactNeighborY="-100000"/>
      <dgm:spPr/>
    </dgm:pt>
    <dgm:pt modelId="{A3DF6151-4427-7B42-9973-650CFAC9BB45}" type="pres">
      <dgm:prSet presAssocID="{9CF644EF-D099-B64D-AA54-CFC175E45A6E}" presName="Child2" presStyleLbl="node1" presStyleIdx="9" presStyleCnt="17" custScaleX="147456" custScaleY="147459" custLinFactNeighborX="1373" custLinFactNeighborY="6519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D8E7FF4-2190-5246-A805-62A2E1E2EFA9}" type="pres">
      <dgm:prSet presAssocID="{9CF644EF-D099-B64D-AA54-CFC175E45A6E}" presName="Accent9" presStyleCnt="0"/>
      <dgm:spPr/>
    </dgm:pt>
    <dgm:pt modelId="{29D892B6-141B-024D-B375-59CFB74C7A09}" type="pres">
      <dgm:prSet presAssocID="{9CF644EF-D099-B64D-AA54-CFC175E45A6E}" presName="AccentHold1" presStyleLbl="node1" presStyleIdx="10" presStyleCnt="17" custLinFactX="-158237" custLinFactY="392167" custLinFactNeighborX="-200000" custLinFactNeighborY="400000"/>
      <dgm:spPr/>
    </dgm:pt>
    <dgm:pt modelId="{381A8FFA-73ED-B949-92D7-0B4971E181C1}" type="pres">
      <dgm:prSet presAssocID="{9CF644EF-D099-B64D-AA54-CFC175E45A6E}" presName="Accent10" presStyleCnt="0"/>
      <dgm:spPr/>
    </dgm:pt>
    <dgm:pt modelId="{B69976AD-462E-2149-B682-4518C0249695}" type="pres">
      <dgm:prSet presAssocID="{9CF644EF-D099-B64D-AA54-CFC175E45A6E}" presName="AccentHold2" presStyleLbl="node1" presStyleIdx="11" presStyleCnt="17" custLinFactX="700000" custLinFactY="-200000" custLinFactNeighborX="795783" custLinFactNeighborY="-227630"/>
      <dgm:spPr/>
    </dgm:pt>
    <dgm:pt modelId="{2B37C85F-6141-C246-B4FF-700B9915B830}" type="pres">
      <dgm:prSet presAssocID="{9CF644EF-D099-B64D-AA54-CFC175E45A6E}" presName="Accent11" presStyleCnt="0"/>
      <dgm:spPr/>
    </dgm:pt>
    <dgm:pt modelId="{D7EB9F64-1B30-0D4D-AB57-6C8AE9483DD1}" type="pres">
      <dgm:prSet presAssocID="{9CF644EF-D099-B64D-AA54-CFC175E45A6E}" presName="AccentHold3" presStyleLbl="node1" presStyleIdx="12" presStyleCnt="17" custLinFactX="95244" custLinFactY="100000" custLinFactNeighborX="100000" custLinFactNeighborY="157497"/>
      <dgm:spPr/>
    </dgm:pt>
    <dgm:pt modelId="{2F5F1CCF-9A14-844C-8672-7FF9D465B5F6}" type="pres">
      <dgm:prSet presAssocID="{99084A04-BB4E-A047-8082-2C1CAE29C74C}" presName="Child3" presStyleLbl="node1" presStyleIdx="13" presStyleCnt="17" custScaleX="147456" custScaleY="147459" custLinFactX="-200000" custLinFactNeighborX="-230674" custLinFactNeighborY="-7113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0871135-E0CA-FF41-8D41-48B60CE8BDDB}" type="pres">
      <dgm:prSet presAssocID="{99084A04-BB4E-A047-8082-2C1CAE29C74C}" presName="Accent12" presStyleCnt="0"/>
      <dgm:spPr/>
    </dgm:pt>
    <dgm:pt modelId="{45EFCB03-BB92-F64F-950D-3EA98B466C25}" type="pres">
      <dgm:prSet presAssocID="{99084A04-BB4E-A047-8082-2C1CAE29C74C}" presName="AccentHold1" presStyleLbl="node1" presStyleIdx="14" presStyleCnt="17" custLinFactX="-936669" custLinFactY="300000" custLinFactNeighborX="-1000000" custLinFactNeighborY="393892"/>
      <dgm:spPr/>
    </dgm:pt>
    <dgm:pt modelId="{5A29ABF7-B823-CD44-BE70-49C7C8E74A27}" type="pres">
      <dgm:prSet presAssocID="{920CCF48-26A5-0F4E-9890-87AB38C8EAD3}" presName="Child4" presStyleLbl="node1" presStyleIdx="15" presStyleCnt="17" custScaleX="147456" custScaleY="147459" custLinFactX="122686" custLinFactY="-5798" custLinFactNeighborX="200000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3F40D02-F1B3-2D44-BB22-F29B6F7CD473}" type="pres">
      <dgm:prSet presAssocID="{920CCF48-26A5-0F4E-9890-87AB38C8EAD3}" presName="Accent13" presStyleCnt="0"/>
      <dgm:spPr/>
    </dgm:pt>
    <dgm:pt modelId="{505C7AD2-5D3E-B54D-B217-340BC04080C3}" type="pres">
      <dgm:prSet presAssocID="{920CCF48-26A5-0F4E-9890-87AB38C8EAD3}" presName="AccentHold1" presStyleLbl="node1" presStyleIdx="16" presStyleCnt="17" custLinFactX="156088" custLinFactY="-344903" custLinFactNeighborX="200000" custLinFactNeighborY="-400000"/>
      <dgm:spPr/>
    </dgm:pt>
  </dgm:ptLst>
  <dgm:cxnLst>
    <dgm:cxn modelId="{B4467B01-19C8-4857-8210-133B100376D8}" type="presOf" srcId="{F613A11E-F54F-4941-9D5A-C0C7CE6B4321}" destId="{ED58CB45-AEF9-E146-9586-C9295BF93BEA}" srcOrd="0" destOrd="0" presId="urn:microsoft.com/office/officeart/2009/3/layout/CircleRelationship"/>
    <dgm:cxn modelId="{B0F58ED6-DD14-B842-B42C-EC981BC9D6CB}" srcId="{F613A11E-F54F-4941-9D5A-C0C7CE6B4321}" destId="{034F5273-D7D7-9B45-9384-91060FFC65EF}" srcOrd="0" destOrd="0" parTransId="{9ACD69E1-54F7-F247-9391-0D778850DA76}" sibTransId="{B6BEEFE5-2351-BD46-9116-2CF6A591E3EB}"/>
    <dgm:cxn modelId="{28B23727-EB77-4B9A-AAE6-D146F5A26295}" type="presOf" srcId="{920CCF48-26A5-0F4E-9890-87AB38C8EAD3}" destId="{5A29ABF7-B823-CD44-BE70-49C7C8E74A27}" srcOrd="0" destOrd="0" presId="urn:microsoft.com/office/officeart/2009/3/layout/CircleRelationship"/>
    <dgm:cxn modelId="{9C3FA41A-7357-7F40-80BC-B23E1134D501}" srcId="{034F5273-D7D7-9B45-9384-91060FFC65EF}" destId="{99084A04-BB4E-A047-8082-2C1CAE29C74C}" srcOrd="2" destOrd="0" parTransId="{92E0AE75-78AF-DC49-AA45-522C5A3912AA}" sibTransId="{32AD47EA-DFA1-0842-8CA7-E56C96AB23AD}"/>
    <dgm:cxn modelId="{A910FCF0-4C4F-9944-88F3-AF74FFAF975E}" srcId="{034F5273-D7D7-9B45-9384-91060FFC65EF}" destId="{A3284B22-EBEF-FC45-8F35-1BA523A6CA6A}" srcOrd="0" destOrd="0" parTransId="{2E7F4F1B-BB7B-4545-9765-8547A7056D16}" sibTransId="{611F5C2C-346C-404E-B422-7A59CB3703AA}"/>
    <dgm:cxn modelId="{CE64DEA0-BCBB-4CE5-AD3A-04CD7CA53DCB}" type="presOf" srcId="{034F5273-D7D7-9B45-9384-91060FFC65EF}" destId="{2CEA9E1D-9C15-2540-87AD-F53C7E431BDE}" srcOrd="0" destOrd="0" presId="urn:microsoft.com/office/officeart/2009/3/layout/CircleRelationship"/>
    <dgm:cxn modelId="{D7BF58AD-ABCD-0B4B-A6A8-9CD1FA77880A}" srcId="{034F5273-D7D7-9B45-9384-91060FFC65EF}" destId="{9CF644EF-D099-B64D-AA54-CFC175E45A6E}" srcOrd="1" destOrd="0" parTransId="{26A3B37D-AA1E-674D-AD57-AEB66899F6F1}" sibTransId="{F7E23C57-4FCA-6942-8654-C0451A41616C}"/>
    <dgm:cxn modelId="{6AC19889-1D67-44EA-A0C3-46076F25D2A5}" type="presOf" srcId="{99084A04-BB4E-A047-8082-2C1CAE29C74C}" destId="{2F5F1CCF-9A14-844C-8672-7FF9D465B5F6}" srcOrd="0" destOrd="0" presId="urn:microsoft.com/office/officeart/2009/3/layout/CircleRelationship"/>
    <dgm:cxn modelId="{B6582837-B3C1-44D0-87A9-7DF2FE663961}" type="presOf" srcId="{9CF644EF-D099-B64D-AA54-CFC175E45A6E}" destId="{A3DF6151-4427-7B42-9973-650CFAC9BB45}" srcOrd="0" destOrd="0" presId="urn:microsoft.com/office/officeart/2009/3/layout/CircleRelationship"/>
    <dgm:cxn modelId="{39ED3A37-A4C4-AE4C-A758-E35F3AE95E1B}" srcId="{034F5273-D7D7-9B45-9384-91060FFC65EF}" destId="{920CCF48-26A5-0F4E-9890-87AB38C8EAD3}" srcOrd="3" destOrd="0" parTransId="{9671D3C6-7C37-D24A-A67A-7DB53BC5B173}" sibTransId="{6FEA7DF0-96CD-A142-8A47-D1DB15826FFE}"/>
    <dgm:cxn modelId="{626315D0-D798-49DB-A0F8-598D4EEFFF26}" type="presOf" srcId="{A3284B22-EBEF-FC45-8F35-1BA523A6CA6A}" destId="{7A04A012-D1FF-0E4A-9FC4-D093589AC5FD}" srcOrd="0" destOrd="0" presId="urn:microsoft.com/office/officeart/2009/3/layout/CircleRelationship"/>
    <dgm:cxn modelId="{221DC65E-2485-49DB-8092-DF1DFC9218E7}" type="presParOf" srcId="{ED58CB45-AEF9-E146-9586-C9295BF93BEA}" destId="{2CEA9E1D-9C15-2540-87AD-F53C7E431BDE}" srcOrd="0" destOrd="0" presId="urn:microsoft.com/office/officeart/2009/3/layout/CircleRelationship"/>
    <dgm:cxn modelId="{964293D3-6F36-496B-9DCE-98D91C7A8040}" type="presParOf" srcId="{ED58CB45-AEF9-E146-9586-C9295BF93BEA}" destId="{003E256E-32C7-9B4C-B58E-70690AF7F38F}" srcOrd="1" destOrd="0" presId="urn:microsoft.com/office/officeart/2009/3/layout/CircleRelationship"/>
    <dgm:cxn modelId="{7A274B41-5D2F-492A-B8FF-AFC94E872FF5}" type="presParOf" srcId="{ED58CB45-AEF9-E146-9586-C9295BF93BEA}" destId="{2B2C1AFE-8705-E34C-B8EE-4C136E229099}" srcOrd="2" destOrd="0" presId="urn:microsoft.com/office/officeart/2009/3/layout/CircleRelationship"/>
    <dgm:cxn modelId="{769DC893-565C-4E87-9B73-C388AA84CB51}" type="presParOf" srcId="{ED58CB45-AEF9-E146-9586-C9295BF93BEA}" destId="{30C910FB-9B17-424B-B2DF-1029E381C9A3}" srcOrd="3" destOrd="0" presId="urn:microsoft.com/office/officeart/2009/3/layout/CircleRelationship"/>
    <dgm:cxn modelId="{D9EBD9BE-EBB6-4640-BAAE-739574616BE8}" type="presParOf" srcId="{ED58CB45-AEF9-E146-9586-C9295BF93BEA}" destId="{06DEF3B6-F889-734A-8254-92A26FE49045}" srcOrd="4" destOrd="0" presId="urn:microsoft.com/office/officeart/2009/3/layout/CircleRelationship"/>
    <dgm:cxn modelId="{62ED62C1-0009-4347-B395-166F61C0CAF4}" type="presParOf" srcId="{ED58CB45-AEF9-E146-9586-C9295BF93BEA}" destId="{C4D3629B-272E-A249-AEB2-74841443CEAF}" srcOrd="5" destOrd="0" presId="urn:microsoft.com/office/officeart/2009/3/layout/CircleRelationship"/>
    <dgm:cxn modelId="{349921B6-16C4-4118-B1A5-5329D1CE8CD3}" type="presParOf" srcId="{ED58CB45-AEF9-E146-9586-C9295BF93BEA}" destId="{AB35C0BC-3BC4-A648-B4DF-A55CCB9F9E98}" srcOrd="6" destOrd="0" presId="urn:microsoft.com/office/officeart/2009/3/layout/CircleRelationship"/>
    <dgm:cxn modelId="{ED418096-50A8-4A24-9067-D68F8C11CF8D}" type="presParOf" srcId="{ED58CB45-AEF9-E146-9586-C9295BF93BEA}" destId="{7A04A012-D1FF-0E4A-9FC4-D093589AC5FD}" srcOrd="7" destOrd="0" presId="urn:microsoft.com/office/officeart/2009/3/layout/CircleRelationship"/>
    <dgm:cxn modelId="{02475B84-5FE9-4031-8A19-DF571A398DCC}" type="presParOf" srcId="{ED58CB45-AEF9-E146-9586-C9295BF93BEA}" destId="{82FF18AD-F1D2-9C4D-BD95-E6962DC9469D}" srcOrd="8" destOrd="0" presId="urn:microsoft.com/office/officeart/2009/3/layout/CircleRelationship"/>
    <dgm:cxn modelId="{1F75BF5C-C4F0-409E-8EC4-C7BA6F4A8847}" type="presParOf" srcId="{82FF18AD-F1D2-9C4D-BD95-E6962DC9469D}" destId="{E3EA2EB3-1E02-EF43-BB77-85334E58CDC6}" srcOrd="0" destOrd="0" presId="urn:microsoft.com/office/officeart/2009/3/layout/CircleRelationship"/>
    <dgm:cxn modelId="{4B5E52EE-531F-47D5-AE68-3EFA298DFD76}" type="presParOf" srcId="{ED58CB45-AEF9-E146-9586-C9295BF93BEA}" destId="{CEFB9A7A-251E-CB43-A7BD-645408448A74}" srcOrd="9" destOrd="0" presId="urn:microsoft.com/office/officeart/2009/3/layout/CircleRelationship"/>
    <dgm:cxn modelId="{D1C68D2E-646A-428B-BD6C-B3B339B07DC2}" type="presParOf" srcId="{CEFB9A7A-251E-CB43-A7BD-645408448A74}" destId="{7AE912B6-0CC1-BC4D-B2E7-55B2EF9F580E}" srcOrd="0" destOrd="0" presId="urn:microsoft.com/office/officeart/2009/3/layout/CircleRelationship"/>
    <dgm:cxn modelId="{035F4DF2-2A17-46DC-B800-C6870F8FFF13}" type="presParOf" srcId="{ED58CB45-AEF9-E146-9586-C9295BF93BEA}" destId="{A3DF6151-4427-7B42-9973-650CFAC9BB45}" srcOrd="10" destOrd="0" presId="urn:microsoft.com/office/officeart/2009/3/layout/CircleRelationship"/>
    <dgm:cxn modelId="{6FB1242B-A02B-4124-8127-3D4C8C7A504A}" type="presParOf" srcId="{ED58CB45-AEF9-E146-9586-C9295BF93BEA}" destId="{3D8E7FF4-2190-5246-A805-62A2E1E2EFA9}" srcOrd="11" destOrd="0" presId="urn:microsoft.com/office/officeart/2009/3/layout/CircleRelationship"/>
    <dgm:cxn modelId="{7CACFCFA-9CED-44E1-B549-5C5AE4A7CCA0}" type="presParOf" srcId="{3D8E7FF4-2190-5246-A805-62A2E1E2EFA9}" destId="{29D892B6-141B-024D-B375-59CFB74C7A09}" srcOrd="0" destOrd="0" presId="urn:microsoft.com/office/officeart/2009/3/layout/CircleRelationship"/>
    <dgm:cxn modelId="{47051ADA-112C-4508-9492-E651AA203831}" type="presParOf" srcId="{ED58CB45-AEF9-E146-9586-C9295BF93BEA}" destId="{381A8FFA-73ED-B949-92D7-0B4971E181C1}" srcOrd="12" destOrd="0" presId="urn:microsoft.com/office/officeart/2009/3/layout/CircleRelationship"/>
    <dgm:cxn modelId="{14BCFE4D-8BC6-4A4F-86F0-D343F73A52CC}" type="presParOf" srcId="{381A8FFA-73ED-B949-92D7-0B4971E181C1}" destId="{B69976AD-462E-2149-B682-4518C0249695}" srcOrd="0" destOrd="0" presId="urn:microsoft.com/office/officeart/2009/3/layout/CircleRelationship"/>
    <dgm:cxn modelId="{3D665C30-6D8D-4013-8AB0-A7EECE26CED8}" type="presParOf" srcId="{ED58CB45-AEF9-E146-9586-C9295BF93BEA}" destId="{2B37C85F-6141-C246-B4FF-700B9915B830}" srcOrd="13" destOrd="0" presId="urn:microsoft.com/office/officeart/2009/3/layout/CircleRelationship"/>
    <dgm:cxn modelId="{3C64E1B8-8B17-4B19-9EBC-8E725A96DF11}" type="presParOf" srcId="{2B37C85F-6141-C246-B4FF-700B9915B830}" destId="{D7EB9F64-1B30-0D4D-AB57-6C8AE9483DD1}" srcOrd="0" destOrd="0" presId="urn:microsoft.com/office/officeart/2009/3/layout/CircleRelationship"/>
    <dgm:cxn modelId="{08B5A72D-0749-4A2E-9B18-53D6723C7505}" type="presParOf" srcId="{ED58CB45-AEF9-E146-9586-C9295BF93BEA}" destId="{2F5F1CCF-9A14-844C-8672-7FF9D465B5F6}" srcOrd="14" destOrd="0" presId="urn:microsoft.com/office/officeart/2009/3/layout/CircleRelationship"/>
    <dgm:cxn modelId="{C0DE399E-BDFB-43B8-9251-39B7D659A822}" type="presParOf" srcId="{ED58CB45-AEF9-E146-9586-C9295BF93BEA}" destId="{F0871135-E0CA-FF41-8D41-48B60CE8BDDB}" srcOrd="15" destOrd="0" presId="urn:microsoft.com/office/officeart/2009/3/layout/CircleRelationship"/>
    <dgm:cxn modelId="{534868B2-5F86-4004-A1C7-4F895EC4147C}" type="presParOf" srcId="{F0871135-E0CA-FF41-8D41-48B60CE8BDDB}" destId="{45EFCB03-BB92-F64F-950D-3EA98B466C25}" srcOrd="0" destOrd="0" presId="urn:microsoft.com/office/officeart/2009/3/layout/CircleRelationship"/>
    <dgm:cxn modelId="{28B0B5FA-BA75-4272-8B1D-609406520DDD}" type="presParOf" srcId="{ED58CB45-AEF9-E146-9586-C9295BF93BEA}" destId="{5A29ABF7-B823-CD44-BE70-49C7C8E74A27}" srcOrd="16" destOrd="0" presId="urn:microsoft.com/office/officeart/2009/3/layout/CircleRelationship"/>
    <dgm:cxn modelId="{1AF413E7-B5DC-40A7-95DA-F8E7F53A1555}" type="presParOf" srcId="{ED58CB45-AEF9-E146-9586-C9295BF93BEA}" destId="{33F40D02-F1B3-2D44-BB22-F29B6F7CD473}" srcOrd="17" destOrd="0" presId="urn:microsoft.com/office/officeart/2009/3/layout/CircleRelationship"/>
    <dgm:cxn modelId="{DA16101A-496C-4945-9F5C-7A29FC597AF8}" type="presParOf" srcId="{33F40D02-F1B3-2D44-BB22-F29B6F7CD473}" destId="{505C7AD2-5D3E-B54D-B217-340BC04080C3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D968D0-7D4A-4DAF-BE98-088E17EA0374}">
      <dsp:nvSpPr>
        <dsp:cNvPr id="0" name=""/>
        <dsp:cNvSpPr/>
      </dsp:nvSpPr>
      <dsp:spPr>
        <a:xfrm>
          <a:off x="3946079" y="1792173"/>
          <a:ext cx="3101217" cy="389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979"/>
              </a:lnTo>
              <a:lnTo>
                <a:pt x="3101217" y="194979"/>
              </a:lnTo>
              <a:lnTo>
                <a:pt x="3101217" y="3899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5155C-C41B-49C4-83DD-AF156093B9CE}">
      <dsp:nvSpPr>
        <dsp:cNvPr id="0" name=""/>
        <dsp:cNvSpPr/>
      </dsp:nvSpPr>
      <dsp:spPr>
        <a:xfrm>
          <a:off x="3946079" y="1792173"/>
          <a:ext cx="1014089" cy="389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979"/>
              </a:lnTo>
              <a:lnTo>
                <a:pt x="1014089" y="194979"/>
              </a:lnTo>
              <a:lnTo>
                <a:pt x="1014089" y="3899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39F9CC-B59A-4B02-9887-31078DFE6E66}">
      <dsp:nvSpPr>
        <dsp:cNvPr id="0" name=""/>
        <dsp:cNvSpPr/>
      </dsp:nvSpPr>
      <dsp:spPr>
        <a:xfrm>
          <a:off x="2875333" y="1792173"/>
          <a:ext cx="1070745" cy="389959"/>
        </a:xfrm>
        <a:custGeom>
          <a:avLst/>
          <a:gdLst/>
          <a:ahLst/>
          <a:cxnLst/>
          <a:rect l="0" t="0" r="0" b="0"/>
          <a:pathLst>
            <a:path>
              <a:moveTo>
                <a:pt x="1070745" y="0"/>
              </a:moveTo>
              <a:lnTo>
                <a:pt x="1070745" y="194979"/>
              </a:lnTo>
              <a:lnTo>
                <a:pt x="0" y="194979"/>
              </a:lnTo>
              <a:lnTo>
                <a:pt x="0" y="3899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5407E-8DD4-4611-9BDA-1AE00D01AE40}">
      <dsp:nvSpPr>
        <dsp:cNvPr id="0" name=""/>
        <dsp:cNvSpPr/>
      </dsp:nvSpPr>
      <dsp:spPr>
        <a:xfrm>
          <a:off x="824685" y="1792173"/>
          <a:ext cx="3121393" cy="389959"/>
        </a:xfrm>
        <a:custGeom>
          <a:avLst/>
          <a:gdLst/>
          <a:ahLst/>
          <a:cxnLst/>
          <a:rect l="0" t="0" r="0" b="0"/>
          <a:pathLst>
            <a:path>
              <a:moveTo>
                <a:pt x="3121393" y="0"/>
              </a:moveTo>
              <a:lnTo>
                <a:pt x="3121393" y="194979"/>
              </a:lnTo>
              <a:lnTo>
                <a:pt x="0" y="194979"/>
              </a:lnTo>
              <a:lnTo>
                <a:pt x="0" y="3899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B5994-3E7F-4F8D-8410-44FD7AC24DED}">
      <dsp:nvSpPr>
        <dsp:cNvPr id="0" name=""/>
        <dsp:cNvSpPr/>
      </dsp:nvSpPr>
      <dsp:spPr>
        <a:xfrm>
          <a:off x="3104499" y="109015"/>
          <a:ext cx="1683158" cy="1683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REAC</a:t>
          </a:r>
          <a:r>
            <a:rPr lang="en-US" sz="2400" strike="noStrike" kern="1200" baseline="30000" dirty="0" smtClean="0"/>
            <a:t>3</a:t>
          </a:r>
          <a:r>
            <a:rPr lang="en-US" sz="2400" kern="1200" dirty="0" smtClean="0"/>
            <a:t>H SLDS Committee</a:t>
          </a:r>
          <a:endParaRPr lang="en-US" sz="2400" kern="1200" dirty="0"/>
        </a:p>
      </dsp:txBody>
      <dsp:txXfrm>
        <a:off x="3104499" y="109015"/>
        <a:ext cx="1683158" cy="1683158"/>
      </dsp:txXfrm>
    </dsp:sp>
    <dsp:sp modelId="{5E597DB8-25F6-4299-9277-38D68D479FF3}">
      <dsp:nvSpPr>
        <dsp:cNvPr id="0" name=""/>
        <dsp:cNvSpPr/>
      </dsp:nvSpPr>
      <dsp:spPr>
        <a:xfrm>
          <a:off x="3282" y="2182133"/>
          <a:ext cx="1642806" cy="16428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Governance Workgroup</a:t>
          </a:r>
          <a:endParaRPr lang="en-US" sz="2400" kern="1200" dirty="0"/>
        </a:p>
      </dsp:txBody>
      <dsp:txXfrm>
        <a:off x="3282" y="2182133"/>
        <a:ext cx="1642806" cy="1642815"/>
      </dsp:txXfrm>
    </dsp:sp>
    <dsp:sp modelId="{82AD6670-D2AD-4363-B5F3-514F514A251E}">
      <dsp:nvSpPr>
        <dsp:cNvPr id="0" name=""/>
        <dsp:cNvSpPr/>
      </dsp:nvSpPr>
      <dsp:spPr>
        <a:xfrm>
          <a:off x="2036048" y="2182133"/>
          <a:ext cx="1678571" cy="16785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Use Workgroup </a:t>
          </a:r>
          <a:endParaRPr lang="en-US" sz="2400" kern="1200" dirty="0"/>
        </a:p>
      </dsp:txBody>
      <dsp:txXfrm>
        <a:off x="2036048" y="2182133"/>
        <a:ext cx="1678571" cy="1678580"/>
      </dsp:txXfrm>
    </dsp:sp>
    <dsp:sp modelId="{711121DF-0F8C-4579-86F5-8CA5D203ED57}">
      <dsp:nvSpPr>
        <dsp:cNvPr id="0" name=""/>
        <dsp:cNvSpPr/>
      </dsp:nvSpPr>
      <dsp:spPr>
        <a:xfrm>
          <a:off x="4104578" y="2182133"/>
          <a:ext cx="1711179" cy="1711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Data Reporting and Accountability Workgroup</a:t>
          </a:r>
          <a:endParaRPr lang="en-US" sz="2200" kern="1200" dirty="0"/>
        </a:p>
      </dsp:txBody>
      <dsp:txXfrm>
        <a:off x="4104578" y="2182133"/>
        <a:ext cx="1711179" cy="1711170"/>
      </dsp:txXfrm>
    </dsp:sp>
    <dsp:sp modelId="{773FB7E5-57E7-4605-B59F-872E8B88CD68}">
      <dsp:nvSpPr>
        <dsp:cNvPr id="0" name=""/>
        <dsp:cNvSpPr/>
      </dsp:nvSpPr>
      <dsp:spPr>
        <a:xfrm>
          <a:off x="6205717" y="2182133"/>
          <a:ext cx="1683158" cy="1683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Education Technical Advisory Committee</a:t>
          </a:r>
          <a:endParaRPr lang="en-US" sz="2400" kern="1200" dirty="0"/>
        </a:p>
      </dsp:txBody>
      <dsp:txXfrm>
        <a:off x="6205717" y="2182133"/>
        <a:ext cx="1683158" cy="16831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7E25B9-2861-4DE2-97FE-7865CA046D45}">
      <dsp:nvSpPr>
        <dsp:cNvPr id="0" name=""/>
        <dsp:cNvSpPr/>
      </dsp:nvSpPr>
      <dsp:spPr>
        <a:xfrm>
          <a:off x="0" y="463799"/>
          <a:ext cx="685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89444-6D76-4627-BE2E-134DC169F1DA}">
      <dsp:nvSpPr>
        <dsp:cNvPr id="0" name=""/>
        <dsp:cNvSpPr/>
      </dsp:nvSpPr>
      <dsp:spPr>
        <a:xfrm>
          <a:off x="342900" y="20999"/>
          <a:ext cx="480060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All Students in the District</a:t>
          </a:r>
          <a:endParaRPr lang="en-US" sz="2800" kern="1200" dirty="0"/>
        </a:p>
      </dsp:txBody>
      <dsp:txXfrm>
        <a:off x="342900" y="20999"/>
        <a:ext cx="4800600" cy="885600"/>
      </dsp:txXfrm>
    </dsp:sp>
    <dsp:sp modelId="{9C910B10-6F1E-4E68-A25A-B6C6AA4873DE}">
      <dsp:nvSpPr>
        <dsp:cNvPr id="0" name=""/>
        <dsp:cNvSpPr/>
      </dsp:nvSpPr>
      <dsp:spPr>
        <a:xfrm>
          <a:off x="0" y="1824599"/>
          <a:ext cx="685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4C9A0-0F15-4C27-BD1A-C6EA44D71271}">
      <dsp:nvSpPr>
        <dsp:cNvPr id="0" name=""/>
        <dsp:cNvSpPr/>
      </dsp:nvSpPr>
      <dsp:spPr>
        <a:xfrm>
          <a:off x="342900" y="1381799"/>
          <a:ext cx="480060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All Students in the School</a:t>
          </a:r>
          <a:endParaRPr lang="en-US" sz="2800" kern="1200" dirty="0"/>
        </a:p>
      </dsp:txBody>
      <dsp:txXfrm>
        <a:off x="342900" y="1381799"/>
        <a:ext cx="4800600" cy="885600"/>
      </dsp:txXfrm>
    </dsp:sp>
    <dsp:sp modelId="{CEE8226A-F151-4F31-BB54-E41DC05ACADF}">
      <dsp:nvSpPr>
        <dsp:cNvPr id="0" name=""/>
        <dsp:cNvSpPr/>
      </dsp:nvSpPr>
      <dsp:spPr>
        <a:xfrm>
          <a:off x="0" y="3185400"/>
          <a:ext cx="685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C00AE-FF58-4379-A2A9-A8718AADFBA6}">
      <dsp:nvSpPr>
        <dsp:cNvPr id="0" name=""/>
        <dsp:cNvSpPr/>
      </dsp:nvSpPr>
      <dsp:spPr>
        <a:xfrm>
          <a:off x="342900" y="2742600"/>
          <a:ext cx="480060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All Students in the Classroom</a:t>
          </a:r>
          <a:endParaRPr lang="en-US" sz="2800" kern="1200" dirty="0"/>
        </a:p>
      </dsp:txBody>
      <dsp:txXfrm>
        <a:off x="342900" y="2742600"/>
        <a:ext cx="4800600" cy="8856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EA9E1D-9C15-2540-87AD-F53C7E431BDE}">
      <dsp:nvSpPr>
        <dsp:cNvPr id="0" name=""/>
        <dsp:cNvSpPr/>
      </dsp:nvSpPr>
      <dsp:spPr>
        <a:xfrm>
          <a:off x="2240747" y="759990"/>
          <a:ext cx="4114810" cy="4114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A-F Report Card</a:t>
          </a:r>
          <a:endParaRPr lang="en-US" sz="3600" kern="1200" dirty="0"/>
        </a:p>
      </dsp:txBody>
      <dsp:txXfrm>
        <a:off x="2240747" y="759990"/>
        <a:ext cx="4114810" cy="4114793"/>
      </dsp:txXfrm>
    </dsp:sp>
    <dsp:sp modelId="{003E256E-32C7-9B4C-B58E-70690AF7F38F}">
      <dsp:nvSpPr>
        <dsp:cNvPr id="0" name=""/>
        <dsp:cNvSpPr/>
      </dsp:nvSpPr>
      <dsp:spPr>
        <a:xfrm>
          <a:off x="5138861" y="410744"/>
          <a:ext cx="381550" cy="381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C1AFE-8705-E34C-B8EE-4C136E229099}">
      <dsp:nvSpPr>
        <dsp:cNvPr id="0" name=""/>
        <dsp:cNvSpPr/>
      </dsp:nvSpPr>
      <dsp:spPr>
        <a:xfrm>
          <a:off x="2570051" y="744114"/>
          <a:ext cx="276659" cy="276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910FB-9B17-424B-B2DF-1029E381C9A3}">
      <dsp:nvSpPr>
        <dsp:cNvPr id="0" name=""/>
        <dsp:cNvSpPr/>
      </dsp:nvSpPr>
      <dsp:spPr>
        <a:xfrm>
          <a:off x="4709986" y="3625547"/>
          <a:ext cx="276659" cy="276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EF3B6-F889-734A-8254-92A26FE49045}">
      <dsp:nvSpPr>
        <dsp:cNvPr id="0" name=""/>
        <dsp:cNvSpPr/>
      </dsp:nvSpPr>
      <dsp:spPr>
        <a:xfrm>
          <a:off x="5118351" y="2882416"/>
          <a:ext cx="381550" cy="381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3629B-272E-A249-AEB2-74841443CEAF}">
      <dsp:nvSpPr>
        <dsp:cNvPr id="0" name=""/>
        <dsp:cNvSpPr/>
      </dsp:nvSpPr>
      <dsp:spPr>
        <a:xfrm>
          <a:off x="3524755" y="482572"/>
          <a:ext cx="276659" cy="276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5C0BC-3BC4-A648-B4DF-A55CCB9F9E98}">
      <dsp:nvSpPr>
        <dsp:cNvPr id="0" name=""/>
        <dsp:cNvSpPr/>
      </dsp:nvSpPr>
      <dsp:spPr>
        <a:xfrm>
          <a:off x="2859734" y="4639941"/>
          <a:ext cx="276659" cy="276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4A012-D1FF-0E4A-9FC4-D093589AC5FD}">
      <dsp:nvSpPr>
        <dsp:cNvPr id="0" name=""/>
        <dsp:cNvSpPr/>
      </dsp:nvSpPr>
      <dsp:spPr>
        <a:xfrm>
          <a:off x="1238572" y="2331364"/>
          <a:ext cx="2057399" cy="2057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Assessment “Post Code”</a:t>
          </a:r>
          <a:endParaRPr lang="en-US" sz="2000" kern="1200" dirty="0"/>
        </a:p>
      </dsp:txBody>
      <dsp:txXfrm>
        <a:off x="1238572" y="2331364"/>
        <a:ext cx="2057399" cy="2057401"/>
      </dsp:txXfrm>
    </dsp:sp>
    <dsp:sp modelId="{E3EA2EB3-1E02-EF43-BB77-85334E58CDC6}">
      <dsp:nvSpPr>
        <dsp:cNvPr id="0" name=""/>
        <dsp:cNvSpPr/>
      </dsp:nvSpPr>
      <dsp:spPr>
        <a:xfrm>
          <a:off x="6100383" y="4274378"/>
          <a:ext cx="381550" cy="381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912B6-0CC1-BC4D-B2E7-55B2EF9F580E}">
      <dsp:nvSpPr>
        <dsp:cNvPr id="0" name=""/>
        <dsp:cNvSpPr/>
      </dsp:nvSpPr>
      <dsp:spPr>
        <a:xfrm>
          <a:off x="3523259" y="1299396"/>
          <a:ext cx="689887" cy="690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F6151-4427-7B42-9973-650CFAC9BB45}">
      <dsp:nvSpPr>
        <dsp:cNvPr id="0" name=""/>
        <dsp:cNvSpPr/>
      </dsp:nvSpPr>
      <dsp:spPr>
        <a:xfrm>
          <a:off x="5451669" y="638247"/>
          <a:ext cx="2057399" cy="2057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Cohort Grad Rate</a:t>
          </a:r>
          <a:endParaRPr lang="en-US" sz="2000" kern="1200" dirty="0"/>
        </a:p>
      </dsp:txBody>
      <dsp:txXfrm>
        <a:off x="5451669" y="638247"/>
        <a:ext cx="2057399" cy="2057401"/>
      </dsp:txXfrm>
    </dsp:sp>
    <dsp:sp modelId="{29D892B6-141B-024D-B375-59CFB74C7A09}">
      <dsp:nvSpPr>
        <dsp:cNvPr id="0" name=""/>
        <dsp:cNvSpPr/>
      </dsp:nvSpPr>
      <dsp:spPr>
        <a:xfrm>
          <a:off x="3773715" y="4049035"/>
          <a:ext cx="381550" cy="381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976AD-462E-2149-B682-4518C0249695}">
      <dsp:nvSpPr>
        <dsp:cNvPr id="0" name=""/>
        <dsp:cNvSpPr/>
      </dsp:nvSpPr>
      <dsp:spPr>
        <a:xfrm>
          <a:off x="4913488" y="2158801"/>
          <a:ext cx="276659" cy="276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B9F64-1B30-0D4D-AB57-6C8AE9483DD1}">
      <dsp:nvSpPr>
        <dsp:cNvPr id="0" name=""/>
        <dsp:cNvSpPr/>
      </dsp:nvSpPr>
      <dsp:spPr>
        <a:xfrm>
          <a:off x="4072164" y="3659351"/>
          <a:ext cx="276659" cy="276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F1CCF-9A14-844C-8672-7FF9D465B5F6}">
      <dsp:nvSpPr>
        <dsp:cNvPr id="0" name=""/>
        <dsp:cNvSpPr/>
      </dsp:nvSpPr>
      <dsp:spPr>
        <a:xfrm>
          <a:off x="79574" y="1147676"/>
          <a:ext cx="2057399" cy="2057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TLE Roster Verification</a:t>
          </a:r>
          <a:endParaRPr lang="en-US" sz="2000" kern="1200" dirty="0"/>
        </a:p>
      </dsp:txBody>
      <dsp:txXfrm>
        <a:off x="79574" y="1147676"/>
        <a:ext cx="2057399" cy="2057401"/>
      </dsp:txXfrm>
    </dsp:sp>
    <dsp:sp modelId="{45EFCB03-BB92-F64F-950D-3EA98B466C25}">
      <dsp:nvSpPr>
        <dsp:cNvPr id="0" name=""/>
        <dsp:cNvSpPr/>
      </dsp:nvSpPr>
      <dsp:spPr>
        <a:xfrm>
          <a:off x="668189" y="4341114"/>
          <a:ext cx="276659" cy="276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9ABF7-B823-CD44-BE70-49C7C8E74A27}">
      <dsp:nvSpPr>
        <dsp:cNvPr id="0" name=""/>
        <dsp:cNvSpPr/>
      </dsp:nvSpPr>
      <dsp:spPr>
        <a:xfrm>
          <a:off x="6586059" y="1858032"/>
          <a:ext cx="2057399" cy="2057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Federal “October 1” Reporting</a:t>
          </a:r>
          <a:endParaRPr lang="en-US" sz="2000" kern="1200" dirty="0"/>
        </a:p>
      </dsp:txBody>
      <dsp:txXfrm>
        <a:off x="6586059" y="1858032"/>
        <a:ext cx="2057399" cy="2057401"/>
      </dsp:txXfrm>
    </dsp:sp>
    <dsp:sp modelId="{505C7AD2-5D3E-B54D-B217-340BC04080C3}">
      <dsp:nvSpPr>
        <dsp:cNvPr id="0" name=""/>
        <dsp:cNvSpPr/>
      </dsp:nvSpPr>
      <dsp:spPr>
        <a:xfrm>
          <a:off x="4645980" y="1558580"/>
          <a:ext cx="276659" cy="276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F3EAD-E5BB-4744-9E77-158AD3AC809F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DDF5A-AF6B-4623-8984-5225D1BEC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121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DDF5A-AF6B-4623-8984-5225D1BEC9C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DDF5A-AF6B-4623-8984-5225D1BEC9C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6952-4C3A-48D1-BE7D-5A2185B935C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0351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6952-4C3A-48D1-BE7D-5A2185B935C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0351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6952-4C3A-48D1-BE7D-5A2185B935C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0351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6952-4C3A-48D1-BE7D-5A2185B935C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0351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r>
              <a:rPr lang="en-US" dirty="0"/>
              <a:t>Depending on your </a:t>
            </a:r>
            <a:r>
              <a:rPr lang="en-US" dirty="0" smtClean="0"/>
              <a:t>access, </a:t>
            </a:r>
            <a:r>
              <a:rPr lang="en-US" dirty="0"/>
              <a:t>you may need to select the District and Site that you would like to view. For </a:t>
            </a:r>
            <a:r>
              <a:rPr lang="en-US" dirty="0" smtClean="0"/>
              <a:t>most, </a:t>
            </a:r>
            <a:r>
              <a:rPr lang="en-US" dirty="0"/>
              <a:t>this screen will be automatically populated based on your credentials and the sites you are allowed to view. From the summary screen you can also go directly to a </a:t>
            </a:r>
            <a:r>
              <a:rPr lang="en-US" dirty="0" smtClean="0"/>
              <a:t>student </a:t>
            </a:r>
            <a:r>
              <a:rPr lang="en-US" dirty="0"/>
              <a:t>by selecting </a:t>
            </a:r>
            <a:r>
              <a:rPr lang="en-US" dirty="0" smtClean="0"/>
              <a:t>his/her name </a:t>
            </a:r>
            <a:r>
              <a:rPr lang="en-US" dirty="0"/>
              <a:t>in the student dropdown box. The view list allows you to see only the active students who are considered </a:t>
            </a:r>
            <a:r>
              <a:rPr lang="en-US" dirty="0" smtClean="0"/>
              <a:t>at-risk </a:t>
            </a:r>
            <a:r>
              <a:rPr lang="en-US" dirty="0"/>
              <a:t>or a complete list of students at a particular district or site. After selecting the appropriate </a:t>
            </a:r>
            <a:r>
              <a:rPr lang="en-US" dirty="0" smtClean="0"/>
              <a:t>information, </a:t>
            </a:r>
            <a:r>
              <a:rPr lang="en-US" dirty="0"/>
              <a:t>select “View Student at Risk </a:t>
            </a:r>
            <a:r>
              <a:rPr lang="en-US" dirty="0" smtClean="0"/>
              <a:t>Summary.”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6952-4C3A-48D1-BE7D-5A2185B935C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0351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r>
              <a:rPr lang="en-US" dirty="0"/>
              <a:t>The summary report </a:t>
            </a:r>
            <a:r>
              <a:rPr lang="en-US" dirty="0" smtClean="0"/>
              <a:t>includes</a:t>
            </a:r>
            <a:r>
              <a:rPr lang="en-US" baseline="0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list of the students who are considered at-risk for the district/site you chose. This is a </a:t>
            </a:r>
            <a:r>
              <a:rPr lang="en-US" dirty="0" smtClean="0"/>
              <a:t>high-level </a:t>
            </a:r>
            <a:r>
              <a:rPr lang="en-US" dirty="0"/>
              <a:t>view that shows why they are considered at-risk. Below is a list of the columns that are viewable on this screen and their descriptions. The Risk Indicators are broken down into specific timeframes: Semester 1 </a:t>
            </a:r>
            <a:r>
              <a:rPr lang="en-US" dirty="0" smtClean="0"/>
              <a:t>– the </a:t>
            </a:r>
            <a:r>
              <a:rPr lang="en-US" dirty="0"/>
              <a:t>first day of school to the end of the first semester; Semester 2 – from the beginning of the second </a:t>
            </a:r>
            <a:r>
              <a:rPr lang="en-US" dirty="0" smtClean="0"/>
              <a:t>semester to </a:t>
            </a:r>
            <a:r>
              <a:rPr lang="en-US" dirty="0"/>
              <a:t>the end of school; Year – from the beginning of the school year to the last day of school. If a student is being indicated as </a:t>
            </a:r>
            <a:r>
              <a:rPr lang="en-US" dirty="0" smtClean="0"/>
              <a:t>at-risk </a:t>
            </a:r>
            <a:r>
              <a:rPr lang="en-US" dirty="0"/>
              <a:t>the item(s) that </a:t>
            </a:r>
            <a:r>
              <a:rPr lang="en-US" dirty="0" smtClean="0"/>
              <a:t>are </a:t>
            </a:r>
            <a:r>
              <a:rPr lang="en-US" dirty="0"/>
              <a:t>being indicated are highlighted in red. </a:t>
            </a:r>
          </a:p>
          <a:p>
            <a:endParaRPr lang="en-US" dirty="0" smtClean="0"/>
          </a:p>
          <a:p>
            <a:pPr defTabSz="914350">
              <a:defRPr/>
            </a:pPr>
            <a:r>
              <a:rPr lang="en-US" dirty="0"/>
              <a:t>To each column on the Summary </a:t>
            </a:r>
            <a:r>
              <a:rPr lang="en-US" dirty="0" smtClean="0"/>
              <a:t>Screen, </a:t>
            </a:r>
            <a:r>
              <a:rPr lang="en-US" dirty="0"/>
              <a:t>filters can be applied </a:t>
            </a:r>
            <a:r>
              <a:rPr lang="en-US" dirty="0" smtClean="0"/>
              <a:t>to </a:t>
            </a:r>
            <a:r>
              <a:rPr lang="en-US" dirty="0"/>
              <a:t>only show the students you want. For </a:t>
            </a:r>
            <a:r>
              <a:rPr lang="en-US" dirty="0" smtClean="0"/>
              <a:t>example, </a:t>
            </a:r>
            <a:r>
              <a:rPr lang="en-US" dirty="0"/>
              <a:t>if you only want to see the 4</a:t>
            </a:r>
            <a:r>
              <a:rPr lang="en-US" baseline="30000" dirty="0"/>
              <a:t>th</a:t>
            </a:r>
            <a:r>
              <a:rPr lang="en-US" dirty="0"/>
              <a:t> grade students </a:t>
            </a:r>
            <a:r>
              <a:rPr lang="en-US" dirty="0" smtClean="0"/>
              <a:t>at-risk</a:t>
            </a:r>
            <a:r>
              <a:rPr lang="en-US" dirty="0"/>
              <a:t>, you would put </a:t>
            </a:r>
            <a:r>
              <a:rPr lang="en-US" dirty="0" smtClean="0"/>
              <a:t>“04” </a:t>
            </a:r>
            <a:r>
              <a:rPr lang="en-US" dirty="0"/>
              <a:t>in the Grade filter, select the Filter Icon </a:t>
            </a:r>
            <a:r>
              <a:rPr lang="en-US" dirty="0" smtClean="0"/>
              <a:t>and </a:t>
            </a:r>
            <a:r>
              <a:rPr lang="en-US" dirty="0"/>
              <a:t>select the filter criteria that you would like; Contains, Equal To, </a:t>
            </a:r>
            <a:r>
              <a:rPr lang="en-US" dirty="0" smtClean="0"/>
              <a:t>Greater </a:t>
            </a:r>
            <a:r>
              <a:rPr lang="en-US" dirty="0" smtClean="0"/>
              <a:t>Than, </a:t>
            </a:r>
            <a:r>
              <a:rPr lang="en-US" dirty="0"/>
              <a:t>or Less Than. To remove a </a:t>
            </a:r>
            <a:r>
              <a:rPr lang="en-US" dirty="0" smtClean="0"/>
              <a:t>filter, </a:t>
            </a:r>
            <a:r>
              <a:rPr lang="en-US" dirty="0"/>
              <a:t>select the filter icon and select No Filter.</a:t>
            </a:r>
          </a:p>
          <a:p>
            <a:endParaRPr lang="en-US" dirty="0" smtClean="0"/>
          </a:p>
          <a:p>
            <a:pPr defTabSz="914350">
              <a:defRPr/>
            </a:pPr>
            <a:r>
              <a:rPr lang="en-US" dirty="0"/>
              <a:t>To </a:t>
            </a:r>
            <a:r>
              <a:rPr lang="en-US" dirty="0" smtClean="0"/>
              <a:t>the left </a:t>
            </a:r>
            <a:r>
              <a:rPr lang="en-US" dirty="0"/>
              <a:t>of each student’s </a:t>
            </a:r>
            <a:r>
              <a:rPr lang="en-US" dirty="0" smtClean="0"/>
              <a:t>name </a:t>
            </a:r>
            <a:r>
              <a:rPr lang="en-US" dirty="0"/>
              <a:t>is a Select </a:t>
            </a:r>
            <a:r>
              <a:rPr lang="en-US" dirty="0" smtClean="0"/>
              <a:t>link. Once selected, </a:t>
            </a:r>
            <a:r>
              <a:rPr lang="en-US" dirty="0"/>
              <a:t>the Student Details report is presented with the specific student’s data for Demographics, Performance, Assessments, and Grades. If a student is being indicated as </a:t>
            </a:r>
            <a:r>
              <a:rPr lang="en-US" dirty="0" smtClean="0"/>
              <a:t>at-risk,</a:t>
            </a:r>
            <a:r>
              <a:rPr lang="en-US" baseline="0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item(s) that </a:t>
            </a:r>
            <a:r>
              <a:rPr lang="en-US" dirty="0" smtClean="0"/>
              <a:t>are </a:t>
            </a:r>
            <a:r>
              <a:rPr lang="en-US" dirty="0"/>
              <a:t>being indicated are highlighted in red. </a:t>
            </a:r>
            <a:r>
              <a:rPr lang="en-US" dirty="0" smtClean="0"/>
              <a:t>If </a:t>
            </a:r>
            <a:r>
              <a:rPr lang="en-US" dirty="0"/>
              <a:t>one of the sections is not </a:t>
            </a:r>
            <a:r>
              <a:rPr lang="en-US" dirty="0" smtClean="0"/>
              <a:t>supplied </a:t>
            </a:r>
            <a:r>
              <a:rPr lang="en-US" dirty="0"/>
              <a:t>to the Wave via the local student information </a:t>
            </a:r>
            <a:r>
              <a:rPr lang="en-US" dirty="0" smtClean="0"/>
              <a:t>system, </a:t>
            </a:r>
            <a:r>
              <a:rPr lang="en-US" dirty="0"/>
              <a:t>a notice will appear indicating no information </a:t>
            </a:r>
            <a:r>
              <a:rPr lang="en-US" dirty="0" smtClean="0"/>
              <a:t>is available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6952-4C3A-48D1-BE7D-5A2185B935C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0351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4343400"/>
            <a:ext cx="6400800" cy="4419600"/>
          </a:xfrm>
        </p:spPr>
        <p:txBody>
          <a:bodyPr/>
          <a:lstStyle/>
          <a:p>
            <a:r>
              <a:rPr lang="en-US" sz="900" b="1" dirty="0"/>
              <a:t>Demographics Data</a:t>
            </a:r>
            <a:r>
              <a:rPr lang="en-US" sz="900" b="1" dirty="0" smtClean="0"/>
              <a:t>:  </a:t>
            </a:r>
            <a:r>
              <a:rPr lang="en-US" sz="900" dirty="0" smtClean="0"/>
              <a:t>The </a:t>
            </a:r>
            <a:r>
              <a:rPr lang="en-US" sz="900" dirty="0"/>
              <a:t>Demographics section presents the following: </a:t>
            </a:r>
            <a:r>
              <a:rPr lang="en-US" sz="900" dirty="0" smtClean="0"/>
              <a:t>Student’s </a:t>
            </a:r>
            <a:r>
              <a:rPr lang="en-US" sz="900" dirty="0"/>
              <a:t>Name, Age, STN, Gender, Current Grade, ELL </a:t>
            </a:r>
            <a:r>
              <a:rPr lang="en-US" sz="900" dirty="0" smtClean="0"/>
              <a:t>Indicator</a:t>
            </a:r>
            <a:r>
              <a:rPr lang="en-US" sz="900" dirty="0"/>
              <a:t>, Title I </a:t>
            </a:r>
            <a:r>
              <a:rPr lang="en-US" sz="900" dirty="0" smtClean="0"/>
              <a:t>Indicator</a:t>
            </a:r>
            <a:r>
              <a:rPr lang="en-US" sz="900" dirty="0"/>
              <a:t>, Special Education </a:t>
            </a:r>
            <a:r>
              <a:rPr lang="en-US" sz="900" dirty="0" smtClean="0"/>
              <a:t>Eligibility Indicator</a:t>
            </a:r>
            <a:r>
              <a:rPr lang="en-US" sz="900" dirty="0"/>
              <a:t>, the </a:t>
            </a:r>
            <a:r>
              <a:rPr lang="en-US" sz="900" dirty="0" smtClean="0"/>
              <a:t>student’s </a:t>
            </a:r>
            <a:r>
              <a:rPr lang="en-US" sz="900" dirty="0"/>
              <a:t>Special Education </a:t>
            </a:r>
            <a:r>
              <a:rPr lang="en-US" sz="900" dirty="0" smtClean="0"/>
              <a:t>Code </a:t>
            </a:r>
            <a:r>
              <a:rPr lang="en-US" sz="900" dirty="0"/>
              <a:t>if applicable, and the </a:t>
            </a:r>
            <a:r>
              <a:rPr lang="en-US" sz="900" dirty="0" smtClean="0"/>
              <a:t>student’s </a:t>
            </a:r>
            <a:r>
              <a:rPr lang="en-US" sz="900" dirty="0"/>
              <a:t>Scheduled Graduation Year. The only item that can be flagged from the Demographics data is the Scheduled Graduation Year. The </a:t>
            </a:r>
            <a:r>
              <a:rPr lang="en-US" sz="900" dirty="0" smtClean="0"/>
              <a:t>student’s </a:t>
            </a:r>
            <a:r>
              <a:rPr lang="en-US" sz="900" dirty="0"/>
              <a:t>scheduled graduation year is based on </a:t>
            </a:r>
            <a:r>
              <a:rPr lang="en-US" sz="900" dirty="0" smtClean="0"/>
              <a:t>his/her initial </a:t>
            </a:r>
            <a:r>
              <a:rPr lang="en-US" sz="900" dirty="0"/>
              <a:t>enrollment in public education or IEP. The student may be indicated at-risk if </a:t>
            </a:r>
            <a:r>
              <a:rPr lang="en-US" sz="900" dirty="0" smtClean="0"/>
              <a:t>his/her age </a:t>
            </a:r>
            <a:r>
              <a:rPr lang="en-US" sz="900" dirty="0"/>
              <a:t>is two years greater than normal for their current grade</a:t>
            </a:r>
            <a:r>
              <a:rPr lang="en-US" sz="900" dirty="0" smtClean="0"/>
              <a:t>.</a:t>
            </a:r>
          </a:p>
          <a:p>
            <a:endParaRPr lang="en-US" sz="900" dirty="0"/>
          </a:p>
          <a:p>
            <a:r>
              <a:rPr lang="en-US" sz="900" b="1" dirty="0"/>
              <a:t>Performance Data</a:t>
            </a:r>
            <a:r>
              <a:rPr lang="en-US" sz="900" b="1" dirty="0" smtClean="0"/>
              <a:t>:  </a:t>
            </a:r>
            <a:r>
              <a:rPr lang="en-US" sz="900" dirty="0" smtClean="0"/>
              <a:t>The </a:t>
            </a:r>
            <a:r>
              <a:rPr lang="en-US" sz="900" dirty="0"/>
              <a:t>Performance section presents information about the performance of the student based on attendance, disciplinary </a:t>
            </a:r>
            <a:r>
              <a:rPr lang="en-US" sz="900" dirty="0" smtClean="0"/>
              <a:t>actions, </a:t>
            </a:r>
            <a:r>
              <a:rPr lang="en-US" sz="900" dirty="0"/>
              <a:t>and mobility. Each </a:t>
            </a:r>
            <a:r>
              <a:rPr lang="en-US" sz="900" dirty="0" smtClean="0"/>
              <a:t>is separated </a:t>
            </a:r>
            <a:r>
              <a:rPr lang="en-US" sz="900" dirty="0"/>
              <a:t>into specified </a:t>
            </a:r>
            <a:r>
              <a:rPr lang="en-US" sz="900" dirty="0" smtClean="0"/>
              <a:t>timeframes; </a:t>
            </a:r>
            <a:r>
              <a:rPr lang="en-US" sz="900" dirty="0"/>
              <a:t>by hovering over the column </a:t>
            </a:r>
            <a:r>
              <a:rPr lang="en-US" sz="900" dirty="0" smtClean="0"/>
              <a:t>headers, </a:t>
            </a:r>
            <a:r>
              <a:rPr lang="en-US" sz="900" dirty="0"/>
              <a:t>it will show the dates that are included in that </a:t>
            </a:r>
            <a:r>
              <a:rPr lang="en-US" sz="900" dirty="0" smtClean="0"/>
              <a:t>timeframe</a:t>
            </a:r>
            <a:r>
              <a:rPr lang="en-US" sz="900" dirty="0"/>
              <a:t>. Based on the indicator </a:t>
            </a:r>
            <a:r>
              <a:rPr lang="en-US" sz="900" dirty="0" smtClean="0"/>
              <a:t>criteria, </a:t>
            </a:r>
            <a:r>
              <a:rPr lang="en-US" sz="900" dirty="0"/>
              <a:t>the appropriate at-risk indicators are highlighted in red</a:t>
            </a:r>
            <a:r>
              <a:rPr lang="en-US" sz="900" dirty="0" smtClean="0"/>
              <a:t>.</a:t>
            </a:r>
          </a:p>
          <a:p>
            <a:endParaRPr lang="en-US" sz="900" dirty="0"/>
          </a:p>
          <a:p>
            <a:r>
              <a:rPr lang="en-US" sz="900" dirty="0" smtClean="0"/>
              <a:t>Attendance </a:t>
            </a:r>
            <a:r>
              <a:rPr lang="en-US" sz="900" dirty="0"/>
              <a:t>shows the number of absences for the first 20 days of school, quarter 1 through 4 and the overall absences for the current school year. The student may be indicated at-risk if </a:t>
            </a:r>
            <a:r>
              <a:rPr lang="en-US" sz="900" dirty="0" smtClean="0"/>
              <a:t>he/she</a:t>
            </a:r>
            <a:r>
              <a:rPr lang="en-US" sz="900" baseline="0" dirty="0" smtClean="0"/>
              <a:t> was </a:t>
            </a:r>
            <a:r>
              <a:rPr lang="en-US" sz="900" dirty="0" smtClean="0"/>
              <a:t>absent </a:t>
            </a:r>
            <a:r>
              <a:rPr lang="en-US" sz="900" dirty="0"/>
              <a:t>the first 20 days of the school year, or </a:t>
            </a:r>
            <a:r>
              <a:rPr lang="en-US" sz="900" dirty="0" smtClean="0"/>
              <a:t>he/she missed </a:t>
            </a:r>
            <a:r>
              <a:rPr lang="en-US" sz="900" dirty="0"/>
              <a:t>10% or more for the specified timeframe</a:t>
            </a:r>
            <a:r>
              <a:rPr lang="en-US" sz="900" dirty="0" smtClean="0"/>
              <a:t>.</a:t>
            </a:r>
          </a:p>
          <a:p>
            <a:endParaRPr lang="en-US" sz="900" dirty="0"/>
          </a:p>
          <a:p>
            <a:r>
              <a:rPr lang="en-US" sz="900" dirty="0"/>
              <a:t>It shows the disciplinary actions through </a:t>
            </a:r>
            <a:r>
              <a:rPr lang="en-US" sz="900" dirty="0" smtClean="0"/>
              <a:t>In-School </a:t>
            </a:r>
            <a:r>
              <a:rPr lang="en-US" sz="900" dirty="0"/>
              <a:t>and Out of School Suspensions for quarter 1 through 4 and the overall In-School Suspensions and overall Out of School Suspensions. The student may be indicated at-risk if </a:t>
            </a:r>
            <a:r>
              <a:rPr lang="en-US" sz="900" dirty="0" smtClean="0"/>
              <a:t>he/she</a:t>
            </a:r>
            <a:r>
              <a:rPr lang="en-US" sz="900" baseline="0" dirty="0" smtClean="0"/>
              <a:t> </a:t>
            </a:r>
            <a:r>
              <a:rPr lang="en-US" sz="900" dirty="0" smtClean="0"/>
              <a:t>has </a:t>
            </a:r>
            <a:r>
              <a:rPr lang="en-US" sz="900" dirty="0"/>
              <a:t>received one or more </a:t>
            </a:r>
            <a:r>
              <a:rPr lang="en-US" sz="900" dirty="0" smtClean="0"/>
              <a:t>Out </a:t>
            </a:r>
            <a:r>
              <a:rPr lang="en-US" sz="900"/>
              <a:t>of </a:t>
            </a:r>
            <a:r>
              <a:rPr lang="en-US" sz="900" smtClean="0"/>
              <a:t>School </a:t>
            </a:r>
            <a:r>
              <a:rPr lang="en-US" sz="900" dirty="0"/>
              <a:t>suspensions or three or </a:t>
            </a:r>
            <a:r>
              <a:rPr lang="en-US" sz="900"/>
              <a:t>more </a:t>
            </a:r>
            <a:r>
              <a:rPr lang="en-US" sz="900" smtClean="0"/>
              <a:t>In-School </a:t>
            </a:r>
            <a:r>
              <a:rPr lang="en-US" sz="900" dirty="0"/>
              <a:t>suspensions</a:t>
            </a:r>
            <a:r>
              <a:rPr lang="en-US" sz="900" dirty="0" smtClean="0"/>
              <a:t>.</a:t>
            </a:r>
          </a:p>
          <a:p>
            <a:endParaRPr lang="en-US" sz="900" dirty="0"/>
          </a:p>
          <a:p>
            <a:r>
              <a:rPr lang="en-US" sz="900" dirty="0"/>
              <a:t>It shows the mobility rate for quarter 1 through 4 and the overall number of times the student has switched schools throughout the school year. The student may be indicated at-risk if </a:t>
            </a:r>
            <a:r>
              <a:rPr lang="en-US" sz="900" dirty="0" smtClean="0"/>
              <a:t>his/her count </a:t>
            </a:r>
            <a:r>
              <a:rPr lang="en-US" sz="900" dirty="0"/>
              <a:t>is greater than 4</a:t>
            </a:r>
            <a:r>
              <a:rPr lang="en-US" sz="900" dirty="0" smtClean="0"/>
              <a:t>.</a:t>
            </a:r>
          </a:p>
          <a:p>
            <a:endParaRPr lang="en-US" sz="900" dirty="0"/>
          </a:p>
          <a:p>
            <a:r>
              <a:rPr lang="en-US" sz="900" b="1" dirty="0"/>
              <a:t>Assessment Data</a:t>
            </a:r>
            <a:r>
              <a:rPr lang="en-US" sz="900" b="1" dirty="0" smtClean="0"/>
              <a:t>:  </a:t>
            </a:r>
            <a:r>
              <a:rPr lang="en-US" sz="900" dirty="0" smtClean="0"/>
              <a:t>The </a:t>
            </a:r>
            <a:r>
              <a:rPr lang="en-US" sz="900" dirty="0"/>
              <a:t>Assessments section presents the score of the assessments taken throughout the student’s history in public education from Pre-Kindergarten to Twelfth grade. Assessments are scored with the following scores 1 = Unsatisfactory, 2 = Limited Knowledge, 3 = Proficient, and 4 = Advanced. The student may be indicated at-risk if </a:t>
            </a:r>
            <a:r>
              <a:rPr lang="en-US" sz="900" dirty="0" smtClean="0"/>
              <a:t>he/she scored </a:t>
            </a:r>
            <a:r>
              <a:rPr lang="en-US" sz="900" dirty="0"/>
              <a:t>less than proficient (1 or 2) on any assessment.  </a:t>
            </a:r>
            <a:endParaRPr lang="en-US" sz="900" dirty="0" smtClean="0"/>
          </a:p>
          <a:p>
            <a:endParaRPr lang="en-US" sz="900" dirty="0"/>
          </a:p>
          <a:p>
            <a:r>
              <a:rPr lang="en-US" sz="900" b="1" dirty="0"/>
              <a:t>Course </a:t>
            </a:r>
            <a:r>
              <a:rPr lang="en-US" sz="900" b="1" dirty="0" smtClean="0"/>
              <a:t>Information:  </a:t>
            </a:r>
            <a:r>
              <a:rPr lang="en-US" sz="900" dirty="0" smtClean="0"/>
              <a:t>The Course Information </a:t>
            </a:r>
            <a:r>
              <a:rPr lang="en-US" sz="900" dirty="0"/>
              <a:t>section shows a list of the courses the student has taken for the current school year, including the start and end date of the course, the term that the course was provided </a:t>
            </a:r>
            <a:r>
              <a:rPr lang="en-US" sz="900" dirty="0" smtClean="0"/>
              <a:t>in, </a:t>
            </a:r>
            <a:r>
              <a:rPr lang="en-US" sz="900" dirty="0"/>
              <a:t>and the grade marked as final for that course. Each course is marked as either Core or Other. Core courses include Math or Reading; other courses are all others excluding the core courses. The student may be indicated at-risk if a course grade is a D or F. </a:t>
            </a:r>
          </a:p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6952-4C3A-48D1-BE7D-5A2185B935C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0351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DDF5A-AF6B-4623-8984-5225D1BEC9C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DDF5A-AF6B-4623-8984-5225D1BEC9C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DDF5A-AF6B-4623-8984-5225D1BEC9C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DDF5A-AF6B-4623-8984-5225D1BEC9C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DDF5A-AF6B-4623-8984-5225D1BEC9C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DDF5A-AF6B-4623-8984-5225D1BEC9C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DDF5A-AF6B-4623-8984-5225D1BEC9C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DDF5A-AF6B-4623-8984-5225D1BEC9C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DDF5A-AF6B-4623-8984-5225D1BEC9C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DDF5A-AF6B-4623-8984-5225D1BEC9C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DDF5A-AF6B-4623-8984-5225D1BEC9C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DDF5A-AF6B-4623-8984-5225D1BEC9C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DDF5A-AF6B-4623-8984-5225D1BEC9C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DDF5A-AF6B-4623-8984-5225D1BEC9C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DDF5A-AF6B-4623-8984-5225D1BEC9C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DDF5A-AF6B-4623-8984-5225D1BEC9C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FC85-BA85-4C68-BF54-E21E715F36AD}" type="datetime1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CFC3-3594-463C-95CB-F3D1E07B2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31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E499-5E84-4EA4-9516-5655872C1940}" type="datetime1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CFC3-3594-463C-95CB-F3D1E07B2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869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44176-ACE5-4D87-A7AF-F49F6B747954}" type="datetime1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CFC3-3594-463C-95CB-F3D1E07B2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228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DD5D-A562-48E7-BBBD-D6982E00306C}" type="datetime1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CFC3-3594-463C-95CB-F3D1E07B2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953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B30A-8D16-4D30-87FA-9135614F90A9}" type="datetime1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CFC3-3594-463C-95CB-F3D1E07B2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303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04BD-A934-465F-91FE-EC77FD692C58}" type="datetime1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CFC3-3594-463C-95CB-F3D1E07B2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438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9CD0-EBC2-4C87-A7CD-9235B5172139}" type="datetime1">
              <a:rPr lang="en-US" smtClean="0"/>
              <a:pPr/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CFC3-3594-463C-95CB-F3D1E07B2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485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E94F-2586-47DA-ABEC-FDF7241F072A}" type="datetime1">
              <a:rPr lang="en-US" smtClean="0"/>
              <a:pPr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CFC3-3594-463C-95CB-F3D1E07B2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814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925D-2C3D-4C2C-9CCF-B8923112E4A4}" type="datetime1">
              <a:rPr lang="en-US" smtClean="0"/>
              <a:pPr/>
              <a:t>3/25/2013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CFC3-3594-463C-95CB-F3D1E07B2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0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DC79-3EEE-4222-BDAD-2B0FE0B9E6AA}" type="datetime1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CFC3-3594-463C-95CB-F3D1E07B2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325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C7D0-6297-473B-8CCC-A94761D0356B}" type="datetime1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CFC3-3594-463C-95CB-F3D1E07B2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320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FF53A-F250-44BA-BA5E-31D9E067E8FC}" type="datetime1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CFC3-3594-463C-95CB-F3D1E07B2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08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8.jpe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Data for Action: How Oklahoma Is </a:t>
            </a:r>
            <a:br>
              <a:rPr lang="en-US" b="1" dirty="0"/>
            </a:br>
            <a:r>
              <a:rPr lang="en-US" b="1" dirty="0"/>
              <a:t>Efficiently Expanding Data 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26th Annual Management Information Systems [MIS] </a:t>
            </a:r>
            <a:r>
              <a:rPr lang="en-US" dirty="0" smtClean="0"/>
              <a:t>Conference</a:t>
            </a:r>
          </a:p>
          <a:p>
            <a:r>
              <a:rPr lang="en-US" b="1" dirty="0" smtClean="0"/>
              <a:t>Concurrent Session </a:t>
            </a:r>
            <a:r>
              <a:rPr lang="en-US" b="1" dirty="0"/>
              <a:t>VIII</a:t>
            </a:r>
            <a:br>
              <a:rPr lang="en-US" b="1" dirty="0"/>
            </a:br>
            <a:r>
              <a:rPr lang="en-US" b="1" dirty="0" smtClean="0"/>
              <a:t>Thursday, 2/14/2013</a:t>
            </a:r>
            <a:br>
              <a:rPr lang="en-US" b="1" dirty="0" smtClean="0"/>
            </a:br>
            <a:r>
              <a:rPr lang="en-US" b="1" dirty="0" smtClean="0"/>
              <a:t>11:30–12:30</a:t>
            </a:r>
          </a:p>
          <a:p>
            <a:r>
              <a:rPr lang="en-US" i="1" dirty="0"/>
              <a:t>Kraman, Barfield, </a:t>
            </a:r>
            <a:r>
              <a:rPr lang="en-US" i="1" dirty="0" smtClean="0"/>
              <a:t>Fey</a:t>
            </a:r>
          </a:p>
        </p:txBody>
      </p:sp>
    </p:spTree>
    <p:extLst>
      <p:ext uri="{BB962C8B-B14F-4D97-AF65-F5344CB8AC3E}">
        <p14:creationId xmlns:p14="http://schemas.microsoft.com/office/powerpoint/2010/main" xmlns="" val="2126039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EWIS</a:t>
            </a:r>
            <a:r>
              <a:rPr lang="en-US" dirty="0" smtClean="0"/>
              <a:t> vs. SPDT View of Students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79085562"/>
              </p:ext>
            </p:extLst>
          </p:nvPr>
        </p:nvGraphicFramePr>
        <p:xfrm>
          <a:off x="457200" y="2514600"/>
          <a:ext cx="6858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334000" y="1524000"/>
            <a:ext cx="3352800" cy="49530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5000" y="1219200"/>
            <a:ext cx="25908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SPDT Perspective 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86400" y="2514600"/>
            <a:ext cx="31242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Members/Participants across Districts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86400" y="3886200"/>
            <a:ext cx="31242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Members/Participants across Schools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86400" y="5257800"/>
            <a:ext cx="31242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Specific Program Members/Participants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1524000"/>
            <a:ext cx="3733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Early Warning Indicators System Perspective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CFC3-3594-463C-95CB-F3D1E07B23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9877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7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76200"/>
            <a:ext cx="1524000" cy="7848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cap="none" spc="0" dirty="0" smtClean="0">
                <a:ln w="10541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OSDE</a:t>
            </a:r>
            <a:endParaRPr lang="en-US" sz="4500" b="1" cap="none" spc="0" dirty="0">
              <a:ln w="10541" cmpd="sng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0400" y="0"/>
            <a:ext cx="3842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</a:rPr>
              <a:t>District View</a:t>
            </a:r>
            <a:endParaRPr lang="en-US" sz="5400" b="1" dirty="0">
              <a:ln w="5080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Log into the Wave, use the School Partnership Data Tool.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81374"/>
            <a:ext cx="8826614" cy="250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28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7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76200"/>
            <a:ext cx="1524000" cy="7848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cap="none" spc="0" dirty="0" smtClean="0">
                <a:ln w="10541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OSDE</a:t>
            </a:r>
            <a:endParaRPr lang="en-US" sz="4500" b="1" cap="none" spc="0" dirty="0">
              <a:ln w="10541" cmpd="sng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0400" y="0"/>
            <a:ext cx="3842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</a:rPr>
              <a:t>District View</a:t>
            </a:r>
            <a:endParaRPr lang="en-US" sz="5400" b="1" dirty="0">
              <a:ln w="5080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View Student 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Organization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Associate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85176"/>
            <a:ext cx="711358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87269"/>
            <a:ext cx="9056687" cy="159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17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7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76200"/>
            <a:ext cx="1524000" cy="7848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cap="none" spc="0" dirty="0" smtClean="0">
                <a:ln w="10541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OSDE</a:t>
            </a:r>
            <a:endParaRPr lang="en-US" sz="4500" b="1" cap="none" spc="0" dirty="0">
              <a:ln w="10541" cmpd="sng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0400" y="0"/>
            <a:ext cx="3842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</a:rPr>
              <a:t>District View</a:t>
            </a:r>
            <a:endParaRPr lang="en-US" sz="5400" b="1" dirty="0">
              <a:ln w="5080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students who have turned in the Release Form and depending on your security level select Associated, Confirmed, or Certified.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143" y="2743200"/>
            <a:ext cx="7086600" cy="402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6390752"/>
            <a:ext cx="3657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NOTE: Data in this screen shot are fictitious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645217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147910\AppData\Local\Microsoft\Windows\Temporary Internet Files\Content.IE5\KL3DSU05\MC90038257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2836985" cy="283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7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76200"/>
            <a:ext cx="1524000" cy="7848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cap="none" spc="0" dirty="0" smtClean="0">
                <a:ln w="10541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OSDE</a:t>
            </a:r>
            <a:endParaRPr lang="en-US" sz="4500" b="1" cap="none" spc="0" dirty="0">
              <a:ln w="10541" cmpd="sng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0400" y="0"/>
            <a:ext cx="3842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</a:rPr>
              <a:t>District View</a:t>
            </a:r>
            <a:endParaRPr lang="en-US" sz="5400" b="1" dirty="0">
              <a:ln w="5080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District Superintendent is the only one who can certify.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School Principal is the only one who can confirm.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Anyone whom the Superintendent gives access can associate.</a:t>
            </a:r>
            <a:endParaRPr lang="en-US" dirty="0"/>
          </a:p>
        </p:txBody>
      </p:sp>
      <p:pic>
        <p:nvPicPr>
          <p:cNvPr id="5122" name="Picture 2" descr="C:\Users\147910\AppData\Local\Microsoft\Windows\Temporary Internet Files\Content.IE5\BSVOH9RY\MC90008896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0824" y="3762950"/>
            <a:ext cx="985043" cy="123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47910\AppData\Local\Microsoft\Windows\Temporary Internet Files\Content.IE5\97UAP5WV\MC90023352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09226"/>
            <a:ext cx="1085174" cy="86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147910\AppData\Local\Microsoft\Windows\Temporary Internet Files\Content.IE5\Y8XX82E0\MC90008860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9360" y="3557022"/>
            <a:ext cx="1821485" cy="18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147910\AppData\Local\Microsoft\Windows\Temporary Internet Files\Content.IE5\O9Z9I6KR\MC91021716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3716" y="4372779"/>
            <a:ext cx="1322167" cy="162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2900" y="3792415"/>
            <a:ext cx="1600200" cy="3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Associate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75987" y="2743200"/>
            <a:ext cx="36573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33345" y="2743200"/>
            <a:ext cx="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09091" y="5000406"/>
            <a:ext cx="124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Confirm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648200" y="5298254"/>
            <a:ext cx="3083" cy="3070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651283" y="5580185"/>
            <a:ext cx="2648535" cy="250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05700" y="599347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Certify</a:t>
            </a:r>
            <a:endParaRPr lang="en-US" dirty="0"/>
          </a:p>
        </p:txBody>
      </p:sp>
      <p:pic>
        <p:nvPicPr>
          <p:cNvPr id="2050" name="Picture 2" descr="C:\Users\147910\AppData\Local\Microsoft\Windows\Temporary Internet Files\Content.IE5\LEGHBLPK\MC90004781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521" y="5000406"/>
            <a:ext cx="630479" cy="121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200" y="6213358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Complete Release Form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876300" y="4161692"/>
            <a:ext cx="0" cy="7913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535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2887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76200"/>
            <a:ext cx="1524000" cy="7848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cap="none" spc="0" dirty="0" smtClean="0">
                <a:ln w="10541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OSDE</a:t>
            </a:r>
            <a:endParaRPr lang="en-US" sz="4500" b="1" cap="none" spc="0" dirty="0">
              <a:ln w="10541" cmpd="sng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0400" y="17722"/>
            <a:ext cx="5443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</a:rPr>
              <a:t>Organization View</a:t>
            </a:r>
            <a:endParaRPr lang="en-US" sz="5400" b="1" dirty="0">
              <a:ln w="5080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Log in, using the User Name assigned by SDE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 to Early Warning Indicator Application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selections on view level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617" y="2819400"/>
            <a:ext cx="4314825" cy="130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6026" y="3505200"/>
            <a:ext cx="4950445" cy="304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479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810398"/>
            <a:ext cx="8991600" cy="337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2887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76200"/>
            <a:ext cx="1524000" cy="7848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cap="none" spc="0" dirty="0" smtClean="0">
                <a:ln w="10541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OSDE</a:t>
            </a:r>
            <a:endParaRPr lang="en-US" sz="4500" b="1" cap="none" spc="0" dirty="0">
              <a:ln w="10541" cmpd="sng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0400" y="17722"/>
            <a:ext cx="5443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</a:rPr>
              <a:t>Organization View</a:t>
            </a:r>
            <a:endParaRPr lang="en-US" sz="5400" b="1" dirty="0">
              <a:ln w="5080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list of students and indicators.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filter, if needed.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to view Student Details.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2256" y="3305332"/>
            <a:ext cx="421213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6400800"/>
            <a:ext cx="3657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NOTE: Data in these screen shots are fictitious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44084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2887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76200"/>
            <a:ext cx="1524000" cy="7848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cap="none" spc="0" dirty="0" smtClean="0">
                <a:ln w="10541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OSDE</a:t>
            </a:r>
            <a:endParaRPr lang="en-US" sz="4500" b="1" cap="none" spc="0" dirty="0">
              <a:ln w="10541" cmpd="sng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0400" y="17722"/>
            <a:ext cx="5443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</a:rPr>
              <a:t>Organization View</a:t>
            </a:r>
            <a:endParaRPr lang="en-US" sz="5400" b="1" dirty="0">
              <a:ln w="5080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Indicators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A picture of the Early Warning Indicators Student Detail Sc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91996"/>
            <a:ext cx="7162800" cy="469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0" y="6400800"/>
            <a:ext cx="3657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NOTE: Data in these screen shots are fictitious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7580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84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Oklahoma’s Five </a:t>
            </a:r>
            <a:br>
              <a:rPr lang="en-US" dirty="0" smtClean="0"/>
            </a:br>
            <a:r>
              <a:rPr lang="en-US" dirty="0" smtClean="0"/>
              <a:t>Accountability Data Projects </a:t>
            </a:r>
            <a:br>
              <a:rPr lang="en-US" dirty="0" smtClean="0"/>
            </a:br>
            <a:r>
              <a:rPr lang="en-US" dirty="0" smtClean="0"/>
              <a:t>(Q3 &amp; Q4 of FY2013)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CFC3-3594-463C-95CB-F3D1E07B235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941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Five Interrelated Accountability </a:t>
            </a:r>
            <a:r>
              <a:rPr lang="en-US" dirty="0"/>
              <a:t>Data </a:t>
            </a:r>
            <a:r>
              <a:rPr lang="en-US" dirty="0" smtClean="0"/>
              <a:t>Projects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11280271"/>
              </p:ext>
            </p:extLst>
          </p:nvPr>
        </p:nvGraphicFramePr>
        <p:xfrm>
          <a:off x="191056" y="1329252"/>
          <a:ext cx="8721148" cy="5120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FE96-802F-524D-BA8B-273B4979016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84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Develop Early Warning Indicator System (EWIS)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Address District Reporting (the “Data Pipeline”)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CPSI Roadmap and Ed-</a:t>
            </a:r>
            <a:r>
              <a:rPr lang="en-US" dirty="0" err="1" smtClean="0">
                <a:solidFill>
                  <a:schemeClr val="tx2"/>
                </a:solidFill>
              </a:rPr>
              <a:t>Fi</a:t>
            </a:r>
            <a:r>
              <a:rPr lang="en-US" dirty="0" smtClean="0">
                <a:solidFill>
                  <a:schemeClr val="tx2"/>
                </a:solidFill>
              </a:rPr>
              <a:t> Gap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Develop School Partner Data Tool (SPDT)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Leverage Accountability Certification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The Capacity Bottleneck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Launch Ed-</a:t>
            </a:r>
            <a:r>
              <a:rPr lang="en-US" dirty="0" err="1" smtClean="0">
                <a:solidFill>
                  <a:schemeClr val="tx2"/>
                </a:solidFill>
              </a:rPr>
              <a:t>Fi</a:t>
            </a:r>
            <a:r>
              <a:rPr lang="en-US" dirty="0" smtClean="0">
                <a:solidFill>
                  <a:schemeClr val="tx2"/>
                </a:solidFill>
              </a:rPr>
              <a:t> and PM Village Pilot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CFC3-3594-463C-95CB-F3D1E07B23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8587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Timelines for Districts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EFE96-802F-524D-BA8B-273B49790167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39255806"/>
              </p:ext>
            </p:extLst>
          </p:nvPr>
        </p:nvGraphicFramePr>
        <p:xfrm>
          <a:off x="457200" y="1600200"/>
          <a:ext cx="8098969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664"/>
                <a:gridCol w="1294261"/>
                <a:gridCol w="1294261"/>
                <a:gridCol w="1294261"/>
                <a:gridCol w="1294261"/>
                <a:gridCol w="1294261"/>
              </a:tblGrid>
              <a:tr h="437745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Report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Feb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Mar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Apr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May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Jun/Jul</a:t>
                      </a:r>
                      <a:endParaRPr lang="en-US" sz="23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TLE Roster Verification</a:t>
                      </a:r>
                      <a:endParaRPr lang="en-US" sz="2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Engage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Train</a:t>
                      </a:r>
                    </a:p>
                    <a:p>
                      <a:pPr algn="ctr"/>
                      <a:r>
                        <a:rPr lang="en-US" sz="2300" dirty="0" smtClean="0"/>
                        <a:t>Districts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Train Teachers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Teachers Verify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Leaders Approve </a:t>
                      </a:r>
                      <a:endParaRPr lang="en-US" sz="23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 “Post Code”</a:t>
                      </a:r>
                      <a:endParaRPr lang="en-US" sz="2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Engage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Focus</a:t>
                      </a:r>
                      <a:r>
                        <a:rPr lang="en-US" sz="2300" baseline="0" dirty="0" smtClean="0"/>
                        <a:t> Groups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/>
                        <a:t>Focus</a:t>
                      </a:r>
                      <a:r>
                        <a:rPr lang="en-US" sz="2300" baseline="0" dirty="0" smtClean="0"/>
                        <a:t> Groups</a:t>
                      </a:r>
                      <a:endParaRPr lang="en-US" sz="2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Train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smtClean="0"/>
                        <a:t>Certify Report</a:t>
                      </a:r>
                      <a:endParaRPr lang="en-US" sz="23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A-F Report Card</a:t>
                      </a:r>
                      <a:endParaRPr lang="en-US" sz="2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Engage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/>
                        <a:t>Focus</a:t>
                      </a:r>
                      <a:r>
                        <a:rPr lang="en-US" sz="2300" baseline="0" dirty="0" smtClean="0"/>
                        <a:t> Groups</a:t>
                      </a:r>
                      <a:endParaRPr lang="en-US" sz="2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/>
                        <a:t>Focus</a:t>
                      </a:r>
                      <a:r>
                        <a:rPr lang="en-US" sz="2300" baseline="0" dirty="0" smtClean="0"/>
                        <a:t> Groups</a:t>
                      </a:r>
                      <a:endParaRPr lang="en-US" sz="2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Train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smtClean="0"/>
                        <a:t>Certify Report</a:t>
                      </a:r>
                      <a:endParaRPr lang="en-US" sz="23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Cohort Grad Rate</a:t>
                      </a:r>
                      <a:endParaRPr lang="en-US" sz="2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Engage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Engage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/>
                        <a:t>Focus</a:t>
                      </a:r>
                      <a:r>
                        <a:rPr lang="en-US" sz="2300" baseline="0" dirty="0" smtClean="0"/>
                        <a:t> Groups</a:t>
                      </a:r>
                      <a:endParaRPr lang="en-US" sz="2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Train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Certify Report</a:t>
                      </a:r>
                      <a:endParaRPr lang="en-US" sz="23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SMART Report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Engage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Engage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/>
                        <a:t>Focus</a:t>
                      </a:r>
                      <a:r>
                        <a:rPr lang="en-US" sz="2300" baseline="0" dirty="0" smtClean="0"/>
                        <a:t> Groups</a:t>
                      </a:r>
                      <a:endParaRPr lang="en-US" sz="2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Train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Certify Report</a:t>
                      </a:r>
                      <a:endParaRPr lang="en-US" sz="23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81070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84375"/>
          </a:xfrm>
        </p:spPr>
        <p:txBody>
          <a:bodyPr>
            <a:normAutofit/>
          </a:bodyPr>
          <a:lstStyle/>
          <a:p>
            <a:r>
              <a:rPr lang="en-US" dirty="0" smtClean="0"/>
              <a:t>Ed-Fi and PM Village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CFC3-3594-463C-95CB-F3D1E07B235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390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Oklahoma’s Ed-</a:t>
            </a:r>
            <a:r>
              <a:rPr lang="en-US" dirty="0" err="1" smtClean="0"/>
              <a:t>Fi</a:t>
            </a:r>
            <a:r>
              <a:rPr lang="en-US" dirty="0" smtClean="0"/>
              <a:t> Gap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Class Periods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Course Subject Area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Staff Employment/Assignments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Grades per Grading Period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Credits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Students/Parents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Program Participations and Teachers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Cohort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CFC3-3594-463C-95CB-F3D1E07B235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Ed-Fi Pilot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7740"/>
            <a:ext cx="8458200" cy="463686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Evaluate Project Plan for Interrelated Accountability Data Projects and identify available resources (i.e., the Capacity Bottleneck)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Recruit districts to join the Data Use Workgroup and become an Ed-Fi pilot district</a:t>
            </a:r>
            <a:endParaRPr lang="en-US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Discuss with Local SIS vendor about additional Ed-Fi data requirements/needed modifications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Host Focus Groups (Spring 2013)</a:t>
            </a:r>
          </a:p>
          <a:p>
            <a:pPr marL="914400" lvl="1" indent="-334963"/>
            <a:r>
              <a:rPr lang="en-US" dirty="0" smtClean="0">
                <a:solidFill>
                  <a:schemeClr val="tx2"/>
                </a:solidFill>
              </a:rPr>
              <a:t>Identify Needs/Concerns re: Implementation/Use, including Required State-Level Support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BC65-E88D-4440-95CF-967940AB1E4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770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Steps—the Data Use Workgroup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1540"/>
            <a:ext cx="8229600" cy="46368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Request similar Gap Analysis for PM Village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Launch pilot (Fall 2013)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Field Trip to Texas (or other location) to view Ed-Fi and PM Village in use in the classroom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Community Outreach – lessons learned from the School Partner Data Tool Pilot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Recruit new districts for expanded pilot (Spring 2014)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BC65-E88D-4440-95CF-967940AB1E4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800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Data for Action: How Oklahoma Is </a:t>
            </a:r>
            <a:br>
              <a:rPr lang="en-US" b="1" dirty="0"/>
            </a:br>
            <a:r>
              <a:rPr lang="en-US" b="1" dirty="0"/>
              <a:t>Efficiently Expanding Data 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Concurrent </a:t>
            </a:r>
            <a:r>
              <a:rPr lang="en-US" b="1" dirty="0" smtClean="0"/>
              <a:t>Session </a:t>
            </a:r>
            <a:r>
              <a:rPr lang="en-US" b="1" dirty="0"/>
              <a:t>VIII</a:t>
            </a:r>
            <a:br>
              <a:rPr lang="en-US" b="1" dirty="0"/>
            </a:br>
            <a:r>
              <a:rPr lang="en-US" b="1" dirty="0" smtClean="0"/>
              <a:t>Thursday, 2/14/2013</a:t>
            </a:r>
            <a:br>
              <a:rPr lang="en-US" b="1" dirty="0" smtClean="0"/>
            </a:br>
            <a:r>
              <a:rPr lang="en-US" b="1" dirty="0" smtClean="0"/>
              <a:t>11:30–12:30</a:t>
            </a:r>
          </a:p>
          <a:p>
            <a:r>
              <a:rPr lang="en-US" i="1" dirty="0"/>
              <a:t>Kraman, Barfield, </a:t>
            </a:r>
            <a:r>
              <a:rPr lang="en-US" i="1" dirty="0" smtClean="0"/>
              <a:t>Fey</a:t>
            </a:r>
          </a:p>
        </p:txBody>
      </p:sp>
    </p:spTree>
    <p:extLst>
      <p:ext uri="{BB962C8B-B14F-4D97-AF65-F5344CB8AC3E}">
        <p14:creationId xmlns:p14="http://schemas.microsoft.com/office/powerpoint/2010/main" xmlns="" val="1400673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The Wave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530+ Districts (enrollment from 40 to 40K+)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13 Local SIS Vendors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Statewide SIF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Consolidation (July 2011-June 2012)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OFS/OMES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District Engagement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SLDS Committee and Workgroups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CFC3-3594-463C-95CB-F3D1E07B23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2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Oklahoma SDE’s “Wave” (July 2011)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1295400"/>
            <a:ext cx="4068266" cy="54102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CFC3-3594-463C-95CB-F3D1E07B235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6326832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is property of the State of Oklahoma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38778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Need for Data Governance that Connects SDE with Districts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500" dirty="0" smtClean="0"/>
              <a:t>The SDE is forming new workgroups in 2013 with clear definition of roles and responsibilities among SDE, </a:t>
            </a:r>
            <a:r>
              <a:rPr lang="en-US" sz="2500" dirty="0" err="1" smtClean="0"/>
              <a:t>OMES</a:t>
            </a:r>
            <a:r>
              <a:rPr lang="en-US" sz="2500" dirty="0" smtClean="0"/>
              <a:t> and LEAs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140762953"/>
              </p:ext>
            </p:extLst>
          </p:nvPr>
        </p:nvGraphicFramePr>
        <p:xfrm>
          <a:off x="609600" y="2438400"/>
          <a:ext cx="7892158" cy="4002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CFC3-3594-463C-95CB-F3D1E07B23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9192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Oklahoma’s Early Warning Indicator System and School Partner Data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CFC3-3594-463C-95CB-F3D1E07B23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169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Warning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tx2"/>
                </a:solidFill>
              </a:rPr>
              <a:t>Grade </a:t>
            </a:r>
            <a:r>
              <a:rPr lang="en-US" sz="2800" dirty="0" smtClean="0">
                <a:solidFill>
                  <a:schemeClr val="tx2"/>
                </a:solidFill>
              </a:rPr>
              <a:t>Level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tx2"/>
                </a:solidFill>
              </a:rPr>
              <a:t>Scheduled Graduation </a:t>
            </a:r>
            <a:r>
              <a:rPr lang="en-US" sz="2800" dirty="0" smtClean="0">
                <a:solidFill>
                  <a:schemeClr val="tx2"/>
                </a:solidFill>
              </a:rPr>
              <a:t>Date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tx2"/>
                </a:solidFill>
              </a:rPr>
              <a:t>Number of </a:t>
            </a:r>
            <a:r>
              <a:rPr lang="en-US" sz="2800" dirty="0" smtClean="0">
                <a:solidFill>
                  <a:schemeClr val="tx2"/>
                </a:solidFill>
              </a:rPr>
              <a:t>Credits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2"/>
                </a:solidFill>
              </a:rPr>
              <a:t>Assessments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tx2"/>
                </a:solidFill>
              </a:rPr>
              <a:t>School </a:t>
            </a:r>
            <a:r>
              <a:rPr lang="en-US" sz="2800" dirty="0" smtClean="0">
                <a:solidFill>
                  <a:schemeClr val="tx2"/>
                </a:solidFill>
              </a:rPr>
              <a:t>District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tx2"/>
                </a:solidFill>
              </a:rPr>
              <a:t>Grade </a:t>
            </a:r>
            <a:r>
              <a:rPr lang="en-US" sz="2800" dirty="0" smtClean="0">
                <a:solidFill>
                  <a:schemeClr val="tx2"/>
                </a:solidFill>
              </a:rPr>
              <a:t>Information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2"/>
                </a:solidFill>
              </a:rPr>
              <a:t>GPA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tx2"/>
                </a:solidFill>
              </a:rPr>
              <a:t>Demographic </a:t>
            </a:r>
            <a:r>
              <a:rPr lang="en-US" sz="2800" dirty="0" smtClean="0">
                <a:solidFill>
                  <a:schemeClr val="tx2"/>
                </a:solidFill>
              </a:rPr>
              <a:t>Information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2"/>
                </a:solidFill>
              </a:rPr>
              <a:t>Attendance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2"/>
                </a:solidFill>
              </a:rPr>
              <a:t>Mobility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tx2"/>
                </a:solidFill>
              </a:rPr>
              <a:t>Discipline Reports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CFC3-3594-463C-95CB-F3D1E07B23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5226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Early Warning Indicator System</a:t>
            </a:r>
            <a:endParaRPr lang="en-US" dirty="0"/>
          </a:p>
        </p:txBody>
      </p:sp>
      <p:pic>
        <p:nvPicPr>
          <p:cNvPr id="4" name="Picture 2" descr="A picture of the Early Warning Indicators Student Detail Scre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61888" cy="541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CFC3-3594-463C-95CB-F3D1E07B235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0" y="6400800"/>
            <a:ext cx="3657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NOTE: Data in these screen shots are fictitious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837210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Districts Reporting of the 14 Required EWIS Data Objects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0572622"/>
              </p:ext>
            </p:extLst>
          </p:nvPr>
        </p:nvGraphicFramePr>
        <p:xfrm>
          <a:off x="0" y="1676400"/>
          <a:ext cx="9111343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CFC3-3594-463C-95CB-F3D1E07B23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0622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1614</Words>
  <Application>Microsoft Office PowerPoint</Application>
  <PresentationFormat>On-screen Show (4:3)</PresentationFormat>
  <Paragraphs>221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Data for Action: How Oklahoma Is  Efficiently Expanding Data Tools</vt:lpstr>
      <vt:lpstr>Phases of Work</vt:lpstr>
      <vt:lpstr>Background</vt:lpstr>
      <vt:lpstr>Oklahoma SDE’s “Wave” (July 2011)</vt:lpstr>
      <vt:lpstr>Need for Data Governance that Connects SDE with Districts</vt:lpstr>
      <vt:lpstr>Oklahoma’s Early Warning Indicator System and School Partner Data Tool</vt:lpstr>
      <vt:lpstr>Early Warning Indicators</vt:lpstr>
      <vt:lpstr>The Early Warning Indicator System</vt:lpstr>
      <vt:lpstr>Districts Reporting of the 14 Required EWIS Data Objects</vt:lpstr>
      <vt:lpstr>EWIS vs. SPDT View of Students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Oklahoma’s Five  Accountability Data Projects  (Q3 &amp; Q4 of FY2013)</vt:lpstr>
      <vt:lpstr>Five Interrelated Accountability Data Projects</vt:lpstr>
      <vt:lpstr>Integrated Timelines for Districts</vt:lpstr>
      <vt:lpstr>Ed-Fi and PM Village</vt:lpstr>
      <vt:lpstr>Oklahoma’s Ed-Fi Gap Analysis</vt:lpstr>
      <vt:lpstr>Ed-Fi Pilot Next Steps</vt:lpstr>
      <vt:lpstr>Next Steps—the Data Use Workgroup</vt:lpstr>
      <vt:lpstr>Data for Action: How Oklahoma Is  Efficiently Expanding Data Tools</vt:lpstr>
    </vt:vector>
  </TitlesOfParts>
  <Company>Oklahoma State Department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for Action: How Oklahoma Is  Efficiently Expanding Data Tools</dc:title>
  <dc:creator>John Kraman</dc:creator>
  <cp:lastModifiedBy>Jennifer Bebermeyer</cp:lastModifiedBy>
  <cp:revision>23</cp:revision>
  <dcterms:created xsi:type="dcterms:W3CDTF">2013-02-10T15:54:59Z</dcterms:created>
  <dcterms:modified xsi:type="dcterms:W3CDTF">2013-03-25T20:26:28Z</dcterms:modified>
</cp:coreProperties>
</file>