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Default Extension="tiff" ContentType="image/tif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5"/>
  </p:notesMasterIdLst>
  <p:handoutMasterIdLst>
    <p:handoutMasterId r:id="rId56"/>
  </p:handoutMasterIdLst>
  <p:sldIdLst>
    <p:sldId id="350" r:id="rId5"/>
    <p:sldId id="349" r:id="rId6"/>
    <p:sldId id="422" r:id="rId7"/>
    <p:sldId id="399" r:id="rId8"/>
    <p:sldId id="363" r:id="rId9"/>
    <p:sldId id="361" r:id="rId10"/>
    <p:sldId id="382" r:id="rId11"/>
    <p:sldId id="423" r:id="rId12"/>
    <p:sldId id="362" r:id="rId13"/>
    <p:sldId id="356" r:id="rId14"/>
    <p:sldId id="353" r:id="rId15"/>
    <p:sldId id="354" r:id="rId16"/>
    <p:sldId id="357" r:id="rId17"/>
    <p:sldId id="358" r:id="rId18"/>
    <p:sldId id="359" r:id="rId19"/>
    <p:sldId id="360" r:id="rId20"/>
    <p:sldId id="373" r:id="rId21"/>
    <p:sldId id="374" r:id="rId22"/>
    <p:sldId id="364" r:id="rId23"/>
    <p:sldId id="375" r:id="rId24"/>
    <p:sldId id="366" r:id="rId25"/>
    <p:sldId id="394" r:id="rId26"/>
    <p:sldId id="376" r:id="rId27"/>
    <p:sldId id="402" r:id="rId28"/>
    <p:sldId id="400" r:id="rId29"/>
    <p:sldId id="405" r:id="rId30"/>
    <p:sldId id="368" r:id="rId31"/>
    <p:sldId id="372" r:id="rId32"/>
    <p:sldId id="410" r:id="rId33"/>
    <p:sldId id="411" r:id="rId34"/>
    <p:sldId id="370" r:id="rId35"/>
    <p:sldId id="412" r:id="rId36"/>
    <p:sldId id="421" r:id="rId37"/>
    <p:sldId id="409" r:id="rId38"/>
    <p:sldId id="379" r:id="rId39"/>
    <p:sldId id="420" r:id="rId40"/>
    <p:sldId id="413" r:id="rId41"/>
    <p:sldId id="369" r:id="rId42"/>
    <p:sldId id="383" r:id="rId43"/>
    <p:sldId id="415" r:id="rId44"/>
    <p:sldId id="414" r:id="rId45"/>
    <p:sldId id="416" r:id="rId46"/>
    <p:sldId id="417" r:id="rId47"/>
    <p:sldId id="418" r:id="rId48"/>
    <p:sldId id="419" r:id="rId49"/>
    <p:sldId id="401" r:id="rId50"/>
    <p:sldId id="403" r:id="rId51"/>
    <p:sldId id="407" r:id="rId52"/>
    <p:sldId id="378" r:id="rId53"/>
    <p:sldId id="395" r:id="rId5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C277A"/>
    <a:srgbClr val="0E0FC8"/>
    <a:srgbClr val="255295"/>
    <a:srgbClr val="18806C"/>
    <a:srgbClr val="05CDD7"/>
    <a:srgbClr val="5639D4"/>
    <a:srgbClr val="23C83F"/>
    <a:srgbClr val="119EDA"/>
    <a:srgbClr val="1F2264"/>
    <a:srgbClr val="156A5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5" autoAdjust="0"/>
    <p:restoredTop sz="86380" autoAdjust="0"/>
  </p:normalViewPr>
  <p:slideViewPr>
    <p:cSldViewPr snapToGrid="0">
      <p:cViewPr varScale="1">
        <p:scale>
          <a:sx n="70" d="100"/>
          <a:sy n="70" d="100"/>
        </p:scale>
        <p:origin x="-4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6" y="38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830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3D17B-A524-416F-9DB5-06EFA881698F}" type="doc">
      <dgm:prSet loTypeId="urn:microsoft.com/office/officeart/2005/8/layout/cycle3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EC942BC-2970-4A8C-82AF-8EC988342830}">
      <dgm:prSet phldrT="[Text]"/>
      <dgm:spPr/>
      <dgm:t>
        <a:bodyPr/>
        <a:lstStyle/>
        <a:p>
          <a:r>
            <a:rPr lang="en-US" dirty="0" smtClean="0"/>
            <a:t>Student Data Collected</a:t>
          </a:r>
          <a:endParaRPr lang="en-US" dirty="0"/>
        </a:p>
      </dgm:t>
    </dgm:pt>
    <dgm:pt modelId="{DFAB3BA4-839D-4F42-B7FB-029E8FF4A840}" type="parTrans" cxnId="{9692A68C-6E0B-47F4-BD23-BFE6A2A659D0}">
      <dgm:prSet/>
      <dgm:spPr/>
      <dgm:t>
        <a:bodyPr/>
        <a:lstStyle/>
        <a:p>
          <a:endParaRPr lang="en-US"/>
        </a:p>
      </dgm:t>
    </dgm:pt>
    <dgm:pt modelId="{24BC12F0-27F5-4930-84C6-6F89831DEE26}" type="sibTrans" cxnId="{9692A68C-6E0B-47F4-BD23-BFE6A2A659D0}">
      <dgm:prSet/>
      <dgm:spPr/>
      <dgm:t>
        <a:bodyPr/>
        <a:lstStyle/>
        <a:p>
          <a:endParaRPr lang="en-US"/>
        </a:p>
      </dgm:t>
    </dgm:pt>
    <dgm:pt modelId="{EAC86078-DF14-478D-90FA-91D569CAFE75}">
      <dgm:prSet phldrT="[Text]"/>
      <dgm:spPr/>
      <dgm:t>
        <a:bodyPr/>
        <a:lstStyle/>
        <a:p>
          <a:r>
            <a:rPr lang="en-US" dirty="0" smtClean="0"/>
            <a:t>At Risk Students Identified by EWS</a:t>
          </a:r>
          <a:endParaRPr lang="en-US" dirty="0"/>
        </a:p>
      </dgm:t>
    </dgm:pt>
    <dgm:pt modelId="{58803699-18F0-42F2-A210-8579038C50BB}" type="parTrans" cxnId="{BD8F82A1-3394-4FEF-A181-6AB75FE767D1}">
      <dgm:prSet/>
      <dgm:spPr/>
      <dgm:t>
        <a:bodyPr/>
        <a:lstStyle/>
        <a:p>
          <a:endParaRPr lang="en-US"/>
        </a:p>
      </dgm:t>
    </dgm:pt>
    <dgm:pt modelId="{830A4A86-3127-428D-9D64-DFD13BA22385}" type="sibTrans" cxnId="{BD8F82A1-3394-4FEF-A181-6AB75FE767D1}">
      <dgm:prSet/>
      <dgm:spPr/>
      <dgm:t>
        <a:bodyPr/>
        <a:lstStyle/>
        <a:p>
          <a:endParaRPr lang="en-US"/>
        </a:p>
      </dgm:t>
    </dgm:pt>
    <dgm:pt modelId="{F47DAA14-21A7-4C15-B8C6-85368B24E8A8}">
      <dgm:prSet phldrT="[Text]"/>
      <dgm:spPr/>
      <dgm:t>
        <a:bodyPr/>
        <a:lstStyle/>
        <a:p>
          <a:r>
            <a:rPr lang="en-US" dirty="0" smtClean="0"/>
            <a:t>Local Review of Results &amp; Local Data</a:t>
          </a:r>
          <a:endParaRPr lang="en-US" dirty="0"/>
        </a:p>
      </dgm:t>
    </dgm:pt>
    <dgm:pt modelId="{A987C6D1-EEF4-4CDC-AA62-5483C65742A1}" type="parTrans" cxnId="{6675A3F0-B803-4526-88B3-58BED3196679}">
      <dgm:prSet/>
      <dgm:spPr/>
      <dgm:t>
        <a:bodyPr/>
        <a:lstStyle/>
        <a:p>
          <a:endParaRPr lang="en-US"/>
        </a:p>
      </dgm:t>
    </dgm:pt>
    <dgm:pt modelId="{584CC652-22B6-4135-8C95-DAD5F15807F7}" type="sibTrans" cxnId="{6675A3F0-B803-4526-88B3-58BED3196679}">
      <dgm:prSet/>
      <dgm:spPr/>
      <dgm:t>
        <a:bodyPr/>
        <a:lstStyle/>
        <a:p>
          <a:endParaRPr lang="en-US"/>
        </a:p>
      </dgm:t>
    </dgm:pt>
    <dgm:pt modelId="{D708BA4E-E921-46C0-84D4-D41F7910229A}">
      <dgm:prSet phldrT="[Text]"/>
      <dgm:spPr/>
      <dgm:t>
        <a:bodyPr/>
        <a:lstStyle/>
        <a:p>
          <a:r>
            <a:rPr lang="en-US" dirty="0" smtClean="0"/>
            <a:t>Plan Interventions</a:t>
          </a:r>
          <a:endParaRPr lang="en-US" dirty="0"/>
        </a:p>
      </dgm:t>
    </dgm:pt>
    <dgm:pt modelId="{9D106C22-0AA7-4A77-AD3D-2419603301D8}" type="parTrans" cxnId="{C28CA721-7DA5-4C6F-98F1-89AA8A731318}">
      <dgm:prSet/>
      <dgm:spPr/>
      <dgm:t>
        <a:bodyPr/>
        <a:lstStyle/>
        <a:p>
          <a:endParaRPr lang="en-US"/>
        </a:p>
      </dgm:t>
    </dgm:pt>
    <dgm:pt modelId="{463C6C1F-0C76-46B4-A9E3-97EAFFBEDDFB}" type="sibTrans" cxnId="{C28CA721-7DA5-4C6F-98F1-89AA8A731318}">
      <dgm:prSet/>
      <dgm:spPr/>
      <dgm:t>
        <a:bodyPr/>
        <a:lstStyle/>
        <a:p>
          <a:endParaRPr lang="en-US"/>
        </a:p>
      </dgm:t>
    </dgm:pt>
    <dgm:pt modelId="{00D02A91-DCE7-4820-92FD-E0E9DD2FAE66}">
      <dgm:prSet phldrT="[Text]"/>
      <dgm:spPr/>
      <dgm:t>
        <a:bodyPr/>
        <a:lstStyle/>
        <a:p>
          <a:r>
            <a:rPr lang="en-US" dirty="0" smtClean="0"/>
            <a:t>Determine how well interventions work</a:t>
          </a:r>
          <a:endParaRPr lang="en-US" dirty="0"/>
        </a:p>
      </dgm:t>
    </dgm:pt>
    <dgm:pt modelId="{B2802EA0-B3FF-434C-920F-8AE064216D4E}" type="parTrans" cxnId="{AEFA1324-6E68-47EF-9DB5-C57096FA9287}">
      <dgm:prSet/>
      <dgm:spPr/>
      <dgm:t>
        <a:bodyPr/>
        <a:lstStyle/>
        <a:p>
          <a:endParaRPr lang="en-US"/>
        </a:p>
      </dgm:t>
    </dgm:pt>
    <dgm:pt modelId="{F4A1C61C-539D-41BD-914D-611D1303912F}" type="sibTrans" cxnId="{AEFA1324-6E68-47EF-9DB5-C57096FA9287}">
      <dgm:prSet/>
      <dgm:spPr/>
      <dgm:t>
        <a:bodyPr/>
        <a:lstStyle/>
        <a:p>
          <a:endParaRPr lang="en-US"/>
        </a:p>
      </dgm:t>
    </dgm:pt>
    <dgm:pt modelId="{E51343EB-5F4D-4BF6-B74A-EFF54E5E2A3B}" type="pres">
      <dgm:prSet presAssocID="{D0F3D17B-A524-416F-9DB5-06EFA88169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95FE8-1B39-40CF-A4C3-1488C2765053}" type="pres">
      <dgm:prSet presAssocID="{D0F3D17B-A524-416F-9DB5-06EFA881698F}" presName="cycle" presStyleCnt="0"/>
      <dgm:spPr/>
    </dgm:pt>
    <dgm:pt modelId="{197A5F58-9988-4FB8-884C-8B5E2EC3E5C7}" type="pres">
      <dgm:prSet presAssocID="{CEC942BC-2970-4A8C-82AF-8EC988342830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3C097-8892-45E2-8AB5-E9BD6A1EB846}" type="pres">
      <dgm:prSet presAssocID="{24BC12F0-27F5-4930-84C6-6F89831DEE26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92F077EC-E2A3-4613-906A-833363C4D04C}" type="pres">
      <dgm:prSet presAssocID="{EAC86078-DF14-478D-90FA-91D569CAFE7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796B7-8BC6-4387-B279-5B054EE7E027}" type="pres">
      <dgm:prSet presAssocID="{F47DAA14-21A7-4C15-B8C6-85368B24E8A8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DE9A3-7574-4A32-ABBC-55F5E525EA65}" type="pres">
      <dgm:prSet presAssocID="{D708BA4E-E921-46C0-84D4-D41F7910229A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198C6-B0BF-4A42-9611-2D6360CC7B86}" type="pres">
      <dgm:prSet presAssocID="{00D02A91-DCE7-4820-92FD-E0E9DD2FAE66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FA1324-6E68-47EF-9DB5-C57096FA9287}" srcId="{D0F3D17B-A524-416F-9DB5-06EFA881698F}" destId="{00D02A91-DCE7-4820-92FD-E0E9DD2FAE66}" srcOrd="4" destOrd="0" parTransId="{B2802EA0-B3FF-434C-920F-8AE064216D4E}" sibTransId="{F4A1C61C-539D-41BD-914D-611D1303912F}"/>
    <dgm:cxn modelId="{6675A3F0-B803-4526-88B3-58BED3196679}" srcId="{D0F3D17B-A524-416F-9DB5-06EFA881698F}" destId="{F47DAA14-21A7-4C15-B8C6-85368B24E8A8}" srcOrd="2" destOrd="0" parTransId="{A987C6D1-EEF4-4CDC-AA62-5483C65742A1}" sibTransId="{584CC652-22B6-4135-8C95-DAD5F15807F7}"/>
    <dgm:cxn modelId="{483121A8-C9DC-4240-B41D-6510D02E23D7}" type="presOf" srcId="{00D02A91-DCE7-4820-92FD-E0E9DD2FAE66}" destId="{FCF198C6-B0BF-4A42-9611-2D6360CC7B86}" srcOrd="0" destOrd="0" presId="urn:microsoft.com/office/officeart/2005/8/layout/cycle3"/>
    <dgm:cxn modelId="{EBBA6118-AF06-4A73-A5F3-EB35CAF2A358}" type="presOf" srcId="{CEC942BC-2970-4A8C-82AF-8EC988342830}" destId="{197A5F58-9988-4FB8-884C-8B5E2EC3E5C7}" srcOrd="0" destOrd="0" presId="urn:microsoft.com/office/officeart/2005/8/layout/cycle3"/>
    <dgm:cxn modelId="{38222D0D-B693-4783-8CDB-C73364E77F6C}" type="presOf" srcId="{F47DAA14-21A7-4C15-B8C6-85368B24E8A8}" destId="{8E3796B7-8BC6-4387-B279-5B054EE7E027}" srcOrd="0" destOrd="0" presId="urn:microsoft.com/office/officeart/2005/8/layout/cycle3"/>
    <dgm:cxn modelId="{CD93B2BC-178B-4FAE-B6BB-FAA618D9D07F}" type="presOf" srcId="{D708BA4E-E921-46C0-84D4-D41F7910229A}" destId="{6E9DE9A3-7574-4A32-ABBC-55F5E525EA65}" srcOrd="0" destOrd="0" presId="urn:microsoft.com/office/officeart/2005/8/layout/cycle3"/>
    <dgm:cxn modelId="{C28CA721-7DA5-4C6F-98F1-89AA8A731318}" srcId="{D0F3D17B-A524-416F-9DB5-06EFA881698F}" destId="{D708BA4E-E921-46C0-84D4-D41F7910229A}" srcOrd="3" destOrd="0" parTransId="{9D106C22-0AA7-4A77-AD3D-2419603301D8}" sibTransId="{463C6C1F-0C76-46B4-A9E3-97EAFFBEDDFB}"/>
    <dgm:cxn modelId="{BD8F82A1-3394-4FEF-A181-6AB75FE767D1}" srcId="{D0F3D17B-A524-416F-9DB5-06EFA881698F}" destId="{EAC86078-DF14-478D-90FA-91D569CAFE75}" srcOrd="1" destOrd="0" parTransId="{58803699-18F0-42F2-A210-8579038C50BB}" sibTransId="{830A4A86-3127-428D-9D64-DFD13BA22385}"/>
    <dgm:cxn modelId="{63BB8294-1C6E-4CB6-8C40-2E232B6B90DD}" type="presOf" srcId="{EAC86078-DF14-478D-90FA-91D569CAFE75}" destId="{92F077EC-E2A3-4613-906A-833363C4D04C}" srcOrd="0" destOrd="0" presId="urn:microsoft.com/office/officeart/2005/8/layout/cycle3"/>
    <dgm:cxn modelId="{DFA6590B-6FFB-431B-96F8-22E53E86B2EF}" type="presOf" srcId="{D0F3D17B-A524-416F-9DB5-06EFA881698F}" destId="{E51343EB-5F4D-4BF6-B74A-EFF54E5E2A3B}" srcOrd="0" destOrd="0" presId="urn:microsoft.com/office/officeart/2005/8/layout/cycle3"/>
    <dgm:cxn modelId="{889C1E7A-6C2F-4B20-B867-8FB65D0E4B24}" type="presOf" srcId="{24BC12F0-27F5-4930-84C6-6F89831DEE26}" destId="{C183C097-8892-45E2-8AB5-E9BD6A1EB846}" srcOrd="0" destOrd="0" presId="urn:microsoft.com/office/officeart/2005/8/layout/cycle3"/>
    <dgm:cxn modelId="{9692A68C-6E0B-47F4-BD23-BFE6A2A659D0}" srcId="{D0F3D17B-A524-416F-9DB5-06EFA881698F}" destId="{CEC942BC-2970-4A8C-82AF-8EC988342830}" srcOrd="0" destOrd="0" parTransId="{DFAB3BA4-839D-4F42-B7FB-029E8FF4A840}" sibTransId="{24BC12F0-27F5-4930-84C6-6F89831DEE26}"/>
    <dgm:cxn modelId="{74641740-D873-4E9D-809B-618615A74576}" type="presParOf" srcId="{E51343EB-5F4D-4BF6-B74A-EFF54E5E2A3B}" destId="{89495FE8-1B39-40CF-A4C3-1488C2765053}" srcOrd="0" destOrd="0" presId="urn:microsoft.com/office/officeart/2005/8/layout/cycle3"/>
    <dgm:cxn modelId="{C4B75125-366E-41B7-8BDD-9531A952046E}" type="presParOf" srcId="{89495FE8-1B39-40CF-A4C3-1488C2765053}" destId="{197A5F58-9988-4FB8-884C-8B5E2EC3E5C7}" srcOrd="0" destOrd="0" presId="urn:microsoft.com/office/officeart/2005/8/layout/cycle3"/>
    <dgm:cxn modelId="{A68496C7-A66F-498D-B49D-BDFCF2D294CA}" type="presParOf" srcId="{89495FE8-1B39-40CF-A4C3-1488C2765053}" destId="{C183C097-8892-45E2-8AB5-E9BD6A1EB846}" srcOrd="1" destOrd="0" presId="urn:microsoft.com/office/officeart/2005/8/layout/cycle3"/>
    <dgm:cxn modelId="{F1DC3826-FE1F-4BE0-9676-E427650013B2}" type="presParOf" srcId="{89495FE8-1B39-40CF-A4C3-1488C2765053}" destId="{92F077EC-E2A3-4613-906A-833363C4D04C}" srcOrd="2" destOrd="0" presId="urn:microsoft.com/office/officeart/2005/8/layout/cycle3"/>
    <dgm:cxn modelId="{F969E1AA-8A07-45DA-9D38-F8891AE13E4F}" type="presParOf" srcId="{89495FE8-1B39-40CF-A4C3-1488C2765053}" destId="{8E3796B7-8BC6-4387-B279-5B054EE7E027}" srcOrd="3" destOrd="0" presId="urn:microsoft.com/office/officeart/2005/8/layout/cycle3"/>
    <dgm:cxn modelId="{2FC42A7C-B27A-4B7B-BFCB-131EDB6EA545}" type="presParOf" srcId="{89495FE8-1B39-40CF-A4C3-1488C2765053}" destId="{6E9DE9A3-7574-4A32-ABBC-55F5E525EA65}" srcOrd="4" destOrd="0" presId="urn:microsoft.com/office/officeart/2005/8/layout/cycle3"/>
    <dgm:cxn modelId="{255B68A8-766C-4A39-8C8F-DCE5854494C2}" type="presParOf" srcId="{89495FE8-1B39-40CF-A4C3-1488C2765053}" destId="{FCF198C6-B0BF-4A42-9611-2D6360CC7B8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F3D17B-A524-416F-9DB5-06EFA881698F}" type="doc">
      <dgm:prSet loTypeId="urn:microsoft.com/office/officeart/2005/8/layout/cycle3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EC942BC-2970-4A8C-82AF-8EC988342830}">
      <dgm:prSet phldrT="[Text]"/>
      <dgm:spPr>
        <a:ln w="34925"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Student Data Collected</a:t>
          </a:r>
          <a:endParaRPr lang="en-US" dirty="0"/>
        </a:p>
      </dgm:t>
    </dgm:pt>
    <dgm:pt modelId="{DFAB3BA4-839D-4F42-B7FB-029E8FF4A840}" type="parTrans" cxnId="{9692A68C-6E0B-47F4-BD23-BFE6A2A659D0}">
      <dgm:prSet/>
      <dgm:spPr/>
      <dgm:t>
        <a:bodyPr/>
        <a:lstStyle/>
        <a:p>
          <a:endParaRPr lang="en-US"/>
        </a:p>
      </dgm:t>
    </dgm:pt>
    <dgm:pt modelId="{24BC12F0-27F5-4930-84C6-6F89831DEE26}" type="sibTrans" cxnId="{9692A68C-6E0B-47F4-BD23-BFE6A2A659D0}">
      <dgm:prSet/>
      <dgm:spPr/>
      <dgm:t>
        <a:bodyPr/>
        <a:lstStyle/>
        <a:p>
          <a:endParaRPr lang="en-US"/>
        </a:p>
      </dgm:t>
    </dgm:pt>
    <dgm:pt modelId="{E51343EB-5F4D-4BF6-B74A-EFF54E5E2A3B}" type="pres">
      <dgm:prSet presAssocID="{D0F3D17B-A524-416F-9DB5-06EFA88169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95FE8-1B39-40CF-A4C3-1488C2765053}" type="pres">
      <dgm:prSet presAssocID="{D0F3D17B-A524-416F-9DB5-06EFA881698F}" presName="cycle" presStyleCnt="0"/>
      <dgm:spPr/>
    </dgm:pt>
    <dgm:pt modelId="{197A5F58-9988-4FB8-884C-8B5E2EC3E5C7}" type="pres">
      <dgm:prSet presAssocID="{CEC942BC-2970-4A8C-82AF-8EC988342830}" presName="nodeFirstNode" presStyleLbl="node1" presStyleIdx="0" presStyleCnt="1" custScaleX="72047" custScaleY="92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92A68C-6E0B-47F4-BD23-BFE6A2A659D0}" srcId="{D0F3D17B-A524-416F-9DB5-06EFA881698F}" destId="{CEC942BC-2970-4A8C-82AF-8EC988342830}" srcOrd="0" destOrd="0" parTransId="{DFAB3BA4-839D-4F42-B7FB-029E8FF4A840}" sibTransId="{24BC12F0-27F5-4930-84C6-6F89831DEE26}"/>
    <dgm:cxn modelId="{A38390C6-6176-42C9-B867-26829F23C944}" type="presOf" srcId="{CEC942BC-2970-4A8C-82AF-8EC988342830}" destId="{197A5F58-9988-4FB8-884C-8B5E2EC3E5C7}" srcOrd="0" destOrd="0" presId="urn:microsoft.com/office/officeart/2005/8/layout/cycle3"/>
    <dgm:cxn modelId="{2A83D26A-99F8-44A9-8167-2EA366852212}" type="presOf" srcId="{D0F3D17B-A524-416F-9DB5-06EFA881698F}" destId="{E51343EB-5F4D-4BF6-B74A-EFF54E5E2A3B}" srcOrd="0" destOrd="0" presId="urn:microsoft.com/office/officeart/2005/8/layout/cycle3"/>
    <dgm:cxn modelId="{FA3AAB52-477E-4DA5-BC83-64823F48027D}" type="presParOf" srcId="{E51343EB-5F4D-4BF6-B74A-EFF54E5E2A3B}" destId="{89495FE8-1B39-40CF-A4C3-1488C2765053}" srcOrd="0" destOrd="0" presId="urn:microsoft.com/office/officeart/2005/8/layout/cycle3"/>
    <dgm:cxn modelId="{8838708E-C9AF-44FA-9F22-761F2D39189C}" type="presParOf" srcId="{89495FE8-1B39-40CF-A4C3-1488C2765053}" destId="{197A5F58-9988-4FB8-884C-8B5E2EC3E5C7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F3D17B-A524-416F-9DB5-06EFA881698F}" type="doc">
      <dgm:prSet loTypeId="urn:microsoft.com/office/officeart/2005/8/layout/cycle3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EC942BC-2970-4A8C-82AF-8EC988342830}">
      <dgm:prSet phldrT="[Text]"/>
      <dgm:spPr/>
      <dgm:t>
        <a:bodyPr/>
        <a:lstStyle/>
        <a:p>
          <a:r>
            <a:rPr lang="en-US" dirty="0" smtClean="0"/>
            <a:t>At Risk  Students Identified</a:t>
          </a:r>
          <a:endParaRPr lang="en-US" dirty="0"/>
        </a:p>
      </dgm:t>
    </dgm:pt>
    <dgm:pt modelId="{DFAB3BA4-839D-4F42-B7FB-029E8FF4A840}" type="parTrans" cxnId="{9692A68C-6E0B-47F4-BD23-BFE6A2A659D0}">
      <dgm:prSet/>
      <dgm:spPr/>
      <dgm:t>
        <a:bodyPr/>
        <a:lstStyle/>
        <a:p>
          <a:endParaRPr lang="en-US"/>
        </a:p>
      </dgm:t>
    </dgm:pt>
    <dgm:pt modelId="{24BC12F0-27F5-4930-84C6-6F89831DEE26}" type="sibTrans" cxnId="{9692A68C-6E0B-47F4-BD23-BFE6A2A659D0}">
      <dgm:prSet/>
      <dgm:spPr/>
      <dgm:t>
        <a:bodyPr/>
        <a:lstStyle/>
        <a:p>
          <a:endParaRPr lang="en-US"/>
        </a:p>
      </dgm:t>
    </dgm:pt>
    <dgm:pt modelId="{E51343EB-5F4D-4BF6-B74A-EFF54E5E2A3B}" type="pres">
      <dgm:prSet presAssocID="{D0F3D17B-A524-416F-9DB5-06EFA88169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95FE8-1B39-40CF-A4C3-1488C2765053}" type="pres">
      <dgm:prSet presAssocID="{D0F3D17B-A524-416F-9DB5-06EFA881698F}" presName="cycle" presStyleCnt="0"/>
      <dgm:spPr/>
    </dgm:pt>
    <dgm:pt modelId="{197A5F58-9988-4FB8-884C-8B5E2EC3E5C7}" type="pres">
      <dgm:prSet presAssocID="{CEC942BC-2970-4A8C-82AF-8EC988342830}" presName="nodeFirstNode" presStyleLbl="node1" presStyleIdx="0" presStyleCnt="1" custScaleX="72047" custScaleY="92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92A68C-6E0B-47F4-BD23-BFE6A2A659D0}" srcId="{D0F3D17B-A524-416F-9DB5-06EFA881698F}" destId="{CEC942BC-2970-4A8C-82AF-8EC988342830}" srcOrd="0" destOrd="0" parTransId="{DFAB3BA4-839D-4F42-B7FB-029E8FF4A840}" sibTransId="{24BC12F0-27F5-4930-84C6-6F89831DEE26}"/>
    <dgm:cxn modelId="{81A3C1C6-7BAF-4BF2-A62E-8917DCF4F574}" type="presOf" srcId="{CEC942BC-2970-4A8C-82AF-8EC988342830}" destId="{197A5F58-9988-4FB8-884C-8B5E2EC3E5C7}" srcOrd="0" destOrd="0" presId="urn:microsoft.com/office/officeart/2005/8/layout/cycle3"/>
    <dgm:cxn modelId="{EE20A4DF-CD29-44FF-91DE-82C804CCED60}" type="presOf" srcId="{D0F3D17B-A524-416F-9DB5-06EFA881698F}" destId="{E51343EB-5F4D-4BF6-B74A-EFF54E5E2A3B}" srcOrd="0" destOrd="0" presId="urn:microsoft.com/office/officeart/2005/8/layout/cycle3"/>
    <dgm:cxn modelId="{472D1B11-E27A-49B6-9644-8E5F1C7844CB}" type="presParOf" srcId="{E51343EB-5F4D-4BF6-B74A-EFF54E5E2A3B}" destId="{89495FE8-1B39-40CF-A4C3-1488C2765053}" srcOrd="0" destOrd="0" presId="urn:microsoft.com/office/officeart/2005/8/layout/cycle3"/>
    <dgm:cxn modelId="{CD4DB5CC-84BD-4C92-9D45-F081413A57D6}" type="presParOf" srcId="{89495FE8-1B39-40CF-A4C3-1488C2765053}" destId="{197A5F58-9988-4FB8-884C-8B5E2EC3E5C7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F3D17B-A524-416F-9DB5-06EFA881698F}" type="doc">
      <dgm:prSet loTypeId="urn:microsoft.com/office/officeart/2005/8/layout/cycle3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EC942BC-2970-4A8C-82AF-8EC988342830}">
      <dgm:prSet phldrT="[Text]"/>
      <dgm:spPr/>
      <dgm:t>
        <a:bodyPr/>
        <a:lstStyle/>
        <a:p>
          <a:r>
            <a:rPr lang="en-US" dirty="0" smtClean="0"/>
            <a:t>Local Review of Results &amp; Local Data</a:t>
          </a:r>
          <a:endParaRPr lang="en-US" dirty="0"/>
        </a:p>
      </dgm:t>
    </dgm:pt>
    <dgm:pt modelId="{DFAB3BA4-839D-4F42-B7FB-029E8FF4A840}" type="parTrans" cxnId="{9692A68C-6E0B-47F4-BD23-BFE6A2A659D0}">
      <dgm:prSet/>
      <dgm:spPr/>
      <dgm:t>
        <a:bodyPr/>
        <a:lstStyle/>
        <a:p>
          <a:endParaRPr lang="en-US"/>
        </a:p>
      </dgm:t>
    </dgm:pt>
    <dgm:pt modelId="{24BC12F0-27F5-4930-84C6-6F89831DEE26}" type="sibTrans" cxnId="{9692A68C-6E0B-47F4-BD23-BFE6A2A659D0}">
      <dgm:prSet/>
      <dgm:spPr/>
      <dgm:t>
        <a:bodyPr/>
        <a:lstStyle/>
        <a:p>
          <a:endParaRPr lang="en-US"/>
        </a:p>
      </dgm:t>
    </dgm:pt>
    <dgm:pt modelId="{E51343EB-5F4D-4BF6-B74A-EFF54E5E2A3B}" type="pres">
      <dgm:prSet presAssocID="{D0F3D17B-A524-416F-9DB5-06EFA88169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95FE8-1B39-40CF-A4C3-1488C2765053}" type="pres">
      <dgm:prSet presAssocID="{D0F3D17B-A524-416F-9DB5-06EFA881698F}" presName="cycle" presStyleCnt="0"/>
      <dgm:spPr/>
    </dgm:pt>
    <dgm:pt modelId="{197A5F58-9988-4FB8-884C-8B5E2EC3E5C7}" type="pres">
      <dgm:prSet presAssocID="{CEC942BC-2970-4A8C-82AF-8EC988342830}" presName="nodeFirstNode" presStyleLbl="node1" presStyleIdx="0" presStyleCnt="1" custScaleX="72047" custScaleY="92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92A68C-6E0B-47F4-BD23-BFE6A2A659D0}" srcId="{D0F3D17B-A524-416F-9DB5-06EFA881698F}" destId="{CEC942BC-2970-4A8C-82AF-8EC988342830}" srcOrd="0" destOrd="0" parTransId="{DFAB3BA4-839D-4F42-B7FB-029E8FF4A840}" sibTransId="{24BC12F0-27F5-4930-84C6-6F89831DEE26}"/>
    <dgm:cxn modelId="{323B0640-1A94-414D-88D9-A27846EDF34D}" type="presOf" srcId="{D0F3D17B-A524-416F-9DB5-06EFA881698F}" destId="{E51343EB-5F4D-4BF6-B74A-EFF54E5E2A3B}" srcOrd="0" destOrd="0" presId="urn:microsoft.com/office/officeart/2005/8/layout/cycle3"/>
    <dgm:cxn modelId="{2C61C555-4F89-4BEC-9FB6-00D42EFCEB62}" type="presOf" srcId="{CEC942BC-2970-4A8C-82AF-8EC988342830}" destId="{197A5F58-9988-4FB8-884C-8B5E2EC3E5C7}" srcOrd="0" destOrd="0" presId="urn:microsoft.com/office/officeart/2005/8/layout/cycle3"/>
    <dgm:cxn modelId="{046D5F8C-F48D-4A78-B666-CB7AC37FB871}" type="presParOf" srcId="{E51343EB-5F4D-4BF6-B74A-EFF54E5E2A3B}" destId="{89495FE8-1B39-40CF-A4C3-1488C2765053}" srcOrd="0" destOrd="0" presId="urn:microsoft.com/office/officeart/2005/8/layout/cycle3"/>
    <dgm:cxn modelId="{82CF0325-5946-47B7-8518-78E03E6CF5D0}" type="presParOf" srcId="{89495FE8-1B39-40CF-A4C3-1488C2765053}" destId="{197A5F58-9988-4FB8-884C-8B5E2EC3E5C7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F3D17B-A524-416F-9DB5-06EFA881698F}" type="doc">
      <dgm:prSet loTypeId="urn:microsoft.com/office/officeart/2005/8/layout/cycle3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EC942BC-2970-4A8C-82AF-8EC988342830}">
      <dgm:prSet phldrT="[Text]"/>
      <dgm:spPr/>
      <dgm:t>
        <a:bodyPr/>
        <a:lstStyle/>
        <a:p>
          <a:r>
            <a:rPr lang="en-US" dirty="0" smtClean="0"/>
            <a:t>Plan Interventions</a:t>
          </a:r>
          <a:endParaRPr lang="en-US" dirty="0"/>
        </a:p>
      </dgm:t>
    </dgm:pt>
    <dgm:pt modelId="{DFAB3BA4-839D-4F42-B7FB-029E8FF4A840}" type="parTrans" cxnId="{9692A68C-6E0B-47F4-BD23-BFE6A2A659D0}">
      <dgm:prSet/>
      <dgm:spPr/>
      <dgm:t>
        <a:bodyPr/>
        <a:lstStyle/>
        <a:p>
          <a:endParaRPr lang="en-US"/>
        </a:p>
      </dgm:t>
    </dgm:pt>
    <dgm:pt modelId="{24BC12F0-27F5-4930-84C6-6F89831DEE26}" type="sibTrans" cxnId="{9692A68C-6E0B-47F4-BD23-BFE6A2A659D0}">
      <dgm:prSet/>
      <dgm:spPr/>
      <dgm:t>
        <a:bodyPr/>
        <a:lstStyle/>
        <a:p>
          <a:endParaRPr lang="en-US"/>
        </a:p>
      </dgm:t>
    </dgm:pt>
    <dgm:pt modelId="{E51343EB-5F4D-4BF6-B74A-EFF54E5E2A3B}" type="pres">
      <dgm:prSet presAssocID="{D0F3D17B-A524-416F-9DB5-06EFA88169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95FE8-1B39-40CF-A4C3-1488C2765053}" type="pres">
      <dgm:prSet presAssocID="{D0F3D17B-A524-416F-9DB5-06EFA881698F}" presName="cycle" presStyleCnt="0"/>
      <dgm:spPr/>
    </dgm:pt>
    <dgm:pt modelId="{197A5F58-9988-4FB8-884C-8B5E2EC3E5C7}" type="pres">
      <dgm:prSet presAssocID="{CEC942BC-2970-4A8C-82AF-8EC988342830}" presName="nodeFirstNode" presStyleLbl="node1" presStyleIdx="0" presStyleCnt="1" custScaleX="72047" custScaleY="92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92A68C-6E0B-47F4-BD23-BFE6A2A659D0}" srcId="{D0F3D17B-A524-416F-9DB5-06EFA881698F}" destId="{CEC942BC-2970-4A8C-82AF-8EC988342830}" srcOrd="0" destOrd="0" parTransId="{DFAB3BA4-839D-4F42-B7FB-029E8FF4A840}" sibTransId="{24BC12F0-27F5-4930-84C6-6F89831DEE26}"/>
    <dgm:cxn modelId="{524DB6FE-F011-45DA-9663-A586756441A7}" type="presOf" srcId="{D0F3D17B-A524-416F-9DB5-06EFA881698F}" destId="{E51343EB-5F4D-4BF6-B74A-EFF54E5E2A3B}" srcOrd="0" destOrd="0" presId="urn:microsoft.com/office/officeart/2005/8/layout/cycle3"/>
    <dgm:cxn modelId="{46747BCA-C1F8-4D4F-B681-75B8BB90429F}" type="presOf" srcId="{CEC942BC-2970-4A8C-82AF-8EC988342830}" destId="{197A5F58-9988-4FB8-884C-8B5E2EC3E5C7}" srcOrd="0" destOrd="0" presId="urn:microsoft.com/office/officeart/2005/8/layout/cycle3"/>
    <dgm:cxn modelId="{E694C07C-25A6-48F7-BB4C-43A7162009E9}" type="presParOf" srcId="{E51343EB-5F4D-4BF6-B74A-EFF54E5E2A3B}" destId="{89495FE8-1B39-40CF-A4C3-1488C2765053}" srcOrd="0" destOrd="0" presId="urn:microsoft.com/office/officeart/2005/8/layout/cycle3"/>
    <dgm:cxn modelId="{111DC730-6ADD-4710-9267-DFC77867297E}" type="presParOf" srcId="{89495FE8-1B39-40CF-A4C3-1488C2765053}" destId="{197A5F58-9988-4FB8-884C-8B5E2EC3E5C7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F3D17B-A524-416F-9DB5-06EFA881698F}" type="doc">
      <dgm:prSet loTypeId="urn:microsoft.com/office/officeart/2005/8/layout/cycle3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EC942BC-2970-4A8C-82AF-8EC988342830}">
      <dgm:prSet phldrT="[Text]"/>
      <dgm:spPr/>
      <dgm:t>
        <a:bodyPr/>
        <a:lstStyle/>
        <a:p>
          <a:r>
            <a:rPr lang="en-US" dirty="0" smtClean="0"/>
            <a:t>Determine how well interventions worked</a:t>
          </a:r>
          <a:endParaRPr lang="en-US" dirty="0"/>
        </a:p>
      </dgm:t>
    </dgm:pt>
    <dgm:pt modelId="{DFAB3BA4-839D-4F42-B7FB-029E8FF4A840}" type="parTrans" cxnId="{9692A68C-6E0B-47F4-BD23-BFE6A2A659D0}">
      <dgm:prSet/>
      <dgm:spPr/>
      <dgm:t>
        <a:bodyPr/>
        <a:lstStyle/>
        <a:p>
          <a:endParaRPr lang="en-US"/>
        </a:p>
      </dgm:t>
    </dgm:pt>
    <dgm:pt modelId="{24BC12F0-27F5-4930-84C6-6F89831DEE26}" type="sibTrans" cxnId="{9692A68C-6E0B-47F4-BD23-BFE6A2A659D0}">
      <dgm:prSet/>
      <dgm:spPr/>
      <dgm:t>
        <a:bodyPr/>
        <a:lstStyle/>
        <a:p>
          <a:endParaRPr lang="en-US"/>
        </a:p>
      </dgm:t>
    </dgm:pt>
    <dgm:pt modelId="{E51343EB-5F4D-4BF6-B74A-EFF54E5E2A3B}" type="pres">
      <dgm:prSet presAssocID="{D0F3D17B-A524-416F-9DB5-06EFA88169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95FE8-1B39-40CF-A4C3-1488C2765053}" type="pres">
      <dgm:prSet presAssocID="{D0F3D17B-A524-416F-9DB5-06EFA881698F}" presName="cycle" presStyleCnt="0"/>
      <dgm:spPr/>
    </dgm:pt>
    <dgm:pt modelId="{197A5F58-9988-4FB8-884C-8B5E2EC3E5C7}" type="pres">
      <dgm:prSet presAssocID="{CEC942BC-2970-4A8C-82AF-8EC988342830}" presName="nodeFirstNode" presStyleLbl="node1" presStyleIdx="0" presStyleCnt="1" custScaleX="72047" custScaleY="92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92A68C-6E0B-47F4-BD23-BFE6A2A659D0}" srcId="{D0F3D17B-A524-416F-9DB5-06EFA881698F}" destId="{CEC942BC-2970-4A8C-82AF-8EC988342830}" srcOrd="0" destOrd="0" parTransId="{DFAB3BA4-839D-4F42-B7FB-029E8FF4A840}" sibTransId="{24BC12F0-27F5-4930-84C6-6F89831DEE26}"/>
    <dgm:cxn modelId="{20067262-BC72-4448-8E68-64819F37D6A5}" type="presOf" srcId="{CEC942BC-2970-4A8C-82AF-8EC988342830}" destId="{197A5F58-9988-4FB8-884C-8B5E2EC3E5C7}" srcOrd="0" destOrd="0" presId="urn:microsoft.com/office/officeart/2005/8/layout/cycle3"/>
    <dgm:cxn modelId="{82CD9173-2754-4EB4-B988-AED1A0F027C2}" type="presOf" srcId="{D0F3D17B-A524-416F-9DB5-06EFA881698F}" destId="{E51343EB-5F4D-4BF6-B74A-EFF54E5E2A3B}" srcOrd="0" destOrd="0" presId="urn:microsoft.com/office/officeart/2005/8/layout/cycle3"/>
    <dgm:cxn modelId="{1DF2300E-5B6A-4134-83CD-AEAF9037A758}" type="presParOf" srcId="{E51343EB-5F4D-4BF6-B74A-EFF54E5E2A3B}" destId="{89495FE8-1B39-40CF-A4C3-1488C2765053}" srcOrd="0" destOrd="0" presId="urn:microsoft.com/office/officeart/2005/8/layout/cycle3"/>
    <dgm:cxn modelId="{5E5D3A70-0CAE-4A85-B232-91BBF6D655EC}" type="presParOf" srcId="{89495FE8-1B39-40CF-A4C3-1488C2765053}" destId="{197A5F58-9988-4FB8-884C-8B5E2EC3E5C7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83C097-8892-45E2-8AB5-E9BD6A1EB846}">
      <dsp:nvSpPr>
        <dsp:cNvPr id="0" name=""/>
        <dsp:cNvSpPr/>
      </dsp:nvSpPr>
      <dsp:spPr>
        <a:xfrm>
          <a:off x="1867779" y="-27638"/>
          <a:ext cx="4494040" cy="4494040"/>
        </a:xfrm>
        <a:prstGeom prst="circularArrow">
          <a:avLst>
            <a:gd name="adj1" fmla="val 5544"/>
            <a:gd name="adj2" fmla="val 330680"/>
            <a:gd name="adj3" fmla="val 13765712"/>
            <a:gd name="adj4" fmla="val 17392183"/>
            <a:gd name="adj5" fmla="val 5757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A5F58-9988-4FB8-884C-8B5E2EC3E5C7}">
      <dsp:nvSpPr>
        <dsp:cNvPr id="0" name=""/>
        <dsp:cNvSpPr/>
      </dsp:nvSpPr>
      <dsp:spPr>
        <a:xfrm>
          <a:off x="3057971" y="1135"/>
          <a:ext cx="2113657" cy="105682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Student Data Collected</a:t>
          </a:r>
          <a:endParaRPr lang="en-US" sz="1900" kern="1200" dirty="0"/>
        </a:p>
      </dsp:txBody>
      <dsp:txXfrm>
        <a:off x="3057971" y="1135"/>
        <a:ext cx="2113657" cy="1056828"/>
      </dsp:txXfrm>
    </dsp:sp>
    <dsp:sp modelId="{92F077EC-E2A3-4613-906A-833363C4D04C}">
      <dsp:nvSpPr>
        <dsp:cNvPr id="0" name=""/>
        <dsp:cNvSpPr/>
      </dsp:nvSpPr>
      <dsp:spPr>
        <a:xfrm>
          <a:off x="4880609" y="1325359"/>
          <a:ext cx="2113657" cy="105682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At Risk Students Identified by EWS</a:t>
          </a:r>
          <a:endParaRPr lang="en-US" sz="1900" kern="1200" dirty="0"/>
        </a:p>
      </dsp:txBody>
      <dsp:txXfrm>
        <a:off x="4880609" y="1325359"/>
        <a:ext cx="2113657" cy="1056828"/>
      </dsp:txXfrm>
    </dsp:sp>
    <dsp:sp modelId="{8E3796B7-8BC6-4387-B279-5B054EE7E027}">
      <dsp:nvSpPr>
        <dsp:cNvPr id="0" name=""/>
        <dsp:cNvSpPr/>
      </dsp:nvSpPr>
      <dsp:spPr>
        <a:xfrm>
          <a:off x="4184423" y="3467999"/>
          <a:ext cx="2113657" cy="105682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Local Review of Results &amp; Local Data</a:t>
          </a:r>
          <a:endParaRPr lang="en-US" sz="1900" kern="1200" dirty="0"/>
        </a:p>
      </dsp:txBody>
      <dsp:txXfrm>
        <a:off x="4184423" y="3467999"/>
        <a:ext cx="2113657" cy="1056828"/>
      </dsp:txXfrm>
    </dsp:sp>
    <dsp:sp modelId="{6E9DE9A3-7574-4A32-ABBC-55F5E525EA65}">
      <dsp:nvSpPr>
        <dsp:cNvPr id="0" name=""/>
        <dsp:cNvSpPr/>
      </dsp:nvSpPr>
      <dsp:spPr>
        <a:xfrm>
          <a:off x="1931519" y="3467999"/>
          <a:ext cx="2113657" cy="105682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Plan Interventions</a:t>
          </a:r>
          <a:endParaRPr lang="en-US" sz="1900" kern="1200" dirty="0"/>
        </a:p>
      </dsp:txBody>
      <dsp:txXfrm>
        <a:off x="1931519" y="3467999"/>
        <a:ext cx="2113657" cy="1056828"/>
      </dsp:txXfrm>
    </dsp:sp>
    <dsp:sp modelId="{FCF198C6-B0BF-4A42-9611-2D6360CC7B86}">
      <dsp:nvSpPr>
        <dsp:cNvPr id="0" name=""/>
        <dsp:cNvSpPr/>
      </dsp:nvSpPr>
      <dsp:spPr>
        <a:xfrm>
          <a:off x="1235333" y="1325359"/>
          <a:ext cx="2113657" cy="105682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Determine how well interventions work</a:t>
          </a:r>
          <a:endParaRPr lang="en-US" sz="1900" kern="1200" dirty="0"/>
        </a:p>
      </dsp:txBody>
      <dsp:txXfrm>
        <a:off x="1235333" y="1325359"/>
        <a:ext cx="2113657" cy="10568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A5F58-9988-4FB8-884C-8B5E2EC3E5C7}">
      <dsp:nvSpPr>
        <dsp:cNvPr id="0" name=""/>
        <dsp:cNvSpPr/>
      </dsp:nvSpPr>
      <dsp:spPr>
        <a:xfrm>
          <a:off x="564633" y="63158"/>
          <a:ext cx="2566432" cy="165485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Student Data Collected</a:t>
          </a:r>
          <a:endParaRPr lang="en-US" sz="3100" kern="1200" dirty="0"/>
        </a:p>
      </dsp:txBody>
      <dsp:txXfrm>
        <a:off x="564633" y="63158"/>
        <a:ext cx="2566432" cy="16548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A5F58-9988-4FB8-884C-8B5E2EC3E5C7}">
      <dsp:nvSpPr>
        <dsp:cNvPr id="0" name=""/>
        <dsp:cNvSpPr/>
      </dsp:nvSpPr>
      <dsp:spPr>
        <a:xfrm>
          <a:off x="564633" y="63158"/>
          <a:ext cx="2566432" cy="165485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At Risk  Students Identified</a:t>
          </a:r>
          <a:endParaRPr lang="en-US" sz="3100" kern="1200" dirty="0"/>
        </a:p>
      </dsp:txBody>
      <dsp:txXfrm>
        <a:off x="564633" y="63158"/>
        <a:ext cx="2566432" cy="165485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A5F58-9988-4FB8-884C-8B5E2EC3E5C7}">
      <dsp:nvSpPr>
        <dsp:cNvPr id="0" name=""/>
        <dsp:cNvSpPr/>
      </dsp:nvSpPr>
      <dsp:spPr>
        <a:xfrm>
          <a:off x="564633" y="63158"/>
          <a:ext cx="2566432" cy="165485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Local Review of Results &amp; Local Data</a:t>
          </a:r>
          <a:endParaRPr lang="en-US" sz="2800" kern="1200" dirty="0"/>
        </a:p>
      </dsp:txBody>
      <dsp:txXfrm>
        <a:off x="564633" y="63158"/>
        <a:ext cx="2566432" cy="165485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A5F58-9988-4FB8-884C-8B5E2EC3E5C7}">
      <dsp:nvSpPr>
        <dsp:cNvPr id="0" name=""/>
        <dsp:cNvSpPr/>
      </dsp:nvSpPr>
      <dsp:spPr>
        <a:xfrm>
          <a:off x="564633" y="63158"/>
          <a:ext cx="2566432" cy="165485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Plan Interventions</a:t>
          </a:r>
          <a:endParaRPr lang="en-US" sz="2900" kern="1200" dirty="0"/>
        </a:p>
      </dsp:txBody>
      <dsp:txXfrm>
        <a:off x="564633" y="63158"/>
        <a:ext cx="2566432" cy="165485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A5F58-9988-4FB8-884C-8B5E2EC3E5C7}">
      <dsp:nvSpPr>
        <dsp:cNvPr id="0" name=""/>
        <dsp:cNvSpPr/>
      </dsp:nvSpPr>
      <dsp:spPr>
        <a:xfrm>
          <a:off x="564633" y="63158"/>
          <a:ext cx="2566432" cy="165485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Determine how well interventions worked</a:t>
          </a:r>
          <a:endParaRPr lang="en-US" sz="2400" kern="1200" dirty="0"/>
        </a:p>
      </dsp:txBody>
      <dsp:txXfrm>
        <a:off x="564633" y="63158"/>
        <a:ext cx="2566432" cy="1654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98495F95-E6E1-43C6-BA4F-96A78F1386C7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A42816D4-2859-4F7A-ADCF-EC06E8FBE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pPr>
              <a:defRPr/>
            </a:pPr>
            <a:fld id="{EFD94392-0EC6-487E-A323-3AAB8EFF1E88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pPr>
              <a:defRPr/>
            </a:pPr>
            <a:fld id="{B8DB3C69-16F6-466A-B3B3-DB0E2089E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7EAD9-3A39-4844-B049-8B860DCC98B2}" type="datetime1">
              <a:rPr lang="en-US" smtClean="0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A1AF-0FAF-4A43-BF78-FFD67272E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DEC2A-2A2F-42EF-A8C3-844AED51AD72}" type="datetime1">
              <a:rPr lang="en-US" smtClean="0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5012" y="6517714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7F450-B010-44F3-A87C-A52A6F362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B56BA-7571-4A96-B19E-93D2812ADF14}" type="datetime1">
              <a:rPr lang="en-US" smtClean="0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CE99B-75FC-4C07-9182-8D8CEE233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3AB87-4061-44E0-98F7-58B38FC21FA3}" type="datetime1">
              <a:rPr lang="en-US" smtClean="0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91DD7-576A-4572-9584-7E1C72719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B3ED6-DE85-4163-B719-5EA835610C0E}" type="datetime1">
              <a:rPr lang="en-US" smtClean="0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A02BE-CE23-4449-BB2F-1CABC1927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C0C7-3EB2-4C12-B12A-72BBB6EDC8C6}" type="datetime1">
              <a:rPr lang="en-US" smtClean="0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101D5-1458-4871-B908-3E0241C4C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alphaModFix amt="7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7FDF53-6F36-4CBF-9732-9770B921221E}" type="datetime1">
              <a:rPr lang="en-US" smtClean="0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B01E32-8237-40D5-A2A8-5E73551FA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DPIlogo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1600" y="6161238"/>
            <a:ext cx="1287780" cy="61903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ransition spd="slow">
    <p:fade thruBlk="1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Gadget"/>
          <a:ea typeface="+mj-ea"/>
          <a:cs typeface="Gadge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se.harvard.edu/~pfpie/index.php/sdp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ceiver_operating_characteristic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redknowles.com/" TargetMode="External"/><Relationship Id="rId2" Type="http://schemas.openxmlformats.org/officeDocument/2006/relationships/hyperlink" Target="mailto:jared.knowles@dpi.wi.gov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Developing a Statewide Early Warning System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Doug White, DPI</a:t>
            </a:r>
          </a:p>
          <a:p>
            <a:r>
              <a:rPr lang="en-US" dirty="0" smtClean="0"/>
              <a:t>Jared Knowles, DPI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8325" y="5600700"/>
            <a:ext cx="5400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C277A"/>
                </a:solidFill>
              </a:rPr>
              <a:t>Presentation on Wednesday, February 13</a:t>
            </a:r>
            <a:r>
              <a:rPr lang="en-US" baseline="30000" dirty="0" smtClean="0">
                <a:solidFill>
                  <a:srgbClr val="1C277A"/>
                </a:solidFill>
              </a:rPr>
              <a:t>th</a:t>
            </a:r>
            <a:endParaRPr lang="en-US" dirty="0" smtClean="0">
              <a:solidFill>
                <a:srgbClr val="1C277A"/>
              </a:solidFill>
            </a:endParaRPr>
          </a:p>
          <a:p>
            <a:pPr algn="ctr"/>
            <a:r>
              <a:rPr lang="en-US" dirty="0" smtClean="0">
                <a:solidFill>
                  <a:srgbClr val="1C277A"/>
                </a:solidFill>
              </a:rPr>
              <a:t>26th Annual Management Information Systems [MIS] Conference, Washington DC</a:t>
            </a:r>
            <a:endParaRPr lang="en-US" dirty="0">
              <a:solidFill>
                <a:srgbClr val="1C277A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Early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Uses data already collected by DPI to identify student outcomes linked to dropout and late graduation</a:t>
            </a:r>
          </a:p>
          <a:p>
            <a:r>
              <a:rPr lang="en-US" sz="2800" dirty="0" smtClean="0"/>
              <a:t>Reports student names/ids, risk scores and risk reasons to school districts via </a:t>
            </a:r>
            <a:r>
              <a:rPr lang="en-US" sz="2800" dirty="0" err="1" smtClean="0"/>
              <a:t>WISEdash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Provides examples of effective strategies to prevent dropout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EWS in a  Multi-Level System of Support (MLSS or RtI)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EWS in a MLSS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0" y="1571627"/>
          <a:ext cx="3695700" cy="1781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95650" y="1800225"/>
            <a:ext cx="56007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What student data is collected?</a:t>
            </a:r>
          </a:p>
          <a:p>
            <a:endParaRPr lang="en-US" sz="2800" b="1" dirty="0" smtClean="0">
              <a:solidFill>
                <a:schemeClr val="bg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ISES and WKCE/Assessment Data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attendance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assessment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discipline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location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Future: SIS data, EWS can improve as datasets grow!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EWS in a MLSS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52400" y="1581152"/>
          <a:ext cx="3695700" cy="1781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95676" y="1695450"/>
            <a:ext cx="52387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How are students identified?</a:t>
            </a:r>
          </a:p>
          <a:p>
            <a:endParaRPr lang="en-US" sz="2800" b="1" dirty="0" smtClean="0">
              <a:solidFill>
                <a:schemeClr val="bg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Use data from previous cohorts statewide to identify students with same characteristics as dropout, late graduates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Generate secure reports to school districts via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WISEdash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EWS </a:t>
            </a:r>
            <a:r>
              <a:rPr lang="en-US" smtClean="0"/>
              <a:t>in a </a:t>
            </a:r>
            <a:r>
              <a:rPr lang="en-US" dirty="0" smtClean="0"/>
              <a:t>MLSS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09550" y="1600202"/>
          <a:ext cx="3695700" cy="1781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09950" y="1695450"/>
            <a:ext cx="5486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EWS combined with local data:</a:t>
            </a:r>
          </a:p>
          <a:p>
            <a:endParaRPr lang="en-US" sz="2800" b="1" dirty="0" smtClean="0">
              <a:solidFill>
                <a:schemeClr val="bg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Schools review identified students and compare them with local/real time data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Schools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share information with and get input from parents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Schools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use EWS risk score and local knowledge to determine current risk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EWS in a MLSS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-333375" y="1495427"/>
          <a:ext cx="3695700" cy="1781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43200" y="1600200"/>
            <a:ext cx="6400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Select and implement interventions:</a:t>
            </a:r>
          </a:p>
          <a:p>
            <a:endParaRPr lang="en-US" sz="2800" b="1" dirty="0" smtClean="0">
              <a:solidFill>
                <a:schemeClr val="bg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Schools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use risk data with other data, parent input </a:t>
            </a:r>
            <a:r>
              <a:rPr lang="en-US" sz="2400" smtClean="0">
                <a:solidFill>
                  <a:schemeClr val="bg1"/>
                </a:solidFill>
                <a:latin typeface="+mn-lt"/>
              </a:rPr>
              <a:t>and RTI methods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to support student positive behavior, engagement and learning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Review best practices, local initiatives and identify alignment with student needs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Select/implement interventions</a:t>
            </a:r>
          </a:p>
          <a:p>
            <a:endParaRPr lang="en-US" sz="24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EWS in a MLSS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52400" y="1600202"/>
          <a:ext cx="3695700" cy="1781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48075" y="1533525"/>
            <a:ext cx="50387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Track outcomes:</a:t>
            </a:r>
          </a:p>
          <a:p>
            <a:endParaRPr lang="en-US" sz="2800" b="1" dirty="0" smtClean="0">
              <a:solidFill>
                <a:schemeClr val="bg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Monitor interventions and student outcomes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Compare student outcomes with interventions to learn “what works”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Provide real time feedback to answer the “what next?” question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Share interventions across districts and schools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Inputs and Outputs of EWS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90724" y="1600200"/>
            <a:ext cx="2590801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Inputs</a:t>
            </a:r>
          </a:p>
          <a:p>
            <a:r>
              <a:rPr lang="en-US" dirty="0" smtClean="0"/>
              <a:t>ISES / WSAS / SBAC</a:t>
            </a:r>
          </a:p>
          <a:p>
            <a:r>
              <a:rPr lang="en-US" dirty="0" smtClean="0"/>
              <a:t>Attendance </a:t>
            </a:r>
          </a:p>
          <a:p>
            <a:r>
              <a:rPr lang="en-US" dirty="0" smtClean="0"/>
              <a:t>Discipline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2"/>
                </a:solidFill>
              </a:rPr>
              <a:t>SIS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Interventions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52950" y="1600200"/>
            <a:ext cx="413385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Outputs</a:t>
            </a:r>
          </a:p>
          <a:p>
            <a:r>
              <a:rPr lang="en-US" dirty="0" smtClean="0"/>
              <a:t>Student-specific identification</a:t>
            </a:r>
          </a:p>
          <a:p>
            <a:r>
              <a:rPr lang="en-US" dirty="0" err="1" smtClean="0"/>
              <a:t>WISEdash</a:t>
            </a:r>
            <a:r>
              <a:rPr lang="en-US" dirty="0" smtClean="0"/>
              <a:t> Dashboard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endParaRPr lang="en-US" dirty="0" smtClean="0">
              <a:solidFill>
                <a:schemeClr val="bg2"/>
              </a:solidFill>
            </a:endParaRP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RTI module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Local analysis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475" y="2219325"/>
            <a:ext cx="10096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E0FC8"/>
                </a:solidFill>
              </a:rPr>
              <a:t>NOW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E0FC8"/>
                </a:solidFill>
              </a:rPr>
              <a:t>LATER</a:t>
            </a:r>
            <a:endParaRPr lang="en-US" dirty="0">
              <a:solidFill>
                <a:srgbClr val="0E0FC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8784" y="6533774"/>
            <a:ext cx="2133600" cy="365125"/>
          </a:xfrm>
        </p:spPr>
        <p:txBody>
          <a:bodyPr/>
          <a:lstStyle/>
          <a:p>
            <a:pPr>
              <a:defRPr/>
            </a:pPr>
            <a:fld id="{D7491DD7-576A-4572-9584-7E1C727197D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926" y="2419349"/>
            <a:ext cx="1952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Demographics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rot="20547000">
            <a:off x="60353" y="2946884"/>
            <a:ext cx="1952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Attendance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 rot="859148">
            <a:off x="1343025" y="2222985"/>
            <a:ext cx="1952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Assessments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 rot="310279">
            <a:off x="1504949" y="3135899"/>
            <a:ext cx="1952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Disciplinary Events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 rot="1841265">
            <a:off x="847225" y="3825041"/>
            <a:ext cx="1325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Mobility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rot="1332276">
            <a:off x="-120624" y="3975585"/>
            <a:ext cx="1952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Location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577" y="1552575"/>
            <a:ext cx="244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+mn-lt"/>
              </a:rPr>
              <a:t>STATE DATA</a:t>
            </a:r>
            <a:endParaRPr lang="en-US" sz="2400" b="1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Bent-Up Arrow 13"/>
          <p:cNvSpPr/>
          <p:nvPr/>
        </p:nvSpPr>
        <p:spPr>
          <a:xfrm rot="5400000">
            <a:off x="1120787" y="4559312"/>
            <a:ext cx="1638300" cy="1530326"/>
          </a:xfrm>
          <a:prstGeom prst="bentUpArrow">
            <a:avLst>
              <a:gd name="adj1" fmla="val 12023"/>
              <a:gd name="adj2" fmla="val 22784"/>
              <a:gd name="adj3" fmla="val 35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95674" y="5715000"/>
            <a:ext cx="2257425" cy="830997"/>
          </a:xfrm>
          <a:prstGeom prst="rect">
            <a:avLst/>
          </a:prstGeom>
          <a:noFill/>
          <a:ln w="539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Student Risk Identification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499" y="2114550"/>
            <a:ext cx="35909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Teacher / program context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Parent input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Special circumstances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2000" b="1" u="sng" dirty="0" smtClean="0">
                <a:solidFill>
                  <a:schemeClr val="bg1"/>
                </a:solidFill>
                <a:latin typeface="+mn-lt"/>
              </a:rPr>
              <a:t>CONTEXT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65477" y="1543050"/>
            <a:ext cx="333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+mn-lt"/>
              </a:rPr>
              <a:t>LOCAL KNOWLEDGE</a:t>
            </a:r>
            <a:endParaRPr lang="en-US" sz="2400" b="1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Up-Down Arrow 17"/>
          <p:cNvSpPr/>
          <p:nvPr/>
        </p:nvSpPr>
        <p:spPr>
          <a:xfrm>
            <a:off x="4419600" y="4705350"/>
            <a:ext cx="428625" cy="91439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9076696">
            <a:off x="5738572" y="4904537"/>
            <a:ext cx="1500253" cy="481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696075" y="2924175"/>
            <a:ext cx="2076450" cy="830997"/>
          </a:xfrm>
          <a:prstGeom prst="rect">
            <a:avLst/>
          </a:prstGeom>
          <a:noFill/>
          <a:ln w="539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Intervention Strategies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95275" y="4171950"/>
            <a:ext cx="53721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733800" y="4171950"/>
            <a:ext cx="53721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5625136" y="6533774"/>
            <a:ext cx="2133600" cy="365125"/>
          </a:xfrm>
        </p:spPr>
        <p:txBody>
          <a:bodyPr/>
          <a:lstStyle/>
          <a:p>
            <a:pPr>
              <a:defRPr/>
            </a:pPr>
            <a:fld id="{D7491DD7-576A-4572-9584-7E1C727197D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What does it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8401050" cy="45259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DPI is ready to roll out the first pieces of this system:</a:t>
            </a:r>
          </a:p>
          <a:p>
            <a:r>
              <a:rPr lang="en-US" sz="2400" dirty="0" smtClean="0"/>
              <a:t>Identify students at risk for dropout or late graduation</a:t>
            </a:r>
          </a:p>
          <a:p>
            <a:pPr lvl="1"/>
            <a:r>
              <a:rPr lang="en-US" dirty="0" smtClean="0"/>
              <a:t>Use 7</a:t>
            </a:r>
            <a:r>
              <a:rPr lang="en-US" baseline="30000" dirty="0" smtClean="0"/>
              <a:t>th</a:t>
            </a:r>
            <a:r>
              <a:rPr lang="en-US" dirty="0" smtClean="0"/>
              <a:t> grade data to identify students less likely to graduate on time by looking at how previous graduates and non-graduates performed in 7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r>
              <a:rPr lang="en-US" sz="2400" dirty="0" smtClean="0"/>
              <a:t>Which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indicators are warning signs for the student?</a:t>
            </a:r>
          </a:p>
          <a:p>
            <a:r>
              <a:rPr lang="en-US" sz="2400" dirty="0" smtClean="0"/>
              <a:t>Deliver information in </a:t>
            </a:r>
            <a:r>
              <a:rPr lang="en-US" sz="2400" dirty="0" err="1" smtClean="0"/>
              <a:t>WISEdash</a:t>
            </a:r>
            <a:endParaRPr lang="en-US" sz="2400" dirty="0" smtClean="0"/>
          </a:p>
          <a:p>
            <a:r>
              <a:rPr lang="en-US" sz="2400" dirty="0" smtClean="0"/>
              <a:t>Provide links to information on effective strategies for dropout prevention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25136" y="6533774"/>
            <a:ext cx="2133600" cy="365125"/>
          </a:xfrm>
        </p:spPr>
        <p:txBody>
          <a:bodyPr/>
          <a:lstStyle/>
          <a:p>
            <a:pPr>
              <a:defRPr/>
            </a:pPr>
            <a:fld id="{D7491DD7-576A-4572-9584-7E1C727197D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Early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Overview</a:t>
            </a:r>
          </a:p>
          <a:p>
            <a:r>
              <a:rPr lang="en-US" sz="2800" dirty="0" smtClean="0"/>
              <a:t>What does </a:t>
            </a:r>
            <a:r>
              <a:rPr lang="en-US" sz="2800" b="1" u="sng" dirty="0" smtClean="0"/>
              <a:t>E</a:t>
            </a:r>
            <a:r>
              <a:rPr lang="en-US" sz="2800" dirty="0" smtClean="0"/>
              <a:t>arly </a:t>
            </a:r>
            <a:r>
              <a:rPr lang="en-US" sz="2800" b="1" u="sng" dirty="0" smtClean="0"/>
              <a:t>W</a:t>
            </a:r>
            <a:r>
              <a:rPr lang="en-US" sz="2800" dirty="0" smtClean="0"/>
              <a:t>arning </a:t>
            </a:r>
            <a:r>
              <a:rPr lang="en-US" sz="2800" b="1" u="sng" dirty="0" smtClean="0"/>
              <a:t>S</a:t>
            </a:r>
            <a:r>
              <a:rPr lang="en-US" sz="2800" dirty="0" smtClean="0"/>
              <a:t>ystem mean?</a:t>
            </a:r>
          </a:p>
          <a:p>
            <a:r>
              <a:rPr lang="en-US" sz="2800" dirty="0" smtClean="0"/>
              <a:t>How can it work in Wisconsin?</a:t>
            </a:r>
          </a:p>
          <a:p>
            <a:r>
              <a:rPr lang="en-US" sz="2800" dirty="0" smtClean="0"/>
              <a:t>What other systems does it leverage?</a:t>
            </a:r>
          </a:p>
          <a:p>
            <a:r>
              <a:rPr lang="en-US" sz="2800" dirty="0" smtClean="0"/>
              <a:t>What will it look like now?</a:t>
            </a:r>
          </a:p>
          <a:p>
            <a:r>
              <a:rPr lang="en-US" sz="2800" dirty="0" smtClean="0"/>
              <a:t>What does the future hold?</a:t>
            </a:r>
          </a:p>
          <a:p>
            <a:r>
              <a:rPr lang="en-US" sz="2800" dirty="0" smtClean="0"/>
              <a:t>When can </a:t>
            </a:r>
            <a:r>
              <a:rPr lang="en-US" sz="2800" u="sng" dirty="0" smtClean="0"/>
              <a:t>you</a:t>
            </a:r>
            <a:r>
              <a:rPr lang="en-US" sz="2800" dirty="0" smtClean="0"/>
              <a:t> have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Can that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8401050" cy="4525963"/>
          </a:xfrm>
        </p:spPr>
        <p:txBody>
          <a:bodyPr/>
          <a:lstStyle/>
          <a:p>
            <a:r>
              <a:rPr lang="en-US" sz="2400" dirty="0" smtClean="0"/>
              <a:t>More than </a:t>
            </a:r>
            <a:r>
              <a:rPr lang="en-US" sz="2400" b="1" u="sng" dirty="0" smtClean="0"/>
              <a:t>60% of students</a:t>
            </a:r>
            <a:r>
              <a:rPr lang="en-US" sz="2400" b="1" dirty="0" smtClean="0"/>
              <a:t> </a:t>
            </a:r>
            <a:r>
              <a:rPr lang="en-US" sz="2400" dirty="0" smtClean="0"/>
              <a:t>who do not graduate after 4 years of high school can be identified with current data </a:t>
            </a:r>
            <a:r>
              <a:rPr lang="en-US" sz="2400" b="1" dirty="0" smtClean="0"/>
              <a:t>before the start of 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grade</a:t>
            </a:r>
          </a:p>
          <a:p>
            <a:r>
              <a:rPr lang="en-US" sz="2400" dirty="0" smtClean="0"/>
              <a:t>DPI is working to improve this through better techniques to allow students to be identified </a:t>
            </a:r>
            <a:r>
              <a:rPr lang="en-US" sz="2400" b="1" dirty="0" smtClean="0"/>
              <a:t>earlier</a:t>
            </a:r>
            <a:r>
              <a:rPr lang="en-US" sz="2400" dirty="0" smtClean="0"/>
              <a:t> and with </a:t>
            </a:r>
            <a:r>
              <a:rPr lang="en-US" sz="2400" b="1" dirty="0" smtClean="0"/>
              <a:t>more accuracy</a:t>
            </a:r>
          </a:p>
          <a:p>
            <a:r>
              <a:rPr lang="en-US" sz="2400" dirty="0" smtClean="0"/>
              <a:t>The system will continually improve with </a:t>
            </a:r>
            <a:r>
              <a:rPr lang="en-US" sz="2400" b="1" dirty="0" smtClean="0"/>
              <a:t>better data, better mathematical models, and more real time results</a:t>
            </a:r>
          </a:p>
          <a:p>
            <a:r>
              <a:rPr lang="en-US" sz="2400" b="1" u="sng" dirty="0" smtClean="0"/>
              <a:t>This system will be piloted in March 2013, and will be fully operational September of 2013 in Wisconsin, statewide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38784" y="6533774"/>
            <a:ext cx="2133600" cy="365125"/>
          </a:xfrm>
        </p:spPr>
        <p:txBody>
          <a:bodyPr/>
          <a:lstStyle/>
          <a:p>
            <a:pPr>
              <a:defRPr/>
            </a:pPr>
            <a:fld id="{D7491DD7-576A-4572-9584-7E1C727197D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What do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67700" cy="45259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For each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student with data, we identify:</a:t>
            </a:r>
          </a:p>
          <a:p>
            <a:r>
              <a:rPr lang="en-US" sz="2400" dirty="0" smtClean="0"/>
              <a:t>The “risk” or “probability” that the student will not complete high school in 4 years</a:t>
            </a:r>
          </a:p>
          <a:p>
            <a:r>
              <a:rPr lang="en-US" sz="2400" dirty="0" smtClean="0"/>
              <a:t>Whether the student is above or below a risk threshold</a:t>
            </a:r>
          </a:p>
          <a:p>
            <a:r>
              <a:rPr lang="en-US" sz="2400" dirty="0" smtClean="0"/>
              <a:t>The parts of the student’s record that are the strongest indicators of risk for dropout or late graduation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We can combine all of this with all of the other data on the student in </a:t>
            </a:r>
            <a:r>
              <a:rPr lang="en-US" sz="2400" dirty="0" err="1" smtClean="0"/>
              <a:t>WISEdash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52432" y="6533774"/>
            <a:ext cx="2133600" cy="365125"/>
          </a:xfrm>
        </p:spPr>
        <p:txBody>
          <a:bodyPr/>
          <a:lstStyle/>
          <a:p>
            <a:pPr>
              <a:defRPr/>
            </a:pPr>
            <a:fld id="{D7491DD7-576A-4572-9584-7E1C727197D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67700" cy="4525963"/>
          </a:xfrm>
        </p:spPr>
        <p:txBody>
          <a:bodyPr/>
          <a:lstStyle/>
          <a:p>
            <a:r>
              <a:rPr lang="en-US" sz="2400" dirty="0" smtClean="0"/>
              <a:t>DPI now capable of identifying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students at risk of dropout or late graduation</a:t>
            </a:r>
          </a:p>
          <a:p>
            <a:r>
              <a:rPr lang="en-US" sz="2400" dirty="0" smtClean="0"/>
              <a:t>Data on specific student risk can be delivered securely through </a:t>
            </a:r>
            <a:r>
              <a:rPr lang="en-US" sz="2400" dirty="0" err="1" smtClean="0"/>
              <a:t>WISEdash</a:t>
            </a:r>
            <a:endParaRPr lang="en-US" sz="2400" dirty="0" smtClean="0"/>
          </a:p>
          <a:p>
            <a:r>
              <a:rPr lang="en-US" sz="2400" dirty="0" smtClean="0"/>
              <a:t>Districts can use risk data with current data and parent input to determine risk and select interventions</a:t>
            </a:r>
          </a:p>
          <a:p>
            <a:r>
              <a:rPr lang="en-US" sz="2400" dirty="0" smtClean="0"/>
              <a:t>Useful for schools and parents</a:t>
            </a:r>
          </a:p>
          <a:p>
            <a:r>
              <a:rPr lang="en-US" sz="2400" dirty="0" smtClean="0"/>
              <a:t>EWS is not part of accountability system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52432" y="6533774"/>
            <a:ext cx="2133600" cy="365125"/>
          </a:xfrm>
        </p:spPr>
        <p:txBody>
          <a:bodyPr/>
          <a:lstStyle/>
          <a:p>
            <a:pPr>
              <a:defRPr/>
            </a:pPr>
            <a:fld id="{D7491DD7-576A-4572-9584-7E1C727197D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Let’s Get Technical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638784" y="6520126"/>
            <a:ext cx="2133600" cy="365125"/>
          </a:xfrm>
        </p:spPr>
        <p:txBody>
          <a:bodyPr/>
          <a:lstStyle/>
          <a:p>
            <a:pPr>
              <a:defRPr/>
            </a:pPr>
            <a:fld id="{F2ECE99B-75FC-4C07-9182-8D8CEE233CD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Free and Open Source Platform</a:t>
            </a:r>
          </a:p>
          <a:p>
            <a:r>
              <a:rPr lang="en-US" sz="2800" dirty="0" smtClean="0"/>
              <a:t>Fully modular</a:t>
            </a:r>
          </a:p>
          <a:p>
            <a:r>
              <a:rPr lang="en-US" sz="2800" dirty="0" smtClean="0"/>
              <a:t>Empirically Derived</a:t>
            </a:r>
          </a:p>
          <a:p>
            <a:r>
              <a:rPr lang="en-US" sz="2800" dirty="0" smtClean="0"/>
              <a:t>Flexible</a:t>
            </a:r>
          </a:p>
          <a:p>
            <a:r>
              <a:rPr lang="en-US" sz="2800" dirty="0" smtClean="0"/>
              <a:t>Extensible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DPI DEWS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key feature of the DPI DEWS is that it is built on free and open source technologies</a:t>
            </a:r>
          </a:p>
          <a:p>
            <a:r>
              <a:rPr lang="en-US" sz="2800" dirty="0" smtClean="0"/>
              <a:t>It is a series of 5 modules:</a:t>
            </a:r>
          </a:p>
          <a:p>
            <a:pPr lvl="1"/>
            <a:r>
              <a:rPr lang="en-US" sz="2400" dirty="0" smtClean="0"/>
              <a:t>Data import</a:t>
            </a:r>
          </a:p>
          <a:p>
            <a:pPr lvl="1"/>
            <a:r>
              <a:rPr lang="en-US" sz="2400" dirty="0" smtClean="0"/>
              <a:t>Data recoding / cleaning</a:t>
            </a:r>
          </a:p>
          <a:p>
            <a:pPr lvl="1"/>
            <a:r>
              <a:rPr lang="en-US" sz="2400" dirty="0" smtClean="0"/>
              <a:t>Model selection</a:t>
            </a:r>
          </a:p>
          <a:p>
            <a:pPr lvl="1"/>
            <a:r>
              <a:rPr lang="en-US" sz="2400" dirty="0" smtClean="0"/>
              <a:t>Prediction</a:t>
            </a:r>
          </a:p>
          <a:p>
            <a:pPr lvl="1"/>
            <a:r>
              <a:rPr lang="en-US" sz="2400" dirty="0" smtClean="0"/>
              <a:t>Data Export</a:t>
            </a:r>
          </a:p>
          <a:p>
            <a:r>
              <a:rPr lang="en-US" sz="2800" dirty="0" smtClean="0"/>
              <a:t>It has some pre-requisites to work</a:t>
            </a:r>
          </a:p>
          <a:p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Free and Open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EWS is written for the R open-source statistical computing language</a:t>
            </a:r>
          </a:p>
          <a:p>
            <a:r>
              <a:rPr lang="en-US" sz="2400" dirty="0" smtClean="0"/>
              <a:t>It is a series of modular scripts that perform some basic functions and may not be necessary everywhere</a:t>
            </a:r>
          </a:p>
          <a:p>
            <a:r>
              <a:rPr lang="en-US" sz="2400" dirty="0" smtClean="0"/>
              <a:t>Each module expects data in certain formats and returns data in a specific format</a:t>
            </a:r>
          </a:p>
          <a:p>
            <a:r>
              <a:rPr lang="en-US" sz="2400" dirty="0" smtClean="0"/>
              <a:t>This is entirely local to Wisconsin currently, but improvements made during the pilot phase should allow time to generalize it more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knowlje\My Documents\over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6" y="787854"/>
            <a:ext cx="7543800" cy="5927271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162925" cy="771525"/>
          </a:xfrm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91DD7-576A-4572-9584-7E1C727197D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knowlje\My Documents\datasto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857250"/>
            <a:ext cx="7048992" cy="5753100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71475" y="0"/>
            <a:ext cx="8162925" cy="771525"/>
          </a:xfrm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Data Import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91DD7-576A-4572-9584-7E1C727197D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Extract raw data from an Oracle data warehouse</a:t>
            </a:r>
          </a:p>
          <a:p>
            <a:r>
              <a:rPr lang="en-US" sz="2800" dirty="0" smtClean="0"/>
              <a:t>Extract needs all records for a grade of students from grade 7 to graduation</a:t>
            </a:r>
          </a:p>
          <a:p>
            <a:r>
              <a:rPr lang="en-US" sz="2800" dirty="0" smtClean="0"/>
              <a:t>Extract will be reused to get data on current grade 7 students for prediction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Data Import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Statewide Longitudinal Data Systems enable a new type of EWS</a:t>
            </a:r>
          </a:p>
          <a:p>
            <a:r>
              <a:rPr lang="en-US" sz="2800" dirty="0" smtClean="0"/>
              <a:t>Wisconsin DPI has developed such an EWS, and will deploy it statewide in 2013; pilot next month</a:t>
            </a:r>
          </a:p>
          <a:p>
            <a:r>
              <a:rPr lang="en-US" sz="2800" dirty="0" smtClean="0"/>
              <a:t>The DPI EWS is fully modular, open source, and extensible</a:t>
            </a:r>
          </a:p>
          <a:p>
            <a:r>
              <a:rPr lang="en-US" sz="2800" dirty="0" smtClean="0"/>
              <a:t>When can </a:t>
            </a:r>
            <a:r>
              <a:rPr lang="en-US" sz="2800" u="sng" dirty="0" smtClean="0"/>
              <a:t>you</a:t>
            </a:r>
            <a:r>
              <a:rPr lang="en-US" sz="2800" dirty="0" smtClean="0"/>
              <a:t> have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Data recoding is the only place that decisions are forced on the statistical model</a:t>
            </a:r>
          </a:p>
          <a:p>
            <a:r>
              <a:rPr lang="en-US" sz="2400" dirty="0" smtClean="0"/>
              <a:t>Administrative records need to be reshaped in a way to fit the statistical procedures</a:t>
            </a:r>
          </a:p>
          <a:p>
            <a:r>
              <a:rPr lang="en-US" sz="2400" dirty="0" smtClean="0"/>
              <a:t>Business rules need to be in place to enforce standardization of fields</a:t>
            </a:r>
          </a:p>
          <a:p>
            <a:r>
              <a:rPr lang="en-US" sz="2400" dirty="0" smtClean="0"/>
              <a:t>Example: FRL is coded as “F”, “R”, “N”, “A”, “P”</a:t>
            </a:r>
          </a:p>
          <a:p>
            <a:pPr lvl="1"/>
            <a:r>
              <a:rPr lang="en-US" sz="2000" dirty="0" smtClean="0"/>
              <a:t>Need to reduce this to “F” and “N” or “F”, “R”, and “N”</a:t>
            </a:r>
          </a:p>
          <a:p>
            <a:r>
              <a:rPr lang="en-US" sz="2400" dirty="0" smtClean="0"/>
              <a:t>Use business rules from the </a:t>
            </a:r>
            <a:r>
              <a:rPr lang="en-US" sz="2400" dirty="0" smtClean="0">
                <a:hlinkClick r:id="rId2"/>
              </a:rPr>
              <a:t>Strategic Data Project</a:t>
            </a:r>
            <a:endParaRPr lang="en-US" sz="2400" dirty="0" smtClean="0"/>
          </a:p>
          <a:p>
            <a:r>
              <a:rPr lang="en-US" sz="2400" dirty="0" smtClean="0"/>
              <a:t>Enforce some rules to make statistical model easier to fit (grouping categories to increase cell size)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Data Recoding and Cleaning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knowlje\My Documents\ews_mod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6396"/>
            <a:ext cx="8039100" cy="6251604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71475" y="0"/>
            <a:ext cx="8162925" cy="600075"/>
          </a:xfrm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Inputs and Outputs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91DD7-576A-4572-9584-7E1C727197D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2025"/>
          </a:xfrm>
        </p:spPr>
        <p:txBody>
          <a:bodyPr/>
          <a:lstStyle/>
          <a:p>
            <a:r>
              <a:rPr lang="en-US" sz="2400" dirty="0" smtClean="0"/>
              <a:t>Fit a basic statistical model regressing a subset of the data on students in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on an indicator of whether or not they graduated</a:t>
            </a:r>
          </a:p>
          <a:p>
            <a:r>
              <a:rPr lang="en-US" sz="2400" dirty="0" smtClean="0"/>
              <a:t>More variables are added to the model, and the prediction rate of each successive model is evaluated on a test set of data</a:t>
            </a:r>
          </a:p>
          <a:p>
            <a:r>
              <a:rPr lang="en-US" sz="2400" dirty="0" smtClean="0"/>
              <a:t>Finally, when all variables have been exhausted, or the best possible prediction rate has been achieved, the process is stopped</a:t>
            </a:r>
          </a:p>
          <a:p>
            <a:r>
              <a:rPr lang="en-US" sz="2400" dirty="0" smtClean="0"/>
              <a:t>This is repeated for other classes of models / functional forms until the best model from the best of each class is identified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Model Selection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2025"/>
          </a:xfrm>
        </p:spPr>
        <p:txBody>
          <a:bodyPr/>
          <a:lstStyle/>
          <a:p>
            <a:r>
              <a:rPr lang="en-US" sz="2400" dirty="0" smtClean="0"/>
              <a:t>Depending on the data available, the factors included in the model will change, as will their weight in predicting the outcome</a:t>
            </a:r>
          </a:p>
          <a:p>
            <a:r>
              <a:rPr lang="en-US" sz="2400" dirty="0" smtClean="0"/>
              <a:t>The system is flexible to this, so it can expand as new data comes online, and as more longitudinal data is available on cohorts</a:t>
            </a:r>
          </a:p>
          <a:p>
            <a:r>
              <a:rPr lang="en-US" sz="2400" dirty="0" smtClean="0"/>
              <a:t>For now, in Wisconsin, for two cohorts, these factors seem to matter</a:t>
            </a:r>
          </a:p>
          <a:p>
            <a:pPr lvl="1"/>
            <a:r>
              <a:rPr lang="en-US" sz="2400" dirty="0" smtClean="0"/>
              <a:t>Assessments  </a:t>
            </a:r>
            <a:r>
              <a:rPr lang="en-US" sz="2400" dirty="0" smtClean="0">
                <a:latin typeface="Calibri"/>
              </a:rPr>
              <a:t>— </a:t>
            </a:r>
            <a:r>
              <a:rPr lang="en-US" sz="2400" dirty="0" smtClean="0"/>
              <a:t>Attendance  </a:t>
            </a:r>
            <a:r>
              <a:rPr lang="en-US" sz="2400" dirty="0" smtClean="0">
                <a:latin typeface="Calibri"/>
              </a:rPr>
              <a:t>— </a:t>
            </a:r>
            <a:r>
              <a:rPr lang="en-US" sz="2400" dirty="0" smtClean="0"/>
              <a:t>Mobility </a:t>
            </a:r>
            <a:r>
              <a:rPr lang="en-US" sz="2400" dirty="0" smtClean="0">
                <a:latin typeface="Calibri"/>
              </a:rPr>
              <a:t>—  </a:t>
            </a:r>
            <a:r>
              <a:rPr lang="en-US" sz="2400" dirty="0" smtClean="0"/>
              <a:t>Discipline</a:t>
            </a:r>
          </a:p>
          <a:p>
            <a:pPr lvl="1"/>
            <a:r>
              <a:rPr lang="en-US" sz="2400" dirty="0" smtClean="0"/>
              <a:t>School of attendance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Model Selection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2450" y="0"/>
            <a:ext cx="8162925" cy="571500"/>
          </a:xfrm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pic>
        <p:nvPicPr>
          <p:cNvPr id="2054" name="Picture 6" descr="G:\OEA\TSH\Knowles Projects\Graduation\figure\unnamed-chunk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75" y="782288"/>
            <a:ext cx="5543550" cy="52756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1450" y="6143625"/>
            <a:ext cx="767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Receiver Operating Characteristic (ROC): A measure of signal to noise in binary classification. </a:t>
            </a:r>
            <a:r>
              <a:rPr lang="en-US" sz="1600" dirty="0" smtClean="0">
                <a:solidFill>
                  <a:schemeClr val="bg1"/>
                </a:solidFill>
                <a:hlinkClick r:id="rId3"/>
              </a:rPr>
              <a:t>http://en.wikipedia.org/wiki/Receiver_operating_characteristic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91DD7-576A-4572-9584-7E1C727197D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2450" y="0"/>
            <a:ext cx="8162925" cy="571500"/>
          </a:xfrm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Binary </a:t>
            </a:r>
            <a:r>
              <a:rPr lang="en-US" smtClean="0"/>
              <a:t>Outcome Tradeoffs</a:t>
            </a:r>
            <a:endParaRPr lang="en-US" dirty="0"/>
          </a:p>
        </p:txBody>
      </p:sp>
      <p:pic>
        <p:nvPicPr>
          <p:cNvPr id="4" name="Picture 9" descr="G:\OEA\TSH\Knowles Projects\Graduation\figures\presentationclasscorre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04850"/>
            <a:ext cx="7543800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91DD7-576A-4572-9584-7E1C727197D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Model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8875"/>
            <a:ext cx="4038600" cy="3697288"/>
          </a:xfrm>
        </p:spPr>
        <p:txBody>
          <a:bodyPr/>
          <a:lstStyle/>
          <a:p>
            <a:pPr>
              <a:buNone/>
            </a:pPr>
            <a:r>
              <a:rPr lang="en-US" sz="2400" u="sng" dirty="0" smtClean="0"/>
              <a:t>Models Tried: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Probit</a:t>
            </a:r>
            <a:r>
              <a:rPr lang="en-US" sz="2400" dirty="0" smtClean="0"/>
              <a:t> (winner)</a:t>
            </a:r>
          </a:p>
          <a:p>
            <a:r>
              <a:rPr lang="en-US" sz="2400" dirty="0" err="1" smtClean="0"/>
              <a:t>Logit</a:t>
            </a:r>
            <a:endParaRPr lang="en-US" sz="2400" dirty="0" smtClean="0"/>
          </a:p>
          <a:p>
            <a:r>
              <a:rPr lang="en-US" sz="2400" dirty="0" smtClean="0"/>
              <a:t>HLM</a:t>
            </a:r>
          </a:p>
          <a:p>
            <a:r>
              <a:rPr lang="en-US" sz="2400" dirty="0" smtClean="0"/>
              <a:t>k-nearest neighbors (</a:t>
            </a:r>
            <a:r>
              <a:rPr lang="en-US" sz="2400" dirty="0" err="1" smtClean="0"/>
              <a:t>knn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Gradient Boosted Machine</a:t>
            </a:r>
          </a:p>
          <a:p>
            <a:r>
              <a:rPr lang="en-US" sz="2400" dirty="0" smtClean="0"/>
              <a:t>Random Forests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447925"/>
            <a:ext cx="4038600" cy="3678238"/>
          </a:xfrm>
        </p:spPr>
        <p:txBody>
          <a:bodyPr/>
          <a:lstStyle/>
          <a:p>
            <a:pPr>
              <a:buNone/>
            </a:pPr>
            <a:r>
              <a:rPr lang="en-US" sz="2400" u="sng" dirty="0" smtClean="0"/>
              <a:t>Models Yet Tried:</a:t>
            </a:r>
          </a:p>
          <a:p>
            <a:r>
              <a:rPr lang="en-US" sz="2400" dirty="0" smtClean="0"/>
              <a:t>Cubist</a:t>
            </a:r>
          </a:p>
          <a:p>
            <a:r>
              <a:rPr lang="en-US" sz="2400" dirty="0" smtClean="0"/>
              <a:t>Support Vector Machines</a:t>
            </a:r>
          </a:p>
          <a:p>
            <a:r>
              <a:rPr lang="en-US" sz="2400" dirty="0" smtClean="0"/>
              <a:t>Multivariate Adaptive Regression </a:t>
            </a:r>
            <a:r>
              <a:rPr lang="en-US" sz="2400" dirty="0" err="1" smtClean="0"/>
              <a:t>Splines</a:t>
            </a:r>
            <a:endParaRPr lang="en-US" sz="2400" dirty="0" smtClean="0"/>
          </a:p>
          <a:p>
            <a:r>
              <a:rPr lang="en-US" sz="2400" dirty="0" err="1" smtClean="0"/>
              <a:t>Discriminant</a:t>
            </a:r>
            <a:r>
              <a:rPr lang="en-US" sz="2400" dirty="0" smtClean="0"/>
              <a:t> Analysis</a:t>
            </a:r>
          </a:p>
          <a:p>
            <a:r>
              <a:rPr lang="en-US" sz="2400" dirty="0" smtClean="0"/>
              <a:t>Neural networks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Bayesian Model Averaging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3375" y="1773019"/>
            <a:ext cx="840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Currently a manual process, automation is the next step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91DD7-576A-4572-9584-7E1C727197D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Prediction is handled by determining the risk score of an individual student and the uncertainty around that score</a:t>
            </a:r>
          </a:p>
          <a:p>
            <a:r>
              <a:rPr lang="en-US" sz="2400" dirty="0" smtClean="0"/>
              <a:t>A threshold is set above which students are flagged</a:t>
            </a:r>
          </a:p>
          <a:p>
            <a:r>
              <a:rPr lang="en-US" sz="2400" dirty="0" smtClean="0"/>
              <a:t>Districts will see both the score and the flag</a:t>
            </a:r>
          </a:p>
          <a:p>
            <a:r>
              <a:rPr lang="en-US" sz="2400" dirty="0" smtClean="0"/>
              <a:t>The flag is based on a predetermined level of confidence in the prediction </a:t>
            </a:r>
          </a:p>
          <a:p>
            <a:r>
              <a:rPr lang="en-US" sz="2400" dirty="0" smtClean="0"/>
              <a:t>e.g. 50% of flagged students are true dropouts, 50% are false negatives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knowlje\My Documents\prediction.png"/>
          <p:cNvPicPr>
            <a:picLocks noChangeAspect="1" noChangeArrowheads="1"/>
          </p:cNvPicPr>
          <p:nvPr/>
        </p:nvPicPr>
        <p:blipFill>
          <a:blip r:embed="rId2" cstate="print"/>
          <a:srcRect t="6953" b="4678"/>
          <a:stretch>
            <a:fillRect/>
          </a:stretch>
        </p:blipFill>
        <p:spPr bwMode="auto">
          <a:xfrm>
            <a:off x="600077" y="588594"/>
            <a:ext cx="7991474" cy="6269406"/>
          </a:xfrm>
          <a:prstGeom prst="rect">
            <a:avLst/>
          </a:prstGeom>
          <a:noFill/>
        </p:spPr>
      </p:pic>
      <p:sp>
        <p:nvSpPr>
          <p:cNvPr id="4" name="Multiply 3"/>
          <p:cNvSpPr/>
          <p:nvPr/>
        </p:nvSpPr>
        <p:spPr>
          <a:xfrm>
            <a:off x="4019550" y="1009650"/>
            <a:ext cx="790575" cy="876300"/>
          </a:xfrm>
          <a:prstGeom prst="mathMultiply">
            <a:avLst>
              <a:gd name="adj1" fmla="val 7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333875" y="3905250"/>
            <a:ext cx="228600" cy="704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2450" y="0"/>
            <a:ext cx="8162925" cy="571500"/>
          </a:xfrm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91DD7-576A-4572-9584-7E1C727197D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2450" y="0"/>
            <a:ext cx="8162925" cy="571500"/>
          </a:xfrm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Example of Predictions</a:t>
            </a:r>
            <a:endParaRPr lang="en-US" dirty="0"/>
          </a:p>
        </p:txBody>
      </p:sp>
      <p:pic>
        <p:nvPicPr>
          <p:cNvPr id="3074" name="Picture 2" descr="G:\OEA\TSH\Knowles Projects\Graduation\figure\glmyhatpl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823425"/>
            <a:ext cx="7581900" cy="50550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91DD7-576A-4572-9584-7E1C727197D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DPI’s System is in Development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More than </a:t>
            </a:r>
            <a:r>
              <a:rPr lang="en-US" sz="2800" b="1" u="sng" dirty="0" smtClean="0"/>
              <a:t>60% of students</a:t>
            </a:r>
            <a:r>
              <a:rPr lang="en-US" sz="2800" b="1" dirty="0" smtClean="0"/>
              <a:t> </a:t>
            </a:r>
            <a:r>
              <a:rPr lang="en-US" sz="2800" dirty="0" smtClean="0"/>
              <a:t>who eventually do not graduate after 4 years of high school can be identified with current data </a:t>
            </a:r>
            <a:r>
              <a:rPr lang="en-US" sz="2800" b="1" dirty="0" smtClean="0"/>
              <a:t>before the start of 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grade</a:t>
            </a:r>
          </a:p>
          <a:p>
            <a:r>
              <a:rPr lang="en-US" sz="2800" dirty="0" smtClean="0"/>
              <a:t>DPI is working to improve this through better techniques to allow students to be identified </a:t>
            </a:r>
            <a:r>
              <a:rPr lang="en-US" sz="2800" b="1" dirty="0" smtClean="0"/>
              <a:t>earlier</a:t>
            </a:r>
            <a:r>
              <a:rPr lang="en-US" sz="2800" dirty="0" smtClean="0"/>
              <a:t> and with </a:t>
            </a:r>
            <a:r>
              <a:rPr lang="en-US" sz="2800" b="1" dirty="0" smtClean="0"/>
              <a:t>more accuracy</a:t>
            </a:r>
          </a:p>
          <a:p>
            <a:r>
              <a:rPr lang="en-US" sz="2800" dirty="0" smtClean="0"/>
              <a:t>The system will continually improve with </a:t>
            </a:r>
            <a:r>
              <a:rPr lang="en-US" sz="2800" b="1" dirty="0" smtClean="0"/>
              <a:t>better data, better mathematical models, and more real time results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Predictions are output to a data store, where they are loaded into our statewide reporting instance via ETL</a:t>
            </a:r>
          </a:p>
          <a:p>
            <a:r>
              <a:rPr lang="en-US" sz="2400" dirty="0" smtClean="0"/>
              <a:t>Working on building the prediction module into the ETL process (easily done)</a:t>
            </a:r>
            <a:endParaRPr lang="en-US" sz="2400" dirty="0"/>
          </a:p>
          <a:p>
            <a:r>
              <a:rPr lang="en-US" sz="2400" dirty="0" smtClean="0"/>
              <a:t>Allows the scores to be updated when new data are available</a:t>
            </a:r>
          </a:p>
          <a:p>
            <a:r>
              <a:rPr lang="en-US" sz="2400" dirty="0" smtClean="0"/>
              <a:t>Crucial as state transitions to a Statewide Student Information System, allowing more frequent updates on data</a:t>
            </a:r>
          </a:p>
          <a:p>
            <a:r>
              <a:rPr lang="en-US" sz="2400" dirty="0" smtClean="0"/>
              <a:t>Theoretically any reporting environment could be hooked up to the system</a:t>
            </a:r>
          </a:p>
          <a:p>
            <a:r>
              <a:rPr lang="en-US" sz="2400" dirty="0" smtClean="0"/>
              <a:t>SAMPLE REPORTS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PI-WIDE\LONGTERM\Dropout Early Warning System\imgs\studentprofileHOMEj.png"/>
          <p:cNvPicPr>
            <a:picLocks noChangeAspect="1" noChangeArrowheads="1"/>
          </p:cNvPicPr>
          <p:nvPr/>
        </p:nvPicPr>
        <p:blipFill>
          <a:blip r:embed="rId2" cstate="print"/>
          <a:srcRect l="2250" r="34917" b="31860"/>
          <a:stretch>
            <a:fillRect/>
          </a:stretch>
        </p:blipFill>
        <p:spPr bwMode="auto">
          <a:xfrm>
            <a:off x="1057275" y="273248"/>
            <a:ext cx="6924675" cy="6408121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828925" y="4010025"/>
            <a:ext cx="2724079" cy="1422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PI-WIDE\LONGTERM\Dropout Early Warning System\imgs\studentprofileHOMEj.png"/>
          <p:cNvPicPr>
            <a:picLocks noChangeAspect="1" noChangeArrowheads="1"/>
          </p:cNvPicPr>
          <p:nvPr/>
        </p:nvPicPr>
        <p:blipFill>
          <a:blip r:embed="rId2" cstate="print"/>
          <a:srcRect l="2083" t="12597" r="48083" b="46387"/>
          <a:stretch>
            <a:fillRect/>
          </a:stretch>
        </p:blipFill>
        <p:spPr bwMode="auto">
          <a:xfrm>
            <a:off x="1295400" y="1438275"/>
            <a:ext cx="6455410" cy="45339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457575" y="4381500"/>
            <a:ext cx="3114675" cy="173355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29600" cy="1143000"/>
          </a:xfrm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Student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PI-WIDE\LONGTERM\Dropout Early Warning System\imgs\WISEdash Student Profile_Att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0" y="1290637"/>
            <a:ext cx="5981700" cy="4943476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1000125" y="1743076"/>
            <a:ext cx="2019300" cy="7238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8229600" cy="1143000"/>
          </a:xfrm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Get More Information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DPI-WIDE\LONGTERM\Dropout Early Warning System\imgs\WISEdash Student Profile_Enroll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457325"/>
            <a:ext cx="5981700" cy="386715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4733925" y="5029200"/>
            <a:ext cx="514350" cy="13144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Mobility History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DPI-WIDE\LONGTERM\Dropout Early Warning System\imgs\WISEdash Student Profile_WSAS.jpg"/>
          <p:cNvPicPr>
            <a:picLocks noChangeAspect="1" noChangeArrowheads="1"/>
          </p:cNvPicPr>
          <p:nvPr/>
        </p:nvPicPr>
        <p:blipFill>
          <a:blip r:embed="rId2" cstate="print"/>
          <a:srcRect b="5757"/>
          <a:stretch>
            <a:fillRect/>
          </a:stretch>
        </p:blipFill>
        <p:spPr bwMode="auto">
          <a:xfrm>
            <a:off x="1381125" y="1066800"/>
            <a:ext cx="5981700" cy="5457825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428625" y="2466975"/>
            <a:ext cx="3209925" cy="9715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Detailed Assessment History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One cohort of students who has valid and reliable measurements of several attributes in the prediction year, and observed graduation, dropout, or transfer</a:t>
            </a:r>
          </a:p>
          <a:p>
            <a:pPr lvl="1"/>
            <a:r>
              <a:rPr lang="en-US" dirty="0" smtClean="0"/>
              <a:t>Serious computing resources (depending on data size and complexity)</a:t>
            </a:r>
          </a:p>
          <a:p>
            <a:r>
              <a:rPr lang="en-US" dirty="0" smtClean="0"/>
              <a:t>Preferences</a:t>
            </a:r>
          </a:p>
          <a:p>
            <a:pPr lvl="1"/>
            <a:r>
              <a:rPr lang="en-US" dirty="0" smtClean="0"/>
              <a:t>Multiple measures and more than one cohort</a:t>
            </a:r>
          </a:p>
          <a:p>
            <a:pPr lvl="1"/>
            <a:r>
              <a:rPr lang="en-US" dirty="0" smtClean="0"/>
              <a:t>No selection bias in students in the data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Flexibility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609600" y="1619250"/>
            <a:ext cx="8229600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+mn-cs"/>
              </a:rPr>
              <a:t>Open source code that can be viewed, modified, copied, enhanced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built on few assumptions; it learns from the data it is fed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aseline="0" dirty="0" smtClean="0">
                <a:solidFill>
                  <a:schemeClr val="bg1"/>
                </a:solidFill>
                <a:latin typeface="+mn-lt"/>
                <a:cs typeface="+mn-cs"/>
              </a:rPr>
              <a:t>Can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+mn-cs"/>
              </a:rPr>
              <a:t> input data from a variety of formats and output data in a variety of formats (JSON, SQL, ORACLE, CSV, etc.)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Modular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+mn-cs"/>
              </a:rPr>
              <a:t>—use only the pieces needed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predictive model does not make assumptions about factors that increase or decrease risk</a:t>
            </a:r>
          </a:p>
          <a:p>
            <a:r>
              <a:rPr lang="en-US" sz="2400" dirty="0" smtClean="0"/>
              <a:t>Searches among data provided to identify the combination of factors that provide the </a:t>
            </a:r>
            <a:r>
              <a:rPr lang="en-US" sz="2400" b="1" dirty="0" smtClean="0"/>
              <a:t>best prediction</a:t>
            </a:r>
            <a:endParaRPr lang="en-US" sz="2400" dirty="0" smtClean="0"/>
          </a:p>
          <a:p>
            <a:r>
              <a:rPr lang="en-US" sz="2400" dirty="0" smtClean="0"/>
              <a:t>Factors that matter more are given more weight, those that matter less are discarded</a:t>
            </a:r>
          </a:p>
          <a:p>
            <a:r>
              <a:rPr lang="en-US" sz="2400" dirty="0" smtClean="0"/>
              <a:t>Depending on the data available this may dramatically change </a:t>
            </a:r>
          </a:p>
          <a:p>
            <a:r>
              <a:rPr lang="en-US" sz="2400" dirty="0" smtClean="0"/>
              <a:t>With the data provided, the system will search for the best available model </a:t>
            </a:r>
          </a:p>
          <a:p>
            <a:pPr lvl="1"/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Empirically Derived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67700" cy="4525963"/>
          </a:xfrm>
        </p:spPr>
        <p:txBody>
          <a:bodyPr/>
          <a:lstStyle/>
          <a:p>
            <a:r>
              <a:rPr lang="en-US" sz="2400" dirty="0" smtClean="0"/>
              <a:t>Each student receives a score from 0 to 1 (or 0-100) representing the probability of graduation in 4 years of HS</a:t>
            </a:r>
          </a:p>
          <a:p>
            <a:r>
              <a:rPr lang="en-US" sz="2400" dirty="0" smtClean="0"/>
              <a:t>DPI can transform this into a binary indicator (on-track, not-on-track) based on historical information about the prediction (above or below a threshold)</a:t>
            </a:r>
          </a:p>
          <a:p>
            <a:r>
              <a:rPr lang="en-US" sz="2400" dirty="0" smtClean="0"/>
              <a:t>DPI can work on calibrating this binary indicator</a:t>
            </a:r>
            <a:endParaRPr lang="en-US" sz="2000" dirty="0" smtClean="0"/>
          </a:p>
          <a:p>
            <a:endParaRPr lang="en-US" sz="24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91DD7-576A-4572-9584-7E1C727197D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Early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 dirty="0" smtClean="0"/>
              <a:t>Early</a:t>
            </a:r>
            <a:r>
              <a:rPr lang="en-US" sz="2800" b="1" dirty="0" smtClean="0"/>
              <a:t>:</a:t>
            </a:r>
            <a:r>
              <a:rPr lang="en-US" sz="2800" dirty="0" smtClean="0"/>
              <a:t> Identify students at risk soon enough to allow time for effective interventions</a:t>
            </a:r>
          </a:p>
          <a:p>
            <a:r>
              <a:rPr lang="en-US" sz="2800" b="1" u="sng" dirty="0" smtClean="0"/>
              <a:t>Warning</a:t>
            </a:r>
            <a:r>
              <a:rPr lang="en-US" sz="2800" b="1" dirty="0" smtClean="0"/>
              <a:t>:</a:t>
            </a:r>
            <a:r>
              <a:rPr lang="en-US" sz="2800" dirty="0" smtClean="0"/>
              <a:t> Provide sense of possible negative outcomes to a student, not absolute</a:t>
            </a:r>
          </a:p>
          <a:p>
            <a:r>
              <a:rPr lang="en-US" sz="2800" b="1" u="sng" dirty="0" smtClean="0"/>
              <a:t>System</a:t>
            </a:r>
            <a:r>
              <a:rPr lang="en-US" sz="2800" b="1" dirty="0" smtClean="0"/>
              <a:t>:</a:t>
            </a:r>
            <a:r>
              <a:rPr lang="en-US" sz="2800" dirty="0" smtClean="0"/>
              <a:t> A cycle of identification, intervention, evaluation, and learning—</a:t>
            </a:r>
            <a:r>
              <a:rPr lang="en-US" sz="2800" b="1" dirty="0" smtClean="0"/>
              <a:t>continuous feedback loops</a:t>
            </a:r>
            <a:endParaRPr lang="en-US" sz="2800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73075"/>
            <a:ext cx="7772400" cy="1362075"/>
          </a:xfrm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Questions &amp; DISCUSSION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085975"/>
            <a:ext cx="58578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Contact Information</a:t>
            </a:r>
          </a:p>
          <a:p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Jared Knowles</a:t>
            </a:r>
          </a:p>
          <a:p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E-mail  : 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hlinkClick r:id="rId2"/>
              </a:rPr>
              <a:t>jared.knowles@dpi.wi.gov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Web     : 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hlinkClick r:id="rId3"/>
              </a:rPr>
              <a:t>www.jaredknowles.com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Twitter  :  @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jknowles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CE99B-75FC-4C07-9182-8D8CEE233CD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EWS Logic</a:t>
            </a:r>
            <a:endParaRPr lang="en-US" dirty="0"/>
          </a:p>
        </p:txBody>
      </p:sp>
      <p:pic>
        <p:nvPicPr>
          <p:cNvPr id="3075" name="Picture 3" descr="C:\Documents and Settings\knowlje\My Documents\concep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40" y="1276350"/>
            <a:ext cx="6657452" cy="5910263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Why early is so important!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Earlier interventions are more effective and less costly</a:t>
            </a:r>
          </a:p>
          <a:p>
            <a:r>
              <a:rPr lang="en-US" sz="2800" dirty="0" smtClean="0"/>
              <a:t>More planning time and careful consideration can be made with earlier warning</a:t>
            </a:r>
          </a:p>
          <a:p>
            <a:r>
              <a:rPr lang="en-US" sz="2800" dirty="0" smtClean="0"/>
              <a:t>Parents can use information to support students during key middle grades</a:t>
            </a:r>
          </a:p>
          <a:p>
            <a:r>
              <a:rPr lang="en-US" sz="2800" dirty="0" smtClean="0"/>
              <a:t>Students can exit at any time during high school, but in middle school exit is much more difficult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Why now?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Finally have enough longitudinal data to observe students in both middle school and through completion of high school to draw comparisons</a:t>
            </a:r>
          </a:p>
          <a:p>
            <a:r>
              <a:rPr lang="en-US" sz="2800" dirty="0" smtClean="0"/>
              <a:t>Consistent measures statewide allow a full picture</a:t>
            </a:r>
          </a:p>
          <a:p>
            <a:r>
              <a:rPr lang="en-US" sz="2800" dirty="0" smtClean="0"/>
              <a:t>Part of our State Superintendent’s agenda!</a:t>
            </a:r>
          </a:p>
          <a:p>
            <a:r>
              <a:rPr lang="en-US" sz="2800" dirty="0" smtClean="0"/>
              <a:t>Statewide data means many more patterns of student outcomes prior to graduation / non-completion can be combined and analyzed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7F450-B010-44F3-A87C-A52A6F362B1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Early Warning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What EWS IS:</a:t>
            </a:r>
          </a:p>
          <a:p>
            <a:r>
              <a:rPr lang="en-US" dirty="0" smtClean="0"/>
              <a:t>A tool to identify struggling students early enough to intervene</a:t>
            </a:r>
          </a:p>
          <a:p>
            <a:r>
              <a:rPr lang="en-US" dirty="0" smtClean="0"/>
              <a:t>A way to target interventions based on data</a:t>
            </a:r>
          </a:p>
          <a:p>
            <a:r>
              <a:rPr lang="en-US" dirty="0" smtClean="0"/>
              <a:t>Like a “service engine soon” light in cars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What EWS is NOT:</a:t>
            </a:r>
          </a:p>
          <a:p>
            <a:r>
              <a:rPr lang="en-US" dirty="0" smtClean="0"/>
              <a:t>An accountability system</a:t>
            </a:r>
          </a:p>
          <a:p>
            <a:r>
              <a:rPr lang="en-US" dirty="0" smtClean="0"/>
              <a:t>100% accurate</a:t>
            </a:r>
          </a:p>
          <a:p>
            <a:r>
              <a:rPr lang="en-US" dirty="0" smtClean="0"/>
              <a:t>The solution to student problems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91DD7-576A-4572-9584-7E1C727197D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ECG Agenda - Master">
  <a:themeElements>
    <a:clrScheme name="Custom 1">
      <a:dk1>
        <a:srgbClr val="0F1540"/>
      </a:dk1>
      <a:lt1>
        <a:srgbClr val="FFFFFF"/>
      </a:lt1>
      <a:dk2>
        <a:srgbClr val="59564B"/>
      </a:dk2>
      <a:lt2>
        <a:srgbClr val="DFDAC7"/>
      </a:lt2>
      <a:accent1>
        <a:srgbClr val="0C631B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0C631B"/>
      </a:hlink>
      <a:folHlink>
        <a:srgbClr val="78AC35"/>
      </a:folHlink>
    </a:clrScheme>
    <a:fontScheme name="Garamond Futura">
      <a:majorFont>
        <a:latin typeface="Garamond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3B44A275-7C7D-41A0-94DF-093C6988DB74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D7208A54-2497-4F91-A889-8B71D4E10B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5B8C6D-0134-492D-96D6-F86F5BB3078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ECG Agenda - Master</Template>
  <TotalTime>1515</TotalTime>
  <Words>2073</Words>
  <Application>Microsoft Office PowerPoint</Application>
  <PresentationFormat>On-screen Show (4:3)</PresentationFormat>
  <Paragraphs>339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ECG Agenda - Master</vt:lpstr>
      <vt:lpstr>Developing a Statewide Early Warning System</vt:lpstr>
      <vt:lpstr>Early Warning System</vt:lpstr>
      <vt:lpstr>Executive Summary</vt:lpstr>
      <vt:lpstr>DPI’s System is in Development</vt:lpstr>
      <vt:lpstr>Early Warning System</vt:lpstr>
      <vt:lpstr>EWS Logic</vt:lpstr>
      <vt:lpstr>Why early is so important!</vt:lpstr>
      <vt:lpstr>Why now?</vt:lpstr>
      <vt:lpstr>Early Warning System</vt:lpstr>
      <vt:lpstr>Early Warning System</vt:lpstr>
      <vt:lpstr>EWS in a  Multi-Level System of Support (MLSS or RtI)</vt:lpstr>
      <vt:lpstr>EWS in a MLSS</vt:lpstr>
      <vt:lpstr>EWS in a MLSS</vt:lpstr>
      <vt:lpstr>EWS in a MLSS</vt:lpstr>
      <vt:lpstr>EWS in a MLSS</vt:lpstr>
      <vt:lpstr>EWS in a MLSS</vt:lpstr>
      <vt:lpstr>Inputs and Outputs of EWS</vt:lpstr>
      <vt:lpstr>Knowledge</vt:lpstr>
      <vt:lpstr>What does it look like?</vt:lpstr>
      <vt:lpstr>Can that work?</vt:lpstr>
      <vt:lpstr>What do we learn?</vt:lpstr>
      <vt:lpstr>Recap</vt:lpstr>
      <vt:lpstr>Let’s Get Technical</vt:lpstr>
      <vt:lpstr>DPI DEWS Features</vt:lpstr>
      <vt:lpstr>Free and Open Source</vt:lpstr>
      <vt:lpstr>Technologies</vt:lpstr>
      <vt:lpstr>Modules</vt:lpstr>
      <vt:lpstr>Data Import</vt:lpstr>
      <vt:lpstr>Data Import</vt:lpstr>
      <vt:lpstr>Data Recoding and Cleaning</vt:lpstr>
      <vt:lpstr>Inputs and Outputs</vt:lpstr>
      <vt:lpstr>Model Selection</vt:lpstr>
      <vt:lpstr>Model Selection</vt:lpstr>
      <vt:lpstr>ROC Curve</vt:lpstr>
      <vt:lpstr>Binary Outcome Tradeoffs</vt:lpstr>
      <vt:lpstr>Model Types</vt:lpstr>
      <vt:lpstr>Prediction</vt:lpstr>
      <vt:lpstr>How?</vt:lpstr>
      <vt:lpstr>Example of Predictions</vt:lpstr>
      <vt:lpstr>Reporting</vt:lpstr>
      <vt:lpstr>Slide 41</vt:lpstr>
      <vt:lpstr>Student Overview</vt:lpstr>
      <vt:lpstr>Get More Information</vt:lpstr>
      <vt:lpstr>Mobility History</vt:lpstr>
      <vt:lpstr>Detailed Assessment History</vt:lpstr>
      <vt:lpstr>Requirements</vt:lpstr>
      <vt:lpstr>Flexibility</vt:lpstr>
      <vt:lpstr>Empirically Derived</vt:lpstr>
      <vt:lpstr>Recap</vt:lpstr>
      <vt:lpstr>Questions &amp; DISCUSSION</vt:lpstr>
    </vt:vector>
  </TitlesOfParts>
  <Company>State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Security and Privacy At DPI</dc:title>
  <dc:creator>NTIMAGE</dc:creator>
  <cp:lastModifiedBy>Jennifer Bebermeyer</cp:lastModifiedBy>
  <cp:revision>111</cp:revision>
  <cp:lastPrinted>2010-11-08T23:29:36Z</cp:lastPrinted>
  <dcterms:created xsi:type="dcterms:W3CDTF">2012-11-07T18:03:12Z</dcterms:created>
  <dcterms:modified xsi:type="dcterms:W3CDTF">2013-02-28T21:25:57Z</dcterms:modified>
  <cp:category>Education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TC300022459990</vt:lpwstr>
  </property>
  <property fmtid="{D5CDD505-2E9C-101B-9397-08002B2CF9AE}" pid="3" name="_NewReviewCycle">
    <vt:lpwstr/>
  </property>
  <property fmtid="{D5CDD505-2E9C-101B-9397-08002B2CF9AE}" pid="4" name="_AdHocReviewCycleID">
    <vt:i4>-128563941</vt:i4>
  </property>
  <property fmtid="{D5CDD505-2E9C-101B-9397-08002B2CF9AE}" pid="5" name="_EmailSubject">
    <vt:lpwstr>26th Annual Management Information Systems (MIS) Conference - Concurrent Session Presentations Needed.</vt:lpwstr>
  </property>
  <property fmtid="{D5CDD505-2E9C-101B-9397-08002B2CF9AE}" pid="6" name="_AuthorEmail">
    <vt:lpwstr>Jared.Knowles@dpi.wi.gov</vt:lpwstr>
  </property>
  <property fmtid="{D5CDD505-2E9C-101B-9397-08002B2CF9AE}" pid="7" name="_AuthorEmailDisplayName">
    <vt:lpwstr>Knowles, Jared E.  DPI</vt:lpwstr>
  </property>
</Properties>
</file>