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5"/>
  </p:notesMasterIdLst>
  <p:sldIdLst>
    <p:sldId id="256" r:id="rId2"/>
    <p:sldId id="263" r:id="rId3"/>
    <p:sldId id="262" r:id="rId4"/>
    <p:sldId id="258" r:id="rId5"/>
    <p:sldId id="257" r:id="rId6"/>
    <p:sldId id="299" r:id="rId7"/>
    <p:sldId id="259" r:id="rId8"/>
    <p:sldId id="261" r:id="rId9"/>
    <p:sldId id="264" r:id="rId10"/>
    <p:sldId id="270" r:id="rId11"/>
    <p:sldId id="302" r:id="rId12"/>
    <p:sldId id="272" r:id="rId13"/>
    <p:sldId id="273" r:id="rId14"/>
    <p:sldId id="275" r:id="rId15"/>
    <p:sldId id="271" r:id="rId16"/>
    <p:sldId id="265" r:id="rId17"/>
    <p:sldId id="268" r:id="rId18"/>
    <p:sldId id="276" r:id="rId19"/>
    <p:sldId id="278" r:id="rId20"/>
    <p:sldId id="279" r:id="rId21"/>
    <p:sldId id="280" r:id="rId22"/>
    <p:sldId id="29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1" r:id="rId32"/>
    <p:sldId id="292" r:id="rId33"/>
    <p:sldId id="293" r:id="rId34"/>
    <p:sldId id="289" r:id="rId35"/>
    <p:sldId id="294" r:id="rId36"/>
    <p:sldId id="295" r:id="rId37"/>
    <p:sldId id="296" r:id="rId38"/>
    <p:sldId id="297" r:id="rId39"/>
    <p:sldId id="298" r:id="rId40"/>
    <p:sldId id="267" r:id="rId41"/>
    <p:sldId id="303" r:id="rId42"/>
    <p:sldId id="266" r:id="rId43"/>
    <p:sldId id="30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29830"/>
    <a:srgbClr val="008026"/>
    <a:srgbClr val="0000FF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8413" autoAdjust="0"/>
  </p:normalViewPr>
  <p:slideViewPr>
    <p:cSldViewPr>
      <p:cViewPr varScale="1">
        <p:scale>
          <a:sx n="69" d="100"/>
          <a:sy n="69" d="100"/>
        </p:scale>
        <p:origin x="-4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CAAB0-1128-42B0-94A0-AD2BDF11CA3E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FF26B-E6C0-47A0-914A-A22185277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FF26B-E6C0-47A0-914A-A2218527783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235BEA7-F54B-4CF4-8E5A-7236A074BBC5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6FD3C1C-5BE4-4752-A1FF-BD24A64FA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thrivingstudents.org/sites/default/files/Community-Schools-Thriving-Students-Strategic-Pla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Oakland_OUSD\SLR_OUSD_GIS\2011_12_RAD\MIS_Conference\TonySmithVideoFINAL.wmv" TargetMode="External"/><Relationship Id="rId6" Type="http://schemas.openxmlformats.org/officeDocument/2006/relationships/hyperlink" Target="http://www.pbs.org/newshour/rundown/2011/12/oakland-schools-superintendent-a-tough-job-for-a-tough-guy.html" TargetMode="External"/><Relationship Id="rId5" Type="http://schemas.openxmlformats.org/officeDocument/2006/relationships/hyperlink" Target="http://www.thrivingstudents.org/sites/default/files/Community-Schools-Thriving-Students-Strategic-Plan.pdf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thrivingstudents.org/sites/default/files/Community-Schools-Thriving-Students-Strategic-Pla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thrivingstudents.org/sites/default/files/Community-Schools-Thriving-Students-Strategic-Pla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76400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How GIS and Mapping Supports Data-Driven Decision Making:</a:t>
            </a:r>
          </a:p>
          <a:p>
            <a:pPr algn="ctr"/>
            <a:endParaRPr lang="en-US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Opportunity Mapping in a Full Service Community School District</a:t>
            </a:r>
            <a:endParaRPr lang="en-US" b="1" i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 descr="OUSD_Logo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3962400"/>
            <a:ext cx="4295775" cy="146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5562600"/>
            <a:ext cx="38795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Susan </a:t>
            </a:r>
            <a:r>
              <a:rPr lang="en-US" sz="1600" b="1" dirty="0" err="1" smtClean="0">
                <a:solidFill>
                  <a:srgbClr val="008000"/>
                </a:solidFill>
              </a:rPr>
              <a:t>Lindell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Radke</a:t>
            </a:r>
            <a:endParaRPr lang="en-US" sz="1600" b="1" dirty="0" smtClean="0">
              <a:solidFill>
                <a:srgbClr val="008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NCES 25th Annual MIS Conference</a:t>
            </a:r>
          </a:p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San Diego</a:t>
            </a:r>
          </a:p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February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</a:rPr>
              <a:t>Place-based approach…one solution doesn’t work for all kids in all places.</a:t>
            </a:r>
          </a:p>
          <a:p>
            <a:pPr lvl="1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Where do students live?</a:t>
            </a:r>
          </a:p>
          <a:p>
            <a:pPr lvl="1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What are the needs of students in different places?</a:t>
            </a:r>
          </a:p>
          <a:p>
            <a:pPr lvl="2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Alameda Co. </a:t>
            </a:r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PLACE MATTERS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initiative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26" name="Picture 2" descr="C:\Users\Susan Lindell Radke\AppData\Roaming\PixelMetrics\CaptureWiz\Tem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953000"/>
            <a:ext cx="2514600" cy="1609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b="1" dirty="0" smtClean="0"/>
              <a:t>Healthy Kids, Healthy Oakland</a:t>
            </a:r>
            <a:endParaRPr lang="en-US" b="1" dirty="0"/>
          </a:p>
        </p:txBody>
      </p:sp>
      <p:pic>
        <p:nvPicPr>
          <p:cNvPr id="6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69925" y="1150938"/>
            <a:ext cx="7712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1">
                <a:latin typeface="Corbel" pitchFamily="34" charset="0"/>
                <a:cs typeface="Arial" charset="0"/>
              </a:rPr>
              <a:t>Compared to a White child in the Oakland Hills, an African American born in West Oakland is…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1000" y="2101850"/>
            <a:ext cx="2628900" cy="2393950"/>
            <a:chOff x="240" y="1334"/>
            <a:chExt cx="1656" cy="1508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240" y="1334"/>
              <a:ext cx="1656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>
                  <a:latin typeface="Corbel" pitchFamily="34" charset="0"/>
                  <a:cs typeface="Arial" charset="0"/>
                </a:rPr>
                <a:t>1.5 times</a:t>
              </a:r>
              <a:r>
                <a:rPr lang="en-US" sz="2000">
                  <a:latin typeface="Corbel" pitchFamily="34" charset="0"/>
                  <a:cs typeface="Arial" charset="0"/>
                </a:rPr>
                <a:t> more likely to be born premature or low birth weight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324" y="2208"/>
              <a:ext cx="148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>
                  <a:latin typeface="Corbel" pitchFamily="34" charset="0"/>
                  <a:cs typeface="Arial" charset="0"/>
                </a:rPr>
                <a:t>7 times</a:t>
              </a:r>
              <a:r>
                <a:rPr lang="en-US" sz="2000">
                  <a:latin typeface="Corbel" pitchFamily="34" charset="0"/>
                  <a:cs typeface="Arial" charset="0"/>
                </a:rPr>
                <a:t> more likely to be born into poverty</a:t>
              </a: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314700" y="2101850"/>
            <a:ext cx="2552700" cy="2393950"/>
            <a:chOff x="2088" y="1334"/>
            <a:chExt cx="1608" cy="1508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088" y="1334"/>
              <a:ext cx="160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>
                  <a:latin typeface="Corbel" pitchFamily="34" charset="0"/>
                  <a:cs typeface="Arial" charset="0"/>
                </a:rPr>
                <a:t>2.5 times</a:t>
              </a:r>
              <a:r>
                <a:rPr lang="en-US" sz="2000">
                  <a:latin typeface="Corbel" pitchFamily="34" charset="0"/>
                  <a:cs typeface="Arial" charset="0"/>
                </a:rPr>
                <a:t> more likely to be behind in vaccinations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148" y="2208"/>
              <a:ext cx="148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>
                  <a:latin typeface="Corbel" pitchFamily="34" charset="0"/>
                  <a:cs typeface="Arial" charset="0"/>
                </a:rPr>
                <a:t>4 times</a:t>
              </a:r>
              <a:r>
                <a:rPr lang="en-US" sz="2000">
                  <a:latin typeface="Corbel" pitchFamily="34" charset="0"/>
                  <a:cs typeface="Arial" charset="0"/>
                </a:rPr>
                <a:t> less likely to read at grade level</a:t>
              </a: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248400" y="2101850"/>
            <a:ext cx="2362200" cy="2393950"/>
            <a:chOff x="3936" y="1334"/>
            <a:chExt cx="1488" cy="1508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936" y="1334"/>
              <a:ext cx="148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>
                  <a:latin typeface="Corbel" pitchFamily="34" charset="0"/>
                  <a:cs typeface="Arial" charset="0"/>
                </a:rPr>
                <a:t>5 times</a:t>
              </a:r>
              <a:r>
                <a:rPr lang="en-US" sz="2000">
                  <a:latin typeface="Corbel" pitchFamily="34" charset="0"/>
                  <a:cs typeface="Arial" charset="0"/>
                </a:rPr>
                <a:t> more likely</a:t>
              </a:r>
              <a:br>
                <a:rPr lang="en-US" sz="2000">
                  <a:latin typeface="Corbel" pitchFamily="34" charset="0"/>
                  <a:cs typeface="Arial" charset="0"/>
                </a:rPr>
              </a:br>
              <a:r>
                <a:rPr lang="en-US" sz="2000">
                  <a:latin typeface="Corbel" pitchFamily="34" charset="0"/>
                  <a:cs typeface="Arial" charset="0"/>
                </a:rPr>
                <a:t>to be hospitalized for diabetes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2208"/>
              <a:ext cx="148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>
                  <a:latin typeface="Corbel" pitchFamily="34" charset="0"/>
                  <a:cs typeface="Arial" charset="0"/>
                </a:rPr>
                <a:t>2 times</a:t>
              </a:r>
              <a:r>
                <a:rPr lang="en-US" sz="2000">
                  <a:latin typeface="Corbel" pitchFamily="34" charset="0"/>
                  <a:cs typeface="Arial" charset="0"/>
                </a:rPr>
                <a:t> more likely to die of heart disease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14350" y="4622800"/>
            <a:ext cx="2362200" cy="406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orbel" pitchFamily="34" charset="0"/>
                <a:cs typeface="Arial" charset="0"/>
              </a:rPr>
              <a:t>INFANT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409950" y="4622800"/>
            <a:ext cx="2362200" cy="406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orbel" pitchFamily="34" charset="0"/>
                <a:cs typeface="Arial" charset="0"/>
              </a:rPr>
              <a:t>CHILD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248400" y="4622800"/>
            <a:ext cx="2362200" cy="40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Corbel" pitchFamily="34" charset="0"/>
                <a:cs typeface="Arial" charset="0"/>
              </a:rPr>
              <a:t>ADULT</a:t>
            </a:r>
          </a:p>
        </p:txBody>
      </p: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381000" y="5029200"/>
            <a:ext cx="8318500" cy="1189038"/>
            <a:chOff x="240" y="3456"/>
            <a:chExt cx="5240" cy="667"/>
          </a:xfrm>
        </p:grpSpPr>
        <p:sp>
          <p:nvSpPr>
            <p:cNvPr id="16" name="AutoShape 16"/>
            <p:cNvSpPr>
              <a:spLocks/>
            </p:cNvSpPr>
            <p:nvPr/>
          </p:nvSpPr>
          <p:spPr bwMode="auto">
            <a:xfrm rot="5400000">
              <a:off x="2745" y="951"/>
              <a:ext cx="230" cy="5240"/>
            </a:xfrm>
            <a:prstGeom prst="rightBrace">
              <a:avLst>
                <a:gd name="adj1" fmla="val 18985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 eaLnBrk="0" hangingPunct="0"/>
              <a:endParaRPr lang="en-US">
                <a:latin typeface="Corbel" pitchFamily="34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1036" y="3696"/>
              <a:ext cx="364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200" b="1">
                  <a:latin typeface="Corbel" pitchFamily="34" charset="0"/>
                  <a:cs typeface="Arial" charset="0"/>
                </a:rPr>
                <a:t>Cumulative impact:</a:t>
              </a:r>
            </a:p>
            <a:p>
              <a:pPr algn="ctr" eaLnBrk="0" hangingPunct="0"/>
              <a:r>
                <a:rPr lang="en-US" sz="2200">
                  <a:latin typeface="Corbel" pitchFamily="34" charset="0"/>
                  <a:cs typeface="Arial" charset="0"/>
                </a:rPr>
                <a:t>15 year difference in life expectancy</a:t>
              </a:r>
            </a:p>
          </p:txBody>
        </p:sp>
      </p:grpSp>
      <p:sp>
        <p:nvSpPr>
          <p:cNvPr id="18" name="Rectangle 26"/>
          <p:cNvSpPr>
            <a:spLocks noGrp="1"/>
          </p:cNvSpPr>
          <p:nvPr/>
        </p:nvSpPr>
        <p:spPr bwMode="auto">
          <a:xfrm>
            <a:off x="228600" y="152400"/>
            <a:ext cx="89154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45720" anchor="ctr"/>
          <a:lstStyle/>
          <a:p>
            <a:pPr algn="ctr" eaLnBrk="0" hangingPunct="0"/>
            <a:r>
              <a:rPr lang="en-US" sz="3600" b="1" dirty="0">
                <a:solidFill>
                  <a:srgbClr val="77933C"/>
                </a:solidFill>
                <a:latin typeface="Tahoma" charset="0"/>
              </a:rPr>
              <a:t>Race, Income &amp; Place Impact Health</a:t>
            </a:r>
            <a:endParaRPr lang="en-US" sz="4000" b="1" dirty="0">
              <a:solidFill>
                <a:srgbClr val="77933C"/>
              </a:solidFill>
              <a:latin typeface="Tahoma" charset="0"/>
            </a:endParaRP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381000" y="6235700"/>
            <a:ext cx="876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Courtesy of Health Impact Assessment, from </a:t>
            </a:r>
            <a:r>
              <a:rPr lang="en-US" sz="1200" i="1">
                <a:latin typeface="Times New Roman" pitchFamily="18" charset="0"/>
              </a:rPr>
              <a:t>Life and Death from Unnatural Causes, </a:t>
            </a:r>
            <a:r>
              <a:rPr lang="en-US" sz="1200">
                <a:latin typeface="Times New Roman" pitchFamily="18" charset="0"/>
              </a:rPr>
              <a:t>Alameda County Public Health Department (2008)</a:t>
            </a:r>
            <a:endParaRPr lang="en-US" sz="12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Alameda Co. PLACE MATTERS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28088"/>
            <a:ext cx="8229600" cy="432511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latin typeface="+mj-lt"/>
              </a:rPr>
              <a:t>“</a:t>
            </a:r>
            <a:r>
              <a:rPr lang="en-US" sz="2400" b="1" i="1" u="sng" dirty="0" smtClean="0">
                <a:latin typeface="+mj-lt"/>
              </a:rPr>
              <a:t>Where</a:t>
            </a:r>
            <a:r>
              <a:rPr lang="en-US" sz="2400" dirty="0" smtClean="0">
                <a:latin typeface="+mj-lt"/>
              </a:rPr>
              <a:t> we live, our race, our income shapes </a:t>
            </a:r>
            <a:r>
              <a:rPr lang="en-US" sz="2400" b="1" i="1" u="sng" dirty="0" smtClean="0">
                <a:latin typeface="+mj-lt"/>
              </a:rPr>
              <a:t>how long we live</a:t>
            </a:r>
            <a:r>
              <a:rPr lang="en-US" sz="2400" dirty="0" smtClean="0">
                <a:latin typeface="+mj-lt"/>
              </a:rPr>
              <a:t>.  Children do not choose to grow up in neighborhoods with </a:t>
            </a:r>
            <a:r>
              <a:rPr lang="en-US" sz="2400" b="1" i="1" u="sng" dirty="0" smtClean="0">
                <a:latin typeface="+mj-lt"/>
              </a:rPr>
              <a:t>no grocery stores, closed parks and struggling schools</a:t>
            </a:r>
            <a:r>
              <a:rPr lang="en-US" sz="2400" dirty="0" smtClean="0">
                <a:latin typeface="+mj-lt"/>
              </a:rPr>
              <a:t>. 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The lack of opportunities for good health in some neighborhoods is rooted in persistent injustices shaped by a legacy of </a:t>
            </a:r>
            <a:r>
              <a:rPr lang="en-US" sz="2400" b="1" i="1" u="sng" dirty="0" smtClean="0">
                <a:latin typeface="+mj-lt"/>
              </a:rPr>
              <a:t>segregation, widespread disinvestment in communities of color, and exclusion of people of color from decision making venues</a:t>
            </a:r>
            <a:r>
              <a:rPr lang="en-US" sz="2400" b="1" u="sng" dirty="0" smtClean="0">
                <a:latin typeface="+mj-lt"/>
              </a:rPr>
              <a:t>. 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And so, </a:t>
            </a:r>
            <a:r>
              <a:rPr lang="en-US" sz="2400" b="1" i="1" u="sng" dirty="0" smtClean="0">
                <a:latin typeface="+mj-lt"/>
              </a:rPr>
              <a:t>the difference of a couple of miles</a:t>
            </a:r>
            <a:r>
              <a:rPr lang="en-US" sz="2400" dirty="0" smtClean="0">
                <a:latin typeface="+mj-lt"/>
              </a:rPr>
              <a:t>, the color of their skin, and poverty level adds up to 15 years of life. 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b="1" i="1" u="sng" dirty="0" smtClean="0">
                <a:latin typeface="+mj-lt"/>
              </a:rPr>
              <a:t>And from what we can tell, this difference is increasing.</a:t>
            </a:r>
            <a:r>
              <a:rPr lang="en-US" sz="2400" b="1" i="1" dirty="0" smtClean="0">
                <a:latin typeface="+mj-lt"/>
              </a:rPr>
              <a:t>”</a:t>
            </a:r>
          </a:p>
          <a:p>
            <a:endParaRPr lang="en-US" sz="2200" b="1" dirty="0" smtClean="0">
              <a:latin typeface="+mj-lt"/>
            </a:endParaRPr>
          </a:p>
          <a:p>
            <a:endParaRPr lang="en-US" sz="1000" dirty="0"/>
          </a:p>
        </p:txBody>
      </p:sp>
      <p:pic>
        <p:nvPicPr>
          <p:cNvPr id="4" name="Picture 2" descr="C:\Users\Susan Lindell Radke\AppData\Roaming\PixelMetrics\CaptureWiz\Tem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1219200" cy="780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18" name="Picture 46" descr="C:\Users\Susan Lindell Radke\AppData\Roaming\PixelMetrics\CaptureWiz\Temp\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3076575" cy="4057650"/>
          </a:xfrm>
          <a:prstGeom prst="rect">
            <a:avLst/>
          </a:prstGeom>
          <a:solidFill>
            <a:srgbClr val="009900">
              <a:alpha val="44000"/>
            </a:srgbClr>
          </a:solidFill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4582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Oakland Geography: </a:t>
            </a:r>
            <a:r>
              <a:rPr lang="en-US" dirty="0" smtClean="0"/>
              <a:t>Sample Indicators</a:t>
            </a:r>
            <a:endParaRPr lang="en-US" dirty="0"/>
          </a:p>
        </p:txBody>
      </p:sp>
      <p:pic>
        <p:nvPicPr>
          <p:cNvPr id="41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44" name="Rectangle 43"/>
          <p:cNvSpPr/>
          <p:nvPr/>
        </p:nvSpPr>
        <p:spPr>
          <a:xfrm>
            <a:off x="914400" y="6248400"/>
            <a:ext cx="792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accent6">
                    <a:lumMod val="75000"/>
                  </a:schemeClr>
                </a:solidFill>
              </a:rPr>
              <a:t>http://communityanalyst.esri.com</a:t>
            </a:r>
          </a:p>
          <a:p>
            <a:r>
              <a:rPr lang="en-US" sz="1000" i="1" dirty="0" smtClean="0">
                <a:solidFill>
                  <a:schemeClr val="accent6">
                    <a:lumMod val="75000"/>
                  </a:schemeClr>
                </a:solidFill>
              </a:rPr>
              <a:t>http://www.esri.com/library/whitepapers/pdfs/diversity-index-methodology.pdf</a:t>
            </a:r>
            <a:endParaRPr lang="en-US" sz="1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581400" y="1905000"/>
            <a:ext cx="3086100" cy="4067176"/>
            <a:chOff x="3886200" y="1828800"/>
            <a:chExt cx="3086100" cy="4067176"/>
          </a:xfrm>
        </p:grpSpPr>
        <p:pic>
          <p:nvPicPr>
            <p:cNvPr id="28710" name="Picture 38" descr="C:\Users\Susan Lindell Radke\AppData\Roaming\PixelMetrics\CaptureWiz\Temp\79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6200" y="1828800"/>
              <a:ext cx="3086100" cy="4067176"/>
            </a:xfrm>
            <a:prstGeom prst="rect">
              <a:avLst/>
            </a:prstGeom>
            <a:noFill/>
          </p:spPr>
        </p:pic>
        <p:sp>
          <p:nvSpPr>
            <p:cNvPr id="54" name="TextBox 53"/>
            <p:cNvSpPr txBox="1"/>
            <p:nvPr/>
          </p:nvSpPr>
          <p:spPr>
            <a:xfrm>
              <a:off x="3886200" y="5486400"/>
              <a:ext cx="2903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2010 Median Home Value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572000" y="1905000"/>
            <a:ext cx="3076575" cy="4057650"/>
            <a:chOff x="4267200" y="1447800"/>
            <a:chExt cx="3076575" cy="4057650"/>
          </a:xfrm>
        </p:grpSpPr>
        <p:pic>
          <p:nvPicPr>
            <p:cNvPr id="28708" name="Picture 36" descr="C:\Users\Susan Lindell Radke\AppData\Roaming\PixelMetrics\CaptureWiz\Temp\78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67200" y="1447800"/>
              <a:ext cx="3076575" cy="4057650"/>
            </a:xfrm>
            <a:prstGeom prst="rect">
              <a:avLst/>
            </a:prstGeom>
            <a:noFill/>
          </p:spPr>
        </p:pic>
        <p:sp>
          <p:nvSpPr>
            <p:cNvPr id="51" name="TextBox 50"/>
            <p:cNvSpPr txBox="1"/>
            <p:nvPr/>
          </p:nvSpPr>
          <p:spPr>
            <a:xfrm>
              <a:off x="4343400" y="4800600"/>
              <a:ext cx="26790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2010 Adults some high </a:t>
              </a:r>
            </a:p>
            <a:p>
              <a:r>
                <a:rPr lang="en-US" b="1" dirty="0" smtClean="0">
                  <a:latin typeface="+mj-lt"/>
                </a:rPr>
                <a:t>school/No diploma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62600" y="1905000"/>
            <a:ext cx="3067050" cy="4067176"/>
            <a:chOff x="381000" y="1905000"/>
            <a:chExt cx="3067050" cy="4067176"/>
          </a:xfrm>
        </p:grpSpPr>
        <p:pic>
          <p:nvPicPr>
            <p:cNvPr id="28706" name="Picture 34" descr="C:\Users\Susan Lindell Radke\AppData\Roaming\PixelMetrics\CaptureWiz\Temp\77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1000" y="1905000"/>
              <a:ext cx="3067050" cy="4067176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381000" y="5562600"/>
              <a:ext cx="289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2010 Per Capita Income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8521" y="3205250"/>
            <a:ext cx="2355011" cy="1530652"/>
            <a:chOff x="888521" y="3205250"/>
            <a:chExt cx="2355011" cy="1530652"/>
          </a:xfrm>
        </p:grpSpPr>
        <p:sp>
          <p:nvSpPr>
            <p:cNvPr id="28" name="Freeform 27"/>
            <p:cNvSpPr/>
            <p:nvPr/>
          </p:nvSpPr>
          <p:spPr>
            <a:xfrm>
              <a:off x="888521" y="3205250"/>
              <a:ext cx="2355011" cy="1530652"/>
            </a:xfrm>
            <a:custGeom>
              <a:avLst/>
              <a:gdLst>
                <a:gd name="connsiteX0" fmla="*/ 586596 w 2355011"/>
                <a:gd name="connsiteY0" fmla="*/ 29656 h 1530652"/>
                <a:gd name="connsiteX1" fmla="*/ 586596 w 2355011"/>
                <a:gd name="connsiteY1" fmla="*/ 29656 h 1530652"/>
                <a:gd name="connsiteX2" fmla="*/ 517585 w 2355011"/>
                <a:gd name="connsiteY2" fmla="*/ 3776 h 1530652"/>
                <a:gd name="connsiteX3" fmla="*/ 431321 w 2355011"/>
                <a:gd name="connsiteY3" fmla="*/ 21029 h 1530652"/>
                <a:gd name="connsiteX4" fmla="*/ 405441 w 2355011"/>
                <a:gd name="connsiteY4" fmla="*/ 46908 h 1530652"/>
                <a:gd name="connsiteX5" fmla="*/ 353683 w 2355011"/>
                <a:gd name="connsiteY5" fmla="*/ 64161 h 1530652"/>
                <a:gd name="connsiteX6" fmla="*/ 327804 w 2355011"/>
                <a:gd name="connsiteY6" fmla="*/ 81414 h 1530652"/>
                <a:gd name="connsiteX7" fmla="*/ 301924 w 2355011"/>
                <a:gd name="connsiteY7" fmla="*/ 90041 h 1530652"/>
                <a:gd name="connsiteX8" fmla="*/ 232913 w 2355011"/>
                <a:gd name="connsiteY8" fmla="*/ 107293 h 1530652"/>
                <a:gd name="connsiteX9" fmla="*/ 172528 w 2355011"/>
                <a:gd name="connsiteY9" fmla="*/ 124546 h 1530652"/>
                <a:gd name="connsiteX10" fmla="*/ 146649 w 2355011"/>
                <a:gd name="connsiteY10" fmla="*/ 141799 h 1530652"/>
                <a:gd name="connsiteX11" fmla="*/ 129396 w 2355011"/>
                <a:gd name="connsiteY11" fmla="*/ 167678 h 1530652"/>
                <a:gd name="connsiteX12" fmla="*/ 103517 w 2355011"/>
                <a:gd name="connsiteY12" fmla="*/ 176305 h 1530652"/>
                <a:gd name="connsiteX13" fmla="*/ 51758 w 2355011"/>
                <a:gd name="connsiteY13" fmla="*/ 253942 h 1530652"/>
                <a:gd name="connsiteX14" fmla="*/ 34505 w 2355011"/>
                <a:gd name="connsiteY14" fmla="*/ 279822 h 1530652"/>
                <a:gd name="connsiteX15" fmla="*/ 8626 w 2355011"/>
                <a:gd name="connsiteY15" fmla="*/ 357459 h 1530652"/>
                <a:gd name="connsiteX16" fmla="*/ 0 w 2355011"/>
                <a:gd name="connsiteY16" fmla="*/ 383339 h 1530652"/>
                <a:gd name="connsiteX17" fmla="*/ 25879 w 2355011"/>
                <a:gd name="connsiteY17" fmla="*/ 538614 h 1530652"/>
                <a:gd name="connsiteX18" fmla="*/ 103517 w 2355011"/>
                <a:gd name="connsiteY18" fmla="*/ 598999 h 1530652"/>
                <a:gd name="connsiteX19" fmla="*/ 181154 w 2355011"/>
                <a:gd name="connsiteY19" fmla="*/ 633505 h 1530652"/>
                <a:gd name="connsiteX20" fmla="*/ 267419 w 2355011"/>
                <a:gd name="connsiteY20" fmla="*/ 642131 h 1530652"/>
                <a:gd name="connsiteX21" fmla="*/ 310551 w 2355011"/>
                <a:gd name="connsiteY21" fmla="*/ 650758 h 1530652"/>
                <a:gd name="connsiteX22" fmla="*/ 672860 w 2355011"/>
                <a:gd name="connsiteY22" fmla="*/ 668010 h 1530652"/>
                <a:gd name="connsiteX23" fmla="*/ 707366 w 2355011"/>
                <a:gd name="connsiteY23" fmla="*/ 676637 h 1530652"/>
                <a:gd name="connsiteX24" fmla="*/ 733245 w 2355011"/>
                <a:gd name="connsiteY24" fmla="*/ 685263 h 1530652"/>
                <a:gd name="connsiteX25" fmla="*/ 810883 w 2355011"/>
                <a:gd name="connsiteY25" fmla="*/ 702516 h 1530652"/>
                <a:gd name="connsiteX26" fmla="*/ 879894 w 2355011"/>
                <a:gd name="connsiteY26" fmla="*/ 728395 h 1530652"/>
                <a:gd name="connsiteX27" fmla="*/ 957532 w 2355011"/>
                <a:gd name="connsiteY27" fmla="*/ 754275 h 1530652"/>
                <a:gd name="connsiteX28" fmla="*/ 983411 w 2355011"/>
                <a:gd name="connsiteY28" fmla="*/ 762901 h 1530652"/>
                <a:gd name="connsiteX29" fmla="*/ 1035170 w 2355011"/>
                <a:gd name="connsiteY29" fmla="*/ 797407 h 1530652"/>
                <a:gd name="connsiteX30" fmla="*/ 1061049 w 2355011"/>
                <a:gd name="connsiteY30" fmla="*/ 814659 h 1530652"/>
                <a:gd name="connsiteX31" fmla="*/ 1138687 w 2355011"/>
                <a:gd name="connsiteY31" fmla="*/ 883671 h 1530652"/>
                <a:gd name="connsiteX32" fmla="*/ 1155939 w 2355011"/>
                <a:gd name="connsiteY32" fmla="*/ 909550 h 1530652"/>
                <a:gd name="connsiteX33" fmla="*/ 1181819 w 2355011"/>
                <a:gd name="connsiteY33" fmla="*/ 926803 h 1530652"/>
                <a:gd name="connsiteX34" fmla="*/ 1190445 w 2355011"/>
                <a:gd name="connsiteY34" fmla="*/ 952682 h 1530652"/>
                <a:gd name="connsiteX35" fmla="*/ 1216324 w 2355011"/>
                <a:gd name="connsiteY35" fmla="*/ 987188 h 1530652"/>
                <a:gd name="connsiteX36" fmla="*/ 1224951 w 2355011"/>
                <a:gd name="connsiteY36" fmla="*/ 1013067 h 1530652"/>
                <a:gd name="connsiteX37" fmla="*/ 1276709 w 2355011"/>
                <a:gd name="connsiteY37" fmla="*/ 1056199 h 1530652"/>
                <a:gd name="connsiteX38" fmla="*/ 1311215 w 2355011"/>
                <a:gd name="connsiteY38" fmla="*/ 1099331 h 1530652"/>
                <a:gd name="connsiteX39" fmla="*/ 1328468 w 2355011"/>
                <a:gd name="connsiteY39" fmla="*/ 1125210 h 1530652"/>
                <a:gd name="connsiteX40" fmla="*/ 1354347 w 2355011"/>
                <a:gd name="connsiteY40" fmla="*/ 1159716 h 1530652"/>
                <a:gd name="connsiteX41" fmla="*/ 1388853 w 2355011"/>
                <a:gd name="connsiteY41" fmla="*/ 1202848 h 1530652"/>
                <a:gd name="connsiteX42" fmla="*/ 1449237 w 2355011"/>
                <a:gd name="connsiteY42" fmla="*/ 1271859 h 1530652"/>
                <a:gd name="connsiteX43" fmla="*/ 1457864 w 2355011"/>
                <a:gd name="connsiteY43" fmla="*/ 1297739 h 1530652"/>
                <a:gd name="connsiteX44" fmla="*/ 1492370 w 2355011"/>
                <a:gd name="connsiteY44" fmla="*/ 1349497 h 1530652"/>
                <a:gd name="connsiteX45" fmla="*/ 1570007 w 2355011"/>
                <a:gd name="connsiteY45" fmla="*/ 1401256 h 1530652"/>
                <a:gd name="connsiteX46" fmla="*/ 1621766 w 2355011"/>
                <a:gd name="connsiteY46" fmla="*/ 1435761 h 1530652"/>
                <a:gd name="connsiteX47" fmla="*/ 1647645 w 2355011"/>
                <a:gd name="connsiteY47" fmla="*/ 1453014 h 1530652"/>
                <a:gd name="connsiteX48" fmla="*/ 1699404 w 2355011"/>
                <a:gd name="connsiteY48" fmla="*/ 1478893 h 1530652"/>
                <a:gd name="connsiteX49" fmla="*/ 1751162 w 2355011"/>
                <a:gd name="connsiteY49" fmla="*/ 1496146 h 1530652"/>
                <a:gd name="connsiteX50" fmla="*/ 1802921 w 2355011"/>
                <a:gd name="connsiteY50" fmla="*/ 1513399 h 1530652"/>
                <a:gd name="connsiteX51" fmla="*/ 1828800 w 2355011"/>
                <a:gd name="connsiteY51" fmla="*/ 1522025 h 1530652"/>
                <a:gd name="connsiteX52" fmla="*/ 1932317 w 2355011"/>
                <a:gd name="connsiteY52" fmla="*/ 1530652 h 1530652"/>
                <a:gd name="connsiteX53" fmla="*/ 2078966 w 2355011"/>
                <a:gd name="connsiteY53" fmla="*/ 1522025 h 1530652"/>
                <a:gd name="connsiteX54" fmla="*/ 2130724 w 2355011"/>
                <a:gd name="connsiteY54" fmla="*/ 1513399 h 1530652"/>
                <a:gd name="connsiteX55" fmla="*/ 2182483 w 2355011"/>
                <a:gd name="connsiteY55" fmla="*/ 1478893 h 1530652"/>
                <a:gd name="connsiteX56" fmla="*/ 2199736 w 2355011"/>
                <a:gd name="connsiteY56" fmla="*/ 1453014 h 1530652"/>
                <a:gd name="connsiteX57" fmla="*/ 2251494 w 2355011"/>
                <a:gd name="connsiteY57" fmla="*/ 1418508 h 1530652"/>
                <a:gd name="connsiteX58" fmla="*/ 2260121 w 2355011"/>
                <a:gd name="connsiteY58" fmla="*/ 1392629 h 1530652"/>
                <a:gd name="connsiteX59" fmla="*/ 2286000 w 2355011"/>
                <a:gd name="connsiteY59" fmla="*/ 1375376 h 1530652"/>
                <a:gd name="connsiteX60" fmla="*/ 2303253 w 2355011"/>
                <a:gd name="connsiteY60" fmla="*/ 1349497 h 1530652"/>
                <a:gd name="connsiteX61" fmla="*/ 2311879 w 2355011"/>
                <a:gd name="connsiteY61" fmla="*/ 1323618 h 1530652"/>
                <a:gd name="connsiteX62" fmla="*/ 2329132 w 2355011"/>
                <a:gd name="connsiteY62" fmla="*/ 1297739 h 1530652"/>
                <a:gd name="connsiteX63" fmla="*/ 2337758 w 2355011"/>
                <a:gd name="connsiteY63" fmla="*/ 1237354 h 1530652"/>
                <a:gd name="connsiteX64" fmla="*/ 2355011 w 2355011"/>
                <a:gd name="connsiteY64" fmla="*/ 1185595 h 1530652"/>
                <a:gd name="connsiteX65" fmla="*/ 2337758 w 2355011"/>
                <a:gd name="connsiteY65" fmla="*/ 1116584 h 1530652"/>
                <a:gd name="connsiteX66" fmla="*/ 2294626 w 2355011"/>
                <a:gd name="connsiteY66" fmla="*/ 1064825 h 1530652"/>
                <a:gd name="connsiteX67" fmla="*/ 2251494 w 2355011"/>
                <a:gd name="connsiteY67" fmla="*/ 1021693 h 1530652"/>
                <a:gd name="connsiteX68" fmla="*/ 2234241 w 2355011"/>
                <a:gd name="connsiteY68" fmla="*/ 995814 h 1530652"/>
                <a:gd name="connsiteX69" fmla="*/ 2208362 w 2355011"/>
                <a:gd name="connsiteY69" fmla="*/ 978561 h 1530652"/>
                <a:gd name="connsiteX70" fmla="*/ 2199736 w 2355011"/>
                <a:gd name="connsiteY70" fmla="*/ 952682 h 1530652"/>
                <a:gd name="connsiteX71" fmla="*/ 2147977 w 2355011"/>
                <a:gd name="connsiteY71" fmla="*/ 918176 h 1530652"/>
                <a:gd name="connsiteX72" fmla="*/ 2122098 w 2355011"/>
                <a:gd name="connsiteY72" fmla="*/ 900924 h 1530652"/>
                <a:gd name="connsiteX73" fmla="*/ 2113471 w 2355011"/>
                <a:gd name="connsiteY73" fmla="*/ 875044 h 1530652"/>
                <a:gd name="connsiteX74" fmla="*/ 2087592 w 2355011"/>
                <a:gd name="connsiteY74" fmla="*/ 866418 h 1530652"/>
                <a:gd name="connsiteX75" fmla="*/ 2061713 w 2355011"/>
                <a:gd name="connsiteY75" fmla="*/ 849165 h 1530652"/>
                <a:gd name="connsiteX76" fmla="*/ 2009954 w 2355011"/>
                <a:gd name="connsiteY76" fmla="*/ 831912 h 1530652"/>
                <a:gd name="connsiteX77" fmla="*/ 1958196 w 2355011"/>
                <a:gd name="connsiteY77" fmla="*/ 797407 h 1530652"/>
                <a:gd name="connsiteX78" fmla="*/ 1932317 w 2355011"/>
                <a:gd name="connsiteY78" fmla="*/ 788780 h 1530652"/>
                <a:gd name="connsiteX79" fmla="*/ 1906437 w 2355011"/>
                <a:gd name="connsiteY79" fmla="*/ 771527 h 1530652"/>
                <a:gd name="connsiteX80" fmla="*/ 1854679 w 2355011"/>
                <a:gd name="connsiteY80" fmla="*/ 754275 h 1530652"/>
                <a:gd name="connsiteX81" fmla="*/ 1828800 w 2355011"/>
                <a:gd name="connsiteY81" fmla="*/ 745648 h 1530652"/>
                <a:gd name="connsiteX82" fmla="*/ 1802921 w 2355011"/>
                <a:gd name="connsiteY82" fmla="*/ 728395 h 1530652"/>
                <a:gd name="connsiteX83" fmla="*/ 1725283 w 2355011"/>
                <a:gd name="connsiteY83" fmla="*/ 702516 h 1530652"/>
                <a:gd name="connsiteX84" fmla="*/ 1673524 w 2355011"/>
                <a:gd name="connsiteY84" fmla="*/ 685263 h 1530652"/>
                <a:gd name="connsiteX85" fmla="*/ 1621766 w 2355011"/>
                <a:gd name="connsiteY85" fmla="*/ 659384 h 1530652"/>
                <a:gd name="connsiteX86" fmla="*/ 1570007 w 2355011"/>
                <a:gd name="connsiteY86" fmla="*/ 624878 h 1530652"/>
                <a:gd name="connsiteX87" fmla="*/ 1544128 w 2355011"/>
                <a:gd name="connsiteY87" fmla="*/ 607625 h 1530652"/>
                <a:gd name="connsiteX88" fmla="*/ 1457864 w 2355011"/>
                <a:gd name="connsiteY88" fmla="*/ 581746 h 1530652"/>
                <a:gd name="connsiteX89" fmla="*/ 1431985 w 2355011"/>
                <a:gd name="connsiteY89" fmla="*/ 564493 h 1530652"/>
                <a:gd name="connsiteX90" fmla="*/ 1345721 w 2355011"/>
                <a:gd name="connsiteY90" fmla="*/ 538614 h 1530652"/>
                <a:gd name="connsiteX91" fmla="*/ 1319841 w 2355011"/>
                <a:gd name="connsiteY91" fmla="*/ 521361 h 1530652"/>
                <a:gd name="connsiteX92" fmla="*/ 1268083 w 2355011"/>
                <a:gd name="connsiteY92" fmla="*/ 504108 h 1530652"/>
                <a:gd name="connsiteX93" fmla="*/ 1259456 w 2355011"/>
                <a:gd name="connsiteY93" fmla="*/ 478229 h 1530652"/>
                <a:gd name="connsiteX94" fmla="*/ 1233577 w 2355011"/>
                <a:gd name="connsiteY94" fmla="*/ 469603 h 1530652"/>
                <a:gd name="connsiteX95" fmla="*/ 1207698 w 2355011"/>
                <a:gd name="connsiteY95" fmla="*/ 452350 h 1530652"/>
                <a:gd name="connsiteX96" fmla="*/ 1190445 w 2355011"/>
                <a:gd name="connsiteY96" fmla="*/ 426471 h 1530652"/>
                <a:gd name="connsiteX97" fmla="*/ 1138687 w 2355011"/>
                <a:gd name="connsiteY97" fmla="*/ 391965 h 1530652"/>
                <a:gd name="connsiteX98" fmla="*/ 1095554 w 2355011"/>
                <a:gd name="connsiteY98" fmla="*/ 357459 h 1530652"/>
                <a:gd name="connsiteX99" fmla="*/ 1052422 w 2355011"/>
                <a:gd name="connsiteY99" fmla="*/ 322954 h 1530652"/>
                <a:gd name="connsiteX100" fmla="*/ 1026543 w 2355011"/>
                <a:gd name="connsiteY100" fmla="*/ 305701 h 1530652"/>
                <a:gd name="connsiteX101" fmla="*/ 974785 w 2355011"/>
                <a:gd name="connsiteY101" fmla="*/ 279822 h 1530652"/>
                <a:gd name="connsiteX102" fmla="*/ 931653 w 2355011"/>
                <a:gd name="connsiteY102" fmla="*/ 236690 h 1530652"/>
                <a:gd name="connsiteX103" fmla="*/ 914400 w 2355011"/>
                <a:gd name="connsiteY103" fmla="*/ 210810 h 1530652"/>
                <a:gd name="connsiteX104" fmla="*/ 862641 w 2355011"/>
                <a:gd name="connsiteY104" fmla="*/ 176305 h 1530652"/>
                <a:gd name="connsiteX105" fmla="*/ 819509 w 2355011"/>
                <a:gd name="connsiteY105" fmla="*/ 133173 h 1530652"/>
                <a:gd name="connsiteX106" fmla="*/ 767751 w 2355011"/>
                <a:gd name="connsiteY106" fmla="*/ 115920 h 1530652"/>
                <a:gd name="connsiteX107" fmla="*/ 715992 w 2355011"/>
                <a:gd name="connsiteY107" fmla="*/ 81414 h 1530652"/>
                <a:gd name="connsiteX108" fmla="*/ 664234 w 2355011"/>
                <a:gd name="connsiteY108" fmla="*/ 64161 h 1530652"/>
                <a:gd name="connsiteX109" fmla="*/ 638354 w 2355011"/>
                <a:gd name="connsiteY109" fmla="*/ 46908 h 1530652"/>
                <a:gd name="connsiteX110" fmla="*/ 612475 w 2355011"/>
                <a:gd name="connsiteY110" fmla="*/ 38282 h 1530652"/>
                <a:gd name="connsiteX111" fmla="*/ 586596 w 2355011"/>
                <a:gd name="connsiteY111" fmla="*/ 29656 h 153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55011" h="1530652">
                  <a:moveTo>
                    <a:pt x="586596" y="29656"/>
                  </a:moveTo>
                  <a:lnTo>
                    <a:pt x="586596" y="29656"/>
                  </a:lnTo>
                  <a:cubicBezTo>
                    <a:pt x="563592" y="21029"/>
                    <a:pt x="541938" y="7023"/>
                    <a:pt x="517585" y="3776"/>
                  </a:cubicBezTo>
                  <a:cubicBezTo>
                    <a:pt x="489267" y="0"/>
                    <a:pt x="458123" y="12095"/>
                    <a:pt x="431321" y="21029"/>
                  </a:cubicBezTo>
                  <a:cubicBezTo>
                    <a:pt x="422694" y="29655"/>
                    <a:pt x="416105" y="40983"/>
                    <a:pt x="405441" y="46908"/>
                  </a:cubicBezTo>
                  <a:cubicBezTo>
                    <a:pt x="389544" y="55740"/>
                    <a:pt x="353683" y="64161"/>
                    <a:pt x="353683" y="64161"/>
                  </a:cubicBezTo>
                  <a:cubicBezTo>
                    <a:pt x="345057" y="69912"/>
                    <a:pt x="337077" y="76777"/>
                    <a:pt x="327804" y="81414"/>
                  </a:cubicBezTo>
                  <a:cubicBezTo>
                    <a:pt x="319671" y="85481"/>
                    <a:pt x="310697" y="87648"/>
                    <a:pt x="301924" y="90041"/>
                  </a:cubicBezTo>
                  <a:cubicBezTo>
                    <a:pt x="279048" y="96280"/>
                    <a:pt x="255408" y="99794"/>
                    <a:pt x="232913" y="107293"/>
                  </a:cubicBezTo>
                  <a:cubicBezTo>
                    <a:pt x="195787" y="119669"/>
                    <a:pt x="215856" y="113715"/>
                    <a:pt x="172528" y="124546"/>
                  </a:cubicBezTo>
                  <a:cubicBezTo>
                    <a:pt x="163902" y="130297"/>
                    <a:pt x="153980" y="134468"/>
                    <a:pt x="146649" y="141799"/>
                  </a:cubicBezTo>
                  <a:cubicBezTo>
                    <a:pt x="139318" y="149130"/>
                    <a:pt x="137492" y="161201"/>
                    <a:pt x="129396" y="167678"/>
                  </a:cubicBezTo>
                  <a:cubicBezTo>
                    <a:pt x="122296" y="173358"/>
                    <a:pt x="112143" y="173429"/>
                    <a:pt x="103517" y="176305"/>
                  </a:cubicBezTo>
                  <a:lnTo>
                    <a:pt x="51758" y="253942"/>
                  </a:lnTo>
                  <a:lnTo>
                    <a:pt x="34505" y="279822"/>
                  </a:lnTo>
                  <a:lnTo>
                    <a:pt x="8626" y="357459"/>
                  </a:lnTo>
                  <a:lnTo>
                    <a:pt x="0" y="383339"/>
                  </a:lnTo>
                  <a:cubicBezTo>
                    <a:pt x="374" y="387827"/>
                    <a:pt x="2804" y="515539"/>
                    <a:pt x="25879" y="538614"/>
                  </a:cubicBezTo>
                  <a:cubicBezTo>
                    <a:pt x="66421" y="579156"/>
                    <a:pt x="41607" y="557725"/>
                    <a:pt x="103517" y="598999"/>
                  </a:cubicBezTo>
                  <a:cubicBezTo>
                    <a:pt x="130069" y="616700"/>
                    <a:pt x="144922" y="629882"/>
                    <a:pt x="181154" y="633505"/>
                  </a:cubicBezTo>
                  <a:lnTo>
                    <a:pt x="267419" y="642131"/>
                  </a:lnTo>
                  <a:cubicBezTo>
                    <a:pt x="281796" y="645007"/>
                    <a:pt x="296036" y="648684"/>
                    <a:pt x="310551" y="650758"/>
                  </a:cubicBezTo>
                  <a:cubicBezTo>
                    <a:pt x="434023" y="668397"/>
                    <a:pt x="539059" y="663956"/>
                    <a:pt x="672860" y="668010"/>
                  </a:cubicBezTo>
                  <a:cubicBezTo>
                    <a:pt x="684362" y="670886"/>
                    <a:pt x="695966" y="673380"/>
                    <a:pt x="707366" y="676637"/>
                  </a:cubicBezTo>
                  <a:cubicBezTo>
                    <a:pt x="716109" y="679135"/>
                    <a:pt x="724424" y="683058"/>
                    <a:pt x="733245" y="685263"/>
                  </a:cubicBezTo>
                  <a:cubicBezTo>
                    <a:pt x="804391" y="703050"/>
                    <a:pt x="748901" y="684808"/>
                    <a:pt x="810883" y="702516"/>
                  </a:cubicBezTo>
                  <a:cubicBezTo>
                    <a:pt x="840796" y="711062"/>
                    <a:pt x="846467" y="716240"/>
                    <a:pt x="879894" y="728395"/>
                  </a:cubicBezTo>
                  <a:cubicBezTo>
                    <a:pt x="905531" y="737718"/>
                    <a:pt x="931653" y="745648"/>
                    <a:pt x="957532" y="754275"/>
                  </a:cubicBezTo>
                  <a:lnTo>
                    <a:pt x="983411" y="762901"/>
                  </a:lnTo>
                  <a:lnTo>
                    <a:pt x="1035170" y="797407"/>
                  </a:lnTo>
                  <a:cubicBezTo>
                    <a:pt x="1043796" y="803158"/>
                    <a:pt x="1053718" y="807328"/>
                    <a:pt x="1061049" y="814659"/>
                  </a:cubicBezTo>
                  <a:cubicBezTo>
                    <a:pt x="1120138" y="873749"/>
                    <a:pt x="1092506" y="852884"/>
                    <a:pt x="1138687" y="883671"/>
                  </a:cubicBezTo>
                  <a:cubicBezTo>
                    <a:pt x="1144438" y="892297"/>
                    <a:pt x="1148608" y="902219"/>
                    <a:pt x="1155939" y="909550"/>
                  </a:cubicBezTo>
                  <a:cubicBezTo>
                    <a:pt x="1163270" y="916881"/>
                    <a:pt x="1175342" y="918707"/>
                    <a:pt x="1181819" y="926803"/>
                  </a:cubicBezTo>
                  <a:cubicBezTo>
                    <a:pt x="1187499" y="933903"/>
                    <a:pt x="1185934" y="944787"/>
                    <a:pt x="1190445" y="952682"/>
                  </a:cubicBezTo>
                  <a:cubicBezTo>
                    <a:pt x="1197578" y="965165"/>
                    <a:pt x="1207698" y="975686"/>
                    <a:pt x="1216324" y="987188"/>
                  </a:cubicBezTo>
                  <a:cubicBezTo>
                    <a:pt x="1219200" y="995814"/>
                    <a:pt x="1219907" y="1005501"/>
                    <a:pt x="1224951" y="1013067"/>
                  </a:cubicBezTo>
                  <a:cubicBezTo>
                    <a:pt x="1238235" y="1032993"/>
                    <a:pt x="1257613" y="1043468"/>
                    <a:pt x="1276709" y="1056199"/>
                  </a:cubicBezTo>
                  <a:cubicBezTo>
                    <a:pt x="1293504" y="1106580"/>
                    <a:pt x="1272196" y="1060312"/>
                    <a:pt x="1311215" y="1099331"/>
                  </a:cubicBezTo>
                  <a:cubicBezTo>
                    <a:pt x="1318546" y="1106662"/>
                    <a:pt x="1322442" y="1116774"/>
                    <a:pt x="1328468" y="1125210"/>
                  </a:cubicBezTo>
                  <a:cubicBezTo>
                    <a:pt x="1336825" y="1136909"/>
                    <a:pt x="1345721" y="1148214"/>
                    <a:pt x="1354347" y="1159716"/>
                  </a:cubicBezTo>
                  <a:cubicBezTo>
                    <a:pt x="1373773" y="1217995"/>
                    <a:pt x="1346831" y="1154823"/>
                    <a:pt x="1388853" y="1202848"/>
                  </a:cubicBezTo>
                  <a:cubicBezTo>
                    <a:pt x="1459301" y="1283361"/>
                    <a:pt x="1391009" y="1233042"/>
                    <a:pt x="1449237" y="1271859"/>
                  </a:cubicBezTo>
                  <a:cubicBezTo>
                    <a:pt x="1452113" y="1280486"/>
                    <a:pt x="1453448" y="1289790"/>
                    <a:pt x="1457864" y="1297739"/>
                  </a:cubicBezTo>
                  <a:cubicBezTo>
                    <a:pt x="1467934" y="1315865"/>
                    <a:pt x="1475117" y="1337995"/>
                    <a:pt x="1492370" y="1349497"/>
                  </a:cubicBezTo>
                  <a:lnTo>
                    <a:pt x="1570007" y="1401256"/>
                  </a:lnTo>
                  <a:lnTo>
                    <a:pt x="1621766" y="1435761"/>
                  </a:lnTo>
                  <a:cubicBezTo>
                    <a:pt x="1630392" y="1441512"/>
                    <a:pt x="1637809" y="1449735"/>
                    <a:pt x="1647645" y="1453014"/>
                  </a:cubicBezTo>
                  <a:cubicBezTo>
                    <a:pt x="1742035" y="1484480"/>
                    <a:pt x="1599057" y="1434295"/>
                    <a:pt x="1699404" y="1478893"/>
                  </a:cubicBezTo>
                  <a:cubicBezTo>
                    <a:pt x="1716023" y="1486279"/>
                    <a:pt x="1733909" y="1490395"/>
                    <a:pt x="1751162" y="1496146"/>
                  </a:cubicBezTo>
                  <a:lnTo>
                    <a:pt x="1802921" y="1513399"/>
                  </a:lnTo>
                  <a:cubicBezTo>
                    <a:pt x="1811547" y="1516274"/>
                    <a:pt x="1819738" y="1521270"/>
                    <a:pt x="1828800" y="1522025"/>
                  </a:cubicBezTo>
                  <a:lnTo>
                    <a:pt x="1932317" y="1530652"/>
                  </a:lnTo>
                  <a:cubicBezTo>
                    <a:pt x="1981200" y="1527776"/>
                    <a:pt x="2030183" y="1526267"/>
                    <a:pt x="2078966" y="1522025"/>
                  </a:cubicBezTo>
                  <a:cubicBezTo>
                    <a:pt x="2096391" y="1520510"/>
                    <a:pt x="2114579" y="1520126"/>
                    <a:pt x="2130724" y="1513399"/>
                  </a:cubicBezTo>
                  <a:cubicBezTo>
                    <a:pt x="2149864" y="1505424"/>
                    <a:pt x="2182483" y="1478893"/>
                    <a:pt x="2182483" y="1478893"/>
                  </a:cubicBezTo>
                  <a:cubicBezTo>
                    <a:pt x="2188234" y="1470267"/>
                    <a:pt x="2191934" y="1459841"/>
                    <a:pt x="2199736" y="1453014"/>
                  </a:cubicBezTo>
                  <a:cubicBezTo>
                    <a:pt x="2215341" y="1439360"/>
                    <a:pt x="2251494" y="1418508"/>
                    <a:pt x="2251494" y="1418508"/>
                  </a:cubicBezTo>
                  <a:cubicBezTo>
                    <a:pt x="2254370" y="1409882"/>
                    <a:pt x="2254441" y="1399729"/>
                    <a:pt x="2260121" y="1392629"/>
                  </a:cubicBezTo>
                  <a:cubicBezTo>
                    <a:pt x="2266598" y="1384533"/>
                    <a:pt x="2278669" y="1382707"/>
                    <a:pt x="2286000" y="1375376"/>
                  </a:cubicBezTo>
                  <a:cubicBezTo>
                    <a:pt x="2293331" y="1368045"/>
                    <a:pt x="2297502" y="1358123"/>
                    <a:pt x="2303253" y="1349497"/>
                  </a:cubicBezTo>
                  <a:cubicBezTo>
                    <a:pt x="2306128" y="1340871"/>
                    <a:pt x="2307813" y="1331751"/>
                    <a:pt x="2311879" y="1323618"/>
                  </a:cubicBezTo>
                  <a:cubicBezTo>
                    <a:pt x="2316516" y="1314345"/>
                    <a:pt x="2326153" y="1307669"/>
                    <a:pt x="2329132" y="1297739"/>
                  </a:cubicBezTo>
                  <a:cubicBezTo>
                    <a:pt x="2334975" y="1278264"/>
                    <a:pt x="2333186" y="1257166"/>
                    <a:pt x="2337758" y="1237354"/>
                  </a:cubicBezTo>
                  <a:cubicBezTo>
                    <a:pt x="2341847" y="1219633"/>
                    <a:pt x="2355011" y="1185595"/>
                    <a:pt x="2355011" y="1185595"/>
                  </a:cubicBezTo>
                  <a:cubicBezTo>
                    <a:pt x="2351729" y="1169185"/>
                    <a:pt x="2346602" y="1134271"/>
                    <a:pt x="2337758" y="1116584"/>
                  </a:cubicBezTo>
                  <a:cubicBezTo>
                    <a:pt x="2321695" y="1084459"/>
                    <a:pt x="2318472" y="1093441"/>
                    <a:pt x="2294626" y="1064825"/>
                  </a:cubicBezTo>
                  <a:cubicBezTo>
                    <a:pt x="2258684" y="1021694"/>
                    <a:pt x="2298937" y="1053322"/>
                    <a:pt x="2251494" y="1021693"/>
                  </a:cubicBezTo>
                  <a:cubicBezTo>
                    <a:pt x="2245743" y="1013067"/>
                    <a:pt x="2241572" y="1003145"/>
                    <a:pt x="2234241" y="995814"/>
                  </a:cubicBezTo>
                  <a:cubicBezTo>
                    <a:pt x="2226910" y="988483"/>
                    <a:pt x="2214839" y="986657"/>
                    <a:pt x="2208362" y="978561"/>
                  </a:cubicBezTo>
                  <a:cubicBezTo>
                    <a:pt x="2202682" y="971461"/>
                    <a:pt x="2206166" y="959112"/>
                    <a:pt x="2199736" y="952682"/>
                  </a:cubicBezTo>
                  <a:cubicBezTo>
                    <a:pt x="2185074" y="938020"/>
                    <a:pt x="2165230" y="929678"/>
                    <a:pt x="2147977" y="918176"/>
                  </a:cubicBezTo>
                  <a:lnTo>
                    <a:pt x="2122098" y="900924"/>
                  </a:lnTo>
                  <a:cubicBezTo>
                    <a:pt x="2119222" y="892297"/>
                    <a:pt x="2119901" y="881474"/>
                    <a:pt x="2113471" y="875044"/>
                  </a:cubicBezTo>
                  <a:cubicBezTo>
                    <a:pt x="2107041" y="868614"/>
                    <a:pt x="2095725" y="870484"/>
                    <a:pt x="2087592" y="866418"/>
                  </a:cubicBezTo>
                  <a:cubicBezTo>
                    <a:pt x="2078319" y="861781"/>
                    <a:pt x="2071187" y="853376"/>
                    <a:pt x="2061713" y="849165"/>
                  </a:cubicBezTo>
                  <a:cubicBezTo>
                    <a:pt x="2045094" y="841779"/>
                    <a:pt x="2025086" y="842000"/>
                    <a:pt x="2009954" y="831912"/>
                  </a:cubicBezTo>
                  <a:cubicBezTo>
                    <a:pt x="1992701" y="820410"/>
                    <a:pt x="1977867" y="803964"/>
                    <a:pt x="1958196" y="797407"/>
                  </a:cubicBezTo>
                  <a:cubicBezTo>
                    <a:pt x="1949570" y="794531"/>
                    <a:pt x="1940450" y="792847"/>
                    <a:pt x="1932317" y="788780"/>
                  </a:cubicBezTo>
                  <a:cubicBezTo>
                    <a:pt x="1923044" y="784143"/>
                    <a:pt x="1915911" y="775738"/>
                    <a:pt x="1906437" y="771527"/>
                  </a:cubicBezTo>
                  <a:cubicBezTo>
                    <a:pt x="1889819" y="764141"/>
                    <a:pt x="1871932" y="760026"/>
                    <a:pt x="1854679" y="754275"/>
                  </a:cubicBezTo>
                  <a:cubicBezTo>
                    <a:pt x="1846053" y="751400"/>
                    <a:pt x="1836366" y="750692"/>
                    <a:pt x="1828800" y="745648"/>
                  </a:cubicBezTo>
                  <a:cubicBezTo>
                    <a:pt x="1820174" y="739897"/>
                    <a:pt x="1812395" y="732606"/>
                    <a:pt x="1802921" y="728395"/>
                  </a:cubicBezTo>
                  <a:cubicBezTo>
                    <a:pt x="1802914" y="728392"/>
                    <a:pt x="1738227" y="706830"/>
                    <a:pt x="1725283" y="702516"/>
                  </a:cubicBezTo>
                  <a:cubicBezTo>
                    <a:pt x="1725279" y="702515"/>
                    <a:pt x="1673527" y="685265"/>
                    <a:pt x="1673524" y="685263"/>
                  </a:cubicBezTo>
                  <a:cubicBezTo>
                    <a:pt x="1640079" y="662966"/>
                    <a:pt x="1657481" y="671288"/>
                    <a:pt x="1621766" y="659384"/>
                  </a:cubicBezTo>
                  <a:lnTo>
                    <a:pt x="1570007" y="624878"/>
                  </a:lnTo>
                  <a:cubicBezTo>
                    <a:pt x="1561381" y="619127"/>
                    <a:pt x="1553964" y="610903"/>
                    <a:pt x="1544128" y="607625"/>
                  </a:cubicBezTo>
                  <a:cubicBezTo>
                    <a:pt x="1481122" y="586624"/>
                    <a:pt x="1510013" y="594784"/>
                    <a:pt x="1457864" y="581746"/>
                  </a:cubicBezTo>
                  <a:cubicBezTo>
                    <a:pt x="1449238" y="575995"/>
                    <a:pt x="1441514" y="568577"/>
                    <a:pt x="1431985" y="564493"/>
                  </a:cubicBezTo>
                  <a:cubicBezTo>
                    <a:pt x="1398225" y="550024"/>
                    <a:pt x="1380520" y="561813"/>
                    <a:pt x="1345721" y="538614"/>
                  </a:cubicBezTo>
                  <a:cubicBezTo>
                    <a:pt x="1337094" y="532863"/>
                    <a:pt x="1329315" y="525572"/>
                    <a:pt x="1319841" y="521361"/>
                  </a:cubicBezTo>
                  <a:cubicBezTo>
                    <a:pt x="1303222" y="513975"/>
                    <a:pt x="1268083" y="504108"/>
                    <a:pt x="1268083" y="504108"/>
                  </a:cubicBezTo>
                  <a:cubicBezTo>
                    <a:pt x="1265207" y="495482"/>
                    <a:pt x="1265886" y="484659"/>
                    <a:pt x="1259456" y="478229"/>
                  </a:cubicBezTo>
                  <a:cubicBezTo>
                    <a:pt x="1253026" y="471799"/>
                    <a:pt x="1241710" y="473669"/>
                    <a:pt x="1233577" y="469603"/>
                  </a:cubicBezTo>
                  <a:cubicBezTo>
                    <a:pt x="1224304" y="464966"/>
                    <a:pt x="1216324" y="458101"/>
                    <a:pt x="1207698" y="452350"/>
                  </a:cubicBezTo>
                  <a:cubicBezTo>
                    <a:pt x="1201947" y="443724"/>
                    <a:pt x="1198247" y="433298"/>
                    <a:pt x="1190445" y="426471"/>
                  </a:cubicBezTo>
                  <a:cubicBezTo>
                    <a:pt x="1174840" y="412817"/>
                    <a:pt x="1138687" y="391965"/>
                    <a:pt x="1138687" y="391965"/>
                  </a:cubicBezTo>
                  <a:cubicBezTo>
                    <a:pt x="1089242" y="317798"/>
                    <a:pt x="1155081" y="405081"/>
                    <a:pt x="1095554" y="357459"/>
                  </a:cubicBezTo>
                  <a:cubicBezTo>
                    <a:pt x="1039814" y="312867"/>
                    <a:pt x="1117471" y="344635"/>
                    <a:pt x="1052422" y="322954"/>
                  </a:cubicBezTo>
                  <a:cubicBezTo>
                    <a:pt x="1043796" y="317203"/>
                    <a:pt x="1035816" y="310338"/>
                    <a:pt x="1026543" y="305701"/>
                  </a:cubicBezTo>
                  <a:cubicBezTo>
                    <a:pt x="955114" y="269986"/>
                    <a:pt x="1048951" y="329267"/>
                    <a:pt x="974785" y="279822"/>
                  </a:cubicBezTo>
                  <a:cubicBezTo>
                    <a:pt x="928776" y="210807"/>
                    <a:pt x="989163" y="294200"/>
                    <a:pt x="931653" y="236690"/>
                  </a:cubicBezTo>
                  <a:cubicBezTo>
                    <a:pt x="924322" y="229359"/>
                    <a:pt x="922203" y="217637"/>
                    <a:pt x="914400" y="210810"/>
                  </a:cubicBezTo>
                  <a:cubicBezTo>
                    <a:pt x="898795" y="197156"/>
                    <a:pt x="862641" y="176305"/>
                    <a:pt x="862641" y="176305"/>
                  </a:cubicBezTo>
                  <a:cubicBezTo>
                    <a:pt x="846901" y="152695"/>
                    <a:pt x="846751" y="145281"/>
                    <a:pt x="819509" y="133173"/>
                  </a:cubicBezTo>
                  <a:cubicBezTo>
                    <a:pt x="802890" y="125787"/>
                    <a:pt x="767751" y="115920"/>
                    <a:pt x="767751" y="115920"/>
                  </a:cubicBezTo>
                  <a:cubicBezTo>
                    <a:pt x="750498" y="104418"/>
                    <a:pt x="735663" y="87971"/>
                    <a:pt x="715992" y="81414"/>
                  </a:cubicBezTo>
                  <a:cubicBezTo>
                    <a:pt x="698739" y="75663"/>
                    <a:pt x="679366" y="74249"/>
                    <a:pt x="664234" y="64161"/>
                  </a:cubicBezTo>
                  <a:cubicBezTo>
                    <a:pt x="655607" y="58410"/>
                    <a:pt x="647627" y="51545"/>
                    <a:pt x="638354" y="46908"/>
                  </a:cubicBezTo>
                  <a:cubicBezTo>
                    <a:pt x="630221" y="42842"/>
                    <a:pt x="620918" y="41659"/>
                    <a:pt x="612475" y="38282"/>
                  </a:cubicBezTo>
                  <a:cubicBezTo>
                    <a:pt x="606505" y="35894"/>
                    <a:pt x="590909" y="31094"/>
                    <a:pt x="586596" y="2965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57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 rot="1680000">
              <a:off x="1662991" y="3761307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  <a:cs typeface="Aharoni" pitchFamily="2" charset="-79"/>
                </a:rPr>
                <a:t>Flatlands</a:t>
              </a:r>
              <a:endParaRPr lang="en-US" sz="1200" b="1" dirty="0">
                <a:latin typeface="+mj-lt"/>
                <a:cs typeface="Aharoni" pitchFamily="2" charset="-79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558484" y="2674189"/>
            <a:ext cx="1779939" cy="1453729"/>
            <a:chOff x="1558484" y="2674189"/>
            <a:chExt cx="1779939" cy="1453729"/>
          </a:xfrm>
        </p:grpSpPr>
        <p:sp>
          <p:nvSpPr>
            <p:cNvPr id="30" name="Freeform 29"/>
            <p:cNvSpPr/>
            <p:nvPr/>
          </p:nvSpPr>
          <p:spPr>
            <a:xfrm>
              <a:off x="1558484" y="2674189"/>
              <a:ext cx="1779939" cy="1453729"/>
            </a:xfrm>
            <a:custGeom>
              <a:avLst/>
              <a:gdLst>
                <a:gd name="connsiteX0" fmla="*/ 347954 w 1779939"/>
                <a:gd name="connsiteY0" fmla="*/ 0 h 1453729"/>
                <a:gd name="connsiteX1" fmla="*/ 347954 w 1779939"/>
                <a:gd name="connsiteY1" fmla="*/ 0 h 1453729"/>
                <a:gd name="connsiteX2" fmla="*/ 218558 w 1779939"/>
                <a:gd name="connsiteY2" fmla="*/ 17253 h 1453729"/>
                <a:gd name="connsiteX3" fmla="*/ 166799 w 1779939"/>
                <a:gd name="connsiteY3" fmla="*/ 34505 h 1453729"/>
                <a:gd name="connsiteX4" fmla="*/ 140920 w 1779939"/>
                <a:gd name="connsiteY4" fmla="*/ 51758 h 1453729"/>
                <a:gd name="connsiteX5" fmla="*/ 115041 w 1779939"/>
                <a:gd name="connsiteY5" fmla="*/ 60385 h 1453729"/>
                <a:gd name="connsiteX6" fmla="*/ 63282 w 1779939"/>
                <a:gd name="connsiteY6" fmla="*/ 94890 h 1453729"/>
                <a:gd name="connsiteX7" fmla="*/ 28776 w 1779939"/>
                <a:gd name="connsiteY7" fmla="*/ 172528 h 1453729"/>
                <a:gd name="connsiteX8" fmla="*/ 20150 w 1779939"/>
                <a:gd name="connsiteY8" fmla="*/ 207034 h 1453729"/>
                <a:gd name="connsiteX9" fmla="*/ 20150 w 1779939"/>
                <a:gd name="connsiteY9" fmla="*/ 508958 h 1453729"/>
                <a:gd name="connsiteX10" fmla="*/ 37403 w 1779939"/>
                <a:gd name="connsiteY10" fmla="*/ 577969 h 1453729"/>
                <a:gd name="connsiteX11" fmla="*/ 71908 w 1779939"/>
                <a:gd name="connsiteY11" fmla="*/ 629728 h 1453729"/>
                <a:gd name="connsiteX12" fmla="*/ 123667 w 1779939"/>
                <a:gd name="connsiteY12" fmla="*/ 672860 h 1453729"/>
                <a:gd name="connsiteX13" fmla="*/ 175425 w 1779939"/>
                <a:gd name="connsiteY13" fmla="*/ 707366 h 1453729"/>
                <a:gd name="connsiteX14" fmla="*/ 227184 w 1779939"/>
                <a:gd name="connsiteY14" fmla="*/ 741871 h 1453729"/>
                <a:gd name="connsiteX15" fmla="*/ 253063 w 1779939"/>
                <a:gd name="connsiteY15" fmla="*/ 759124 h 1453729"/>
                <a:gd name="connsiteX16" fmla="*/ 304822 w 1779939"/>
                <a:gd name="connsiteY16" fmla="*/ 776377 h 1453729"/>
                <a:gd name="connsiteX17" fmla="*/ 382459 w 1779939"/>
                <a:gd name="connsiteY17" fmla="*/ 819509 h 1453729"/>
                <a:gd name="connsiteX18" fmla="*/ 434218 w 1779939"/>
                <a:gd name="connsiteY18" fmla="*/ 871268 h 1453729"/>
                <a:gd name="connsiteX19" fmla="*/ 468724 w 1779939"/>
                <a:gd name="connsiteY19" fmla="*/ 888520 h 1453729"/>
                <a:gd name="connsiteX20" fmla="*/ 494603 w 1779939"/>
                <a:gd name="connsiteY20" fmla="*/ 905773 h 1453729"/>
                <a:gd name="connsiteX21" fmla="*/ 520482 w 1779939"/>
                <a:gd name="connsiteY21" fmla="*/ 914400 h 1453729"/>
                <a:gd name="connsiteX22" fmla="*/ 554988 w 1779939"/>
                <a:gd name="connsiteY22" fmla="*/ 931653 h 1453729"/>
                <a:gd name="connsiteX23" fmla="*/ 572241 w 1779939"/>
                <a:gd name="connsiteY23" fmla="*/ 957532 h 1453729"/>
                <a:gd name="connsiteX24" fmla="*/ 598120 w 1779939"/>
                <a:gd name="connsiteY24" fmla="*/ 966158 h 1453729"/>
                <a:gd name="connsiteX25" fmla="*/ 649878 w 1779939"/>
                <a:gd name="connsiteY25" fmla="*/ 992037 h 1453729"/>
                <a:gd name="connsiteX26" fmla="*/ 701637 w 1779939"/>
                <a:gd name="connsiteY26" fmla="*/ 1017917 h 1453729"/>
                <a:gd name="connsiteX27" fmla="*/ 727516 w 1779939"/>
                <a:gd name="connsiteY27" fmla="*/ 1035169 h 1453729"/>
                <a:gd name="connsiteX28" fmla="*/ 796527 w 1779939"/>
                <a:gd name="connsiteY28" fmla="*/ 1052422 h 1453729"/>
                <a:gd name="connsiteX29" fmla="*/ 856912 w 1779939"/>
                <a:gd name="connsiteY29" fmla="*/ 1078302 h 1453729"/>
                <a:gd name="connsiteX30" fmla="*/ 891418 w 1779939"/>
                <a:gd name="connsiteY30" fmla="*/ 1095554 h 1453729"/>
                <a:gd name="connsiteX31" fmla="*/ 934550 w 1779939"/>
                <a:gd name="connsiteY31" fmla="*/ 1112807 h 1453729"/>
                <a:gd name="connsiteX32" fmla="*/ 969056 w 1779939"/>
                <a:gd name="connsiteY32" fmla="*/ 1130060 h 1453729"/>
                <a:gd name="connsiteX33" fmla="*/ 1029441 w 1779939"/>
                <a:gd name="connsiteY33" fmla="*/ 1147313 h 1453729"/>
                <a:gd name="connsiteX34" fmla="*/ 1055320 w 1779939"/>
                <a:gd name="connsiteY34" fmla="*/ 1164566 h 1453729"/>
                <a:gd name="connsiteX35" fmla="*/ 1089825 w 1779939"/>
                <a:gd name="connsiteY35" fmla="*/ 1173192 h 1453729"/>
                <a:gd name="connsiteX36" fmla="*/ 1150210 w 1779939"/>
                <a:gd name="connsiteY36" fmla="*/ 1190445 h 1453729"/>
                <a:gd name="connsiteX37" fmla="*/ 1176090 w 1779939"/>
                <a:gd name="connsiteY37" fmla="*/ 1199071 h 1453729"/>
                <a:gd name="connsiteX38" fmla="*/ 1262354 w 1779939"/>
                <a:gd name="connsiteY38" fmla="*/ 1224951 h 1453729"/>
                <a:gd name="connsiteX39" fmla="*/ 1296859 w 1779939"/>
                <a:gd name="connsiteY39" fmla="*/ 1242203 h 1453729"/>
                <a:gd name="connsiteX40" fmla="*/ 1322739 w 1779939"/>
                <a:gd name="connsiteY40" fmla="*/ 1268083 h 1453729"/>
                <a:gd name="connsiteX41" fmla="*/ 1348618 w 1779939"/>
                <a:gd name="connsiteY41" fmla="*/ 1276709 h 1453729"/>
                <a:gd name="connsiteX42" fmla="*/ 1383124 w 1779939"/>
                <a:gd name="connsiteY42" fmla="*/ 1293962 h 1453729"/>
                <a:gd name="connsiteX43" fmla="*/ 1443508 w 1779939"/>
                <a:gd name="connsiteY43" fmla="*/ 1328468 h 1453729"/>
                <a:gd name="connsiteX44" fmla="*/ 1478014 w 1779939"/>
                <a:gd name="connsiteY44" fmla="*/ 1337094 h 1453729"/>
                <a:gd name="connsiteX45" fmla="*/ 1503893 w 1779939"/>
                <a:gd name="connsiteY45" fmla="*/ 1354347 h 1453729"/>
                <a:gd name="connsiteX46" fmla="*/ 1555652 w 1779939"/>
                <a:gd name="connsiteY46" fmla="*/ 1397479 h 1453729"/>
                <a:gd name="connsiteX47" fmla="*/ 1581531 w 1779939"/>
                <a:gd name="connsiteY47" fmla="*/ 1406105 h 1453729"/>
                <a:gd name="connsiteX48" fmla="*/ 1607410 w 1779939"/>
                <a:gd name="connsiteY48" fmla="*/ 1423358 h 1453729"/>
                <a:gd name="connsiteX49" fmla="*/ 1633290 w 1779939"/>
                <a:gd name="connsiteY49" fmla="*/ 1449237 h 1453729"/>
                <a:gd name="connsiteX50" fmla="*/ 1728180 w 1779939"/>
                <a:gd name="connsiteY50" fmla="*/ 1440611 h 1453729"/>
                <a:gd name="connsiteX51" fmla="*/ 1771312 w 1779939"/>
                <a:gd name="connsiteY51" fmla="*/ 1362973 h 1453729"/>
                <a:gd name="connsiteX52" fmla="*/ 1779939 w 1779939"/>
                <a:gd name="connsiteY52" fmla="*/ 1311215 h 1453729"/>
                <a:gd name="connsiteX53" fmla="*/ 1762686 w 1779939"/>
                <a:gd name="connsiteY53" fmla="*/ 1173192 h 1453729"/>
                <a:gd name="connsiteX54" fmla="*/ 1754059 w 1779939"/>
                <a:gd name="connsiteY54" fmla="*/ 1147313 h 1453729"/>
                <a:gd name="connsiteX55" fmla="*/ 1745433 w 1779939"/>
                <a:gd name="connsiteY55" fmla="*/ 1112807 h 1453729"/>
                <a:gd name="connsiteX56" fmla="*/ 1719554 w 1779939"/>
                <a:gd name="connsiteY56" fmla="*/ 1078302 h 1453729"/>
                <a:gd name="connsiteX57" fmla="*/ 1676422 w 1779939"/>
                <a:gd name="connsiteY57" fmla="*/ 1035169 h 1453729"/>
                <a:gd name="connsiteX58" fmla="*/ 1616037 w 1779939"/>
                <a:gd name="connsiteY58" fmla="*/ 957532 h 1453729"/>
                <a:gd name="connsiteX59" fmla="*/ 1581531 w 1779939"/>
                <a:gd name="connsiteY59" fmla="*/ 931653 h 1453729"/>
                <a:gd name="connsiteX60" fmla="*/ 1555652 w 1779939"/>
                <a:gd name="connsiteY60" fmla="*/ 905773 h 1453729"/>
                <a:gd name="connsiteX61" fmla="*/ 1538399 w 1779939"/>
                <a:gd name="connsiteY61" fmla="*/ 879894 h 1453729"/>
                <a:gd name="connsiteX62" fmla="*/ 1512520 w 1779939"/>
                <a:gd name="connsiteY62" fmla="*/ 871268 h 1453729"/>
                <a:gd name="connsiteX63" fmla="*/ 1452135 w 1779939"/>
                <a:gd name="connsiteY63" fmla="*/ 819509 h 1453729"/>
                <a:gd name="connsiteX64" fmla="*/ 1400376 w 1779939"/>
                <a:gd name="connsiteY64" fmla="*/ 767751 h 1453729"/>
                <a:gd name="connsiteX65" fmla="*/ 1365871 w 1779939"/>
                <a:gd name="connsiteY65" fmla="*/ 750498 h 1453729"/>
                <a:gd name="connsiteX66" fmla="*/ 1339991 w 1779939"/>
                <a:gd name="connsiteY66" fmla="*/ 724619 h 1453729"/>
                <a:gd name="connsiteX67" fmla="*/ 1314112 w 1779939"/>
                <a:gd name="connsiteY67" fmla="*/ 707366 h 1453729"/>
                <a:gd name="connsiteX68" fmla="*/ 1262354 w 1779939"/>
                <a:gd name="connsiteY68" fmla="*/ 672860 h 1453729"/>
                <a:gd name="connsiteX69" fmla="*/ 1227848 w 1779939"/>
                <a:gd name="connsiteY69" fmla="*/ 638354 h 1453729"/>
                <a:gd name="connsiteX70" fmla="*/ 1201969 w 1779939"/>
                <a:gd name="connsiteY70" fmla="*/ 621102 h 1453729"/>
                <a:gd name="connsiteX71" fmla="*/ 1167463 w 1779939"/>
                <a:gd name="connsiteY71" fmla="*/ 595222 h 1453729"/>
                <a:gd name="connsiteX72" fmla="*/ 1115705 w 1779939"/>
                <a:gd name="connsiteY72" fmla="*/ 560717 h 1453729"/>
                <a:gd name="connsiteX73" fmla="*/ 1107078 w 1779939"/>
                <a:gd name="connsiteY73" fmla="*/ 534837 h 1453729"/>
                <a:gd name="connsiteX74" fmla="*/ 1081199 w 1779939"/>
                <a:gd name="connsiteY74" fmla="*/ 508958 h 1453729"/>
                <a:gd name="connsiteX75" fmla="*/ 1020814 w 1779939"/>
                <a:gd name="connsiteY75" fmla="*/ 474453 h 1453729"/>
                <a:gd name="connsiteX76" fmla="*/ 994935 w 1779939"/>
                <a:gd name="connsiteY76" fmla="*/ 439947 h 1453729"/>
                <a:gd name="connsiteX77" fmla="*/ 951803 w 1779939"/>
                <a:gd name="connsiteY77" fmla="*/ 379562 h 1453729"/>
                <a:gd name="connsiteX78" fmla="*/ 925924 w 1779939"/>
                <a:gd name="connsiteY78" fmla="*/ 353683 h 1453729"/>
                <a:gd name="connsiteX79" fmla="*/ 908671 w 1779939"/>
                <a:gd name="connsiteY79" fmla="*/ 319177 h 1453729"/>
                <a:gd name="connsiteX80" fmla="*/ 882791 w 1779939"/>
                <a:gd name="connsiteY80" fmla="*/ 293298 h 1453729"/>
                <a:gd name="connsiteX81" fmla="*/ 848286 w 1779939"/>
                <a:gd name="connsiteY81" fmla="*/ 241539 h 1453729"/>
                <a:gd name="connsiteX82" fmla="*/ 831033 w 1779939"/>
                <a:gd name="connsiteY82" fmla="*/ 215660 h 1453729"/>
                <a:gd name="connsiteX83" fmla="*/ 805154 w 1779939"/>
                <a:gd name="connsiteY83" fmla="*/ 198407 h 1453729"/>
                <a:gd name="connsiteX84" fmla="*/ 796527 w 1779939"/>
                <a:gd name="connsiteY84" fmla="*/ 172528 h 1453729"/>
                <a:gd name="connsiteX85" fmla="*/ 744769 w 1779939"/>
                <a:gd name="connsiteY85" fmla="*/ 146649 h 1453729"/>
                <a:gd name="connsiteX86" fmla="*/ 667131 w 1779939"/>
                <a:gd name="connsiteY86" fmla="*/ 112143 h 1453729"/>
                <a:gd name="connsiteX87" fmla="*/ 641252 w 1779939"/>
                <a:gd name="connsiteY87" fmla="*/ 103517 h 1453729"/>
                <a:gd name="connsiteX88" fmla="*/ 563614 w 1779939"/>
                <a:gd name="connsiteY88" fmla="*/ 69011 h 1453729"/>
                <a:gd name="connsiteX89" fmla="*/ 529108 w 1779939"/>
                <a:gd name="connsiteY89" fmla="*/ 51758 h 1453729"/>
                <a:gd name="connsiteX90" fmla="*/ 477350 w 1779939"/>
                <a:gd name="connsiteY90" fmla="*/ 34505 h 1453729"/>
                <a:gd name="connsiteX91" fmla="*/ 451471 w 1779939"/>
                <a:gd name="connsiteY91" fmla="*/ 17253 h 1453729"/>
                <a:gd name="connsiteX92" fmla="*/ 416965 w 1779939"/>
                <a:gd name="connsiteY92" fmla="*/ 8626 h 1453729"/>
                <a:gd name="connsiteX93" fmla="*/ 391086 w 1779939"/>
                <a:gd name="connsiteY93" fmla="*/ 0 h 1453729"/>
                <a:gd name="connsiteX94" fmla="*/ 347954 w 1779939"/>
                <a:gd name="connsiteY94" fmla="*/ 0 h 145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1779939" h="1453729">
                  <a:moveTo>
                    <a:pt x="347954" y="0"/>
                  </a:moveTo>
                  <a:lnTo>
                    <a:pt x="347954" y="0"/>
                  </a:lnTo>
                  <a:cubicBezTo>
                    <a:pt x="306396" y="4156"/>
                    <a:pt x="259942" y="5967"/>
                    <a:pt x="218558" y="17253"/>
                  </a:cubicBezTo>
                  <a:cubicBezTo>
                    <a:pt x="201013" y="22038"/>
                    <a:pt x="166799" y="34505"/>
                    <a:pt x="166799" y="34505"/>
                  </a:cubicBezTo>
                  <a:cubicBezTo>
                    <a:pt x="158173" y="40256"/>
                    <a:pt x="150193" y="47121"/>
                    <a:pt x="140920" y="51758"/>
                  </a:cubicBezTo>
                  <a:cubicBezTo>
                    <a:pt x="132787" y="55825"/>
                    <a:pt x="122990" y="55969"/>
                    <a:pt x="115041" y="60385"/>
                  </a:cubicBezTo>
                  <a:cubicBezTo>
                    <a:pt x="96915" y="70455"/>
                    <a:pt x="63282" y="94890"/>
                    <a:pt x="63282" y="94890"/>
                  </a:cubicBezTo>
                  <a:cubicBezTo>
                    <a:pt x="42750" y="156485"/>
                    <a:pt x="56117" y="131517"/>
                    <a:pt x="28776" y="172528"/>
                  </a:cubicBezTo>
                  <a:cubicBezTo>
                    <a:pt x="25901" y="184030"/>
                    <a:pt x="22271" y="195369"/>
                    <a:pt x="20150" y="207034"/>
                  </a:cubicBezTo>
                  <a:cubicBezTo>
                    <a:pt x="0" y="317866"/>
                    <a:pt x="11318" y="363226"/>
                    <a:pt x="20150" y="508958"/>
                  </a:cubicBezTo>
                  <a:cubicBezTo>
                    <a:pt x="20671" y="517547"/>
                    <a:pt x="30272" y="565133"/>
                    <a:pt x="37403" y="577969"/>
                  </a:cubicBezTo>
                  <a:cubicBezTo>
                    <a:pt x="47473" y="596095"/>
                    <a:pt x="54655" y="618226"/>
                    <a:pt x="71908" y="629728"/>
                  </a:cubicBezTo>
                  <a:cubicBezTo>
                    <a:pt x="164374" y="691371"/>
                    <a:pt x="24052" y="595381"/>
                    <a:pt x="123667" y="672860"/>
                  </a:cubicBezTo>
                  <a:cubicBezTo>
                    <a:pt x="140034" y="685590"/>
                    <a:pt x="158172" y="695864"/>
                    <a:pt x="175425" y="707366"/>
                  </a:cubicBezTo>
                  <a:lnTo>
                    <a:pt x="227184" y="741871"/>
                  </a:lnTo>
                  <a:cubicBezTo>
                    <a:pt x="235810" y="747622"/>
                    <a:pt x="243227" y="755845"/>
                    <a:pt x="253063" y="759124"/>
                  </a:cubicBezTo>
                  <a:lnTo>
                    <a:pt x="304822" y="776377"/>
                  </a:lnTo>
                  <a:cubicBezTo>
                    <a:pt x="364146" y="815927"/>
                    <a:pt x="336909" y="804326"/>
                    <a:pt x="382459" y="819509"/>
                  </a:cubicBezTo>
                  <a:cubicBezTo>
                    <a:pt x="399712" y="836762"/>
                    <a:pt x="412394" y="860357"/>
                    <a:pt x="434218" y="871268"/>
                  </a:cubicBezTo>
                  <a:cubicBezTo>
                    <a:pt x="445720" y="877019"/>
                    <a:pt x="457559" y="882140"/>
                    <a:pt x="468724" y="888520"/>
                  </a:cubicBezTo>
                  <a:cubicBezTo>
                    <a:pt x="477726" y="893664"/>
                    <a:pt x="485330" y="901136"/>
                    <a:pt x="494603" y="905773"/>
                  </a:cubicBezTo>
                  <a:cubicBezTo>
                    <a:pt x="502736" y="909840"/>
                    <a:pt x="512124" y="910818"/>
                    <a:pt x="520482" y="914400"/>
                  </a:cubicBezTo>
                  <a:cubicBezTo>
                    <a:pt x="532302" y="919466"/>
                    <a:pt x="543486" y="925902"/>
                    <a:pt x="554988" y="931653"/>
                  </a:cubicBezTo>
                  <a:cubicBezTo>
                    <a:pt x="560739" y="940279"/>
                    <a:pt x="564145" y="951055"/>
                    <a:pt x="572241" y="957532"/>
                  </a:cubicBezTo>
                  <a:cubicBezTo>
                    <a:pt x="579341" y="963212"/>
                    <a:pt x="589987" y="962092"/>
                    <a:pt x="598120" y="966158"/>
                  </a:cubicBezTo>
                  <a:cubicBezTo>
                    <a:pt x="665009" y="999603"/>
                    <a:pt x="584831" y="970355"/>
                    <a:pt x="649878" y="992037"/>
                  </a:cubicBezTo>
                  <a:cubicBezTo>
                    <a:pt x="724043" y="1041479"/>
                    <a:pt x="630210" y="982204"/>
                    <a:pt x="701637" y="1017917"/>
                  </a:cubicBezTo>
                  <a:cubicBezTo>
                    <a:pt x="710910" y="1022553"/>
                    <a:pt x="718243" y="1030533"/>
                    <a:pt x="727516" y="1035169"/>
                  </a:cubicBezTo>
                  <a:cubicBezTo>
                    <a:pt x="745204" y="1044013"/>
                    <a:pt x="780115" y="1049140"/>
                    <a:pt x="796527" y="1052422"/>
                  </a:cubicBezTo>
                  <a:cubicBezTo>
                    <a:pt x="848971" y="1087384"/>
                    <a:pt x="793253" y="1054430"/>
                    <a:pt x="856912" y="1078302"/>
                  </a:cubicBezTo>
                  <a:cubicBezTo>
                    <a:pt x="868953" y="1082817"/>
                    <a:pt x="879667" y="1090331"/>
                    <a:pt x="891418" y="1095554"/>
                  </a:cubicBezTo>
                  <a:cubicBezTo>
                    <a:pt x="905568" y="1101843"/>
                    <a:pt x="920400" y="1106518"/>
                    <a:pt x="934550" y="1112807"/>
                  </a:cubicBezTo>
                  <a:cubicBezTo>
                    <a:pt x="946301" y="1118030"/>
                    <a:pt x="957236" y="1124994"/>
                    <a:pt x="969056" y="1130060"/>
                  </a:cubicBezTo>
                  <a:cubicBezTo>
                    <a:pt x="986378" y="1137484"/>
                    <a:pt x="1011936" y="1142937"/>
                    <a:pt x="1029441" y="1147313"/>
                  </a:cubicBezTo>
                  <a:cubicBezTo>
                    <a:pt x="1038067" y="1153064"/>
                    <a:pt x="1045791" y="1160482"/>
                    <a:pt x="1055320" y="1164566"/>
                  </a:cubicBezTo>
                  <a:cubicBezTo>
                    <a:pt x="1066217" y="1169236"/>
                    <a:pt x="1078387" y="1170073"/>
                    <a:pt x="1089825" y="1173192"/>
                  </a:cubicBezTo>
                  <a:cubicBezTo>
                    <a:pt x="1110021" y="1178700"/>
                    <a:pt x="1130159" y="1184430"/>
                    <a:pt x="1150210" y="1190445"/>
                  </a:cubicBezTo>
                  <a:cubicBezTo>
                    <a:pt x="1158920" y="1193058"/>
                    <a:pt x="1167347" y="1196573"/>
                    <a:pt x="1176090" y="1199071"/>
                  </a:cubicBezTo>
                  <a:cubicBezTo>
                    <a:pt x="1204979" y="1207325"/>
                    <a:pt x="1235026" y="1211287"/>
                    <a:pt x="1262354" y="1224951"/>
                  </a:cubicBezTo>
                  <a:lnTo>
                    <a:pt x="1296859" y="1242203"/>
                  </a:lnTo>
                  <a:cubicBezTo>
                    <a:pt x="1305486" y="1250830"/>
                    <a:pt x="1312588" y="1261316"/>
                    <a:pt x="1322739" y="1268083"/>
                  </a:cubicBezTo>
                  <a:cubicBezTo>
                    <a:pt x="1330305" y="1273127"/>
                    <a:pt x="1340260" y="1273127"/>
                    <a:pt x="1348618" y="1276709"/>
                  </a:cubicBezTo>
                  <a:cubicBezTo>
                    <a:pt x="1360438" y="1281775"/>
                    <a:pt x="1371959" y="1287582"/>
                    <a:pt x="1383124" y="1293962"/>
                  </a:cubicBezTo>
                  <a:cubicBezTo>
                    <a:pt x="1414976" y="1312163"/>
                    <a:pt x="1405593" y="1314250"/>
                    <a:pt x="1443508" y="1328468"/>
                  </a:cubicBezTo>
                  <a:cubicBezTo>
                    <a:pt x="1454609" y="1332631"/>
                    <a:pt x="1466512" y="1334219"/>
                    <a:pt x="1478014" y="1337094"/>
                  </a:cubicBezTo>
                  <a:cubicBezTo>
                    <a:pt x="1486640" y="1342845"/>
                    <a:pt x="1495928" y="1347710"/>
                    <a:pt x="1503893" y="1354347"/>
                  </a:cubicBezTo>
                  <a:cubicBezTo>
                    <a:pt x="1532507" y="1378192"/>
                    <a:pt x="1523529" y="1381418"/>
                    <a:pt x="1555652" y="1397479"/>
                  </a:cubicBezTo>
                  <a:cubicBezTo>
                    <a:pt x="1563785" y="1401545"/>
                    <a:pt x="1572905" y="1403230"/>
                    <a:pt x="1581531" y="1406105"/>
                  </a:cubicBezTo>
                  <a:cubicBezTo>
                    <a:pt x="1590157" y="1411856"/>
                    <a:pt x="1599445" y="1416721"/>
                    <a:pt x="1607410" y="1423358"/>
                  </a:cubicBezTo>
                  <a:cubicBezTo>
                    <a:pt x="1616782" y="1431168"/>
                    <a:pt x="1621213" y="1447512"/>
                    <a:pt x="1633290" y="1449237"/>
                  </a:cubicBezTo>
                  <a:cubicBezTo>
                    <a:pt x="1664731" y="1453729"/>
                    <a:pt x="1696550" y="1443486"/>
                    <a:pt x="1728180" y="1440611"/>
                  </a:cubicBezTo>
                  <a:cubicBezTo>
                    <a:pt x="1750423" y="1407248"/>
                    <a:pt x="1763719" y="1397140"/>
                    <a:pt x="1771312" y="1362973"/>
                  </a:cubicBezTo>
                  <a:cubicBezTo>
                    <a:pt x="1775106" y="1345899"/>
                    <a:pt x="1777063" y="1328468"/>
                    <a:pt x="1779939" y="1311215"/>
                  </a:cubicBezTo>
                  <a:cubicBezTo>
                    <a:pt x="1774188" y="1265207"/>
                    <a:pt x="1769918" y="1218990"/>
                    <a:pt x="1762686" y="1173192"/>
                  </a:cubicBezTo>
                  <a:cubicBezTo>
                    <a:pt x="1761268" y="1164210"/>
                    <a:pt x="1756557" y="1156056"/>
                    <a:pt x="1754059" y="1147313"/>
                  </a:cubicBezTo>
                  <a:cubicBezTo>
                    <a:pt x="1750802" y="1135913"/>
                    <a:pt x="1750735" y="1123411"/>
                    <a:pt x="1745433" y="1112807"/>
                  </a:cubicBezTo>
                  <a:cubicBezTo>
                    <a:pt x="1739003" y="1099948"/>
                    <a:pt x="1727911" y="1090001"/>
                    <a:pt x="1719554" y="1078302"/>
                  </a:cubicBezTo>
                  <a:cubicBezTo>
                    <a:pt x="1693412" y="1041704"/>
                    <a:pt x="1714065" y="1060265"/>
                    <a:pt x="1676422" y="1035169"/>
                  </a:cubicBezTo>
                  <a:cubicBezTo>
                    <a:pt x="1650463" y="996231"/>
                    <a:pt x="1647568" y="984558"/>
                    <a:pt x="1616037" y="957532"/>
                  </a:cubicBezTo>
                  <a:cubicBezTo>
                    <a:pt x="1605121" y="948175"/>
                    <a:pt x="1592447" y="941010"/>
                    <a:pt x="1581531" y="931653"/>
                  </a:cubicBezTo>
                  <a:cubicBezTo>
                    <a:pt x="1572268" y="923713"/>
                    <a:pt x="1563462" y="915145"/>
                    <a:pt x="1555652" y="905773"/>
                  </a:cubicBezTo>
                  <a:cubicBezTo>
                    <a:pt x="1549015" y="897808"/>
                    <a:pt x="1546495" y="886371"/>
                    <a:pt x="1538399" y="879894"/>
                  </a:cubicBezTo>
                  <a:cubicBezTo>
                    <a:pt x="1531299" y="874214"/>
                    <a:pt x="1521146" y="874143"/>
                    <a:pt x="1512520" y="871268"/>
                  </a:cubicBezTo>
                  <a:cubicBezTo>
                    <a:pt x="1475674" y="815997"/>
                    <a:pt x="1520803" y="875691"/>
                    <a:pt x="1452135" y="819509"/>
                  </a:cubicBezTo>
                  <a:cubicBezTo>
                    <a:pt x="1433251" y="804059"/>
                    <a:pt x="1417629" y="785004"/>
                    <a:pt x="1400376" y="767751"/>
                  </a:cubicBezTo>
                  <a:cubicBezTo>
                    <a:pt x="1391283" y="758658"/>
                    <a:pt x="1376335" y="757972"/>
                    <a:pt x="1365871" y="750498"/>
                  </a:cubicBezTo>
                  <a:cubicBezTo>
                    <a:pt x="1355944" y="743407"/>
                    <a:pt x="1349363" y="732429"/>
                    <a:pt x="1339991" y="724619"/>
                  </a:cubicBezTo>
                  <a:cubicBezTo>
                    <a:pt x="1332026" y="717982"/>
                    <a:pt x="1322077" y="714003"/>
                    <a:pt x="1314112" y="707366"/>
                  </a:cubicBezTo>
                  <a:cubicBezTo>
                    <a:pt x="1271034" y="671467"/>
                    <a:pt x="1307834" y="688019"/>
                    <a:pt x="1262354" y="672860"/>
                  </a:cubicBezTo>
                  <a:cubicBezTo>
                    <a:pt x="1250852" y="661358"/>
                    <a:pt x="1240198" y="648940"/>
                    <a:pt x="1227848" y="638354"/>
                  </a:cubicBezTo>
                  <a:cubicBezTo>
                    <a:pt x="1219976" y="631607"/>
                    <a:pt x="1210405" y="627128"/>
                    <a:pt x="1201969" y="621102"/>
                  </a:cubicBezTo>
                  <a:cubicBezTo>
                    <a:pt x="1190269" y="612745"/>
                    <a:pt x="1179242" y="603467"/>
                    <a:pt x="1167463" y="595222"/>
                  </a:cubicBezTo>
                  <a:cubicBezTo>
                    <a:pt x="1150476" y="583331"/>
                    <a:pt x="1115705" y="560717"/>
                    <a:pt x="1115705" y="560717"/>
                  </a:cubicBezTo>
                  <a:cubicBezTo>
                    <a:pt x="1112829" y="552090"/>
                    <a:pt x="1112122" y="542403"/>
                    <a:pt x="1107078" y="534837"/>
                  </a:cubicBezTo>
                  <a:cubicBezTo>
                    <a:pt x="1100311" y="524686"/>
                    <a:pt x="1090571" y="516768"/>
                    <a:pt x="1081199" y="508958"/>
                  </a:cubicBezTo>
                  <a:cubicBezTo>
                    <a:pt x="1062907" y="493715"/>
                    <a:pt x="1041911" y="485001"/>
                    <a:pt x="1020814" y="474453"/>
                  </a:cubicBezTo>
                  <a:cubicBezTo>
                    <a:pt x="1012188" y="462951"/>
                    <a:pt x="1003292" y="451646"/>
                    <a:pt x="994935" y="439947"/>
                  </a:cubicBezTo>
                  <a:cubicBezTo>
                    <a:pt x="975433" y="412645"/>
                    <a:pt x="975961" y="407747"/>
                    <a:pt x="951803" y="379562"/>
                  </a:cubicBezTo>
                  <a:cubicBezTo>
                    <a:pt x="943864" y="370299"/>
                    <a:pt x="933015" y="363610"/>
                    <a:pt x="925924" y="353683"/>
                  </a:cubicBezTo>
                  <a:cubicBezTo>
                    <a:pt x="918450" y="343219"/>
                    <a:pt x="916146" y="329641"/>
                    <a:pt x="908671" y="319177"/>
                  </a:cubicBezTo>
                  <a:cubicBezTo>
                    <a:pt x="901580" y="309250"/>
                    <a:pt x="890281" y="302928"/>
                    <a:pt x="882791" y="293298"/>
                  </a:cubicBezTo>
                  <a:cubicBezTo>
                    <a:pt x="870061" y="276931"/>
                    <a:pt x="859788" y="258792"/>
                    <a:pt x="848286" y="241539"/>
                  </a:cubicBezTo>
                  <a:cubicBezTo>
                    <a:pt x="842535" y="232913"/>
                    <a:pt x="839659" y="221411"/>
                    <a:pt x="831033" y="215660"/>
                  </a:cubicBezTo>
                  <a:lnTo>
                    <a:pt x="805154" y="198407"/>
                  </a:lnTo>
                  <a:cubicBezTo>
                    <a:pt x="802278" y="189781"/>
                    <a:pt x="802207" y="179628"/>
                    <a:pt x="796527" y="172528"/>
                  </a:cubicBezTo>
                  <a:cubicBezTo>
                    <a:pt x="784364" y="157325"/>
                    <a:pt x="761818" y="152332"/>
                    <a:pt x="744769" y="146649"/>
                  </a:cubicBezTo>
                  <a:cubicBezTo>
                    <a:pt x="703759" y="119308"/>
                    <a:pt x="728725" y="132674"/>
                    <a:pt x="667131" y="112143"/>
                  </a:cubicBezTo>
                  <a:lnTo>
                    <a:pt x="641252" y="103517"/>
                  </a:lnTo>
                  <a:cubicBezTo>
                    <a:pt x="565130" y="52768"/>
                    <a:pt x="686798" y="130603"/>
                    <a:pt x="563614" y="69011"/>
                  </a:cubicBezTo>
                  <a:cubicBezTo>
                    <a:pt x="552112" y="63260"/>
                    <a:pt x="541048" y="56534"/>
                    <a:pt x="529108" y="51758"/>
                  </a:cubicBezTo>
                  <a:cubicBezTo>
                    <a:pt x="512223" y="45004"/>
                    <a:pt x="492482" y="44592"/>
                    <a:pt x="477350" y="34505"/>
                  </a:cubicBezTo>
                  <a:cubicBezTo>
                    <a:pt x="468724" y="28754"/>
                    <a:pt x="461000" y="21337"/>
                    <a:pt x="451471" y="17253"/>
                  </a:cubicBezTo>
                  <a:cubicBezTo>
                    <a:pt x="440574" y="12583"/>
                    <a:pt x="428365" y="11883"/>
                    <a:pt x="416965" y="8626"/>
                  </a:cubicBezTo>
                  <a:cubicBezTo>
                    <a:pt x="408222" y="6128"/>
                    <a:pt x="399712" y="2875"/>
                    <a:pt x="391086" y="0"/>
                  </a:cubicBezTo>
                  <a:cubicBezTo>
                    <a:pt x="336490" y="9099"/>
                    <a:pt x="355143" y="0"/>
                    <a:pt x="347954" y="0"/>
                  </a:cubicBezTo>
                  <a:close/>
                </a:path>
              </a:pathLst>
            </a:custGeom>
            <a:solidFill>
              <a:srgbClr val="029830">
                <a:alpha val="48000"/>
              </a:srgbClr>
            </a:solidFill>
            <a:ln>
              <a:solidFill>
                <a:srgbClr val="009900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rot="1680000">
              <a:off x="2245044" y="3304106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  <a:cs typeface="Aharoni" pitchFamily="2" charset="-79"/>
                </a:rPr>
                <a:t>Hills</a:t>
              </a:r>
              <a:endParaRPr lang="en-US" sz="1200" b="1" dirty="0">
                <a:latin typeface="+mj-lt"/>
                <a:cs typeface="Aharoni" pitchFamily="2" charset="-79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52425" y="1905000"/>
            <a:ext cx="3076575" cy="4048125"/>
            <a:chOff x="-990600" y="3124200"/>
            <a:chExt cx="3076575" cy="4048125"/>
          </a:xfrm>
        </p:grpSpPr>
        <p:pic>
          <p:nvPicPr>
            <p:cNvPr id="28716" name="Picture 44" descr="C:\Users\Susan Lindell Radke\AppData\Roaming\PixelMetrics\CaptureWiz\Temp\8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990600" y="3124200"/>
              <a:ext cx="3076575" cy="4048125"/>
            </a:xfrm>
            <a:prstGeom prst="rect">
              <a:avLst/>
            </a:prstGeom>
            <a:noFill/>
          </p:spPr>
        </p:pic>
        <p:sp>
          <p:nvSpPr>
            <p:cNvPr id="62" name="TextBox 61"/>
            <p:cNvSpPr txBox="1"/>
            <p:nvPr/>
          </p:nvSpPr>
          <p:spPr>
            <a:xfrm>
              <a:off x="-962025" y="6781800"/>
              <a:ext cx="1927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% Hispanic 1990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33375" y="1905000"/>
            <a:ext cx="3095625" cy="4057650"/>
            <a:chOff x="4191000" y="990600"/>
            <a:chExt cx="3095625" cy="4057650"/>
          </a:xfrm>
        </p:grpSpPr>
        <p:pic>
          <p:nvPicPr>
            <p:cNvPr id="28714" name="Picture 42" descr="C:\Users\Susan Lindell Radke\AppData\Roaming\PixelMetrics\CaptureWiz\Temp\8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0" y="990600"/>
              <a:ext cx="3095625" cy="4057650"/>
            </a:xfrm>
            <a:prstGeom prst="rect">
              <a:avLst/>
            </a:prstGeom>
            <a:noFill/>
          </p:spPr>
        </p:pic>
        <p:sp>
          <p:nvSpPr>
            <p:cNvPr id="66" name="TextBox 65"/>
            <p:cNvSpPr txBox="1"/>
            <p:nvPr/>
          </p:nvSpPr>
          <p:spPr>
            <a:xfrm>
              <a:off x="4267200" y="4648200"/>
              <a:ext cx="1927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% Hispanic 2010</a:t>
              </a:r>
              <a:endParaRPr lang="en-US" b="1" dirty="0">
                <a:latin typeface="+mj-lt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362200" y="3733800"/>
            <a:ext cx="4581703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geographic divide…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325112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Opportunity Mapping</a:t>
            </a:r>
          </a:p>
          <a:p>
            <a:endParaRPr lang="en-US" sz="2800" b="1" i="1" dirty="0" smtClean="0">
              <a:solidFill>
                <a:schemeClr val="tx1"/>
              </a:solidFill>
              <a:latin typeface="+mj-lt"/>
            </a:endParaRPr>
          </a:p>
          <a:p>
            <a:pPr lvl="1"/>
            <a:endParaRPr lang="en-US" b="1" dirty="0" smtClean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b="1" dirty="0" smtClean="0"/>
              <a:t>Healthy Kids, Healthy Oakland</a:t>
            </a:r>
            <a:endParaRPr lang="en-US" b="1" dirty="0"/>
          </a:p>
        </p:txBody>
      </p:sp>
      <p:pic>
        <p:nvPicPr>
          <p:cNvPr id="10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95350" y="2667000"/>
            <a:ext cx="3981450" cy="7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lnSpc>
                <a:spcPct val="115000"/>
              </a:lnSpc>
              <a:buClr>
                <a:srgbClr val="981B1E"/>
              </a:buClr>
              <a:buFontTx/>
              <a:buChar char="•"/>
              <a:tabLst>
                <a:tab pos="1027113" algn="l"/>
                <a:tab pos="1084263" algn="l"/>
                <a:tab pos="1143000" algn="l"/>
              </a:tabLst>
            </a:pPr>
            <a:r>
              <a:rPr lang="en-US" b="1" dirty="0" err="1">
                <a:latin typeface="+mj-lt"/>
              </a:rPr>
              <a:t>Kirwan</a:t>
            </a:r>
            <a:r>
              <a:rPr lang="en-US" b="1" dirty="0">
                <a:latin typeface="+mj-lt"/>
              </a:rPr>
              <a:t> Institute, </a:t>
            </a:r>
          </a:p>
          <a:p>
            <a:pPr marL="169863" indent="-169863">
              <a:lnSpc>
                <a:spcPct val="115000"/>
              </a:lnSpc>
              <a:buClr>
                <a:srgbClr val="981B1E"/>
              </a:buClr>
              <a:tabLst>
                <a:tab pos="1027113" algn="l"/>
                <a:tab pos="1084263" algn="l"/>
                <a:tab pos="1143000" algn="l"/>
              </a:tabLst>
            </a:pPr>
            <a:r>
              <a:rPr lang="en-US" b="1" dirty="0">
                <a:latin typeface="+mj-lt"/>
              </a:rPr>
              <a:t>	The Ohio State University</a:t>
            </a:r>
          </a:p>
        </p:txBody>
      </p:sp>
      <p:pic>
        <p:nvPicPr>
          <p:cNvPr id="13" name="Picture 4" descr="ChicagoOpportunity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9675" y="2144712"/>
            <a:ext cx="3346450" cy="4332288"/>
          </a:xfrm>
          <a:prstGeom prst="rect">
            <a:avLst/>
          </a:prstGeom>
          <a:noFill/>
          <a:ln w="254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066800" y="3352800"/>
            <a:ext cx="38862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Opportunity Mapping is a research tool used to understand the dynamics of “opportunity” within metropolitan areas.</a:t>
            </a:r>
          </a:p>
          <a:p>
            <a:pPr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purpose of Opportunity Mapping is to illustrate where opportunity rich communities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exist, and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assess who has access to these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communities.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defRPr/>
            </a:pPr>
            <a:endParaRPr lang="en-US" sz="1400" dirty="0">
              <a:latin typeface="+mj-lt"/>
            </a:endParaRPr>
          </a:p>
          <a:p>
            <a:pPr>
              <a:defRPr/>
            </a:pPr>
            <a:r>
              <a:rPr lang="en-US" sz="1400" b="1" i="1" dirty="0">
                <a:latin typeface="+mj-lt"/>
              </a:rPr>
              <a:t>OUSD Healthy Kids, Healthy Oakland </a:t>
            </a:r>
            <a:r>
              <a:rPr lang="en-US" sz="1400" b="1" dirty="0">
                <a:latin typeface="+mj-lt"/>
              </a:rPr>
              <a:t>analysis adapted from Opportunity Mapping </a:t>
            </a:r>
            <a:r>
              <a:rPr lang="en-US" sz="1400" b="1" dirty="0" smtClean="0">
                <a:latin typeface="+mj-lt"/>
              </a:rPr>
              <a:t>to </a:t>
            </a:r>
            <a:r>
              <a:rPr lang="en-US" sz="1400" b="1" dirty="0">
                <a:latin typeface="+mj-lt"/>
              </a:rPr>
              <a:t>determine which </a:t>
            </a:r>
            <a:r>
              <a:rPr lang="en-US" sz="1400" b="1" dirty="0" smtClean="0">
                <a:latin typeface="+mj-lt"/>
              </a:rPr>
              <a:t>city locations </a:t>
            </a:r>
            <a:r>
              <a:rPr lang="en-US" sz="1400" b="1" dirty="0">
                <a:latin typeface="+mj-lt"/>
              </a:rPr>
              <a:t>have greater access to school and community opportunities.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6800" y="6553200"/>
            <a:ext cx="7620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accent6">
                    <a:lumMod val="75000"/>
                  </a:schemeClr>
                </a:solidFill>
              </a:rPr>
              <a:t>http://research.kirwaninstitute.org/category/opportunities-communities/opportunity-mapping/</a:t>
            </a:r>
            <a:endParaRPr lang="en-US" sz="10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2779776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Opportunity Mapping: </a:t>
            </a:r>
            <a:r>
              <a:rPr lang="en-US" sz="2400" b="1" u="sng" dirty="0" smtClean="0">
                <a:latin typeface="+mj-lt"/>
              </a:rPr>
              <a:t>Program Objectives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Democratize data to raise community </a:t>
            </a: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awareness of inequities.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Inform agencies of inequities </a:t>
            </a:r>
            <a:r>
              <a:rPr lang="en-US" sz="2400" i="1" dirty="0" smtClean="0">
                <a:solidFill>
                  <a:schemeClr val="tx1"/>
                </a:solidFill>
                <a:latin typeface="+mj-lt"/>
              </a:rPr>
              <a:t>to </a:t>
            </a: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promote data sharing.</a:t>
            </a:r>
          </a:p>
          <a:p>
            <a:pPr lvl="1">
              <a:spcAft>
                <a:spcPts val="600"/>
              </a:spcAft>
            </a:pP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Inform decisions</a:t>
            </a:r>
            <a:r>
              <a:rPr lang="en-US" sz="2400" b="1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about school services.</a:t>
            </a:r>
          </a:p>
          <a:p>
            <a:pPr lvl="1"/>
            <a:endParaRPr lang="en-US" b="1" dirty="0" smtClean="0">
              <a:solidFill>
                <a:schemeClr val="tx1"/>
              </a:solidFill>
              <a:latin typeface="+mj-lt"/>
            </a:endParaRPr>
          </a:p>
          <a:p>
            <a:pPr lvl="1"/>
            <a:endParaRPr lang="en-US" b="1" dirty="0" smtClean="0"/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b="1" dirty="0" smtClean="0"/>
              <a:t>Healthy Kids, Healthy Oakland</a:t>
            </a:r>
            <a:endParaRPr lang="en-US" b="1" dirty="0"/>
          </a:p>
        </p:txBody>
      </p:sp>
      <p:pic>
        <p:nvPicPr>
          <p:cNvPr id="6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66800" y="5029200"/>
            <a:ext cx="450956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800" b="1" i="1" dirty="0" smtClean="0">
                <a:latin typeface="+mj-lt"/>
              </a:rPr>
              <a:t>Begins the conversation…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Healthy Kids, Healthy Oakland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b="1" dirty="0" smtClean="0">
                <a:latin typeface="+mj-lt"/>
              </a:rPr>
              <a:t>Opportunity Mapping:  YEAR “0”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  <a:latin typeface="+mj-lt"/>
              </a:rPr>
              <a:t>Foundational 10 Planning – </a:t>
            </a:r>
            <a:endParaRPr lang="en-US" b="1" i="1" u="sng" dirty="0" smtClean="0">
              <a:solidFill>
                <a:srgbClr val="FF0000"/>
              </a:solidFill>
              <a:latin typeface="+mj-lt"/>
            </a:endParaRPr>
          </a:p>
          <a:p>
            <a:pPr lvl="1">
              <a:buNone/>
            </a:pPr>
            <a:r>
              <a:rPr lang="en-US" b="1" i="1" dirty="0" smtClean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400" b="1" i="1" dirty="0" smtClean="0">
                <a:solidFill>
                  <a:schemeClr val="tx1"/>
                </a:solidFill>
                <a:latin typeface="+mj-lt"/>
              </a:rPr>
              <a:t>Student/School-based Indicators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School Sites &amp; Enrollment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Graduation Rates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Healthy Food Programs, and Free/Reduced Price Lunch Status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Academic Performance &amp; Physical Fitness Assessment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Chronic Absenteeism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Early Childhood Education/Head Start centers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Student Ethnicity</a:t>
            </a:r>
          </a:p>
          <a:p>
            <a:pPr lvl="1">
              <a:buNone/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lvl="2">
              <a:buNone/>
            </a:pPr>
            <a:r>
              <a:rPr lang="en-US" b="1" i="1" dirty="0" smtClean="0">
                <a:solidFill>
                  <a:schemeClr val="tx1"/>
                </a:solidFill>
                <a:latin typeface="+mj-lt"/>
              </a:rPr>
              <a:t>Community-based Indicators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Life Expectancy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Community Resources </a:t>
            </a:r>
            <a:r>
              <a:rPr lang="en-US" sz="18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(public)</a:t>
            </a:r>
          </a:p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Housing Vacancy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5800" y="2514600"/>
            <a:ext cx="412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  <a:latin typeface="+mj-lt"/>
              </a:rPr>
              <a:t>start with what we have &amp; know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HKHO Opportunity Mapping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ArcGIS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Online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HKHO LITE v2</a:t>
            </a:r>
          </a:p>
          <a:p>
            <a:endParaRPr lang="en-US" b="1" dirty="0"/>
          </a:p>
        </p:txBody>
      </p:sp>
      <p:pic>
        <p:nvPicPr>
          <p:cNvPr id="21506" name="Picture 2" descr="C:\Users\Susan Lindell Radke\AppData\Roaming\PixelMetrics\CaptureWiz\Temp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7118" y="2209800"/>
            <a:ext cx="3854882" cy="366712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pic>
        <p:nvPicPr>
          <p:cNvPr id="4098" name="Picture 2" descr="C:\Users\Susan Lindell Radke\AppData\Roaming\PixelMetrics\CaptureWiz\Temp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430" y="3863975"/>
            <a:ext cx="3533970" cy="20034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C:\Users\Susan Lindell Radke\AppData\Roaming\PixelMetrics\CaptureWiz\Temp\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52" y="2743200"/>
            <a:ext cx="5177019" cy="37581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</a:rPr>
              <a:t>School Sites &amp; Enrollment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b="1" dirty="0" smtClean="0"/>
              <a:t>Opportunity Mapping</a:t>
            </a:r>
            <a:endParaRPr lang="en-US" dirty="0"/>
          </a:p>
        </p:txBody>
      </p:sp>
      <p:pic>
        <p:nvPicPr>
          <p:cNvPr id="5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pic>
        <p:nvPicPr>
          <p:cNvPr id="31746" name="Picture 2" descr="C:\Users\Susan Lindell Radke\AppData\Roaming\PixelMetrics\CaptureWiz\Temp\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5486400"/>
            <a:ext cx="1524000" cy="1000125"/>
          </a:xfrm>
          <a:prstGeom prst="rect">
            <a:avLst/>
          </a:prstGeom>
          <a:noFill/>
        </p:spPr>
      </p:pic>
      <p:pic>
        <p:nvPicPr>
          <p:cNvPr id="31750" name="Picture 6" descr="C:\Users\Susan Lindell Radke\AppData\Roaming\PixelMetrics\CaptureWiz\Temp\2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2743200"/>
            <a:ext cx="5181600" cy="37545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096000" y="27432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+mj-lt"/>
              </a:rPr>
              <a:t>Geocoded</a:t>
            </a:r>
            <a:r>
              <a:rPr lang="en-US" sz="1600" b="1" dirty="0" smtClean="0">
                <a:latin typeface="+mj-lt"/>
              </a:rPr>
              <a:t> site addresses</a:t>
            </a:r>
          </a:p>
          <a:p>
            <a:endParaRPr lang="en-US" sz="1600" b="1" dirty="0" smtClean="0">
              <a:latin typeface="+mj-lt"/>
            </a:endParaRPr>
          </a:p>
          <a:p>
            <a:r>
              <a:rPr lang="en-US" sz="1600" b="1" dirty="0" smtClean="0">
                <a:latin typeface="+mj-lt"/>
              </a:rPr>
              <a:t>Offset schools sharing common campus</a:t>
            </a:r>
            <a:endParaRPr lang="en-US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5112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Graduation Rates</a:t>
            </a:r>
            <a:endParaRPr lang="en-US" b="1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b="1" dirty="0" smtClean="0"/>
              <a:t>Opportunity Mapping</a:t>
            </a:r>
            <a:endParaRPr lang="en-US" dirty="0"/>
          </a:p>
        </p:txBody>
      </p:sp>
      <p:pic>
        <p:nvPicPr>
          <p:cNvPr id="5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838200" y="2590800"/>
            <a:ext cx="3733800" cy="3352800"/>
            <a:chOff x="838200" y="2819400"/>
            <a:chExt cx="3733800" cy="3352800"/>
          </a:xfrm>
        </p:grpSpPr>
        <p:pic>
          <p:nvPicPr>
            <p:cNvPr id="33802" name="Picture 10" descr="C:\Users\Susan Lindell Radke\AppData\Roaming\PixelMetrics\CaptureWiz\Temp\3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3219450"/>
              <a:ext cx="3732908" cy="295275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33804" name="Picture 12" descr="C:\Users\Susan Lindell Radke\AppData\Roaming\PixelMetrics\CaptureWiz\Temp\3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8200" y="2819400"/>
              <a:ext cx="3733800" cy="37098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4724400" y="2590800"/>
            <a:ext cx="4043080" cy="3352800"/>
            <a:chOff x="4724400" y="2590800"/>
            <a:chExt cx="4043080" cy="3352800"/>
          </a:xfrm>
        </p:grpSpPr>
        <p:pic>
          <p:nvPicPr>
            <p:cNvPr id="33806" name="Picture 14" descr="C:\Users\Susan Lindell Radke\AppData\Roaming\PixelMetrics\CaptureWiz\Temp\3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4400" y="2590800"/>
              <a:ext cx="4043080" cy="335279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33798" name="Picture 6" descr="C:\Users\Susan Lindell Radke\AppData\Roaming\PixelMetrics\CaptureWiz\Temp\28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4400" y="5293771"/>
              <a:ext cx="1365802" cy="64982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33808" name="Picture 16" descr="C:\Users\Susan Lindell Radke\AppData\Roaming\PixelMetrics\CaptureWiz\Temp\3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23084" y="2590800"/>
              <a:ext cx="1039916" cy="112395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26"/>
                </a:solidFill>
              </a:rPr>
              <a:t>    Oakland Unified School District</a:t>
            </a:r>
            <a:endParaRPr lang="en-US" b="1" dirty="0">
              <a:solidFill>
                <a:srgbClr val="00802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511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  <a:ea typeface="Batang" pitchFamily="18" charset="-127"/>
                <a:cs typeface="Kartika" pitchFamily="18" charset="0"/>
              </a:rPr>
              <a:t>2011-12 enrollment: 38,110 </a:t>
            </a:r>
            <a:r>
              <a:rPr lang="en-US" sz="2000" b="1" i="1" dirty="0" smtClean="0">
                <a:latin typeface="+mj-lt"/>
                <a:ea typeface="Batang" pitchFamily="18" charset="-127"/>
                <a:cs typeface="Kartika" pitchFamily="18" charset="0"/>
              </a:rPr>
              <a:t>(24% 10 year drop)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Elementary: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Batang" pitchFamily="18" charset="-127"/>
                <a:cs typeface="Kartika" pitchFamily="18" charset="0"/>
              </a:rPr>
              <a:t>20,967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(55%)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Middle: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Batang" pitchFamily="18" charset="-127"/>
                <a:cs typeface="Kartika" pitchFamily="18" charset="0"/>
              </a:rPr>
              <a:t>7,523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(20%)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High: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Batang" pitchFamily="18" charset="-127"/>
                <a:cs typeface="Kartika" pitchFamily="18" charset="0"/>
              </a:rPr>
              <a:t>9,620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(25%)</a:t>
            </a:r>
          </a:p>
          <a:p>
            <a:pPr lvl="1"/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(Charters: 7,755) </a:t>
            </a:r>
          </a:p>
          <a:p>
            <a:r>
              <a:rPr lang="en-US" b="1" dirty="0" smtClean="0">
                <a:latin typeface="+mj-lt"/>
                <a:ea typeface="Batang" pitchFamily="18" charset="-127"/>
                <a:cs typeface="Kartika" pitchFamily="18" charset="0"/>
              </a:rPr>
              <a:t>100 schools: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Elementary: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Batang" pitchFamily="18" charset="-127"/>
                <a:cs typeface="Kartika" pitchFamily="18" charset="0"/>
              </a:rPr>
              <a:t>61</a:t>
            </a:r>
            <a:r>
              <a:rPr lang="en-US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(5 schools closing 2012-13)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Middle: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Batang" pitchFamily="18" charset="-127"/>
                <a:cs typeface="Kartika" pitchFamily="18" charset="0"/>
              </a:rPr>
              <a:t>18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High: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Batang" pitchFamily="18" charset="-127"/>
                <a:cs typeface="Kartika" pitchFamily="18" charset="0"/>
              </a:rPr>
              <a:t>21</a:t>
            </a:r>
          </a:p>
          <a:p>
            <a:pPr lvl="1"/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tang" pitchFamily="18" charset="-127"/>
                <a:cs typeface="Kartika" pitchFamily="18" charset="0"/>
              </a:rPr>
              <a:t>(Charters: 32)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Batang" pitchFamily="18" charset="-127"/>
              <a:cs typeface="Kartika" pitchFamily="18" charset="0"/>
            </a:endParaRPr>
          </a:p>
        </p:txBody>
      </p:sp>
      <p:pic>
        <p:nvPicPr>
          <p:cNvPr id="6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714375" cy="704851"/>
          </a:xfrm>
          <a:prstGeom prst="rect">
            <a:avLst/>
          </a:prstGeom>
          <a:noFill/>
        </p:spPr>
      </p:pic>
      <p:pic>
        <p:nvPicPr>
          <p:cNvPr id="20482" name="Picture 2" descr="C:\Users\Susan Lindell Radke\AppData\Roaming\PixelMetrics\CaptureWiz\Temp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514600"/>
            <a:ext cx="3092250" cy="361950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b="1" dirty="0" smtClean="0"/>
              <a:t>Opportunity Mapping</a:t>
            </a:r>
            <a:endParaRPr lang="en-US" dirty="0"/>
          </a:p>
        </p:txBody>
      </p:sp>
      <p:pic>
        <p:nvPicPr>
          <p:cNvPr id="8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pic>
        <p:nvPicPr>
          <p:cNvPr id="34818" name="Picture 2" descr="C:\Users\Susan Lindell Radke\AppData\Roaming\PixelMetrics\CaptureWiz\Temp\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1" y="5027047"/>
            <a:ext cx="1447800" cy="114515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Academic Performance Index (API)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15472" y="2438400"/>
            <a:ext cx="3570728" cy="3733800"/>
            <a:chOff x="315472" y="2133600"/>
            <a:chExt cx="3570728" cy="3733800"/>
          </a:xfrm>
        </p:grpSpPr>
        <p:pic>
          <p:nvPicPr>
            <p:cNvPr id="21" name="Picture 6" descr="C:\Users\Susan Lindell Radke\AppData\Roaming\PixelMetrics\CaptureWiz\Temp\36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472" y="3429000"/>
              <a:ext cx="3570728" cy="24384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22" name="Picture 4" descr="C:\Users\Susan Lindell Radke\AppData\Roaming\PixelMetrics\CaptureWiz\Temp\35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473" y="2133600"/>
              <a:ext cx="3570727" cy="125195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3962400" y="2438400"/>
            <a:ext cx="4953000" cy="3733800"/>
            <a:chOff x="3962400" y="2133600"/>
            <a:chExt cx="4953000" cy="3733800"/>
          </a:xfrm>
        </p:grpSpPr>
        <p:pic>
          <p:nvPicPr>
            <p:cNvPr id="24" name="Picture 8" descr="C:\Users\Susan Lindell Radke\AppData\Roaming\PixelMetrics\CaptureWiz\Temp\37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62400" y="2133600"/>
              <a:ext cx="4953000" cy="371475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25" name="Picture 2" descr="C:\Users\Susan Lindell Radke\AppData\Roaming\PixelMetrics\CaptureWiz\Temp\3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1" y="4722247"/>
              <a:ext cx="1447800" cy="1145153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26" name="Picture 10" descr="C:\Users\Susan Lindell Radke\AppData\Roaming\PixelMetrics\CaptureWiz\Temp\38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72400" y="2133600"/>
              <a:ext cx="1130634" cy="12954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 </a:t>
            </a:r>
            <a:r>
              <a:rPr lang="en-US" sz="2800" b="1" dirty="0" smtClean="0">
                <a:latin typeface="+mj-lt"/>
              </a:rPr>
              <a:t>Grades 2-11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Students CST-ELA* Proficient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b="1" dirty="0" smtClean="0"/>
              <a:t>Opportunity Mapping</a:t>
            </a:r>
            <a:endParaRPr lang="en-US" dirty="0"/>
          </a:p>
        </p:txBody>
      </p:sp>
      <p:pic>
        <p:nvPicPr>
          <p:cNvPr id="35854" name="Picture 14" descr="C:\Users\Susan Lindell Radke\AppData\Roaming\PixelMetrics\CaptureWiz\Temp\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514600"/>
            <a:ext cx="5100328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5856" name="Picture 16" descr="C:\Users\Susan Lindell Radke\AppData\Roaming\PixelMetrics\CaptureWiz\Temp\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514600"/>
            <a:ext cx="5116735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5842" name="Picture 2" descr="C:\Users\Susan Lindell Radke\AppData\Roaming\PixelMetrics\CaptureWiz\Temp\3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4572000"/>
            <a:ext cx="1143000" cy="77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58" name="Picture 18" descr="C:\Users\Susan Lindell Radke\AppData\Roaming\PixelMetrics\CaptureWiz\Temp\9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5449253"/>
            <a:ext cx="990600" cy="780097"/>
          </a:xfrm>
          <a:prstGeom prst="rect">
            <a:avLst/>
          </a:prstGeom>
          <a:noFill/>
        </p:spPr>
      </p:pic>
      <p:pic>
        <p:nvPicPr>
          <p:cNvPr id="35860" name="Picture 20" descr="C:\Users\Susan Lindell Radke\AppData\Roaming\PixelMetrics\CaptureWiz\Temp\1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838200"/>
            <a:ext cx="2590800" cy="116253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981200" y="6248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1000" b="1" i="1" dirty="0" smtClean="0">
                <a:latin typeface="+mj-lt"/>
              </a:rPr>
              <a:t>California Standards Test/English-Language Arts</a:t>
            </a:r>
            <a:endParaRPr lang="en-US" sz="10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Susan Lindell Radke\AppData\Roaming\PixelMetrics\CaptureWiz\Temp\1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514600"/>
            <a:ext cx="4999215" cy="380390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 Students taking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CMA* exam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0" descr="C:\Users\Susan Lindell Radke\AppData\Roaming\PixelMetrics\CaptureWiz\Temp\1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838200"/>
            <a:ext cx="2590800" cy="116253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6084" name="Picture 4" descr="C:\Users\Susan Lindell Radke\AppData\Roaming\PixelMetrics\CaptureWiz\Temp\1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5142140"/>
            <a:ext cx="1600200" cy="113483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81200" y="6248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1000" b="1" i="1" dirty="0" smtClean="0">
                <a:latin typeface="+mj-lt"/>
              </a:rPr>
              <a:t>California Modified Assessment</a:t>
            </a:r>
            <a:endParaRPr lang="en-US" sz="10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 </a:t>
            </a:r>
            <a:r>
              <a:rPr lang="en-US" sz="2800" b="1" dirty="0" smtClean="0">
                <a:latin typeface="+mj-lt"/>
              </a:rPr>
              <a:t>Grades 2-5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Students CST-Math Proficient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6866" name="Picture 2" descr="C:\Users\Susan Lindell Radke\AppData\Roaming\PixelMetrics\CaptureWiz\Temp\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419600"/>
            <a:ext cx="1466944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70" name="Picture 6" descr="C:\Users\Susan Lindell Radke\AppData\Roaming\PixelMetrics\CaptureWiz\Temp\9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514600"/>
            <a:ext cx="5102774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6872" name="Picture 8" descr="C:\Users\Susan Lindell Radke\AppData\Roaming\PixelMetrics\CaptureWiz\Temp\9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5332309"/>
            <a:ext cx="1295400" cy="935141"/>
          </a:xfrm>
          <a:prstGeom prst="rect">
            <a:avLst/>
          </a:prstGeom>
          <a:noFill/>
        </p:spPr>
      </p:pic>
      <p:pic>
        <p:nvPicPr>
          <p:cNvPr id="36874" name="Picture 10" descr="C:\Users\Susan Lindell Radke\AppData\Roaming\PixelMetrics\CaptureWiz\Temp\9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2514600"/>
            <a:ext cx="5119217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9" name="Picture 20" descr="C:\Users\Susan Lindell Radke\AppData\Roaming\PixelMetrics\CaptureWiz\Temp\1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838200"/>
            <a:ext cx="2590800" cy="116253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981200"/>
            <a:ext cx="88392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 </a:t>
            </a:r>
            <a:r>
              <a:rPr lang="en-US" sz="2800" b="1" dirty="0" smtClean="0">
                <a:latin typeface="+mj-lt"/>
              </a:rPr>
              <a:t>Grades 5,8,10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Students CST-Science Proficient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892" name="Picture 4" descr="C:\Users\Susan Lindell Radke\AppData\Roaming\PixelMetrics\CaptureWiz\Temp\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4419600"/>
            <a:ext cx="1507266" cy="8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94" name="Picture 6" descr="C:\Users\Susan Lindell Radke\AppData\Roaming\PixelMetrics\CaptureWiz\Temp\9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514600"/>
            <a:ext cx="5102772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7896" name="Picture 8" descr="C:\Users\Susan Lindell Radke\AppData\Roaming\PixelMetrics\CaptureWiz\Temp\9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5410200"/>
            <a:ext cx="1295400" cy="889698"/>
          </a:xfrm>
          <a:prstGeom prst="rect">
            <a:avLst/>
          </a:prstGeom>
          <a:noFill/>
        </p:spPr>
      </p:pic>
      <p:pic>
        <p:nvPicPr>
          <p:cNvPr id="37898" name="Picture 10" descr="C:\Users\Susan Lindell Radke\AppData\Roaming\PixelMetrics\CaptureWiz\Temp\9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2514600"/>
            <a:ext cx="5093359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6" name="Picture 20" descr="C:\Users\Susan Lindell Radke\AppData\Roaming\PixelMetrics\CaptureWiz\Temp\1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838200"/>
            <a:ext cx="2590800" cy="116253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Susan Lindell Radke\AppData\Roaming\PixelMetrics\CaptureWiz\Temp\8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514600"/>
            <a:ext cx="5086350" cy="376279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2" name="Picture 1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981200"/>
            <a:ext cx="89154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 </a:t>
            </a:r>
            <a:r>
              <a:rPr lang="en-US" sz="2800" b="1" dirty="0" smtClean="0">
                <a:latin typeface="+mj-lt"/>
              </a:rPr>
              <a:t>Grades 5,7,9 PFT: Meeting Healthy Fitness Zone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8916" name="Picture 4" descr="C:\Users\Susan Lindell Radke\AppData\Roaming\PixelMetrics\CaptureWiz\Temp\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90600"/>
            <a:ext cx="2271522" cy="99774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8922" name="Picture 10" descr="C:\Users\Susan Lindell Radke\AppData\Roaming\PixelMetrics\CaptureWiz\Temp\8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514600"/>
            <a:ext cx="5084064" cy="377316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8924" name="Picture 12" descr="C:\Users\Susan Lindell Radke\AppData\Roaming\PixelMetrics\CaptureWiz\Temp\8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7655" y="5562600"/>
            <a:ext cx="1369145" cy="695325"/>
          </a:xfrm>
          <a:prstGeom prst="rect">
            <a:avLst/>
          </a:prstGeom>
          <a:noFill/>
        </p:spPr>
      </p:pic>
      <p:pic>
        <p:nvPicPr>
          <p:cNvPr id="38926" name="Picture 14" descr="C:\Users\Susan Lindell Radke\AppData\Roaming\PixelMetrics\CaptureWiz\Temp\8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4419600"/>
            <a:ext cx="1523184" cy="110490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81200" y="6248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1000" b="1" i="1" dirty="0" smtClean="0">
                <a:latin typeface="+mj-lt"/>
              </a:rPr>
              <a:t>California Physical Fitness Test/Body Composition Score</a:t>
            </a:r>
            <a:endParaRPr lang="en-US" sz="10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 </a:t>
            </a:r>
            <a:r>
              <a:rPr lang="en-US" sz="2800" b="1" dirty="0" smtClean="0">
                <a:latin typeface="+mj-lt"/>
              </a:rPr>
              <a:t>Chronic Absenteeism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4" descr="C:\Users\Susan Lindell Radke\AppData\Roaming\PixelMetrics\CaptureWiz\Temp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762000"/>
            <a:ext cx="1376080" cy="533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48200" y="2133600"/>
            <a:ext cx="4114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>
                <a:latin typeface="+mj-lt"/>
              </a:rPr>
              <a:t>(% students absent 10% or more of enrolled days)</a:t>
            </a:r>
            <a:endParaRPr lang="en-US" sz="1300" b="1" i="1" dirty="0">
              <a:latin typeface="+mj-lt"/>
            </a:endParaRPr>
          </a:p>
        </p:txBody>
      </p:sp>
      <p:pic>
        <p:nvPicPr>
          <p:cNvPr id="39940" name="Picture 4" descr="C:\Users\Susan Lindell Radke\AppData\Roaming\PixelMetrics\CaptureWiz\Temp\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267200"/>
            <a:ext cx="1371600" cy="93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42" name="Picture 6" descr="C:\Users\Susan Lindell Radke\AppData\Roaming\PixelMetrics\CaptureWiz\Temp\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9408" y="1334902"/>
            <a:ext cx="1341992" cy="64629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9944" name="Picture 8" descr="C:\Users\Susan Lindell Radke\AppData\Roaming\PixelMetrics\CaptureWiz\Temp\5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914400"/>
            <a:ext cx="975407" cy="101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46" name="Picture 10" descr="C:\Users\Susan Lindell Radke\AppData\Roaming\PixelMetrics\CaptureWiz\Temp\1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2514600"/>
            <a:ext cx="5126210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9948" name="Picture 12" descr="C:\Users\Susan Lindell Radke\AppData\Roaming\PixelMetrics\CaptureWiz\Temp\1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8820" y="2514600"/>
            <a:ext cx="5083980" cy="3776472"/>
          </a:xfrm>
          <a:prstGeom prst="rect">
            <a:avLst/>
          </a:prstGeom>
          <a:noFill/>
        </p:spPr>
      </p:pic>
      <p:pic>
        <p:nvPicPr>
          <p:cNvPr id="39950" name="Picture 14" descr="C:\Users\Susan Lindell Radke\AppData\Roaming\PixelMetrics\CaptureWiz\Temp\10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5252357"/>
            <a:ext cx="1295400" cy="948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057400" y="2514600"/>
            <a:ext cx="5322493" cy="3776472"/>
            <a:chOff x="3592907" y="2590800"/>
            <a:chExt cx="5322493" cy="3352800"/>
          </a:xfrm>
        </p:grpSpPr>
        <p:pic>
          <p:nvPicPr>
            <p:cNvPr id="40962" name="Picture 2" descr="C:\Users\Susan Lindell Radke\AppData\Roaming\PixelMetrics\CaptureWiz\Temp\55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92907" y="2590800"/>
              <a:ext cx="5322493" cy="33528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40966" name="Picture 6" descr="C:\Users\Susan Lindell Radke\AppData\Roaming\PixelMetrics\CaptureWiz\Temp\57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23852" y="2590800"/>
              <a:ext cx="991548" cy="12192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</p:grpSp>
      <p:pic>
        <p:nvPicPr>
          <p:cNvPr id="2" name="Picture 1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 </a:t>
            </a:r>
            <a:r>
              <a:rPr lang="en-US" sz="2800" b="1" dirty="0" smtClean="0">
                <a:latin typeface="+mj-lt"/>
              </a:rPr>
              <a:t>Students eligible for free or reduced lunch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C:\Users\Susan Lindell Radke\AppData\Roaming\PixelMetrics\CaptureWiz\Temp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765977"/>
            <a:ext cx="1524000" cy="590737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6172200" y="1375577"/>
            <a:ext cx="2209800" cy="681823"/>
            <a:chOff x="457200" y="3657600"/>
            <a:chExt cx="2832300" cy="898021"/>
          </a:xfrm>
        </p:grpSpPr>
        <p:pic>
          <p:nvPicPr>
            <p:cNvPr id="40964" name="Picture 4" descr="C:\Users\Susan Lindell Radke\AppData\Roaming\PixelMetrics\CaptureWiz\Temp\56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" y="3657600"/>
              <a:ext cx="2686050" cy="704851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169524" y="4191001"/>
              <a:ext cx="2119976" cy="364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29830"/>
                  </a:solidFill>
                  <a:latin typeface="+mj-lt"/>
                </a:rPr>
                <a:t>Nutrition Services</a:t>
              </a:r>
              <a:endParaRPr lang="en-US" sz="1200" b="1" dirty="0">
                <a:solidFill>
                  <a:srgbClr val="029830"/>
                </a:solidFill>
                <a:latin typeface="+mj-lt"/>
              </a:endParaRPr>
            </a:p>
          </p:txBody>
        </p:sp>
      </p:grpSp>
      <p:pic>
        <p:nvPicPr>
          <p:cNvPr id="40968" name="Picture 8" descr="C:\Users\Susan Lindell Radke\AppData\Roaming\PixelMetrics\CaptureWiz\Temp\10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7125" y="5603966"/>
            <a:ext cx="1285875" cy="653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US" sz="2800" b="1" dirty="0" smtClean="0">
                <a:latin typeface="+mj-lt"/>
              </a:rPr>
              <a:t>Meal Participation 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57400" y="2514600"/>
            <a:ext cx="4943212" cy="3776472"/>
            <a:chOff x="3962400" y="2568002"/>
            <a:chExt cx="4943212" cy="3680397"/>
          </a:xfrm>
        </p:grpSpPr>
        <p:pic>
          <p:nvPicPr>
            <p:cNvPr id="41988" name="Picture 4" descr="C:\Users\Susan Lindell Radke\AppData\Roaming\PixelMetrics\CaptureWiz\Temp\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2568002"/>
              <a:ext cx="4943212" cy="368039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696200" y="2590800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Breakfast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57400" y="2514600"/>
            <a:ext cx="4953000" cy="3790248"/>
            <a:chOff x="152400" y="2514600"/>
            <a:chExt cx="4953000" cy="3790248"/>
          </a:xfrm>
        </p:grpSpPr>
        <p:pic>
          <p:nvPicPr>
            <p:cNvPr id="41990" name="Picture 6" descr="C:\Users\Susan Lindell Radke\AppData\Roaming\PixelMetrics\CaptureWiz\Temp\6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2514600"/>
              <a:ext cx="4953000" cy="3790248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267200" y="2514600"/>
              <a:ext cx="833881" cy="382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Lunch</a:t>
              </a:r>
              <a:endParaRPr lang="en-US" b="1" dirty="0">
                <a:latin typeface="+mj-lt"/>
              </a:endParaRPr>
            </a:p>
          </p:txBody>
        </p:sp>
      </p:grpSp>
      <p:pic>
        <p:nvPicPr>
          <p:cNvPr id="22" name="Picture 4" descr="C:\Users\Susan Lindell Radke\AppData\Roaming\PixelMetrics\CaptureWiz\Temp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765977"/>
            <a:ext cx="1524000" cy="590737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6172200" y="1375577"/>
            <a:ext cx="2209800" cy="681823"/>
            <a:chOff x="457200" y="3657600"/>
            <a:chExt cx="2832300" cy="898021"/>
          </a:xfrm>
        </p:grpSpPr>
        <p:pic>
          <p:nvPicPr>
            <p:cNvPr id="24" name="Picture 4" descr="C:\Users\Susan Lindell Radke\AppData\Roaming\PixelMetrics\CaptureWiz\Temp\56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" y="3657600"/>
              <a:ext cx="2686050" cy="704851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1169524" y="4191001"/>
              <a:ext cx="2119976" cy="364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29830"/>
                  </a:solidFill>
                  <a:latin typeface="+mj-lt"/>
                </a:rPr>
                <a:t>Nutrition Services</a:t>
              </a:r>
              <a:endParaRPr lang="en-US" sz="1200" b="1" dirty="0">
                <a:solidFill>
                  <a:srgbClr val="029830"/>
                </a:solidFill>
                <a:latin typeface="+mj-lt"/>
              </a:endParaRPr>
            </a:p>
          </p:txBody>
        </p:sp>
      </p:grpSp>
      <p:pic>
        <p:nvPicPr>
          <p:cNvPr id="41994" name="Picture 10" descr="C:\Users\Susan Lindell Radke\AppData\Roaming\PixelMetrics\CaptureWiz\Temp\1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1" y="5324086"/>
            <a:ext cx="1143000" cy="97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981200"/>
            <a:ext cx="73914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US" sz="2400" b="1" dirty="0" smtClean="0">
                <a:latin typeface="+mj-lt"/>
              </a:rPr>
              <a:t>Public Community Resources, Early Childhood Education, Campus Health Centers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3014" name="Picture 6" descr="C:\Users\Susan Lindell Radke\AppData\Roaming\PixelMetrics\CaptureWiz\Temp\6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19399"/>
            <a:ext cx="4309096" cy="33528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3018" name="Picture 10" descr="C:\Users\Susan Lindell Radke\AppData\Roaming\PixelMetrics\CaptureWiz\Temp\6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809509"/>
            <a:ext cx="4191000" cy="336269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3020" name="Picture 12" descr="C:\Users\Susan Lindell Radke\AppData\Roaming\PixelMetrics\CaptureWiz\Temp\6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975" y="6248400"/>
            <a:ext cx="1266825" cy="381001"/>
          </a:xfrm>
          <a:prstGeom prst="rect">
            <a:avLst/>
          </a:prstGeom>
          <a:noFill/>
        </p:spPr>
      </p:pic>
      <p:pic>
        <p:nvPicPr>
          <p:cNvPr id="43022" name="Picture 14" descr="C:\Users\Susan Lindell Radke\AppData\Roaming\PixelMetrics\CaptureWiz\Temp\6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6248400"/>
            <a:ext cx="1743075" cy="409575"/>
          </a:xfrm>
          <a:prstGeom prst="rect">
            <a:avLst/>
          </a:prstGeom>
          <a:noFill/>
        </p:spPr>
      </p:pic>
      <p:pic>
        <p:nvPicPr>
          <p:cNvPr id="43024" name="Picture 16" descr="C:\Users\Susan Lindell Radke\AppData\Roaming\PixelMetrics\CaptureWiz\Temp\7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6248400"/>
            <a:ext cx="1333500" cy="22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Opportunity Mapping in a Full Service Community School District</a:t>
            </a:r>
            <a:b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49424"/>
            <a:ext cx="8915400" cy="4325112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OUSD Five Year Strategic Plan</a:t>
            </a:r>
          </a:p>
          <a:p>
            <a:r>
              <a:rPr lang="en-US" b="1" dirty="0" smtClean="0">
                <a:latin typeface="+mj-lt"/>
              </a:rPr>
              <a:t>Full Service Community District</a:t>
            </a:r>
          </a:p>
          <a:p>
            <a:r>
              <a:rPr lang="en-US" b="1" dirty="0" smtClean="0">
                <a:latin typeface="+mj-lt"/>
              </a:rPr>
              <a:t>Role of data in developing the Plan</a:t>
            </a:r>
          </a:p>
          <a:p>
            <a:pPr lvl="1"/>
            <a:r>
              <a:rPr lang="en-US" sz="2800" b="1" dirty="0" smtClean="0">
                <a:solidFill>
                  <a:srgbClr val="008000"/>
                </a:solidFill>
                <a:latin typeface="+mj-lt"/>
              </a:rPr>
              <a:t>Healthy Kids, Healthy Oakland Data Framework</a:t>
            </a:r>
          </a:p>
          <a:p>
            <a:pPr lvl="3"/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Opportunity Mapping</a:t>
            </a:r>
          </a:p>
          <a:p>
            <a:endParaRPr lang="en-US" dirty="0"/>
          </a:p>
        </p:txBody>
      </p:sp>
      <p:pic>
        <p:nvPicPr>
          <p:cNvPr id="1026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"/>
            <a:ext cx="714375" cy="704851"/>
          </a:xfrm>
          <a:prstGeom prst="rect">
            <a:avLst/>
          </a:prstGeom>
          <a:noFill/>
        </p:spPr>
      </p:pic>
      <p:pic>
        <p:nvPicPr>
          <p:cNvPr id="1028" name="Picture 4" descr="C:\Users\Susan Lindell Radke\AppData\Roaming\PixelMetrics\CaptureWiz\Temp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800600"/>
            <a:ext cx="2924175" cy="1133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Campus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Food Programs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057400" y="2514600"/>
            <a:ext cx="4953000" cy="3776472"/>
            <a:chOff x="2057400" y="2514600"/>
            <a:chExt cx="4953000" cy="3776472"/>
          </a:xfrm>
        </p:grpSpPr>
        <p:pic>
          <p:nvPicPr>
            <p:cNvPr id="44038" name="Picture 6" descr="C:\Users\Susan Lindell Radke\AppData\Roaming\PixelMetrics\CaptureWiz\Temp\7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7400" y="2514600"/>
              <a:ext cx="4953000" cy="377647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44036" name="Picture 4" descr="C:\Users\Susan Lindell Radke\AppData\Roaming\PixelMetrics\CaptureWiz\Temp\7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48350" y="2514600"/>
              <a:ext cx="1162050" cy="818201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</p:grpSp>
      <p:pic>
        <p:nvPicPr>
          <p:cNvPr id="17" name="Picture 4" descr="C:\Users\Susan Lindell Radke\AppData\Roaming\PixelMetrics\CaptureWiz\Temp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765977"/>
            <a:ext cx="1524000" cy="590737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6172200" y="1375577"/>
            <a:ext cx="2286000" cy="834223"/>
            <a:chOff x="6172200" y="1375577"/>
            <a:chExt cx="2286000" cy="834223"/>
          </a:xfrm>
        </p:grpSpPr>
        <p:sp>
          <p:nvSpPr>
            <p:cNvPr id="11" name="TextBox 10"/>
            <p:cNvSpPr txBox="1"/>
            <p:nvPr/>
          </p:nvSpPr>
          <p:spPr>
            <a:xfrm>
              <a:off x="6460537" y="1932801"/>
              <a:ext cx="1997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29830"/>
                  </a:solidFill>
                  <a:latin typeface="+mj-lt"/>
                </a:rPr>
                <a:t>Complementary Learning</a:t>
              </a:r>
              <a:endParaRPr lang="en-US" sz="1200" b="1" dirty="0">
                <a:solidFill>
                  <a:srgbClr val="029830"/>
                </a:solidFill>
                <a:latin typeface="+mj-lt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172200" y="1375577"/>
              <a:ext cx="2209800" cy="681823"/>
              <a:chOff x="457200" y="3657600"/>
              <a:chExt cx="2832300" cy="898021"/>
            </a:xfrm>
          </p:grpSpPr>
          <p:pic>
            <p:nvPicPr>
              <p:cNvPr id="19" name="Picture 4" descr="C:\Users\Susan Lindell Radke\AppData\Roaming\PixelMetrics\CaptureWiz\Temp\56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7200" y="3657600"/>
                <a:ext cx="2686050" cy="704851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169524" y="4191001"/>
                <a:ext cx="2119976" cy="364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29830"/>
                    </a:solidFill>
                    <a:latin typeface="+mj-lt"/>
                  </a:rPr>
                  <a:t>Nutrition Services</a:t>
                </a:r>
                <a:endParaRPr lang="en-US" sz="1200" b="1" dirty="0">
                  <a:solidFill>
                    <a:srgbClr val="029830"/>
                  </a:solidFill>
                  <a:latin typeface="+mj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Susan Lindell Radke\AppData\Roaming\PixelMetrics\CaptureWiz\Temp\1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514600"/>
            <a:ext cx="5090935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7108" name="Picture 4" descr="C:\Users\Susan Lindell Radke\AppData\Roaming\PixelMetrics\CaptureWiz\Temp\1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514600"/>
            <a:ext cx="1153843" cy="981075"/>
          </a:xfrm>
          <a:prstGeom prst="rect">
            <a:avLst/>
          </a:prstGeom>
          <a:noFill/>
        </p:spPr>
      </p:pic>
      <p:pic>
        <p:nvPicPr>
          <p:cNvPr id="47110" name="Picture 6" descr="C:\Users\Susan Lindell Radke\AppData\Roaming\PixelMetrics\CaptureWiz\Temp\1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029200"/>
            <a:ext cx="1173480" cy="1219201"/>
          </a:xfrm>
          <a:prstGeom prst="rect">
            <a:avLst/>
          </a:prstGeom>
          <a:noFill/>
        </p:spPr>
      </p:pic>
      <p:pic>
        <p:nvPicPr>
          <p:cNvPr id="5" name="Picture 4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Dominant student ethnicity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 descr="C:\Users\Susan Lindell Radke\AppData\Roaming\PixelMetrics\CaptureWiz\Temp\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447800"/>
            <a:ext cx="1524000" cy="590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usan Lindell Radke\AppData\Roaming\PixelMetrics\CaptureWiz\Temp\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514600"/>
            <a:ext cx="5107295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Life expectancy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8132" name="Picture 4" descr="C:\Users\Susan Lindell Radke\AppData\Roaming\PixelMetrics\CaptureWiz\Temp\1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5257800"/>
            <a:ext cx="1209675" cy="1000125"/>
          </a:xfrm>
          <a:prstGeom prst="rect">
            <a:avLst/>
          </a:prstGeom>
          <a:noFill/>
        </p:spPr>
      </p:pic>
      <p:pic>
        <p:nvPicPr>
          <p:cNvPr id="48134" name="Picture 6" descr="C:\Users\Susan Lindell Radke\AppData\Roaming\PixelMetrics\CaptureWiz\Temp\1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3276600" cy="4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Vacant Housing Units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9158" name="Picture 6" descr="C:\Users\Susan Lindell Radke\AppData\Roaming\PixelMetrics\CaptureWiz\Temp\1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752600"/>
            <a:ext cx="1371600" cy="590551"/>
          </a:xfrm>
          <a:prstGeom prst="rect">
            <a:avLst/>
          </a:prstGeom>
          <a:noFill/>
        </p:spPr>
      </p:pic>
      <p:pic>
        <p:nvPicPr>
          <p:cNvPr id="49160" name="Picture 8" descr="C:\Users\Susan Lindell Radke\AppData\Roaming\PixelMetrics\CaptureWiz\Temp\1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105400"/>
            <a:ext cx="1314450" cy="120015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057400" y="2514600"/>
            <a:ext cx="5102774" cy="3810000"/>
            <a:chOff x="2057400" y="2514600"/>
            <a:chExt cx="5102774" cy="3810000"/>
          </a:xfrm>
        </p:grpSpPr>
        <p:pic>
          <p:nvPicPr>
            <p:cNvPr id="49154" name="Picture 2" descr="C:\Users\Susan Lindell Radke\AppData\Roaming\PixelMetrics\CaptureWiz\Temp\11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57400" y="2514600"/>
              <a:ext cx="5102774" cy="377647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057400" y="595526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2000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19925" y="2514600"/>
            <a:ext cx="5142875" cy="3798332"/>
            <a:chOff x="3391525" y="2514600"/>
            <a:chExt cx="5142875" cy="3798332"/>
          </a:xfrm>
        </p:grpSpPr>
        <p:pic>
          <p:nvPicPr>
            <p:cNvPr id="49156" name="Picture 4" descr="C:\Users\Susan Lindell Radke\AppData\Roaming\PixelMetrics\CaptureWiz\Temp\11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41040" y="2514600"/>
              <a:ext cx="5093360" cy="377647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3391525" y="594360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2010</a:t>
              </a:r>
              <a:endParaRPr lang="en-US" b="1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US" sz="2800" b="1" dirty="0" smtClean="0">
                <a:latin typeface="+mj-lt"/>
              </a:rPr>
              <a:t>Geographic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Relationships: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Correlation?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PFT &amp; Campus Food Programs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058" name="Picture 2" descr="C:\Users\Susan Lindell Radke\AppData\Roaming\PixelMetrics\CaptureWiz\Temp\1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816352"/>
            <a:ext cx="5112223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5060" name="Picture 4" descr="C:\Users\Susan Lindell Radke\AppData\Roaming\PixelMetrics\CaptureWiz\Temp\1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5867400"/>
            <a:ext cx="1345432" cy="676276"/>
          </a:xfrm>
          <a:prstGeom prst="rect">
            <a:avLst/>
          </a:prstGeom>
          <a:noFill/>
        </p:spPr>
      </p:pic>
      <p:pic>
        <p:nvPicPr>
          <p:cNvPr id="10" name="Picture 4" descr="C:\Users\Susan Lindell Radke\AppData\Roaming\PixelMetrics\CaptureWiz\Temp\7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4953000"/>
            <a:ext cx="1162050" cy="81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US" sz="2800" b="1" dirty="0" smtClean="0">
                <a:latin typeface="+mj-lt"/>
              </a:rPr>
              <a:t>Geographic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Relationships</a:t>
            </a:r>
            <a:r>
              <a:rPr lang="en-US" sz="2800" b="1" dirty="0" smtClean="0">
                <a:latin typeface="+mj-lt"/>
              </a:rPr>
              <a:t>: </a:t>
            </a:r>
            <a:r>
              <a:rPr lang="en-US" sz="2800" b="1" i="1" dirty="0" smtClean="0">
                <a:latin typeface="+mj-lt"/>
              </a:rPr>
              <a:t>Correlation?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PFT &amp; Chronic Absenteeism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0178" name="Picture 2" descr="C:\Users\Susan Lindell Radke\AppData\Roaming\PixelMetrics\CaptureWiz\Temp\1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816352"/>
            <a:ext cx="5093360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50180" name="Picture 4" descr="C:\Users\Susan Lindell Radke\AppData\Roaming\PixelMetrics\CaptureWiz\Temp\1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1" y="4804838"/>
            <a:ext cx="1447800" cy="995886"/>
          </a:xfrm>
          <a:prstGeom prst="rect">
            <a:avLst/>
          </a:prstGeom>
          <a:noFill/>
        </p:spPr>
      </p:pic>
      <p:pic>
        <p:nvPicPr>
          <p:cNvPr id="8" name="Picture 4" descr="C:\Users\Susan Lindell Radke\AppData\Roaming\PixelMetrics\CaptureWiz\Temp\1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5168" y="5876924"/>
            <a:ext cx="1345432" cy="676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Susan Lindell Radke\AppData\Roaming\PixelMetrics\CaptureWiz\Temp\1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816352"/>
            <a:ext cx="5093360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US" sz="2800" b="1" dirty="0" smtClean="0">
                <a:latin typeface="+mj-lt"/>
              </a:rPr>
              <a:t>Geographic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Relationships</a:t>
            </a:r>
            <a:r>
              <a:rPr lang="en-US" sz="2800" b="1" dirty="0" smtClean="0">
                <a:latin typeface="+mj-lt"/>
              </a:rPr>
              <a:t>: </a:t>
            </a:r>
            <a:r>
              <a:rPr lang="en-US" sz="2800" b="1" i="1" dirty="0" smtClean="0">
                <a:latin typeface="+mj-lt"/>
              </a:rPr>
              <a:t>Correlation?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PFT &amp; CST-ELA Proficiency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C:\Users\Susan Lindell Radke\AppData\Roaming\PixelMetrics\CaptureWiz\Temp\1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5168" y="5868318"/>
            <a:ext cx="1345432" cy="676276"/>
          </a:xfrm>
          <a:prstGeom prst="rect">
            <a:avLst/>
          </a:prstGeom>
          <a:noFill/>
        </p:spPr>
      </p:pic>
      <p:pic>
        <p:nvPicPr>
          <p:cNvPr id="51204" name="Picture 4" descr="C:\Users\Susan Lindell Radke\AppData\Roaming\PixelMetrics\CaptureWiz\Temp\1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4724400"/>
            <a:ext cx="1371600" cy="991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US" sz="2800" b="1" dirty="0" smtClean="0">
                <a:latin typeface="+mj-lt"/>
              </a:rPr>
              <a:t>Geographic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Relationships: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i="1" dirty="0" smtClean="0">
                <a:latin typeface="+mj-lt"/>
              </a:rPr>
              <a:t>Correlation?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Chronic Absenteeism &amp; Free or</a:t>
            </a: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Reduced Lunch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2226" name="Picture 2" descr="C:\Users\Susan Lindell Radke\AppData\Roaming\PixelMetrics\CaptureWiz\Temp\1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819400"/>
            <a:ext cx="5100327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8" descr="C:\Users\Susan Lindell Radke\AppData\Roaming\PixelMetrics\CaptureWiz\Temp\1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876800"/>
            <a:ext cx="1285875" cy="653959"/>
          </a:xfrm>
          <a:prstGeom prst="rect">
            <a:avLst/>
          </a:prstGeom>
          <a:noFill/>
        </p:spPr>
      </p:pic>
      <p:pic>
        <p:nvPicPr>
          <p:cNvPr id="8" name="Picture 14" descr="C:\Users\Susan Lindell Radke\AppData\Roaming\PixelMetrics\CaptureWiz\Temp\1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5638800"/>
            <a:ext cx="1295400" cy="948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Susan Lindell Radke\AppData\Roaming\PixelMetrics\CaptureWiz\Temp\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816352"/>
            <a:ext cx="5107295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US" sz="2800" b="1" dirty="0" smtClean="0">
                <a:latin typeface="+mj-lt"/>
              </a:rPr>
              <a:t>Geographic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Relationships: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i="1" dirty="0" smtClean="0">
                <a:latin typeface="+mj-lt"/>
              </a:rPr>
              <a:t>Correlation?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Life Expectancy</a:t>
            </a: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&amp; Campus Health Centers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C:\Users\Susan Lindell Radke\AppData\Roaming\PixelMetrics\CaptureWiz\Temp\1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5562600"/>
            <a:ext cx="1209675" cy="1000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Susan Lindell Radke\AppData\Roaming\PixelMetrics\CaptureWiz\Temp\1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816352"/>
            <a:ext cx="5100327" cy="377647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981200"/>
            <a:ext cx="8229600" cy="4325112"/>
          </a:xfrm>
          <a:prstGeom prst="rect">
            <a:avLst/>
          </a:prstGeom>
        </p:spPr>
        <p:txBody>
          <a:bodyPr/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US" sz="2800" b="1" dirty="0" smtClean="0">
                <a:latin typeface="+mj-lt"/>
              </a:rPr>
              <a:t>Geographic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Relationships: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Dominant Student Ethnicity &amp; CST-ELA Proficiency 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4276" name="Picture 4" descr="C:\Users\Susan Lindell Radke\AppData\Roaming\PixelMetrics\CaptureWiz\Temp\12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391150"/>
            <a:ext cx="1219200" cy="1219201"/>
          </a:xfrm>
          <a:prstGeom prst="rect">
            <a:avLst/>
          </a:prstGeom>
          <a:noFill/>
        </p:spPr>
      </p:pic>
      <p:pic>
        <p:nvPicPr>
          <p:cNvPr id="54278" name="Picture 6" descr="C:\Users\Susan Lindell Radke\AppData\Roaming\PixelMetrics\CaptureWiz\Temp\1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1" y="4374482"/>
            <a:ext cx="1371600" cy="978568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838200" y="990600"/>
            <a:ext cx="4648200" cy="3493532"/>
            <a:chOff x="838200" y="990600"/>
            <a:chExt cx="4648200" cy="3493532"/>
          </a:xfrm>
        </p:grpSpPr>
        <p:pic>
          <p:nvPicPr>
            <p:cNvPr id="10" name="Picture 9" descr="photo (4)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990600"/>
              <a:ext cx="4648200" cy="3486150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286000" y="41148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Tablet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9800" y="990600"/>
            <a:ext cx="2362200" cy="3581400"/>
            <a:chOff x="6019800" y="990600"/>
            <a:chExt cx="2362200" cy="3581400"/>
          </a:xfrm>
        </p:grpSpPr>
        <p:pic>
          <p:nvPicPr>
            <p:cNvPr id="9" name="Picture 8" descr="photo (3)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9800" y="990600"/>
              <a:ext cx="2362200" cy="3543300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019800" y="4202668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Smartphone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00400" y="2743200"/>
            <a:ext cx="4155305" cy="52322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One Map…Many Devices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VISION: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0"/>
            <a:ext cx="6248400" cy="2627376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latin typeface="+mj-lt"/>
              </a:rPr>
              <a:t>All students will </a:t>
            </a:r>
            <a:r>
              <a:rPr lang="en-US" b="1" i="1" u="sng" dirty="0" smtClean="0">
                <a:latin typeface="+mj-lt"/>
              </a:rPr>
              <a:t>graduate</a:t>
            </a:r>
            <a:r>
              <a:rPr lang="en-US" b="1" dirty="0" smtClean="0">
                <a:latin typeface="+mj-lt"/>
              </a:rPr>
              <a:t> from high school. As a result, they are caring, competent, and critical thinkers, fully informed, engaged and contributing citizens and prepared to succeed in college and career.</a:t>
            </a:r>
            <a:endParaRPr lang="en-US" b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5562600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hlinkClick r:id="rId2"/>
              </a:rPr>
              <a:t>http://www.thrivingstudents.org/sites/default/files/Community-Schools-Thriving-Students-Strategic-Plan.pdf</a:t>
            </a:r>
            <a:endParaRPr lang="en-US" sz="1200" i="1" dirty="0"/>
          </a:p>
        </p:txBody>
      </p:sp>
      <p:pic>
        <p:nvPicPr>
          <p:cNvPr id="7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pic>
        <p:nvPicPr>
          <p:cNvPr id="8" name="Picture 2" descr="C:\Users\Susan Lindell Radke\AppData\Roaming\PixelMetrics\CaptureWiz\Tem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209800"/>
            <a:ext cx="1509498" cy="19562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Healthy Kids, Healthy Oakland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latin typeface="+mj-lt"/>
              </a:rPr>
              <a:t>Opportunity Mapping:  YEAR 1 </a:t>
            </a:r>
            <a:r>
              <a:rPr lang="en-US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(current)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Longitudinal study of Foundational 10 Indicators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Extended Indicators</a:t>
            </a:r>
          </a:p>
          <a:p>
            <a:pPr lvl="2"/>
            <a:r>
              <a:rPr lang="en-US" sz="2000" b="1" i="1" dirty="0" smtClean="0">
                <a:solidFill>
                  <a:schemeClr val="tx1"/>
                </a:solidFill>
                <a:latin typeface="+mj-lt"/>
              </a:rPr>
              <a:t>Student/School-based Indicators</a:t>
            </a:r>
          </a:p>
          <a:p>
            <a:pPr lvl="3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Social &amp; emotional student health 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(California Healthy Kids Survey)</a:t>
            </a:r>
          </a:p>
          <a:p>
            <a:pPr lvl="3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Transitional families 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(homeless, refugee/</a:t>
            </a:r>
            <a:r>
              <a:rPr lang="en-US" sz="1600" b="1" i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asylee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, migrant)</a:t>
            </a:r>
          </a:p>
          <a:p>
            <a:pPr lvl="3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Housing status: public housing</a:t>
            </a:r>
            <a:endParaRPr lang="en-US" sz="1800" b="1" i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lvl="3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Career pathways</a:t>
            </a:r>
          </a:p>
          <a:p>
            <a:pPr lvl="3">
              <a:buNone/>
            </a:pPr>
            <a:endParaRPr lang="en-US" sz="7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lvl="2"/>
            <a:r>
              <a:rPr lang="en-US" sz="2000" b="1" i="1" dirty="0" smtClean="0">
                <a:solidFill>
                  <a:schemeClr val="tx1"/>
                </a:solidFill>
                <a:latin typeface="+mj-lt"/>
              </a:rPr>
              <a:t>Community-based Indicators </a:t>
            </a:r>
            <a:r>
              <a:rPr lang="en-US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(in partnership with outside agencies)</a:t>
            </a:r>
          </a:p>
          <a:p>
            <a:pPr lvl="3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Healthy neighborhood indicators 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(student ground-</a:t>
            </a:r>
            <a:r>
              <a:rPr lang="en-US" sz="1600" b="1" i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truthed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fresh food locations)</a:t>
            </a:r>
          </a:p>
          <a:p>
            <a:pPr lvl="3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Crime analysis</a:t>
            </a:r>
          </a:p>
          <a:p>
            <a:pPr lvl="3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Housing foreclosure rates 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(Info Alameda/Urban Strategies Council)</a:t>
            </a:r>
          </a:p>
        </p:txBody>
      </p:sp>
      <p:pic>
        <p:nvPicPr>
          <p:cNvPr id="4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Alameda_Foreclosu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743200"/>
            <a:ext cx="7543800" cy="355099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Healthy Kids, Healthy Oakland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8200" y="2209800"/>
            <a:ext cx="315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Info Alameda County</a:t>
            </a:r>
            <a:endParaRPr lang="en-US" sz="2400" b="1" dirty="0">
              <a:latin typeface="+mj-lt"/>
            </a:endParaRPr>
          </a:p>
        </p:txBody>
      </p:sp>
      <p:pic>
        <p:nvPicPr>
          <p:cNvPr id="57346" name="Picture 2" descr="C:\Users\Susan Lindell Radke\AppData\Roaming\PixelMetrics\CaptureWiz\Temp\14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5029200"/>
            <a:ext cx="1163782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Mapping these indicators helps district leaders and school communities to see </a:t>
            </a:r>
            <a:r>
              <a:rPr lang="en-US" b="1" i="1" u="sng" dirty="0" smtClean="0">
                <a:solidFill>
                  <a:schemeClr val="tx1"/>
                </a:solidFill>
                <a:latin typeface="+mj-lt"/>
              </a:rPr>
              <a:t>where the gaps are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US" sz="1000" dirty="0" smtClean="0">
              <a:solidFill>
                <a:schemeClr val="tx1"/>
              </a:solidFill>
              <a:latin typeface="+mj-lt"/>
            </a:endParaRP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It is a new way of using place-based data to drive strategies and decisions such as </a:t>
            </a:r>
            <a:r>
              <a:rPr lang="en-US" b="1" i="1" u="sng" dirty="0" smtClean="0">
                <a:solidFill>
                  <a:schemeClr val="tx1"/>
                </a:solidFill>
                <a:latin typeface="+mj-lt"/>
              </a:rPr>
              <a:t>allocation of resources to places and students where the need is greatest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.  </a:t>
            </a: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US" sz="800" dirty="0" smtClean="0">
              <a:solidFill>
                <a:schemeClr val="tx1"/>
              </a:solidFill>
              <a:latin typeface="+mj-lt"/>
            </a:endParaRP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It also helps community partners </a:t>
            </a:r>
            <a:r>
              <a:rPr lang="en-US" b="1" i="1" u="sng" dirty="0" smtClean="0">
                <a:solidFill>
                  <a:schemeClr val="tx1"/>
                </a:solidFill>
                <a:latin typeface="+mj-lt"/>
              </a:rPr>
              <a:t>align their resources with the school district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, which is especially important in a time of diminishing resources across-the-board.</a:t>
            </a:r>
          </a:p>
          <a:p>
            <a:endParaRPr lang="en-US" dirty="0"/>
          </a:p>
        </p:txBody>
      </p:sp>
      <p:pic>
        <p:nvPicPr>
          <p:cNvPr id="4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295400"/>
            <a:ext cx="8229600" cy="10668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Opportunity Mapping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b="1" dirty="0" smtClean="0">
                <a:solidFill>
                  <a:srgbClr val="0000FF"/>
                </a:solidFill>
                <a:latin typeface="+mj-lt"/>
              </a:rPr>
              <a:t>www.thrivingstudents.org/opportunitymaps</a:t>
            </a:r>
          </a:p>
          <a:p>
            <a:pPr>
              <a:buNone/>
            </a:pPr>
            <a:endParaRPr lang="en-US" b="1" dirty="0" smtClean="0">
              <a:solidFill>
                <a:srgbClr val="0000FF"/>
              </a:solidFill>
              <a:latin typeface="+mj-lt"/>
            </a:endParaRPr>
          </a:p>
          <a:p>
            <a:pPr algn="ctr">
              <a:buNone/>
            </a:pPr>
            <a:endParaRPr lang="en-US" sz="2000" b="1" dirty="0" smtClean="0">
              <a:latin typeface="+mj-lt"/>
            </a:endParaRPr>
          </a:p>
          <a:p>
            <a:pPr algn="ctr">
              <a:buNone/>
            </a:pPr>
            <a:endParaRPr lang="en-US" sz="2000" b="1" dirty="0" smtClean="0">
              <a:latin typeface="+mj-lt"/>
            </a:endParaRPr>
          </a:p>
          <a:p>
            <a:pPr algn="ctr">
              <a:buNone/>
            </a:pPr>
            <a:r>
              <a:rPr lang="en-US" sz="2000" b="1" dirty="0" smtClean="0">
                <a:latin typeface="+mj-lt"/>
              </a:rPr>
              <a:t>Oakland Unified School District</a:t>
            </a:r>
          </a:p>
          <a:p>
            <a:pPr algn="ctr">
              <a:buNone/>
            </a:pPr>
            <a:r>
              <a:rPr lang="en-US" sz="2000" b="1" dirty="0" smtClean="0">
                <a:latin typeface="+mj-lt"/>
              </a:rPr>
              <a:t>	Research, Assessment &amp; Data</a:t>
            </a:r>
          </a:p>
          <a:p>
            <a:pPr algn="ctr">
              <a:buNone/>
            </a:pPr>
            <a:r>
              <a:rPr lang="en-US" sz="2000" b="1" dirty="0" smtClean="0">
                <a:latin typeface="+mj-lt"/>
              </a:rPr>
              <a:t>	1011 Union Street</a:t>
            </a:r>
          </a:p>
          <a:p>
            <a:pPr algn="ctr">
              <a:buNone/>
            </a:pPr>
            <a:r>
              <a:rPr lang="en-US" sz="2000" b="1" dirty="0" smtClean="0">
                <a:latin typeface="+mj-lt"/>
              </a:rPr>
              <a:t>	Cafeteria Annex Building</a:t>
            </a:r>
          </a:p>
          <a:p>
            <a:pPr algn="ctr">
              <a:buNone/>
            </a:pPr>
            <a:r>
              <a:rPr lang="en-US" sz="2000" b="1" dirty="0" smtClean="0">
                <a:latin typeface="+mj-lt"/>
              </a:rPr>
              <a:t>	Oakland, CA 94607</a:t>
            </a:r>
          </a:p>
          <a:p>
            <a:pPr algn="ctr">
              <a:buNone/>
            </a:pPr>
            <a:r>
              <a:rPr lang="en-US" sz="2000" b="1" dirty="0" smtClean="0">
                <a:latin typeface="+mj-lt"/>
              </a:rPr>
              <a:t>	(510) 451-4164 </a:t>
            </a:r>
          </a:p>
          <a:p>
            <a:pPr algn="ctr">
              <a:buNone/>
            </a:pPr>
            <a:r>
              <a:rPr lang="en-US" sz="2000" b="1" dirty="0" smtClean="0">
                <a:latin typeface="+mj-lt"/>
              </a:rPr>
              <a:t>	Jean Wing, Executive Director</a:t>
            </a:r>
          </a:p>
          <a:p>
            <a:pPr algn="ctr">
              <a:buNone/>
            </a:pPr>
            <a:r>
              <a:rPr lang="en-US" sz="2000" b="1" dirty="0" smtClean="0">
                <a:latin typeface="+mj-lt"/>
              </a:rPr>
              <a:t>Susan </a:t>
            </a:r>
            <a:r>
              <a:rPr lang="en-US" sz="2000" b="1" dirty="0" err="1" smtClean="0">
                <a:latin typeface="+mj-lt"/>
              </a:rPr>
              <a:t>Lindell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Radke</a:t>
            </a:r>
            <a:r>
              <a:rPr lang="en-US" sz="2000" b="1" dirty="0" smtClean="0">
                <a:latin typeface="+mj-lt"/>
              </a:rPr>
              <a:t>, GIS Analyst/Demographer</a:t>
            </a:r>
            <a:endParaRPr lang="en-US" sz="2000" b="1" dirty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pPr algn="ctr"/>
            <a:r>
              <a:rPr lang="en-US" b="1" dirty="0" smtClean="0"/>
              <a:t>Healthy Kids, Healthy Oakland</a:t>
            </a:r>
            <a:endParaRPr lang="en-US" dirty="0"/>
          </a:p>
        </p:txBody>
      </p:sp>
      <p:pic>
        <p:nvPicPr>
          <p:cNvPr id="8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pic>
        <p:nvPicPr>
          <p:cNvPr id="56322" name="Picture 2" descr="C:\Users\Susan Lindell Radke\AppData\Roaming\PixelMetrics\CaptureWiz\Temp\1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895600"/>
            <a:ext cx="2419350" cy="904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san Lindell Radke\AppData\Roaming\PixelMetrics\CaptureWiz\Tem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143000"/>
            <a:ext cx="2881098" cy="3733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486400" y="5008602"/>
            <a:ext cx="2971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hlinkClick r:id="rId5"/>
              </a:rPr>
              <a:t>http://www.thrivingstudents.org/sites/default/files/Community-Schools-Thriving-Students-Strategic-Plan.pdf</a:t>
            </a:r>
            <a:endParaRPr lang="en-US" sz="1000" i="1" dirty="0"/>
          </a:p>
        </p:txBody>
      </p:sp>
      <p:sp>
        <p:nvSpPr>
          <p:cNvPr id="5" name="Rectangle 4"/>
          <p:cNvSpPr/>
          <p:nvPr/>
        </p:nvSpPr>
        <p:spPr>
          <a:xfrm>
            <a:off x="838200" y="508480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i="1" dirty="0" smtClean="0">
                <a:hlinkClick r:id="rId6"/>
              </a:rPr>
              <a:t>http://www.pbs.org/newshour/rundown/2011/12/oakland-schools-superintendent-a-tough-job-for-a-tough-guy.html</a:t>
            </a:r>
            <a:endParaRPr lang="en-US" sz="1000" i="1" dirty="0"/>
          </a:p>
        </p:txBody>
      </p:sp>
      <p:sp>
        <p:nvSpPr>
          <p:cNvPr id="6" name="Rectangle 5"/>
          <p:cNvSpPr/>
          <p:nvPr/>
        </p:nvSpPr>
        <p:spPr>
          <a:xfrm>
            <a:off x="838200" y="5662136"/>
            <a:ext cx="7543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latin typeface="+mj-lt"/>
              </a:rPr>
              <a:t>"What we're looking at is a failure of the system, the set of relationships among the different institutions that have produced the outcomes we've got. So we </a:t>
            </a:r>
            <a:r>
              <a:rPr 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can't just transform a single institution</a:t>
            </a:r>
            <a:r>
              <a:rPr lang="en-US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400" b="1" i="1" dirty="0" smtClean="0">
                <a:latin typeface="+mj-lt"/>
              </a:rPr>
              <a:t>and expect to change all the outcomes</a:t>
            </a:r>
            <a:r>
              <a:rPr lang="en-US" sz="1400" b="1" i="1" dirty="0" smtClean="0"/>
              <a:t>."</a:t>
            </a:r>
            <a:endParaRPr lang="en-US" sz="1400" b="1" i="1" dirty="0"/>
          </a:p>
        </p:txBody>
      </p:sp>
      <p:pic>
        <p:nvPicPr>
          <p:cNvPr id="10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762000" y="838200"/>
            <a:ext cx="4470400" cy="4038600"/>
            <a:chOff x="762000" y="609600"/>
            <a:chExt cx="4470400" cy="4038600"/>
          </a:xfrm>
        </p:grpSpPr>
        <p:pic>
          <p:nvPicPr>
            <p:cNvPr id="4" name="TonySmithVideoFINAL.wmv">
              <a:hlinkClick r:id="" action="ppaction://media"/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762000" y="1295400"/>
              <a:ext cx="4470400" cy="3352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43000" y="609600"/>
              <a:ext cx="34756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 smtClean="0">
                <a:solidFill>
                  <a:schemeClr val="bg1"/>
                </a:solidFill>
              </a:endParaRPr>
            </a:p>
            <a:p>
              <a:r>
                <a:rPr lang="en-US" b="1" dirty="0" smtClean="0"/>
                <a:t>Superintendent Tony Smith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latin typeface="+mj-lt"/>
              </a:rPr>
              <a:t>To supplement traditional enrichment methods of enhanced curriculum and improved teaching practices, by aligning with other agencies to raise the entire student experience through </a:t>
            </a:r>
            <a:r>
              <a:rPr lang="en-US" b="1" i="1" u="sng" dirty="0" smtClean="0">
                <a:latin typeface="+mj-lt"/>
              </a:rPr>
              <a:t>housing, nutrition, health and welfare partnerships</a:t>
            </a:r>
            <a:r>
              <a:rPr lang="en-US" b="1" dirty="0" smtClean="0">
                <a:latin typeface="+mj-lt"/>
              </a:rPr>
              <a:t>. </a:t>
            </a:r>
          </a:p>
          <a:p>
            <a:pPr>
              <a:buNone/>
            </a:pPr>
            <a:r>
              <a:rPr lang="en-US" b="1" dirty="0" smtClean="0">
                <a:latin typeface="+mj-lt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 smtClean="0"/>
              <a:t>APPROACH: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Susan Lindell Radke\AppData\Roaming\PixelMetrics\CaptureWiz\Temp\1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715000"/>
            <a:ext cx="3048000" cy="526927"/>
          </a:xfrm>
          <a:prstGeom prst="rect">
            <a:avLst/>
          </a:prstGeom>
          <a:noFill/>
        </p:spPr>
      </p:pic>
      <p:pic>
        <p:nvPicPr>
          <p:cNvPr id="1028" name="Picture 4" descr="C:\Users\Susan Lindell Radke\AppData\Roaming\PixelMetrics\CaptureWiz\Tem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5029200"/>
            <a:ext cx="3505200" cy="491958"/>
          </a:xfrm>
          <a:prstGeom prst="rect">
            <a:avLst/>
          </a:prstGeom>
          <a:noFill/>
        </p:spPr>
      </p:pic>
      <p:pic>
        <p:nvPicPr>
          <p:cNvPr id="16" name="Picture 8" descr="C:\Users\Susan Lindell Radke\AppData\Roaming\PixelMetrics\CaptureWiz\Temp\5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5105400"/>
            <a:ext cx="975407" cy="101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Picture 12" descr="http://janeswalkusa.files.wordpress.com/2010/04/city_of_oakland_logo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4953000"/>
            <a:ext cx="1371600" cy="1073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MISSION: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6248400" cy="4325112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Oakland Unified School District is becoming a </a:t>
            </a:r>
            <a:r>
              <a:rPr lang="en-US" b="1" i="1" u="sng" dirty="0" smtClean="0">
                <a:latin typeface="+mj-lt"/>
              </a:rPr>
              <a:t>Full Service Community District</a:t>
            </a:r>
            <a:r>
              <a:rPr lang="en-US" b="1" u="sng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that serves the whole child, </a:t>
            </a:r>
            <a:r>
              <a:rPr lang="en-US" b="1" i="1" u="sng" dirty="0" smtClean="0">
                <a:latin typeface="+mj-lt"/>
              </a:rPr>
              <a:t>eliminates</a:t>
            </a:r>
            <a:r>
              <a:rPr lang="en-US" b="1" u="sng" dirty="0" smtClean="0">
                <a:latin typeface="+mj-lt"/>
              </a:rPr>
              <a:t> </a:t>
            </a:r>
            <a:r>
              <a:rPr lang="en-US" b="1" i="1" u="sng" dirty="0" smtClean="0">
                <a:latin typeface="+mj-lt"/>
              </a:rPr>
              <a:t>inequity</a:t>
            </a:r>
            <a:r>
              <a:rPr lang="en-US" b="1" dirty="0" smtClean="0">
                <a:latin typeface="+mj-lt"/>
              </a:rPr>
              <a:t>, and provides each child with excellent teachers every day.</a:t>
            </a:r>
            <a:endParaRPr lang="en-US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562600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hlinkClick r:id="rId2"/>
              </a:rPr>
              <a:t>http://www.thrivingstudents.org/sites/default/files/Community-Schools-Thriving-Students-Strategic-Plan.pdf</a:t>
            </a:r>
            <a:endParaRPr lang="en-US" sz="1200" i="1" dirty="0"/>
          </a:p>
        </p:txBody>
      </p:sp>
      <p:pic>
        <p:nvPicPr>
          <p:cNvPr id="6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  <p:pic>
        <p:nvPicPr>
          <p:cNvPr id="7" name="Picture 2" descr="C:\Users\Susan Lindell Radke\AppData\Roaming\PixelMetrics\CaptureWiz\Tem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212848"/>
            <a:ext cx="1509498" cy="19562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Full Service Community Schools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5638800" cy="346557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latin typeface="+mj-lt"/>
              </a:rPr>
              <a:t>It’s with these beliefs that we engage in creating a Full Service Community district filled with Full Service Community Schools, in which </a:t>
            </a:r>
            <a:r>
              <a:rPr lang="en-US" b="1" i="1" u="sng" dirty="0" smtClean="0">
                <a:latin typeface="+mj-lt"/>
              </a:rPr>
              <a:t>schools act as resource and service hubs</a:t>
            </a:r>
            <a:r>
              <a:rPr lang="en-US" b="1" i="1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that connect with local partners to help build healthy and vibrant schools and communities.</a:t>
            </a:r>
            <a:endParaRPr lang="en-US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562600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hlinkClick r:id="rId2"/>
              </a:rPr>
              <a:t>http://www.thrivingstudents.org/sites/default/files/Community-Schools-Thriving-Students-Strategic-Plan.pdf</a:t>
            </a:r>
            <a:endParaRPr lang="en-US" sz="1200" i="1" dirty="0"/>
          </a:p>
        </p:txBody>
      </p:sp>
      <p:pic>
        <p:nvPicPr>
          <p:cNvPr id="8" name="Picture 2" descr="C:\Users\Susan Lindell Radke\AppData\Roaming\PixelMetrics\CaptureWiz\Tem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212848"/>
            <a:ext cx="1509498" cy="19562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Healthy Kids, Healthy Oakland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b="1" dirty="0" smtClean="0">
                <a:latin typeface="+mj-lt"/>
              </a:rPr>
              <a:t>Data Framework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Provide comprehensive information and analysis about the </a:t>
            </a: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whole child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, to include </a:t>
            </a: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traditional AND non-traditional indicators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New tools for presenting data in </a:t>
            </a: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actionable ways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, in order to address </a:t>
            </a: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inequities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and </a:t>
            </a: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improve educational outcomes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for all Oakland students.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Help to move every child </a:t>
            </a: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closer to opportunity</a:t>
            </a:r>
            <a:r>
              <a:rPr lang="en-US" sz="2400" b="1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and </a:t>
            </a:r>
            <a:r>
              <a:rPr lang="en-US" sz="2400" b="1" i="1" u="sng" dirty="0" smtClean="0">
                <a:solidFill>
                  <a:schemeClr val="tx1"/>
                </a:solidFill>
                <a:latin typeface="+mj-lt"/>
              </a:rPr>
              <a:t>further from constraints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, to create conditions for learning and thriving.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2" descr="C:\Users\Susan Lindell Radke\AppData\Roaming\PixelMetrics\CaptureWiz\Tem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714375" cy="704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19737</TotalTime>
  <Words>1292</Words>
  <Application>Microsoft Office PowerPoint</Application>
  <PresentationFormat>On-screen Show (4:3)</PresentationFormat>
  <Paragraphs>240</Paragraphs>
  <Slides>43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Urban</vt:lpstr>
      <vt:lpstr>Slide 1</vt:lpstr>
      <vt:lpstr>    Oakland Unified School District</vt:lpstr>
      <vt:lpstr>Opportunity Mapping in a Full Service Community School District </vt:lpstr>
      <vt:lpstr>VISION:</vt:lpstr>
      <vt:lpstr>Slide 5</vt:lpstr>
      <vt:lpstr>APPROACH:</vt:lpstr>
      <vt:lpstr>MISSION:</vt:lpstr>
      <vt:lpstr>Full Service Community Schools</vt:lpstr>
      <vt:lpstr>Healthy Kids, Healthy Oakland</vt:lpstr>
      <vt:lpstr>Healthy Kids, Healthy Oakland</vt:lpstr>
      <vt:lpstr>Slide 11</vt:lpstr>
      <vt:lpstr>Alameda Co. PLACE MATTERS</vt:lpstr>
      <vt:lpstr>Oakland Geography: Sample Indicators</vt:lpstr>
      <vt:lpstr>Healthy Kids, Healthy Oakland</vt:lpstr>
      <vt:lpstr>Healthy Kids, Healthy Oakland</vt:lpstr>
      <vt:lpstr>Healthy Kids, Healthy Oakland</vt:lpstr>
      <vt:lpstr>HKHO Opportunity Mapping</vt:lpstr>
      <vt:lpstr>Opportunity Mapping</vt:lpstr>
      <vt:lpstr>Opportunity Mapping</vt:lpstr>
      <vt:lpstr>Opportunity Mapping</vt:lpstr>
      <vt:lpstr>Opportunity Mapping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Healthy Kids, Healthy Oakland</vt:lpstr>
      <vt:lpstr>Slide 41</vt:lpstr>
      <vt:lpstr>Slide 42</vt:lpstr>
      <vt:lpstr>Healthy Kids, Healthy Oakland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 Lindell Radke</dc:creator>
  <cp:lastModifiedBy>Jennifer Bebermeyer</cp:lastModifiedBy>
  <cp:revision>667</cp:revision>
  <dcterms:created xsi:type="dcterms:W3CDTF">2012-01-25T01:19:51Z</dcterms:created>
  <dcterms:modified xsi:type="dcterms:W3CDTF">2012-03-21T19:03:01Z</dcterms:modified>
</cp:coreProperties>
</file>