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0"/>
  </p:notesMasterIdLst>
  <p:sldIdLst>
    <p:sldId id="303" r:id="rId6"/>
    <p:sldId id="307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30" r:id="rId16"/>
    <p:sldId id="331" r:id="rId17"/>
    <p:sldId id="332" r:id="rId18"/>
    <p:sldId id="333" r:id="rId19"/>
    <p:sldId id="334" r:id="rId20"/>
    <p:sldId id="352" r:id="rId21"/>
    <p:sldId id="353" r:id="rId22"/>
    <p:sldId id="358" r:id="rId23"/>
    <p:sldId id="357" r:id="rId24"/>
    <p:sldId id="356" r:id="rId25"/>
    <p:sldId id="355" r:id="rId26"/>
    <p:sldId id="354" r:id="rId27"/>
    <p:sldId id="343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68744"/>
    <a:srgbClr val="502871"/>
    <a:srgbClr val="0D809D"/>
    <a:srgbClr val="8AA33B"/>
    <a:srgbClr val="45496B"/>
    <a:srgbClr val="7980A3"/>
    <a:srgbClr val="EDEEF3"/>
    <a:srgbClr val="F7F8FB"/>
    <a:srgbClr val="F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1437" autoAdjust="0"/>
  </p:normalViewPr>
  <p:slideViewPr>
    <p:cSldViewPr>
      <p:cViewPr>
        <p:scale>
          <a:sx n="75" d="100"/>
          <a:sy n="75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7DB7-73B3-4AE0-A842-AAAEEC7C0C42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58CA-12E4-4F31-9B48-6F56F73F4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2133600"/>
            <a:ext cx="914400" cy="9144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67350" y="2133600"/>
            <a:ext cx="914400" cy="9144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2133600"/>
            <a:ext cx="914400" cy="9144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2133600"/>
            <a:ext cx="914400" cy="9144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2133600"/>
            <a:ext cx="329184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57950" y="2045525"/>
            <a:ext cx="384048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SLDS April Monthly Webinar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704038" y="1043050"/>
            <a:ext cx="7162800" cy="785750"/>
          </a:xfrm>
        </p:spPr>
        <p:txBody>
          <a:bodyPr tIns="0" bIns="0">
            <a:noAutofit/>
          </a:bodyPr>
          <a:lstStyle>
            <a:lvl1pPr algn="r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  </a:t>
            </a:r>
            <a:endParaRPr lang="en-US" dirty="0"/>
          </a:p>
        </p:txBody>
      </p:sp>
      <p:pic>
        <p:nvPicPr>
          <p:cNvPr id="28" name="Picture 27" descr="edustack.final2.jpg"/>
          <p:cNvPicPr>
            <a:picLocks noChangeAspect="1"/>
          </p:cNvPicPr>
          <p:nvPr userDrawn="1"/>
        </p:nvPicPr>
        <p:blipFill>
          <a:blip r:embed="rId3" cstate="print"/>
          <a:srcRect l="36963" t="3067" r="10274"/>
          <a:stretch>
            <a:fillRect/>
          </a:stretch>
        </p:blipFill>
        <p:spPr>
          <a:xfrm>
            <a:off x="0" y="40575"/>
            <a:ext cx="1524000" cy="6367961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118360" y="2133600"/>
            <a:ext cx="2834640" cy="914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prstClr val="white"/>
                </a:solidFill>
                <a:latin typeface="Gill Sans MT" pitchFamily="34" charset="0"/>
                <a:cs typeface="Arial" pitchFamily="34" charset="0"/>
              </a:rPr>
              <a:t>SLDS April Monthly Webinar</a:t>
            </a:r>
            <a:endParaRPr lang="en-US" sz="1200" dirty="0" smtClean="0">
              <a:solidFill>
                <a:prstClr val="white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448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9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1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prstClr val="white"/>
                </a:solidFill>
                <a:latin typeface="Gill Sans MT" pitchFamily="34" charset="0"/>
                <a:cs typeface="Arial" pitchFamily="34" charset="0"/>
              </a:rPr>
              <a:t>SLDS April Monthly Webinar</a:t>
            </a:r>
            <a:endParaRPr lang="en-US" sz="1200" dirty="0" smtClean="0">
              <a:solidFill>
                <a:prstClr val="white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183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prstClr val="white"/>
                </a:solidFill>
                <a:latin typeface="Gill Sans MT" pitchFamily="34" charset="0"/>
                <a:cs typeface="Arial" pitchFamily="34" charset="0"/>
              </a:rPr>
              <a:t>SLDS April Monthly Webinar</a:t>
            </a:r>
            <a:endParaRPr lang="en-US" sz="1200" dirty="0" smtClean="0">
              <a:solidFill>
                <a:prstClr val="white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1" name="Picture 30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081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07375" y="-1107375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prstClr val="white"/>
                </a:solidFill>
                <a:latin typeface="Gill Sans MT" pitchFamily="34" charset="0"/>
                <a:cs typeface="Arial" pitchFamily="34" charset="0"/>
              </a:rPr>
              <a:t>SLDS  April Monthly Webinar</a:t>
            </a:r>
            <a:endParaRPr lang="en-US" sz="1200" dirty="0" smtClean="0">
              <a:solidFill>
                <a:prstClr val="white"/>
              </a:solidFill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27" name="Picture 26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35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prstClr val="white"/>
                </a:solidFill>
                <a:latin typeface="Gill Sans MT" pitchFamily="34" charset="0"/>
                <a:cs typeface="Arial" pitchFamily="34" charset="0"/>
              </a:rPr>
              <a:t>SLDS April Monthly Webinar</a:t>
            </a:r>
            <a:endParaRPr lang="en-US" sz="1200" dirty="0" smtClean="0">
              <a:solidFill>
                <a:prstClr val="white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690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8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rot="-5400000" flipH="1">
            <a:off x="1143000" y="-1143000"/>
            <a:ext cx="6858000" cy="9144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647699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304800" y="6512625"/>
            <a:ext cx="9067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prstClr val="black"/>
              </a:buClr>
              <a:buSzPct val="25000"/>
              <a:buFont typeface="Arial"/>
              <a:buNone/>
            </a:pPr>
            <a:r>
              <a:rPr lang="en-US" sz="1400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SLDS April Monthly Webinar</a:t>
            </a:r>
            <a:endParaRPr lang="x-none" sz="14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7591789" y="5181600"/>
            <a:ext cx="1192476" cy="10207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77" name="Shape 77"/>
          <p:cNvSpPr/>
          <p:nvPr/>
        </p:nvSpPr>
        <p:spPr>
          <a:xfrm>
            <a:off x="7391400" y="5105400"/>
            <a:ext cx="1716974" cy="1354775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8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rot="-5400000" flipH="1">
            <a:off x="1143000" y="-1143000"/>
            <a:ext cx="6858000" cy="9144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647699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012375" y="838200"/>
            <a:ext cx="914400" cy="45719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hape 31"/>
          <p:cNvSpPr/>
          <p:nvPr/>
        </p:nvSpPr>
        <p:spPr>
          <a:xfrm>
            <a:off x="5955475" y="838200"/>
            <a:ext cx="914400" cy="45719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Shape 32"/>
          <p:cNvSpPr/>
          <p:nvPr/>
        </p:nvSpPr>
        <p:spPr>
          <a:xfrm>
            <a:off x="6910450" y="838200"/>
            <a:ext cx="914400" cy="45719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7867400" y="838200"/>
            <a:ext cx="914400" cy="45719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Shape 34"/>
          <p:cNvSpPr/>
          <p:nvPr/>
        </p:nvSpPr>
        <p:spPr>
          <a:xfrm>
            <a:off x="8814815" y="838200"/>
            <a:ext cx="329184" cy="4571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988625" y="762000"/>
            <a:ext cx="3809999" cy="22860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304800" y="6512625"/>
            <a:ext cx="9067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prstClr val="black"/>
              </a:buClr>
              <a:buSzPct val="25000"/>
              <a:buFont typeface="Arial"/>
              <a:buNone/>
            </a:pPr>
            <a:r>
              <a:rPr lang="en-US" sz="1400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SLDS April Monthly Webinar</a:t>
            </a:r>
            <a:endParaRPr lang="x-none" sz="14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Clr>
                <a:srgbClr val="3F3F3F"/>
              </a:buClr>
              <a:buNone/>
              <a:defRPr sz="2800" b="1"/>
            </a:lvl1pPr>
            <a:lvl2pPr rtl="0">
              <a:buClr>
                <a:srgbClr val="3F3F3F"/>
              </a:buClr>
              <a:buFont typeface="Arial"/>
              <a:buChar char="•"/>
              <a:defRPr sz="2800"/>
            </a:lvl2pPr>
            <a:lvl3pPr rtl="0">
              <a:buClr>
                <a:srgbClr val="3F3F3F"/>
              </a:buClr>
              <a:buFont typeface="Courier New"/>
              <a:buChar char="o"/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3750" y="838200"/>
            <a:ext cx="4937760" cy="45719"/>
          </a:xfrm>
          <a:prstGeom prst="rect">
            <a:avLst/>
          </a:prstGeom>
          <a:gradFill>
            <a:gsLst>
              <a:gs pos="0">
                <a:srgbClr val="D8D8D8"/>
              </a:gs>
              <a:gs pos="50000">
                <a:srgbClr val="F2F2F2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591789" y="5181600"/>
            <a:ext cx="1192476" cy="10207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0" name="Shape 40"/>
          <p:cNvSpPr/>
          <p:nvPr/>
        </p:nvSpPr>
        <p:spPr>
          <a:xfrm>
            <a:off x="7391400" y="5105400"/>
            <a:ext cx="1716974" cy="1354775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04800" y="52450"/>
            <a:ext cx="8534399" cy="78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 sz="3600" cap="small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0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SLDS April Monthly Webinar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448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SLDS April Monthly Webinar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SLDS April Monthly Webinar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07375" y="-1107375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SLDS  April</a:t>
            </a:r>
            <a:r>
              <a:rPr lang="en-US" sz="1400" b="0" baseline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 Monthly Webinar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27" name="Picture 26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SLDS April Monthly</a:t>
            </a:r>
            <a:r>
              <a:rPr lang="en-US" sz="1400" b="0" baseline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 Webinar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8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rot="-5400000" flipH="1">
            <a:off x="1143000" y="-1143000"/>
            <a:ext cx="6858000" cy="9144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647699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304800" y="6512625"/>
            <a:ext cx="9067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SLDS April Monthly Webinar</a:t>
            </a:r>
            <a:endParaRPr lang="x-none"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7591789" y="5181600"/>
            <a:ext cx="1192476" cy="10207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77" name="Shape 77"/>
          <p:cNvSpPr/>
          <p:nvPr/>
        </p:nvSpPr>
        <p:spPr>
          <a:xfrm>
            <a:off x="7391400" y="5105400"/>
            <a:ext cx="1716974" cy="1354775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70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8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rot="-5400000" flipH="1">
            <a:off x="1143000" y="-1143000"/>
            <a:ext cx="6858000" cy="9144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647699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012375" y="838200"/>
            <a:ext cx="914400" cy="45719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hape 31"/>
          <p:cNvSpPr/>
          <p:nvPr/>
        </p:nvSpPr>
        <p:spPr>
          <a:xfrm>
            <a:off x="5955475" y="838200"/>
            <a:ext cx="914400" cy="45719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Shape 32"/>
          <p:cNvSpPr/>
          <p:nvPr/>
        </p:nvSpPr>
        <p:spPr>
          <a:xfrm>
            <a:off x="6910450" y="838200"/>
            <a:ext cx="914400" cy="45719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7867400" y="838200"/>
            <a:ext cx="914400" cy="45719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Shape 34"/>
          <p:cNvSpPr/>
          <p:nvPr/>
        </p:nvSpPr>
        <p:spPr>
          <a:xfrm>
            <a:off x="8814815" y="838200"/>
            <a:ext cx="329184" cy="4571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988625" y="762000"/>
            <a:ext cx="3809999" cy="22860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304800" y="6512625"/>
            <a:ext cx="9067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prstClr val="black"/>
              </a:buClr>
              <a:buSzPct val="25000"/>
              <a:buFont typeface="Arial"/>
              <a:buNone/>
            </a:pPr>
            <a:r>
              <a:rPr lang="en-US" sz="1400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SLDS April Monthly Webinar</a:t>
            </a:r>
            <a:endParaRPr lang="x-none" sz="14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Clr>
                <a:srgbClr val="3F3F3F"/>
              </a:buClr>
              <a:buNone/>
              <a:defRPr sz="2800" b="1"/>
            </a:lvl1pPr>
            <a:lvl2pPr rtl="0">
              <a:buClr>
                <a:srgbClr val="3F3F3F"/>
              </a:buClr>
              <a:buFont typeface="Arial"/>
              <a:buChar char="•"/>
              <a:defRPr sz="2800"/>
            </a:lvl2pPr>
            <a:lvl3pPr rtl="0">
              <a:buClr>
                <a:srgbClr val="3F3F3F"/>
              </a:buClr>
              <a:buFont typeface="Courier New"/>
              <a:buChar char="o"/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3750" y="838200"/>
            <a:ext cx="4937760" cy="45719"/>
          </a:xfrm>
          <a:prstGeom prst="rect">
            <a:avLst/>
          </a:prstGeom>
          <a:gradFill>
            <a:gsLst>
              <a:gs pos="0">
                <a:srgbClr val="D8D8D8"/>
              </a:gs>
              <a:gs pos="50000">
                <a:srgbClr val="F2F2F2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591789" y="5181600"/>
            <a:ext cx="1192476" cy="10207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0" name="Shape 40"/>
          <p:cNvSpPr/>
          <p:nvPr/>
        </p:nvSpPr>
        <p:spPr>
          <a:xfrm>
            <a:off x="7391400" y="5105400"/>
            <a:ext cx="1716974" cy="1354775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04800" y="52450"/>
            <a:ext cx="8534399" cy="78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 sz="3600" cap="small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2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2133600"/>
            <a:ext cx="914400" cy="9144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67350" y="2133600"/>
            <a:ext cx="914400" cy="9144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2133600"/>
            <a:ext cx="914400" cy="9144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2133600"/>
            <a:ext cx="914400" cy="9144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2133600"/>
            <a:ext cx="329184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957950" y="2045525"/>
            <a:ext cx="384048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prstClr val="white"/>
                </a:solidFill>
                <a:latin typeface="Gill Sans MT" pitchFamily="34" charset="0"/>
                <a:cs typeface="Arial" pitchFamily="34" charset="0"/>
              </a:rPr>
              <a:t>SLDS April Monthly Webinar</a:t>
            </a:r>
            <a:endParaRPr lang="en-US" sz="1200" dirty="0" smtClean="0">
              <a:solidFill>
                <a:prstClr val="white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704038" y="1043050"/>
            <a:ext cx="7162800" cy="785750"/>
          </a:xfrm>
        </p:spPr>
        <p:txBody>
          <a:bodyPr tIns="0" bIns="0">
            <a:noAutofit/>
          </a:bodyPr>
          <a:lstStyle>
            <a:lvl1pPr algn="r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  </a:t>
            </a:r>
            <a:endParaRPr lang="en-US" dirty="0"/>
          </a:p>
        </p:txBody>
      </p:sp>
      <p:pic>
        <p:nvPicPr>
          <p:cNvPr id="28" name="Picture 27" descr="edustack.final2.jpg"/>
          <p:cNvPicPr>
            <a:picLocks noChangeAspect="1"/>
          </p:cNvPicPr>
          <p:nvPr userDrawn="1"/>
        </p:nvPicPr>
        <p:blipFill>
          <a:blip r:embed="rId3" cstate="print"/>
          <a:srcRect l="36963" t="3067" r="10274"/>
          <a:stretch>
            <a:fillRect/>
          </a:stretch>
        </p:blipFill>
        <p:spPr>
          <a:xfrm>
            <a:off x="0" y="40575"/>
            <a:ext cx="1524000" cy="6367961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118360" y="2133600"/>
            <a:ext cx="2834640" cy="914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38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0" r:id="rId3"/>
    <p:sldLayoutId id="2147483667" r:id="rId4"/>
    <p:sldLayoutId id="2147483666" r:id="rId5"/>
    <p:sldLayoutId id="2147483669" r:id="rId6"/>
    <p:sldLayoutId id="2147483671" r:id="rId7"/>
    <p:sldLayoutId id="2147483681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499-22F0-4E30-BA6A-ED84175C6F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haron.Gaston@tea.state.tx.us" TargetMode="External"/><Relationship Id="rId7" Type="http://schemas.openxmlformats.org/officeDocument/2006/relationships/hyperlink" Target="http://nces.ed.gov/pubsearch/pubsinfo.asp?pubid=2011804" TargetMode="External"/><Relationship Id="rId2" Type="http://schemas.openxmlformats.org/officeDocument/2006/relationships/hyperlink" Target="mailto:kurt.kiefer@dpi.wi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ff.sellers@sst-slds.org" TargetMode="External"/><Relationship Id="rId5" Type="http://schemas.openxmlformats.org/officeDocument/2006/relationships/hyperlink" Target="mailto:jpopp@sde.idaho.gov" TargetMode="External"/><Relationship Id="rId4" Type="http://schemas.openxmlformats.org/officeDocument/2006/relationships/hyperlink" Target="mailto:Melody.Parrish@tea.state.tx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043050"/>
            <a:ext cx="7647638" cy="78575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Documenting and Quantifying Return on Investment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9305" y="2699845"/>
            <a:ext cx="6781800" cy="19882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Tuesday, April 30, 2013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Sharon Gaston and Melody Parrish ,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Texas Education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Agency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Kurt Kiefer, Wisconsin Department of Public Instruction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Joyce Popp, Idaho Department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54245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Provides not easily quantifiable benefits</a:t>
            </a:r>
            <a:r>
              <a:rPr lang="x-none" sz="300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endParaRPr lang="x-none" sz="3000" b="0">
              <a:solidFill>
                <a:srgbClr val="000000"/>
              </a:solidFill>
              <a:latin typeface="Gill Sans MT" pitchFamily="34" charset="0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Equity</a:t>
            </a:r>
            <a:r>
              <a:rPr lang="en-US" sz="3000" b="0" dirty="0" smtClean="0">
                <a:solidFill>
                  <a:srgbClr val="000000"/>
                </a:solidFill>
                <a:latin typeface="Gill Sans MT" pitchFamily="34" charset="0"/>
              </a:rPr>
              <a:t> – all 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get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the same features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Improved data quality from common source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latin typeface="Gill Sans MT" pitchFamily="34" charset="0"/>
              </a:rPr>
              <a:t>Electronic records for mobile students, eliminates cumulative folder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latin typeface="Gill Sans MT" pitchFamily="34" charset="0"/>
              </a:rPr>
              <a:t>"Big data" for EWS, RtI, other research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latin typeface="Gill Sans MT" pitchFamily="34" charset="0"/>
              </a:rPr>
              <a:t>Eliminates training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  <a:ea typeface="Verdana"/>
                <a:cs typeface="Verdana"/>
                <a:sym typeface="Verdana"/>
              </a:rPr>
              <a:t>Facilitates implementation of specific data events, i.e., statewide surveys</a:t>
            </a:r>
          </a:p>
          <a:p>
            <a:endParaRPr lang="x-none" sz="3000" b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3700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5" y="2556808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Texas Student Data System ROI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6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 balanced approach to benefits realization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TEA-003-TSDS-Logo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038600"/>
            <a:ext cx="2362200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Quantitative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vs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Qualitative ROI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flipH="1">
            <a:off x="4800600" y="1417637"/>
            <a:ext cx="3733800" cy="3962400"/>
          </a:xfrm>
          <a:prstGeom prst="wedgeRoundRectCallout">
            <a:avLst>
              <a:gd name="adj1" fmla="val 81602"/>
              <a:gd name="adj2" fmla="val 14943"/>
              <a:gd name="adj3" fmla="val 16667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80000">
                <a:srgbClr val="8AA33B">
                  <a:alpha val="74902"/>
                </a:srgbClr>
              </a:gs>
              <a:gs pos="100000">
                <a:srgbClr val="8AA33B"/>
              </a:gs>
            </a:gsLst>
            <a:path path="circl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Post-Implementation Review of Business Outcomes</a:t>
            </a:r>
          </a:p>
          <a:p>
            <a:pPr marL="1714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Actual results of 4 quantitative and qualitative factors that were anticipated in the business case:</a:t>
            </a:r>
          </a:p>
          <a:p>
            <a:pPr marL="400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Statutory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 fulfillment</a:t>
            </a:r>
          </a:p>
          <a:p>
            <a:pPr marL="400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lang="en-US" sz="2000" baseline="0" dirty="0" smtClean="0">
                <a:latin typeface="Gill Sans MT" pitchFamily="34" charset="0"/>
                <a:cs typeface="Arial" pitchFamily="34" charset="0"/>
              </a:rPr>
              <a:t>Strategic</a:t>
            </a: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 alignment</a:t>
            </a:r>
          </a:p>
          <a:p>
            <a:pPr marL="400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Agency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 impact analysis</a:t>
            </a:r>
          </a:p>
          <a:p>
            <a:pPr marL="400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lang="en-US" sz="2000" baseline="0" dirty="0" smtClean="0">
                <a:latin typeface="Gill Sans MT" pitchFamily="34" charset="0"/>
                <a:cs typeface="Arial" pitchFamily="34" charset="0"/>
              </a:rPr>
              <a:t>Financial</a:t>
            </a: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 analysis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46237"/>
            <a:ext cx="5320352" cy="4068763"/>
          </a:xfrm>
        </p:spPr>
        <p:txBody>
          <a:bodyPr>
            <a:noAutofit/>
          </a:bodyPr>
          <a:lstStyle/>
          <a:p>
            <a:pPr lvl="1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Business justification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Project planning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Solicitation and contracting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Project implementation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Benefits realization</a:t>
            </a:r>
          </a:p>
          <a:p>
            <a:pPr lvl="4">
              <a:buNone/>
            </a:pP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55357"/>
            <a:ext cx="868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Texa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 Project Delivery Framework (statutory)</a:t>
            </a:r>
            <a:endParaRPr lang="en-US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flipH="1">
            <a:off x="4800600" y="1722437"/>
            <a:ext cx="4038600" cy="3276600"/>
          </a:xfrm>
          <a:prstGeom prst="wedgeEllipseCallout">
            <a:avLst>
              <a:gd name="adj1" fmla="val 75882"/>
              <a:gd name="adj2" fmla="val -44752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80000">
                <a:srgbClr val="0D809D">
                  <a:alpha val="74902"/>
                </a:srgbClr>
              </a:gs>
              <a:gs pos="100000">
                <a:srgbClr val="0D809D"/>
              </a:gs>
            </a:gsLst>
            <a:path path="circl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en-US" sz="2200" b="1" dirty="0" smtClean="0">
                <a:latin typeface="Gill Sans MT" pitchFamily="34" charset="0"/>
                <a:cs typeface="Arial" pitchFamily="34" charset="0"/>
              </a:rPr>
              <a:t>Business Case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Comparative information between business </a:t>
            </a:r>
            <a:r>
              <a:rPr lang="en-US" sz="2000" b="1" dirty="0" smtClean="0">
                <a:latin typeface="Gill Sans MT" pitchFamily="34" charset="0"/>
                <a:cs typeface="Arial" pitchFamily="34" charset="0"/>
              </a:rPr>
              <a:t>solution cost </a:t>
            </a: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and</a:t>
            </a:r>
            <a:r>
              <a:rPr lang="en-US" sz="2000" b="1" dirty="0" smtClean="0">
                <a:latin typeface="Gill Sans MT" pitchFamily="34" charset="0"/>
                <a:cs typeface="Arial" pitchFamily="34" charset="0"/>
              </a:rPr>
              <a:t> project benefits</a:t>
            </a: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, based on a business case analysis process</a:t>
            </a:r>
          </a:p>
        </p:txBody>
      </p:sp>
    </p:spTree>
    <p:extLst>
      <p:ext uri="{BB962C8B-B14F-4D97-AF65-F5344CB8AC3E}">
        <p14:creationId xmlns:p14="http://schemas.microsoft.com/office/powerpoint/2010/main" val="8558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322637"/>
            <a:ext cx="8534400" cy="2849563"/>
          </a:xfrm>
        </p:spPr>
        <p:txBody>
          <a:bodyPr>
            <a:noAutofit/>
          </a:bodyPr>
          <a:lstStyle/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	= Mandate</a:t>
            </a:r>
          </a:p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	= Value to state</a:t>
            </a:r>
          </a:p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	= Value to customers</a:t>
            </a:r>
          </a:p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		= Investment value</a:t>
            </a:r>
          </a:p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	= Risk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Return on Investment Value to the State (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ROIv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)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3400" y="1366897"/>
            <a:ext cx="8020050" cy="2062103"/>
            <a:chOff x="666750" y="1066800"/>
            <a:chExt cx="8020050" cy="2062103"/>
          </a:xfrm>
        </p:grpSpPr>
        <p:sp>
          <p:nvSpPr>
            <p:cNvPr id="16" name="TextBox 15"/>
            <p:cNvSpPr txBox="1"/>
            <p:nvPr/>
          </p:nvSpPr>
          <p:spPr>
            <a:xfrm>
              <a:off x="666750" y="1390650"/>
              <a:ext cx="2895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i="1" dirty="0" err="1" smtClean="0">
                  <a:latin typeface="Bodoni MT" pitchFamily="18" charset="0"/>
                </a:rPr>
                <a:t>ROIv</a:t>
              </a:r>
              <a:r>
                <a:rPr lang="en-US" sz="6400" i="1" dirty="0" smtClean="0">
                  <a:latin typeface="Bodoni MT" pitchFamily="18" charset="0"/>
                </a:rPr>
                <a:t> =</a:t>
              </a:r>
              <a:endParaRPr lang="en-US" sz="6400" i="1" dirty="0">
                <a:latin typeface="Bodoni MT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1066800"/>
              <a:ext cx="52578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i="1" u="sng" dirty="0" smtClean="0">
                  <a:latin typeface="Bodoni MT" pitchFamily="18" charset="0"/>
                </a:rPr>
                <a:t>M + S + C + I</a:t>
              </a:r>
            </a:p>
            <a:p>
              <a:r>
                <a:rPr lang="en-US" sz="6400" i="1" dirty="0" smtClean="0">
                  <a:latin typeface="Bodoni MT" pitchFamily="18" charset="0"/>
                </a:rPr>
                <a:t>        2</a:t>
              </a:r>
              <a:r>
                <a:rPr lang="en-US" sz="6400" dirty="0" smtClean="0">
                  <a:latin typeface="Cambria Math"/>
                  <a:ea typeface="Cambria Math"/>
                </a:rPr>
                <a:t>√</a:t>
              </a:r>
              <a:r>
                <a:rPr lang="en-US" sz="6400" i="1" dirty="0" smtClean="0">
                  <a:latin typeface="Bodoni MT" pitchFamily="18" charset="0"/>
                </a:rPr>
                <a:t>R</a:t>
              </a:r>
              <a:endParaRPr lang="en-US" sz="6400" i="1" dirty="0">
                <a:latin typeface="Bodoni M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4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Statewide 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vs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Local ROI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2590800"/>
          <a:ext cx="6553200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3581400"/>
              </a:tblGrid>
              <a:tr h="4265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itchFamily="34" charset="0"/>
                        </a:rPr>
                        <a:t>Current SIS Annual Costs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itchFamily="34" charset="0"/>
                        </a:rPr>
                        <a:t>Potential SIS “Cloud-based” Costs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SIS application base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Annual subscription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Vendor adaptation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Annual hosting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Hardware/software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One-time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 installation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Facilities &amp; internet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Internet service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Training/sustainability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Training/sustainability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Support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Staffing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2362200"/>
          </a:xfrm>
        </p:spPr>
        <p:txBody>
          <a:bodyPr>
            <a:noAutofit/>
          </a:bodyPr>
          <a:lstStyle/>
          <a:p>
            <a:pPr marL="285750" lvl="1">
              <a:spcAft>
                <a:spcPts val="1200"/>
              </a:spcAft>
            </a:pP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EX: State-sponsored Student Information Syste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 (SSIS)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marL="285750" lvl="1"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TCO Tool helps LEAs compare costs of current SIS against prices for SSIS contracts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28800" y="1828800"/>
            <a:ext cx="7010400" cy="4572000"/>
            <a:chOff x="1828800" y="1905000"/>
            <a:chExt cx="7315200" cy="4724400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 flipH="1">
              <a:off x="1828800" y="1905000"/>
              <a:ext cx="7315200" cy="4724400"/>
            </a:xfrm>
            <a:prstGeom prst="wedgeRoundRectCallout">
              <a:avLst>
                <a:gd name="adj1" fmla="val 57790"/>
                <a:gd name="adj2" fmla="val -44538"/>
                <a:gd name="adj3" fmla="val 16667"/>
              </a:avLst>
            </a:prstGeom>
            <a:gradFill>
              <a:gsLst>
                <a:gs pos="0">
                  <a:schemeClr val="bg1">
                    <a:alpha val="20000"/>
                  </a:schemeClr>
                </a:gs>
                <a:gs pos="80000">
                  <a:srgbClr val="8AA33B">
                    <a:alpha val="74902"/>
                  </a:srgbClr>
                </a:gs>
                <a:gs pos="100000">
                  <a:srgbClr val="8AA33B"/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cs typeface="Arial" pitchFamily="34" charset="0"/>
              </a:endParaRPr>
            </a:p>
          </p:txBody>
        </p:sp>
        <p:pic>
          <p:nvPicPr>
            <p:cNvPr id="10" name="Content Placeholder 8" descr="TCO screenshot.png"/>
            <p:cNvPicPr>
              <a:picLocks noChangeAspect="1"/>
            </p:cNvPicPr>
            <p:nvPr/>
          </p:nvPicPr>
          <p:blipFill>
            <a:blip r:embed="rId2" cstate="print"/>
            <a:srcRect l="-1573" t="-2415" r="-1573" b="-2415"/>
            <a:stretch>
              <a:fillRect/>
            </a:stretch>
          </p:blipFill>
          <p:spPr>
            <a:xfrm>
              <a:off x="2124075" y="2057400"/>
              <a:ext cx="6767464" cy="44782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434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Summary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00600" y="762000"/>
            <a:ext cx="4317152" cy="5016758"/>
            <a:chOff x="4800600" y="762000"/>
            <a:chExt cx="4317152" cy="5016758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1371600"/>
              <a:ext cx="3903585" cy="377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5791200" y="762000"/>
              <a:ext cx="3326552" cy="5016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0" dirty="0" smtClean="0">
                  <a:solidFill>
                    <a:srgbClr val="8AA33B"/>
                  </a:solidFill>
                  <a:cs typeface="Arial" pitchFamily="34" charset="0"/>
                  <a:sym typeface="Wingdings 2"/>
                </a:rPr>
                <a:t></a:t>
              </a:r>
              <a:endParaRPr lang="en-US" sz="32000" dirty="0">
                <a:solidFill>
                  <a:srgbClr val="8AA33B"/>
                </a:solidFill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8448" y="1143000"/>
            <a:ext cx="5320352" cy="4525963"/>
          </a:xfrm>
        </p:spPr>
        <p:txBody>
          <a:bodyPr>
            <a:noAutofit/>
          </a:bodyPr>
          <a:lstStyle/>
          <a:p>
            <a:pPr marL="285750" lvl="1">
              <a:spcAft>
                <a:spcPts val="1200"/>
              </a:spcAft>
            </a:pPr>
            <a:r>
              <a:rPr lang="en-US" sz="2600" b="0" dirty="0" smtClean="0">
                <a:latin typeface="Gill Sans MT" pitchFamily="34" charset="0"/>
                <a:cs typeface="Arial" pitchFamily="34" charset="0"/>
              </a:rPr>
              <a:t>Ba</a:t>
            </a:r>
            <a:r>
              <a:rPr lang="en-US" sz="2600" dirty="0" smtClean="0">
                <a:cs typeface="Arial" pitchFamily="34" charset="0"/>
              </a:rPr>
              <a:t>lanced approach to ROI</a:t>
            </a:r>
          </a:p>
          <a:p>
            <a:pPr marL="285750" lvl="1">
              <a:spcAft>
                <a:spcPts val="1200"/>
              </a:spcAft>
            </a:pPr>
            <a:r>
              <a:rPr lang="en-US" sz="2600" dirty="0" smtClean="0">
                <a:latin typeface="Gill Sans MT" pitchFamily="34" charset="0"/>
                <a:cs typeface="Arial" pitchFamily="34" charset="0"/>
              </a:rPr>
              <a:t>Quantitative ROI satisfies fiduciary responsibility</a:t>
            </a:r>
          </a:p>
          <a:p>
            <a:pPr marL="285750" lvl="1">
              <a:spcAft>
                <a:spcPts val="1200"/>
              </a:spcAft>
            </a:pPr>
            <a:r>
              <a:rPr lang="en-US" sz="2600" dirty="0" smtClean="0">
                <a:cs typeface="Arial" pitchFamily="34" charset="0"/>
              </a:rPr>
              <a:t>Qualitative factors ensure comprehensive perspective</a:t>
            </a:r>
          </a:p>
          <a:p>
            <a:pPr marL="285750" lvl="1">
              <a:spcAft>
                <a:spcPts val="1200"/>
              </a:spcAft>
            </a:pPr>
            <a:r>
              <a:rPr lang="en-US" sz="2600" dirty="0" smtClean="0">
                <a:latin typeface="Gill Sans MT" pitchFamily="34" charset="0"/>
                <a:cs typeface="Arial" pitchFamily="34" charset="0"/>
              </a:rPr>
              <a:t>Statewide focus satisfies “funders”</a:t>
            </a:r>
          </a:p>
          <a:p>
            <a:pPr marL="285750" lvl="1">
              <a:spcAft>
                <a:spcPts val="1200"/>
              </a:spcAft>
            </a:pPr>
            <a:r>
              <a:rPr lang="en-US" sz="2600" dirty="0" smtClean="0">
                <a:cs typeface="Arial" pitchFamily="34" charset="0"/>
              </a:rPr>
              <a:t>Local focus satisfies local control needs</a:t>
            </a:r>
            <a:endParaRPr lang="en-US" sz="2600" dirty="0" smtClean="0"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latin typeface="Gill Sans MT" pitchFamily="34" charset="0"/>
              <a:cs typeface="Arial" pitchFamily="34" charset="0"/>
            </a:endParaRPr>
          </a:p>
          <a:p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0" y="1371600"/>
            <a:ext cx="4511170" cy="28622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algn="ctr">
              <a:buSzPct val="25000"/>
            </a:pPr>
            <a:r>
              <a:rPr lang="en-US" sz="6000" cap="small" dirty="0" smtClean="0">
                <a:solidFill>
                  <a:srgbClr val="262626"/>
                </a:solidFill>
                <a:latin typeface="Gill Sans MT" pitchFamily="34" charset="0"/>
                <a:cs typeface="Aharoni" pitchFamily="2" charset="-79"/>
              </a:rPr>
              <a:t>Idaho’s Return on Investment</a:t>
            </a:r>
            <a:endParaRPr lang="x-none" sz="6000" cap="small">
              <a:solidFill>
                <a:srgbClr val="262626"/>
              </a:solidFill>
              <a:latin typeface="Gill Sans MT" pitchFamily="34" charset="0"/>
              <a:cs typeface="Aharoni" pitchFamily="2" charset="-79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6241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72019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r>
              <a:rPr lang="en-US" sz="3000" b="0" dirty="0" smtClean="0">
                <a:solidFill>
                  <a:srgbClr val="000000"/>
                </a:solidFill>
              </a:rPr>
              <a:t>Quantifiable saving $10-15M/Year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From over 180 data collections to one monthly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Accurate Student Data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Attendance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Enrollment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Special Program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Staff Funding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Correct Certifications &amp; Endorsements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Highly Qualified Status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Experience &amp; Education 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000" b="0" dirty="0" smtClean="0">
              <a:solidFill>
                <a:srgbClr val="000000"/>
              </a:solidFill>
            </a:endParaRPr>
          </a:p>
          <a:p>
            <a:endParaRPr lang="x-none" sz="3000" b="0">
              <a:solidFill>
                <a:srgbClr val="000000"/>
              </a:solidFill>
            </a:endParaRPr>
          </a:p>
          <a:p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rgbClr val="262626"/>
                </a:solidFill>
                <a:latin typeface="Gill Sans MT" pitchFamily="34" charset="0"/>
              </a:rPr>
              <a:t>Return on Investment</a:t>
            </a:r>
            <a:endParaRPr lang="x-none">
              <a:solidFill>
                <a:srgbClr val="262626"/>
              </a:solidFill>
              <a:latin typeface="Gill Sans MT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3865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6334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$8.1M Total Spend (Federal Grants &amp; State Allocation)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K-12 Statewide Longitudinal Data System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$1.8M/Year for On-going maintenance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System Maintenance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District Support Staff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System built with sustainability in mind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Digital Backpack for all Students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</a:rPr>
              <a:t>Scalable</a:t>
            </a:r>
            <a:r>
              <a:rPr lang="en-US" u="heavy" dirty="0" smtClean="0">
                <a:uFill>
                  <a:solidFill>
                    <a:schemeClr val="bg1"/>
                  </a:solidFill>
                </a:uFill>
              </a:rPr>
              <a:t>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Transactional, Relational, Reportable</a:t>
            </a:r>
            <a:endParaRPr lang="en-US" sz="3000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000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rgbClr val="262626"/>
                </a:solidFill>
                <a:latin typeface="Gill Sans MT" pitchFamily="34" charset="0"/>
              </a:rPr>
              <a:t>Sustainability</a:t>
            </a:r>
            <a:endParaRPr lang="x-none">
              <a:solidFill>
                <a:srgbClr val="262626"/>
              </a:solidFill>
              <a:latin typeface="Gill Sans MT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0364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57492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Use data for all reporting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View data submitted as “sole source of truth”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Data is cross validated at time of submission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Demographic information used for all reporting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Senior Level buy-in</a:t>
            </a:r>
          </a:p>
          <a:p>
            <a:pPr marL="857250" lvl="1" indent="-457200"/>
            <a:r>
              <a:rPr lang="en-US" dirty="0" smtClean="0">
                <a:solidFill>
                  <a:srgbClr val="000000"/>
                </a:solidFill>
              </a:rPr>
              <a:t>Data quality is everyone’s job</a:t>
            </a:r>
          </a:p>
          <a:p>
            <a:pPr lvl="1" indent="-342900"/>
            <a:r>
              <a:rPr lang="en-US" dirty="0" smtClean="0">
                <a:solidFill>
                  <a:srgbClr val="000000"/>
                </a:solidFill>
              </a:rPr>
              <a:t>Make Data quality part of each employees job description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Stay the course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en-US" sz="3000" b="0" dirty="0" smtClean="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rgbClr val="262626"/>
                </a:solidFill>
                <a:latin typeface="Gill Sans MT" pitchFamily="34" charset="0"/>
              </a:rPr>
              <a:t>Data Quality</a:t>
            </a:r>
            <a:endParaRPr lang="x-none">
              <a:solidFill>
                <a:srgbClr val="262626"/>
              </a:solidFill>
              <a:latin typeface="Gill Sans MT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0364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Approaches to ROI</a:t>
            </a:r>
          </a:p>
          <a:p>
            <a:pPr lvl="1">
              <a:spcAft>
                <a:spcPts val="1200"/>
              </a:spcAft>
              <a:buSzPct val="70000"/>
              <a:buFont typeface="Courier New" pitchFamily="49" charset="0"/>
              <a:buChar char="o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Wisconsin</a:t>
            </a:r>
          </a:p>
          <a:p>
            <a:pPr lvl="1">
              <a:spcAft>
                <a:spcPts val="1200"/>
              </a:spcAft>
              <a:buSzPct val="70000"/>
              <a:buFont typeface="Courier New" pitchFamily="49" charset="0"/>
              <a:buChar char="o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Texas</a:t>
            </a:r>
          </a:p>
          <a:p>
            <a:pPr lvl="1">
              <a:spcAft>
                <a:spcPts val="1200"/>
              </a:spcAft>
              <a:buSzPct val="70000"/>
              <a:buFont typeface="Courier New" pitchFamily="49" charset="0"/>
              <a:buChar char="o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Idaho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Questions &amp; Answers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Overview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524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Local Control State – Rural/Remote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No Statewide Student Information System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174 Independent Districts/Charter Schools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7 students to 37,000 students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Local Districts oversight by School Boards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Ability to direct what, not how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Define data elements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Provide listing of acceptable responses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 extensive training and support</a:t>
            </a:r>
            <a:endParaRPr lang="x-none" b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rgbClr val="262626"/>
                </a:solidFill>
                <a:latin typeface="Gill Sans MT" pitchFamily="34" charset="0"/>
              </a:rPr>
              <a:t>Processes</a:t>
            </a:r>
            <a:endParaRPr lang="x-none">
              <a:solidFill>
                <a:srgbClr val="262626"/>
              </a:solidFill>
              <a:latin typeface="Gill Sans MT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0364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48382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0" dirty="0" err="1" smtClean="0">
                <a:solidFill>
                  <a:srgbClr val="000000"/>
                </a:solidFill>
              </a:rPr>
              <a:t>EdFacts</a:t>
            </a:r>
            <a:r>
              <a:rPr lang="en-US" sz="3000" b="0" dirty="0" smtClean="0">
                <a:solidFill>
                  <a:srgbClr val="000000"/>
                </a:solidFill>
              </a:rPr>
              <a:t> Reporting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reports generated from SLDS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State Funding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Attendance/Enrollment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Salary Based Apportionment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IDEA and Title Programs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Standard State Testing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AYP/STAR Rating System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Advanced Opportunities, Growth/Excellence</a:t>
            </a:r>
            <a:endParaRPr lang="x-none" b="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rgbClr val="262626"/>
                </a:solidFill>
                <a:latin typeface="Gill Sans MT" pitchFamily="34" charset="0"/>
              </a:rPr>
              <a:t>Data Use</a:t>
            </a:r>
            <a:endParaRPr lang="x-none">
              <a:solidFill>
                <a:srgbClr val="262626"/>
              </a:solidFill>
              <a:latin typeface="Gill Sans MT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0364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60016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Communication is Key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Superintendents, business managers, program directors, registrars 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Data Governance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Team of all stakeholders to supply input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Data Stewards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Support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Team to work with districts 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0000"/>
                </a:solidFill>
              </a:rPr>
              <a:t>Provide value back to Districts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Instructional Improvement System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rgbClr val="262626"/>
                </a:solidFill>
                <a:latin typeface="Gill Sans MT" pitchFamily="34" charset="0"/>
              </a:rPr>
              <a:t>Summary</a:t>
            </a:r>
            <a:endParaRPr lang="x-none">
              <a:solidFill>
                <a:srgbClr val="262626"/>
              </a:solidFill>
              <a:latin typeface="Gill Sans MT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0364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0" y="2133600"/>
            <a:ext cx="4511170" cy="1938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cap="small" dirty="0" smtClean="0">
                <a:solidFill>
                  <a:srgbClr val="262626"/>
                </a:solidFill>
                <a:latin typeface="Gill Sans MT" pitchFamily="34" charset="0"/>
                <a:cs typeface="Aharoni" pitchFamily="2" charset="-79"/>
              </a:rPr>
              <a:t>Questions &amp; Answers</a:t>
            </a:r>
            <a:endParaRPr lang="x-none" sz="6000" cap="small">
              <a:solidFill>
                <a:srgbClr val="262626"/>
              </a:solidFill>
              <a:latin typeface="Gill Sans MT" pitchFamily="34" charset="0"/>
              <a:cs typeface="Aharoni" pitchFamily="2" charset="-79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0505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Contact information: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Kurt Kiefer,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2"/>
              </a:rPr>
              <a:t>kurt.kiefer@dpi.wi.gov</a:t>
            </a:r>
            <a:endParaRPr lang="en-US" sz="2000" b="0" dirty="0" smtClean="0">
              <a:solidFill>
                <a:srgbClr val="000000"/>
              </a:solidFill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Sharon </a:t>
            </a:r>
            <a:r>
              <a:rPr lang="en-US" sz="2000" b="0" dirty="0">
                <a:solidFill>
                  <a:srgbClr val="000000"/>
                </a:solidFill>
                <a:ea typeface="Calibri"/>
                <a:cs typeface="Consolas" pitchFamily="49" charset="0"/>
              </a:rPr>
              <a:t>Gaston,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3"/>
              </a:rPr>
              <a:t>Sharon.Gaston@tea.state.tx.us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 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Melody </a:t>
            </a:r>
            <a:r>
              <a:rPr lang="en-US" sz="2000" b="0" dirty="0">
                <a:solidFill>
                  <a:srgbClr val="000000"/>
                </a:solidFill>
                <a:ea typeface="Calibri"/>
                <a:cs typeface="Consolas" pitchFamily="49" charset="0"/>
              </a:rPr>
              <a:t>Parrish,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4"/>
              </a:rPr>
              <a:t>Melody.Parrish@tea.state.tx.us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 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Joyce Popp</a:t>
            </a:r>
            <a:r>
              <a:rPr lang="en-US" sz="2000" b="0" dirty="0">
                <a:solidFill>
                  <a:srgbClr val="000000"/>
                </a:solidFill>
                <a:ea typeface="Calibri"/>
                <a:cs typeface="Consolas" pitchFamily="49" charset="0"/>
              </a:rPr>
              <a:t>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5"/>
              </a:rPr>
              <a:t>jpopp@sde.idaho.gov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 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Jeff Sellers, </a:t>
            </a: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Consolas" pitchFamily="49" charset="0"/>
                <a:hlinkClick r:id="rId6"/>
              </a:rPr>
              <a:t>jeff.sellers@sst-slds.org</a:t>
            </a:r>
            <a:endParaRPr lang="en-US" sz="2000" b="0" dirty="0" smtClean="0">
              <a:solidFill>
                <a:srgbClr val="000000"/>
              </a:solidFill>
              <a:latin typeface="Gill Sans MT" pitchFamily="34" charset="0"/>
              <a:ea typeface="Calibri"/>
              <a:cs typeface="Consolas" pitchFamily="49" charset="0"/>
            </a:endParaRPr>
          </a:p>
          <a:p>
            <a:pPr>
              <a:buNone/>
            </a:pPr>
            <a:endParaRPr lang="en-US" sz="2000" b="1" i="1" dirty="0" smtClean="0">
              <a:latin typeface="Gill Sans MT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For more information on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Return on Investment:</a:t>
            </a:r>
            <a:endParaRPr 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  <a:ea typeface="Calibri"/>
              <a:cs typeface="Calibri"/>
            </a:endParaRPr>
          </a:p>
          <a:p>
            <a:pPr marL="630238" indent="-31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	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Traveling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Through Time: The Forum Guide to Longitudinal Data Systems Book II: Planning and Developing an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LDS: </a:t>
            </a: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onsolas" pitchFamily="49" charset="0"/>
                <a:hlinkClick r:id="rId7"/>
              </a:rPr>
              <a:t>http://</a:t>
            </a: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onsolas" pitchFamily="49" charset="0"/>
                <a:hlinkClick r:id="rId7"/>
              </a:rPr>
              <a:t>nces.ed.gov/pubsearch/pubsinfo.asp?pubid=2011804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onsolas" pitchFamily="49" charset="0"/>
            </a:endParaRPr>
          </a:p>
          <a:p>
            <a:pPr>
              <a:buNone/>
            </a:pPr>
            <a:endParaRPr lang="en-US" sz="2000" dirty="0" smtClean="0">
              <a:latin typeface="Gill Sans MT" pitchFamily="34" charset="0"/>
            </a:endParaRPr>
          </a:p>
          <a:p>
            <a:pPr marL="688975" indent="-344488"/>
            <a:endParaRPr lang="en-US" sz="2000" dirty="0">
              <a:latin typeface="Gill Sans MT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Contacts &amp; Additional Resources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24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0" y="1371600"/>
            <a:ext cx="4511170" cy="28622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algn="ctr">
              <a:buSzPct val="25000"/>
            </a:pPr>
            <a:r>
              <a:rPr lang="x-none" sz="6000" cap="small" smtClean="0">
                <a:solidFill>
                  <a:srgbClr val="262626"/>
                </a:solidFill>
                <a:latin typeface="Gill Sans MT" pitchFamily="34" charset="0"/>
                <a:cs typeface="Aharoni" pitchFamily="2" charset="-79"/>
              </a:rPr>
              <a:t>Wisconsin</a:t>
            </a:r>
            <a:r>
              <a:rPr lang="en-US" sz="6000" cap="small" dirty="0" smtClean="0">
                <a:solidFill>
                  <a:srgbClr val="262626"/>
                </a:solidFill>
                <a:latin typeface="Gill Sans MT" pitchFamily="34" charset="0"/>
                <a:cs typeface="Aharoni" pitchFamily="2" charset="-79"/>
              </a:rPr>
              <a:t>’s Return on Investment</a:t>
            </a:r>
            <a:endParaRPr lang="x-none" sz="6000" cap="small">
              <a:solidFill>
                <a:srgbClr val="262626"/>
              </a:solidFill>
              <a:latin typeface="Gill Sans MT" pitchFamily="34" charset="0"/>
              <a:cs typeface="Aharoni" pitchFamily="2" charset="-79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0889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4924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x-none" sz="3000">
                <a:solidFill>
                  <a:srgbClr val="262626"/>
                </a:solidFill>
                <a:latin typeface="Gill Sans MT" pitchFamily="34" charset="0"/>
              </a:rPr>
              <a:t>Quantifiable Cost Savings</a:t>
            </a:r>
          </a:p>
          <a:p>
            <a:endParaRPr lang="x-none" sz="3000" b="0" smtClean="0">
              <a:solidFill>
                <a:srgbClr val="262626"/>
              </a:solidFill>
              <a:latin typeface="Gill Sans MT" pitchFamily="34" charset="0"/>
            </a:endParaRPr>
          </a:p>
          <a:p>
            <a:pPr marL="685800" marR="0" lvl="0" indent="-45720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 pitchFamily="34" charset="0"/>
              <a:buChar char="•"/>
            </a:pPr>
            <a:r>
              <a:rPr lang="x-none" sz="3000" b="0">
                <a:solidFill>
                  <a:srgbClr val="262626"/>
                </a:solidFill>
                <a:latin typeface="Gill Sans MT" pitchFamily="34" charset="0"/>
              </a:rPr>
              <a:t>Data Collection</a:t>
            </a:r>
          </a:p>
          <a:p>
            <a:pPr marL="914400" marR="0" lvl="1" indent="-228600" algn="l" rtl="0">
              <a:spcBef>
                <a:spcPts val="56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x-none" sz="3000" b="0">
                <a:latin typeface="Gill Sans MT" pitchFamily="34" charset="0"/>
              </a:rPr>
              <a:t>$30M+ per year currently </a:t>
            </a:r>
          </a:p>
          <a:p>
            <a:endParaRPr lang="x-none" sz="3000" b="0">
              <a:latin typeface="Gill Sans MT" pitchFamily="34" charset="0"/>
            </a:endParaRPr>
          </a:p>
          <a:p>
            <a:pPr marL="457200" marR="0" lvl="0" indent="-22860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latin typeface="Gill Sans MT" pitchFamily="34" charset="0"/>
              </a:rPr>
              <a:t>Software Licensing</a:t>
            </a:r>
          </a:p>
          <a:p>
            <a:pPr marL="914400" marR="0" lvl="1" indent="-228600" algn="l" rtl="0">
              <a:spcBef>
                <a:spcPts val="56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x-none" sz="3000" b="0">
                <a:latin typeface="Gill Sans MT" pitchFamily="34" charset="0"/>
              </a:rPr>
              <a:t>Reduced by 25 to 50%, ~$4.5M per year</a:t>
            </a:r>
          </a:p>
          <a:p>
            <a:endParaRPr lang="x-none" sz="3000" b="0">
              <a:latin typeface="Gill Sans MT" pitchFamily="34" charset="0"/>
            </a:endParaRPr>
          </a:p>
          <a:p>
            <a:endParaRPr lang="x-none" sz="3000" b="0"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04800" y="168326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1998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669" y="1603150"/>
            <a:ext cx="8167199" cy="3111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600" b="0">
                <a:solidFill>
                  <a:srgbClr val="000000"/>
                </a:solidFill>
                <a:latin typeface="Gill Sans MT" pitchFamily="34" charset="0"/>
              </a:rPr>
              <a:t>Wisconsin is uniquely organized for this sort of solution as a large collection of relatively small districts</a:t>
            </a:r>
          </a:p>
          <a:p>
            <a:endParaRPr lang="x-none" sz="3000" b="0">
              <a:solidFill>
                <a:srgbClr val="000000"/>
              </a:solidFill>
            </a:endParaRPr>
          </a:p>
          <a:p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505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84075" y="94462"/>
            <a:ext cx="8992082" cy="6315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61629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36156" y="1483675"/>
            <a:ext cx="8516700" cy="385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Technology scales well</a:t>
            </a:r>
          </a:p>
          <a:p>
            <a:pPr marL="914400" lvl="0" indent="-4191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1,000 vs. 1,000,000 students </a:t>
            </a:r>
            <a:r>
              <a:rPr lang="en-US" b="0" dirty="0">
                <a:solidFill>
                  <a:srgbClr val="000000"/>
                </a:solidFill>
                <a:latin typeface="Gill Sans MT" pitchFamily="34" charset="0"/>
              </a:rPr>
              <a:t>–</a:t>
            </a:r>
            <a:r>
              <a:rPr lang="x-none" b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same system, similar effort and labor</a:t>
            </a:r>
          </a:p>
          <a:p>
            <a:endParaRPr lang="x-none" sz="3000" b="0">
              <a:solidFill>
                <a:srgbClr val="000000"/>
              </a:solidFill>
              <a:latin typeface="Gill Sans MT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Technology advances enable</a:t>
            </a:r>
          </a:p>
          <a:p>
            <a:pPr marL="914400" lvl="0" indent="-4191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bandwidth, cloud, SaaS</a:t>
            </a:r>
          </a:p>
          <a:p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91474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59046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Eliminates repeated tasks every district </a:t>
            </a:r>
            <a:r>
              <a:rPr lang="x-none" sz="3000" smtClean="0">
                <a:solidFill>
                  <a:srgbClr val="000000"/>
                </a:solidFill>
                <a:latin typeface="Gill Sans MT" pitchFamily="34" charset="0"/>
              </a:rPr>
              <a:t>perform</a:t>
            </a:r>
            <a:r>
              <a:rPr lang="en-US" sz="3000" dirty="0" smtClean="0">
                <a:solidFill>
                  <a:srgbClr val="000000"/>
                </a:solidFill>
                <a:latin typeface="Gill Sans MT" pitchFamily="34" charset="0"/>
              </a:rPr>
              <a:t>s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endParaRPr lang="x-none" sz="3000" b="0">
              <a:solidFill>
                <a:srgbClr val="000000"/>
              </a:solidFill>
              <a:latin typeface="Gill Sans MT" pitchFamily="34" charset="0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Procurement and negotiating contracts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b="0">
                <a:latin typeface="Gill Sans MT" pitchFamily="34" charset="0"/>
              </a:rPr>
              <a:t>Network Operations</a:t>
            </a:r>
          </a:p>
          <a:p>
            <a:pPr marL="914400" lvl="1" indent="-228600" rtl="0">
              <a:spcBef>
                <a:spcPts val="56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nstalling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and managing servers</a:t>
            </a:r>
          </a:p>
          <a:p>
            <a:pPr marL="457200" lvl="0" indent="-228600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b="0">
                <a:latin typeface="Gill Sans MT" pitchFamily="34" charset="0"/>
              </a:rPr>
              <a:t>Database and Application Management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nstalling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and updating that software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latin typeface="Gill Sans MT" pitchFamily="34" charset="0"/>
              </a:rPr>
              <a:t>F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ixing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bugs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ocumenting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changes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Updating training information</a:t>
            </a:r>
          </a:p>
          <a:p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00602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49166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Eliminates repeated tasks every district </a:t>
            </a:r>
            <a:r>
              <a:rPr lang="x-none" sz="3000" smtClean="0">
                <a:solidFill>
                  <a:srgbClr val="000000"/>
                </a:solidFill>
                <a:latin typeface="Gill Sans MT" pitchFamily="34" charset="0"/>
              </a:rPr>
              <a:t>perform</a:t>
            </a:r>
            <a:r>
              <a:rPr lang="en-US" sz="3000" dirty="0" smtClean="0">
                <a:solidFill>
                  <a:srgbClr val="000000"/>
                </a:solidFill>
                <a:latin typeface="Gill Sans MT" pitchFamily="34" charset="0"/>
              </a:rPr>
              <a:t>s</a:t>
            </a:r>
            <a:r>
              <a:rPr lang="x-none" sz="300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endParaRPr lang="x-none" sz="3000">
              <a:solidFill>
                <a:srgbClr val="000000"/>
              </a:solidFill>
              <a:latin typeface="Gill Sans MT" pitchFamily="34" charset="0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Data integration with external agencies</a:t>
            </a:r>
          </a:p>
          <a:p>
            <a:pPr marL="901700" lvl="1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Immunizations via the state registry</a:t>
            </a:r>
          </a:p>
          <a:p>
            <a:pPr marL="901700" lvl="1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Federal lunch program status via direct certification</a:t>
            </a:r>
          </a:p>
          <a:p>
            <a:pPr marL="901700" lvl="1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Transcripts to WI colleges and universities</a:t>
            </a:r>
          </a:p>
          <a:p>
            <a:endParaRPr lang="x-none" sz="3000" b="0">
              <a:solidFill>
                <a:srgbClr val="000000"/>
              </a:solidFill>
            </a:endParaRPr>
          </a:p>
          <a:p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x-none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2072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E855DEAB5B942A421E30464A1AD46" ma:contentTypeVersion="0" ma:contentTypeDescription="Create a new document." ma:contentTypeScope="" ma:versionID="9513391bdf75b2756513c6f6f2bc73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BC953-2D66-424C-931F-A7A22FEF9084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F0AB1D-5D87-40EE-AB81-D071F4526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EDBB8-BBF3-41DC-84F5-C0079D6C1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21771</TotalTime>
  <Words>742</Words>
  <Application>Microsoft Office PowerPoint</Application>
  <PresentationFormat>On-screen Show (4:3)</PresentationFormat>
  <Paragraphs>201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Documenting and Quantifying Return on Investment</vt:lpstr>
      <vt:lpstr>Overview</vt:lpstr>
      <vt:lpstr>PowerPoint Presentation</vt:lpstr>
      <vt:lpstr>Wisconsin</vt:lpstr>
      <vt:lpstr>Wisconsin</vt:lpstr>
      <vt:lpstr>PowerPoint Presentation</vt:lpstr>
      <vt:lpstr>Wisconsin</vt:lpstr>
      <vt:lpstr>Wisconsin</vt:lpstr>
      <vt:lpstr>Wisconsin</vt:lpstr>
      <vt:lpstr>Wisconsin</vt:lpstr>
      <vt:lpstr>PowerPoint Presentation</vt:lpstr>
      <vt:lpstr>Quantitative vs Qualitative ROI</vt:lpstr>
      <vt:lpstr>Return on Investment Value to the State (ROIv)</vt:lpstr>
      <vt:lpstr>Statewide  vs Local ROI</vt:lpstr>
      <vt:lpstr>Summary</vt:lpstr>
      <vt:lpstr>PowerPoint Presentation</vt:lpstr>
      <vt:lpstr>Return on Investment</vt:lpstr>
      <vt:lpstr>Sustainability</vt:lpstr>
      <vt:lpstr>Data Quality</vt:lpstr>
      <vt:lpstr>Processes</vt:lpstr>
      <vt:lpstr>Data Use</vt:lpstr>
      <vt:lpstr>Summary</vt:lpstr>
      <vt:lpstr>PowerPoint Presentation</vt:lpstr>
      <vt:lpstr>Contacts &amp; Additional Resources</vt:lpstr>
    </vt:vector>
  </TitlesOfParts>
  <Company>Chatis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SLDS Webinar</dc:title>
  <dc:creator>Corey Chatis</dc:creator>
  <cp:lastModifiedBy>Lindsey</cp:lastModifiedBy>
  <cp:revision>762</cp:revision>
  <dcterms:created xsi:type="dcterms:W3CDTF">2011-05-10T18:26:10Z</dcterms:created>
  <dcterms:modified xsi:type="dcterms:W3CDTF">2013-05-07T20:14:32Z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0x01010078CE855DEAB5B942A421E30464A1AD46</vt:lpwstr>
  </property>
</Properties>
</file>