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60" r:id="rId5"/>
    <p:sldId id="263" r:id="rId6"/>
    <p:sldId id="264" r:id="rId7"/>
    <p:sldId id="265" r:id="rId8"/>
    <p:sldId id="267" r:id="rId9"/>
    <p:sldId id="272" r:id="rId10"/>
    <p:sldId id="273" r:id="rId11"/>
    <p:sldId id="274" r:id="rId12"/>
    <p:sldId id="268" r:id="rId13"/>
    <p:sldId id="288" r:id="rId14"/>
    <p:sldId id="289" r:id="rId15"/>
    <p:sldId id="290" r:id="rId16"/>
    <p:sldId id="291" r:id="rId17"/>
    <p:sldId id="269" r:id="rId18"/>
    <p:sldId id="292" r:id="rId19"/>
    <p:sldId id="293" r:id="rId20"/>
    <p:sldId id="294" r:id="rId21"/>
    <p:sldId id="283" r:id="rId22"/>
    <p:sldId id="285" r:id="rId23"/>
    <p:sldId id="28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96" y="-3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48B966-AE00-41FE-A0B6-BDC6E602751F}" type="datetimeFigureOut">
              <a:rPr lang="en-US" smtClean="0"/>
              <a:pPr/>
              <a:t>9/30/2011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8EFE4D-8812-4CA5-A77E-43CEF64155B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8EFE4D-8812-4CA5-A77E-43CEF64155B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00FF1E-3807-41E3-8DB4-C0FF0F706D5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00FF1E-3807-41E3-8DB4-C0FF0F706D5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8EFE4D-8812-4CA5-A77E-43CEF64155B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197 School Districts</a:t>
            </a:r>
          </a:p>
          <a:p>
            <a:r>
              <a:rPr lang="en-US" sz="1200" dirty="0" smtClean="0"/>
              <a:t>19 Education Service Districts</a:t>
            </a:r>
          </a:p>
          <a:p>
            <a:r>
              <a:rPr lang="en-US" sz="1200" dirty="0" smtClean="0"/>
              <a:t>561,698 Students</a:t>
            </a:r>
          </a:p>
          <a:p>
            <a:r>
              <a:rPr lang="en-US" sz="1200" dirty="0" smtClean="0"/>
              <a:t>62,557 School Employees</a:t>
            </a:r>
          </a:p>
          <a:p>
            <a:r>
              <a:rPr lang="en-US" sz="1200" dirty="0" smtClean="0"/>
              <a:t>28,638 Teachers</a:t>
            </a:r>
          </a:p>
          <a:p>
            <a:r>
              <a:rPr lang="en-US" sz="1200" dirty="0" smtClean="0"/>
              <a:t>Geographically Large</a:t>
            </a:r>
          </a:p>
          <a:p>
            <a:r>
              <a:rPr lang="en-US" sz="1200" dirty="0" smtClean="0"/>
              <a:t>Strong Local Control</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9/30/2011 6:37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9/30/2011 6:37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9/30/2011 6:37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9/30/2011 6:37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8EFE4D-8812-4CA5-A77E-43CEF64155B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DAEC89-F5A1-4E60-AF42-82AA53AAC77D}"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8EFE4D-8812-4CA5-A77E-43CEF64155B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0D8DBF-F8D2-4E94-AFDE-96FE026DF29D}" type="slidenum">
              <a:rPr lang="en-US">
                <a:cs typeface="Arial" charset="0"/>
              </a:rPr>
              <a:pPr fontAlgn="base">
                <a:spcBef>
                  <a:spcPct val="0"/>
                </a:spcBef>
                <a:spcAft>
                  <a:spcPct val="0"/>
                </a:spcAft>
              </a:pPr>
              <a:t>20</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8EFE4D-8812-4CA5-A77E-43CEF64155B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8EFE4D-8812-4CA5-A77E-43CEF64155B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8EFE4D-8812-4CA5-A77E-43CEF64155B9}"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8EFE4D-8812-4CA5-A77E-43CEF64155B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8EFE4D-8812-4CA5-A77E-43CEF64155B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AACA8F-1429-B544-8C65-1ED705C90480}"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AACA8F-1429-B544-8C65-1ED705C9048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AACA8F-1429-B544-8C65-1ED705C90480}"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8EFE4D-8812-4CA5-A77E-43CEF64155B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00FF1E-3807-41E3-8DB4-C0FF0F706D5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4025D0-F0C3-4C46-A016-28D11BFCF811}" type="datetimeFigureOut">
              <a:rPr lang="en-US" smtClean="0"/>
              <a:pPr/>
              <a:t>9/30/2011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B23CB-82C6-4D4E-ADD2-62E2609DC9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4025D0-F0C3-4C46-A016-28D11BFCF811}" type="datetimeFigureOut">
              <a:rPr lang="en-US" smtClean="0"/>
              <a:pPr/>
              <a:t>9/30/2011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B23CB-82C6-4D4E-ADD2-62E2609DC9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4025D0-F0C3-4C46-A016-28D11BFCF811}" type="datetimeFigureOut">
              <a:rPr lang="en-US" smtClean="0"/>
              <a:pPr/>
              <a:t>9/30/2011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B23CB-82C6-4D4E-ADD2-62E2609DC9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4025D0-F0C3-4C46-A016-28D11BFCF811}" type="datetimeFigureOut">
              <a:rPr lang="en-US" smtClean="0"/>
              <a:pPr/>
              <a:t>9/30/2011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B23CB-82C6-4D4E-ADD2-62E2609DC9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4025D0-F0C3-4C46-A016-28D11BFCF811}" type="datetimeFigureOut">
              <a:rPr lang="en-US" smtClean="0"/>
              <a:pPr/>
              <a:t>9/30/2011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B23CB-82C6-4D4E-ADD2-62E2609DC9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4025D0-F0C3-4C46-A016-28D11BFCF811}" type="datetimeFigureOut">
              <a:rPr lang="en-US" smtClean="0"/>
              <a:pPr/>
              <a:t>9/30/2011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B23CB-82C6-4D4E-ADD2-62E2609DC9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4025D0-F0C3-4C46-A016-28D11BFCF811}" type="datetimeFigureOut">
              <a:rPr lang="en-US" smtClean="0"/>
              <a:pPr/>
              <a:t>9/30/2011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7B23CB-82C6-4D4E-ADD2-62E2609DC9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4025D0-F0C3-4C46-A016-28D11BFCF811}" type="datetimeFigureOut">
              <a:rPr lang="en-US" smtClean="0"/>
              <a:pPr/>
              <a:t>9/30/2011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7B23CB-82C6-4D4E-ADD2-62E2609DC9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025D0-F0C3-4C46-A016-28D11BFCF811}" type="datetimeFigureOut">
              <a:rPr lang="en-US" smtClean="0"/>
              <a:pPr/>
              <a:t>9/30/2011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7B23CB-82C6-4D4E-ADD2-62E2609DC9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4025D0-F0C3-4C46-A016-28D11BFCF811}" type="datetimeFigureOut">
              <a:rPr lang="en-US" smtClean="0"/>
              <a:pPr/>
              <a:t>9/30/2011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B23CB-82C6-4D4E-ADD2-62E2609DC9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4025D0-F0C3-4C46-A016-28D11BFCF811}" type="datetimeFigureOut">
              <a:rPr lang="en-US" smtClean="0"/>
              <a:pPr/>
              <a:t>9/30/2011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B23CB-82C6-4D4E-ADD2-62E2609DC9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025D0-F0C3-4C46-A016-28D11BFCF811}" type="datetimeFigureOut">
              <a:rPr lang="en-US" smtClean="0"/>
              <a:pPr/>
              <a:t>9/30/2011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7B23CB-82C6-4D4E-ADD2-62E2609DC9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mailto:Jason.Grinstead@iowa.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mailto:dwight.franklin@dc.gov" TargetMode="External"/><Relationship Id="rId5" Type="http://schemas.openxmlformats.org/officeDocument/2006/relationships/hyperlink" Target="mailto:Susan.M.Williams@doe.virginia.gov" TargetMode="External"/><Relationship Id="rId4" Type="http://schemas.openxmlformats.org/officeDocument/2006/relationships/hyperlink" Target="mailto:hton@hsd.k12.or.u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Engaging </a:t>
            </a:r>
            <a:r>
              <a:rPr lang="en-US" smtClean="0"/>
              <a:t>Local Stakeholders</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Panel Presenters:</a:t>
            </a:r>
          </a:p>
          <a:p>
            <a:r>
              <a:rPr lang="en-US" dirty="0" smtClean="0"/>
              <a:t>Iowa; Oregon; Virginia; Washington, DC </a:t>
            </a:r>
          </a:p>
          <a:p>
            <a:r>
              <a:rPr lang="en-US" dirty="0" smtClean="0"/>
              <a:t>SLDS Webinar</a:t>
            </a:r>
          </a:p>
          <a:p>
            <a:r>
              <a:rPr lang="en-US" dirty="0" smtClean="0"/>
              <a:t>September 30, 2011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chemeClr val="tx2">
              <a:lumMod val="20000"/>
              <a:lumOff val="80000"/>
            </a:schemeClr>
          </a:solidFill>
          <a:ln w="38100">
            <a:solidFill>
              <a:schemeClr val="accent1">
                <a:lumMod val="50000"/>
              </a:schemeClr>
            </a:solidFill>
          </a:ln>
        </p:spPr>
        <p:txBody>
          <a:bodyPr rtlCol="0">
            <a:normAutofit/>
          </a:bodyPr>
          <a:lstStyle/>
          <a:p>
            <a:pPr fontAlgn="auto">
              <a:spcAft>
                <a:spcPts val="0"/>
              </a:spcAft>
              <a:defRPr/>
            </a:pPr>
            <a:r>
              <a:rPr lang="en-US" b="1" dirty="0" smtClean="0">
                <a:solidFill>
                  <a:schemeClr val="tx2">
                    <a:lumMod val="75000"/>
                  </a:schemeClr>
                </a:solidFill>
                <a:effectLst>
                  <a:outerShdw blurRad="38100" dist="38100" dir="2700000" algn="tl">
                    <a:srgbClr val="000000">
                      <a:alpha val="43137"/>
                    </a:srgbClr>
                  </a:outerShdw>
                </a:effectLst>
              </a:rPr>
              <a:t>Student-Teacher Linkages (LEAs)</a:t>
            </a:r>
          </a:p>
        </p:txBody>
      </p:sp>
      <p:sp>
        <p:nvSpPr>
          <p:cNvPr id="9" name="Content Placeholder 8"/>
          <p:cNvSpPr>
            <a:spLocks noGrp="1"/>
          </p:cNvSpPr>
          <p:nvPr>
            <p:ph idx="1"/>
          </p:nvPr>
        </p:nvSpPr>
        <p:spPr>
          <a:xfrm>
            <a:off x="457200" y="1752600"/>
            <a:ext cx="4114800" cy="2286000"/>
          </a:xfrm>
          <a:ln w="12700">
            <a:solidFill>
              <a:schemeClr val="accent6">
                <a:lumMod val="50000"/>
              </a:schemeClr>
            </a:solidFill>
          </a:ln>
        </p:spPr>
        <p:txBody>
          <a:bodyPr rtlCol="0">
            <a:normAutofit fontScale="92500" lnSpcReduction="10000"/>
          </a:bodyPr>
          <a:lstStyle/>
          <a:p>
            <a:pPr fontAlgn="auto">
              <a:spcAft>
                <a:spcPts val="0"/>
              </a:spcAft>
              <a:buFont typeface="Arial" pitchFamily="34" charset="0"/>
              <a:buNone/>
              <a:defRPr/>
            </a:pPr>
            <a:r>
              <a:rPr lang="en-US" b="1" dirty="0" smtClean="0">
                <a:solidFill>
                  <a:schemeClr val="tx2">
                    <a:lumMod val="75000"/>
                  </a:schemeClr>
                </a:solidFill>
                <a:effectLst>
                  <a:outerShdw blurRad="38100" dist="38100" dir="2700000" algn="tl">
                    <a:srgbClr val="000000">
                      <a:alpha val="43137"/>
                    </a:srgbClr>
                  </a:outerShdw>
                </a:effectLst>
              </a:rPr>
              <a:t>Development</a:t>
            </a:r>
          </a:p>
          <a:p>
            <a:pPr marL="457200" lvl="1" fontAlgn="auto">
              <a:spcAft>
                <a:spcPts val="0"/>
              </a:spcAft>
              <a:buFont typeface="Arial" pitchFamily="34" charset="0"/>
              <a:buChar char="–"/>
              <a:defRPr/>
            </a:pPr>
            <a:r>
              <a:rPr lang="en-US" dirty="0" smtClean="0">
                <a:solidFill>
                  <a:schemeClr val="tx2">
                    <a:lumMod val="50000"/>
                  </a:schemeClr>
                </a:solidFill>
              </a:rPr>
              <a:t>Announcement Webinars</a:t>
            </a:r>
          </a:p>
          <a:p>
            <a:pPr marL="457200" lvl="1" fontAlgn="auto">
              <a:spcAft>
                <a:spcPts val="0"/>
              </a:spcAft>
              <a:buFont typeface="Arial" pitchFamily="34" charset="0"/>
              <a:buChar char="–"/>
              <a:defRPr/>
            </a:pPr>
            <a:r>
              <a:rPr lang="en-US" dirty="0" smtClean="0">
                <a:solidFill>
                  <a:schemeClr val="tx2">
                    <a:lumMod val="50000"/>
                  </a:schemeClr>
                </a:solidFill>
              </a:rPr>
              <a:t>5 On-site, in depth visits to gather knowledge and requirements	</a:t>
            </a:r>
          </a:p>
        </p:txBody>
      </p:sp>
      <p:sp>
        <p:nvSpPr>
          <p:cNvPr id="13" name="Content Placeholder 8"/>
          <p:cNvSpPr txBox="1">
            <a:spLocks/>
          </p:cNvSpPr>
          <p:nvPr/>
        </p:nvSpPr>
        <p:spPr>
          <a:xfrm>
            <a:off x="4572000" y="1752600"/>
            <a:ext cx="4114800" cy="2286000"/>
          </a:xfrm>
          <a:prstGeom prst="rect">
            <a:avLst/>
          </a:prstGeom>
          <a:ln w="12700">
            <a:solidFill>
              <a:schemeClr val="accent6">
                <a:lumMod val="50000"/>
              </a:schemeClr>
            </a:solidFill>
          </a:ln>
        </p:spPr>
        <p:txBody>
          <a:bodyPr>
            <a:normAutofit lnSpcReduction="10000"/>
          </a:bodyPr>
          <a:lstStyle/>
          <a:p>
            <a:pPr marL="342900" indent="-342900" fontAlgn="auto">
              <a:spcBef>
                <a:spcPct val="20000"/>
              </a:spcBef>
              <a:spcAft>
                <a:spcPts val="0"/>
              </a:spcAft>
              <a:defRPr/>
            </a:pPr>
            <a:r>
              <a:rPr lang="en-US" sz="3200" b="1" dirty="0">
                <a:solidFill>
                  <a:schemeClr val="tx2">
                    <a:lumMod val="75000"/>
                  </a:schemeClr>
                </a:solidFill>
                <a:effectLst>
                  <a:outerShdw blurRad="38100" dist="38100" dir="2700000" algn="tl">
                    <a:srgbClr val="000000">
                      <a:alpha val="43137"/>
                    </a:srgbClr>
                  </a:outerShdw>
                </a:effectLst>
                <a:latin typeface="+mn-lt"/>
              </a:rPr>
              <a:t>Initial Training</a:t>
            </a:r>
          </a:p>
          <a:p>
            <a:pPr lvl="1" indent="-285750" fontAlgn="auto">
              <a:spcBef>
                <a:spcPct val="20000"/>
              </a:spcBef>
              <a:spcAft>
                <a:spcPts val="0"/>
              </a:spcAft>
              <a:buFont typeface="Arial" pitchFamily="34" charset="0"/>
              <a:buChar char="–"/>
              <a:defRPr/>
            </a:pPr>
            <a:r>
              <a:rPr lang="en-US" sz="2800" dirty="0">
                <a:solidFill>
                  <a:schemeClr val="tx2">
                    <a:lumMod val="50000"/>
                  </a:schemeClr>
                </a:solidFill>
                <a:latin typeface="+mn-lt"/>
              </a:rPr>
              <a:t>Semi-monthly webinars Jan – Sept 2011</a:t>
            </a:r>
          </a:p>
          <a:p>
            <a:pPr lvl="1" indent="-285750" fontAlgn="auto">
              <a:spcBef>
                <a:spcPct val="20000"/>
              </a:spcBef>
              <a:spcAft>
                <a:spcPts val="0"/>
              </a:spcAft>
              <a:buFont typeface="Arial" pitchFamily="34" charset="0"/>
              <a:buChar char="–"/>
              <a:defRPr/>
            </a:pPr>
            <a:r>
              <a:rPr lang="en-US" sz="2800" dirty="0">
                <a:solidFill>
                  <a:schemeClr val="tx2">
                    <a:lumMod val="50000"/>
                  </a:schemeClr>
                </a:solidFill>
                <a:latin typeface="+mn-lt"/>
              </a:rPr>
              <a:t>Monthly regional webinars</a:t>
            </a:r>
          </a:p>
          <a:p>
            <a:pPr lvl="1" indent="-285750" fontAlgn="auto">
              <a:spcBef>
                <a:spcPct val="20000"/>
              </a:spcBef>
              <a:spcAft>
                <a:spcPts val="0"/>
              </a:spcAft>
              <a:buFont typeface="Arial" pitchFamily="34" charset="0"/>
              <a:buChar char="–"/>
              <a:defRPr/>
            </a:pPr>
            <a:endParaRPr lang="en-US" sz="2800" dirty="0">
              <a:solidFill>
                <a:schemeClr val="tx2">
                  <a:lumMod val="50000"/>
                </a:schemeClr>
              </a:solidFill>
              <a:latin typeface="+mn-lt"/>
            </a:endParaRPr>
          </a:p>
          <a:p>
            <a:pPr lvl="1" indent="-285750" fontAlgn="auto">
              <a:spcBef>
                <a:spcPct val="20000"/>
              </a:spcBef>
              <a:spcAft>
                <a:spcPts val="0"/>
              </a:spcAft>
              <a:buFont typeface="Arial" pitchFamily="34" charset="0"/>
              <a:buChar char="–"/>
              <a:defRPr/>
            </a:pPr>
            <a:endParaRPr lang="en-US" sz="2800" dirty="0">
              <a:solidFill>
                <a:schemeClr val="tx2">
                  <a:lumMod val="50000"/>
                </a:schemeClr>
              </a:solidFill>
              <a:latin typeface="+mn-lt"/>
            </a:endParaRPr>
          </a:p>
        </p:txBody>
      </p:sp>
      <p:sp>
        <p:nvSpPr>
          <p:cNvPr id="14" name="Content Placeholder 8"/>
          <p:cNvSpPr txBox="1">
            <a:spLocks/>
          </p:cNvSpPr>
          <p:nvPr/>
        </p:nvSpPr>
        <p:spPr>
          <a:xfrm>
            <a:off x="457200" y="4038600"/>
            <a:ext cx="4114800" cy="2286000"/>
          </a:xfrm>
          <a:prstGeom prst="rect">
            <a:avLst/>
          </a:prstGeom>
          <a:ln w="12700">
            <a:solidFill>
              <a:schemeClr val="accent6">
                <a:lumMod val="50000"/>
              </a:schemeClr>
            </a:solidFill>
          </a:ln>
        </p:spPr>
        <p:txBody>
          <a:bodyPr>
            <a:normAutofit/>
          </a:bodyPr>
          <a:lstStyle/>
          <a:p>
            <a:pPr marL="342900" indent="-342900" fontAlgn="auto">
              <a:spcBef>
                <a:spcPct val="20000"/>
              </a:spcBef>
              <a:spcAft>
                <a:spcPts val="0"/>
              </a:spcAft>
              <a:defRPr/>
            </a:pPr>
            <a:r>
              <a:rPr lang="en-US" sz="3000" b="1" dirty="0">
                <a:solidFill>
                  <a:schemeClr val="tx2">
                    <a:lumMod val="75000"/>
                  </a:schemeClr>
                </a:solidFill>
                <a:effectLst>
                  <a:outerShdw blurRad="38100" dist="38100" dir="2700000" algn="tl">
                    <a:srgbClr val="000000">
                      <a:alpha val="43137"/>
                    </a:srgbClr>
                  </a:outerShdw>
                </a:effectLst>
                <a:latin typeface="+mn-lt"/>
              </a:rPr>
              <a:t>Buy-In</a:t>
            </a:r>
          </a:p>
          <a:p>
            <a:pPr lvl="1" indent="-285750" fontAlgn="auto">
              <a:spcBef>
                <a:spcPct val="20000"/>
              </a:spcBef>
              <a:spcAft>
                <a:spcPts val="0"/>
              </a:spcAft>
              <a:buFont typeface="Arial" pitchFamily="34" charset="0"/>
              <a:buChar char="–"/>
              <a:defRPr/>
            </a:pPr>
            <a:r>
              <a:rPr lang="en-US" sz="2800" dirty="0">
                <a:solidFill>
                  <a:schemeClr val="tx2">
                    <a:lumMod val="50000"/>
                  </a:schemeClr>
                </a:solidFill>
                <a:latin typeface="+mn-lt"/>
              </a:rPr>
              <a:t>Modified elements based on LEA feedback</a:t>
            </a:r>
          </a:p>
          <a:p>
            <a:pPr lvl="1" indent="-285750" fontAlgn="auto">
              <a:spcBef>
                <a:spcPct val="20000"/>
              </a:spcBef>
              <a:spcAft>
                <a:spcPts val="0"/>
              </a:spcAft>
              <a:buFont typeface="Arial" pitchFamily="34" charset="0"/>
              <a:buChar char="–"/>
              <a:defRPr/>
            </a:pPr>
            <a:r>
              <a:rPr lang="en-US" sz="2800" dirty="0">
                <a:solidFill>
                  <a:schemeClr val="tx2">
                    <a:lumMod val="50000"/>
                  </a:schemeClr>
                </a:solidFill>
                <a:latin typeface="+mn-lt"/>
              </a:rPr>
              <a:t>Sought VESIS opinion</a:t>
            </a:r>
          </a:p>
        </p:txBody>
      </p:sp>
      <p:sp>
        <p:nvSpPr>
          <p:cNvPr id="15" name="Content Placeholder 8"/>
          <p:cNvSpPr txBox="1">
            <a:spLocks/>
          </p:cNvSpPr>
          <p:nvPr/>
        </p:nvSpPr>
        <p:spPr>
          <a:xfrm>
            <a:off x="4572000" y="4038600"/>
            <a:ext cx="4114800" cy="2286000"/>
          </a:xfrm>
          <a:prstGeom prst="rect">
            <a:avLst/>
          </a:prstGeom>
          <a:ln w="12700">
            <a:solidFill>
              <a:schemeClr val="accent6">
                <a:lumMod val="50000"/>
              </a:schemeClr>
            </a:solidFill>
          </a:ln>
        </p:spPr>
        <p:txBody>
          <a:bodyPr>
            <a:normAutofit/>
          </a:bodyPr>
          <a:lstStyle/>
          <a:p>
            <a:pPr marL="342900" indent="-342900" fontAlgn="auto">
              <a:spcBef>
                <a:spcPct val="20000"/>
              </a:spcBef>
              <a:spcAft>
                <a:spcPts val="0"/>
              </a:spcAft>
              <a:defRPr/>
            </a:pPr>
            <a:r>
              <a:rPr lang="en-US" sz="3200" b="1" dirty="0">
                <a:solidFill>
                  <a:schemeClr val="tx2">
                    <a:lumMod val="75000"/>
                  </a:schemeClr>
                </a:solidFill>
                <a:effectLst>
                  <a:outerShdw blurRad="38100" dist="38100" dir="2700000" algn="tl">
                    <a:srgbClr val="000000">
                      <a:alpha val="43137"/>
                    </a:srgbClr>
                  </a:outerShdw>
                </a:effectLst>
                <a:latin typeface="+mn-lt"/>
              </a:rPr>
              <a:t>On-Going Support</a:t>
            </a:r>
          </a:p>
          <a:p>
            <a:pPr lvl="1" indent="-285750" fontAlgn="auto">
              <a:spcBef>
                <a:spcPct val="20000"/>
              </a:spcBef>
              <a:spcAft>
                <a:spcPts val="0"/>
              </a:spcAft>
              <a:buFont typeface="Arial" pitchFamily="34" charset="0"/>
              <a:buChar char="–"/>
              <a:defRPr/>
            </a:pPr>
            <a:r>
              <a:rPr lang="en-US" sz="2800" dirty="0">
                <a:solidFill>
                  <a:schemeClr val="tx2">
                    <a:lumMod val="50000"/>
                  </a:schemeClr>
                </a:solidFill>
                <a:latin typeface="+mn-lt"/>
              </a:rPr>
              <a:t>W</a:t>
            </a:r>
            <a:r>
              <a:rPr lang="en-US" sz="2800" dirty="0" err="1">
                <a:solidFill>
                  <a:schemeClr val="tx2">
                    <a:lumMod val="50000"/>
                  </a:schemeClr>
                </a:solidFill>
                <a:latin typeface="+mn-lt"/>
              </a:rPr>
              <a:t>ebinars</a:t>
            </a:r>
            <a:endParaRPr lang="en-US" sz="2800" dirty="0">
              <a:solidFill>
                <a:schemeClr val="tx2">
                  <a:lumMod val="50000"/>
                </a:schemeClr>
              </a:solidFill>
              <a:latin typeface="+mn-lt"/>
            </a:endParaRPr>
          </a:p>
          <a:p>
            <a:pPr lvl="1" indent="-285750" fontAlgn="auto">
              <a:spcBef>
                <a:spcPct val="20000"/>
              </a:spcBef>
              <a:spcAft>
                <a:spcPts val="0"/>
              </a:spcAft>
              <a:buFont typeface="Arial" pitchFamily="34" charset="0"/>
              <a:buChar char="–"/>
              <a:defRPr/>
            </a:pPr>
            <a:r>
              <a:rPr lang="en-US" sz="2800" dirty="0">
                <a:solidFill>
                  <a:schemeClr val="tx2">
                    <a:lumMod val="50000"/>
                  </a:schemeClr>
                </a:solidFill>
                <a:latin typeface="+mn-lt"/>
              </a:rPr>
              <a:t>Tuesday Telegram</a:t>
            </a:r>
          </a:p>
          <a:p>
            <a:pPr lvl="1" indent="-285750" fontAlgn="auto">
              <a:spcBef>
                <a:spcPct val="20000"/>
              </a:spcBef>
              <a:spcAft>
                <a:spcPts val="0"/>
              </a:spcAft>
              <a:buFont typeface="Arial" pitchFamily="34" charset="0"/>
              <a:buChar char="–"/>
              <a:defRPr/>
            </a:pPr>
            <a:r>
              <a:rPr lang="en-US" sz="2800" dirty="0">
                <a:solidFill>
                  <a:schemeClr val="tx2">
                    <a:lumMod val="50000"/>
                  </a:schemeClr>
                </a:solidFill>
                <a:latin typeface="+mn-lt"/>
              </a:rPr>
              <a:t>VESIS/SIS Users Groups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chemeClr val="accent3">
              <a:lumMod val="20000"/>
              <a:lumOff val="80000"/>
            </a:schemeClr>
          </a:solidFill>
          <a:ln w="38100">
            <a:solidFill>
              <a:schemeClr val="accent3">
                <a:lumMod val="50000"/>
              </a:schemeClr>
            </a:solidFill>
          </a:ln>
        </p:spPr>
        <p:txBody>
          <a:bodyPr rtlCol="0">
            <a:normAutofit/>
          </a:bodyPr>
          <a:lstStyle/>
          <a:p>
            <a:pPr fontAlgn="auto">
              <a:spcAft>
                <a:spcPts val="0"/>
              </a:spcAft>
              <a:defRPr/>
            </a:pPr>
            <a:r>
              <a:rPr lang="en-US" b="1" dirty="0" smtClean="0">
                <a:solidFill>
                  <a:schemeClr val="accent3">
                    <a:lumMod val="75000"/>
                  </a:schemeClr>
                </a:solidFill>
                <a:effectLst>
                  <a:outerShdw blurRad="38100" dist="38100" dir="2700000" algn="tl">
                    <a:srgbClr val="000000">
                      <a:alpha val="43137"/>
                    </a:srgbClr>
                  </a:outerShdw>
                </a:effectLst>
              </a:rPr>
              <a:t>Student-Teacher Linkages (DOE)</a:t>
            </a:r>
          </a:p>
        </p:txBody>
      </p:sp>
      <p:sp>
        <p:nvSpPr>
          <p:cNvPr id="9" name="Content Placeholder 8"/>
          <p:cNvSpPr>
            <a:spLocks noGrp="1"/>
          </p:cNvSpPr>
          <p:nvPr>
            <p:ph idx="1"/>
          </p:nvPr>
        </p:nvSpPr>
        <p:spPr>
          <a:xfrm>
            <a:off x="457200" y="1752600"/>
            <a:ext cx="4114800" cy="2286000"/>
          </a:xfrm>
          <a:ln w="12700">
            <a:solidFill>
              <a:schemeClr val="accent3">
                <a:lumMod val="50000"/>
              </a:schemeClr>
            </a:solidFill>
          </a:ln>
        </p:spPr>
        <p:txBody>
          <a:bodyPr rtlCol="0">
            <a:normAutofit fontScale="92500" lnSpcReduction="10000"/>
          </a:bodyPr>
          <a:lstStyle/>
          <a:p>
            <a:pPr fontAlgn="auto">
              <a:spcAft>
                <a:spcPts val="0"/>
              </a:spcAft>
              <a:buFont typeface="Arial" pitchFamily="34" charset="0"/>
              <a:buNone/>
              <a:defRPr/>
            </a:pPr>
            <a:r>
              <a:rPr lang="en-US" b="1" dirty="0" smtClean="0">
                <a:solidFill>
                  <a:schemeClr val="accent3">
                    <a:lumMod val="50000"/>
                  </a:schemeClr>
                </a:solidFill>
                <a:effectLst>
                  <a:outerShdw blurRad="38100" dist="38100" dir="2700000" algn="tl">
                    <a:srgbClr val="000000">
                      <a:alpha val="43137"/>
                    </a:srgbClr>
                  </a:outerShdw>
                </a:effectLst>
              </a:rPr>
              <a:t>Development</a:t>
            </a:r>
          </a:p>
          <a:p>
            <a:pPr marL="457200" lvl="1" fontAlgn="auto">
              <a:spcAft>
                <a:spcPts val="0"/>
              </a:spcAft>
              <a:buFont typeface="Arial" pitchFamily="34" charset="0"/>
              <a:buChar char="–"/>
              <a:defRPr/>
            </a:pPr>
            <a:r>
              <a:rPr lang="en-US" dirty="0" smtClean="0">
                <a:solidFill>
                  <a:schemeClr val="accent3">
                    <a:lumMod val="50000"/>
                  </a:schemeClr>
                </a:solidFill>
              </a:rPr>
              <a:t>Master Schedule Workgroup</a:t>
            </a:r>
          </a:p>
          <a:p>
            <a:pPr marL="457200" lvl="1" fontAlgn="auto">
              <a:spcAft>
                <a:spcPts val="0"/>
              </a:spcAft>
              <a:buFont typeface="Arial" pitchFamily="34" charset="0"/>
              <a:buChar char="–"/>
              <a:defRPr/>
            </a:pPr>
            <a:r>
              <a:rPr lang="en-US" dirty="0" smtClean="0">
                <a:solidFill>
                  <a:schemeClr val="accent3">
                    <a:lumMod val="50000"/>
                  </a:schemeClr>
                </a:solidFill>
              </a:rPr>
              <a:t>Semi-monthly meetings</a:t>
            </a:r>
          </a:p>
          <a:p>
            <a:pPr marL="457200" lvl="1" fontAlgn="auto">
              <a:spcAft>
                <a:spcPts val="0"/>
              </a:spcAft>
              <a:buFont typeface="Arial" pitchFamily="34" charset="0"/>
              <a:buChar char="–"/>
              <a:defRPr/>
            </a:pPr>
            <a:r>
              <a:rPr lang="en-US" dirty="0" smtClean="0">
                <a:solidFill>
                  <a:schemeClr val="accent3">
                    <a:lumMod val="50000"/>
                  </a:schemeClr>
                </a:solidFill>
              </a:rPr>
              <a:t>Asst </a:t>
            </a:r>
            <a:r>
              <a:rPr lang="en-US" dirty="0" err="1" smtClean="0">
                <a:solidFill>
                  <a:schemeClr val="accent3">
                    <a:lumMod val="50000"/>
                  </a:schemeClr>
                </a:solidFill>
              </a:rPr>
              <a:t>supts</a:t>
            </a:r>
            <a:r>
              <a:rPr lang="en-US" dirty="0" smtClean="0">
                <a:solidFill>
                  <a:schemeClr val="accent3">
                    <a:lumMod val="50000"/>
                  </a:schemeClr>
                </a:solidFill>
              </a:rPr>
              <a:t> </a:t>
            </a:r>
            <a:r>
              <a:rPr lang="en-US" dirty="0" smtClean="0">
                <a:solidFill>
                  <a:schemeClr val="accent3">
                    <a:lumMod val="50000"/>
                  </a:schemeClr>
                </a:solidFill>
                <a:sym typeface="Wingdings" pitchFamily="2" charset="2"/>
              </a:rPr>
              <a:t> specialists</a:t>
            </a:r>
            <a:r>
              <a:rPr lang="en-US" dirty="0" smtClean="0">
                <a:solidFill>
                  <a:schemeClr val="accent3">
                    <a:lumMod val="50000"/>
                  </a:schemeClr>
                </a:solidFill>
              </a:rPr>
              <a:t>	</a:t>
            </a:r>
          </a:p>
        </p:txBody>
      </p:sp>
      <p:sp>
        <p:nvSpPr>
          <p:cNvPr id="13" name="Content Placeholder 8"/>
          <p:cNvSpPr txBox="1">
            <a:spLocks/>
          </p:cNvSpPr>
          <p:nvPr/>
        </p:nvSpPr>
        <p:spPr>
          <a:xfrm>
            <a:off x="4572000" y="1752600"/>
            <a:ext cx="4114800" cy="2286000"/>
          </a:xfrm>
          <a:prstGeom prst="rect">
            <a:avLst/>
          </a:prstGeom>
          <a:ln w="12700">
            <a:solidFill>
              <a:schemeClr val="accent3">
                <a:lumMod val="50000"/>
              </a:schemeClr>
            </a:solidFill>
          </a:ln>
        </p:spPr>
        <p:txBody>
          <a:bodyPr>
            <a:normAutofit/>
          </a:bodyPr>
          <a:lstStyle/>
          <a:p>
            <a:pPr marL="342900" indent="-342900" fontAlgn="auto">
              <a:spcBef>
                <a:spcPct val="20000"/>
              </a:spcBef>
              <a:spcAft>
                <a:spcPts val="0"/>
              </a:spcAft>
              <a:defRPr/>
            </a:pPr>
            <a:r>
              <a:rPr lang="en-US" sz="3200" b="1" dirty="0">
                <a:solidFill>
                  <a:schemeClr val="accent3">
                    <a:lumMod val="50000"/>
                  </a:schemeClr>
                </a:solidFill>
                <a:effectLst>
                  <a:outerShdw blurRad="38100" dist="38100" dir="2700000" algn="tl">
                    <a:srgbClr val="000000">
                      <a:alpha val="43137"/>
                    </a:srgbClr>
                  </a:outerShdw>
                </a:effectLst>
                <a:latin typeface="+mn-lt"/>
              </a:rPr>
              <a:t>Committee Work</a:t>
            </a:r>
          </a:p>
          <a:p>
            <a:pPr lvl="1" indent="-285750" fontAlgn="auto">
              <a:spcBef>
                <a:spcPct val="20000"/>
              </a:spcBef>
              <a:spcAft>
                <a:spcPts val="0"/>
              </a:spcAft>
              <a:buFont typeface="Arial" pitchFamily="34" charset="0"/>
              <a:buChar char="–"/>
              <a:defRPr/>
            </a:pPr>
            <a:r>
              <a:rPr lang="en-US" sz="2800" dirty="0">
                <a:solidFill>
                  <a:schemeClr val="accent3">
                    <a:lumMod val="50000"/>
                  </a:schemeClr>
                </a:solidFill>
                <a:latin typeface="+mn-lt"/>
              </a:rPr>
              <a:t>SCED code conversion</a:t>
            </a:r>
          </a:p>
          <a:p>
            <a:pPr lvl="1" indent="-285750" fontAlgn="auto">
              <a:spcBef>
                <a:spcPct val="20000"/>
              </a:spcBef>
              <a:spcAft>
                <a:spcPts val="0"/>
              </a:spcAft>
              <a:buFont typeface="Arial" pitchFamily="34" charset="0"/>
              <a:buChar char="–"/>
              <a:defRPr/>
            </a:pPr>
            <a:r>
              <a:rPr lang="en-US" sz="2800" dirty="0">
                <a:solidFill>
                  <a:schemeClr val="accent3">
                    <a:lumMod val="50000"/>
                  </a:schemeClr>
                </a:solidFill>
                <a:latin typeface="+mn-lt"/>
              </a:rPr>
              <a:t>MSC development</a:t>
            </a:r>
          </a:p>
          <a:p>
            <a:pPr lvl="1" indent="-285750" fontAlgn="auto">
              <a:spcBef>
                <a:spcPct val="20000"/>
              </a:spcBef>
              <a:spcAft>
                <a:spcPts val="0"/>
              </a:spcAft>
              <a:buFont typeface="Arial" pitchFamily="34" charset="0"/>
              <a:buChar char="–"/>
              <a:defRPr/>
            </a:pPr>
            <a:endParaRPr lang="en-US" sz="2800" dirty="0">
              <a:solidFill>
                <a:schemeClr val="accent3">
                  <a:lumMod val="50000"/>
                </a:schemeClr>
              </a:solidFill>
              <a:latin typeface="+mn-lt"/>
            </a:endParaRPr>
          </a:p>
        </p:txBody>
      </p:sp>
      <p:sp>
        <p:nvSpPr>
          <p:cNvPr id="14" name="Content Placeholder 8"/>
          <p:cNvSpPr txBox="1">
            <a:spLocks/>
          </p:cNvSpPr>
          <p:nvPr/>
        </p:nvSpPr>
        <p:spPr>
          <a:xfrm>
            <a:off x="457200" y="4038600"/>
            <a:ext cx="4114800" cy="2286000"/>
          </a:xfrm>
          <a:prstGeom prst="rect">
            <a:avLst/>
          </a:prstGeom>
          <a:ln w="12700">
            <a:solidFill>
              <a:schemeClr val="accent3">
                <a:lumMod val="50000"/>
              </a:schemeClr>
            </a:solidFill>
          </a:ln>
        </p:spPr>
        <p:txBody>
          <a:bodyPr>
            <a:normAutofit fontScale="92500" lnSpcReduction="10000"/>
          </a:bodyPr>
          <a:lstStyle/>
          <a:p>
            <a:pPr marL="342900" indent="-342900" fontAlgn="auto">
              <a:spcBef>
                <a:spcPct val="20000"/>
              </a:spcBef>
              <a:spcAft>
                <a:spcPts val="0"/>
              </a:spcAft>
              <a:defRPr/>
            </a:pPr>
            <a:r>
              <a:rPr lang="en-US" sz="3000" b="1" dirty="0">
                <a:solidFill>
                  <a:schemeClr val="accent3">
                    <a:lumMod val="50000"/>
                  </a:schemeClr>
                </a:solidFill>
                <a:effectLst>
                  <a:outerShdw blurRad="38100" dist="38100" dir="2700000" algn="tl">
                    <a:srgbClr val="000000">
                      <a:alpha val="43137"/>
                    </a:srgbClr>
                  </a:outerShdw>
                </a:effectLst>
                <a:latin typeface="+mn-lt"/>
              </a:rPr>
              <a:t>Buy-In</a:t>
            </a:r>
          </a:p>
          <a:p>
            <a:pPr lvl="1" indent="-285750" fontAlgn="auto">
              <a:spcBef>
                <a:spcPct val="20000"/>
              </a:spcBef>
              <a:spcAft>
                <a:spcPts val="0"/>
              </a:spcAft>
              <a:buFont typeface="Arial" pitchFamily="34" charset="0"/>
              <a:buChar char="–"/>
              <a:defRPr/>
            </a:pPr>
            <a:r>
              <a:rPr lang="en-US" sz="2800" dirty="0">
                <a:solidFill>
                  <a:schemeClr val="accent3">
                    <a:lumMod val="50000"/>
                  </a:schemeClr>
                </a:solidFill>
                <a:latin typeface="+mn-lt"/>
              </a:rPr>
              <a:t>Issues are relayed to correct office</a:t>
            </a:r>
          </a:p>
          <a:p>
            <a:pPr lvl="1" indent="-285750" fontAlgn="auto">
              <a:spcBef>
                <a:spcPct val="20000"/>
              </a:spcBef>
              <a:spcAft>
                <a:spcPts val="0"/>
              </a:spcAft>
              <a:buFont typeface="Arial" pitchFamily="34" charset="0"/>
              <a:buChar char="–"/>
              <a:defRPr/>
            </a:pPr>
            <a:r>
              <a:rPr lang="en-US" sz="2800" dirty="0">
                <a:solidFill>
                  <a:schemeClr val="accent3">
                    <a:lumMod val="50000"/>
                  </a:schemeClr>
                </a:solidFill>
                <a:latin typeface="+mn-lt"/>
              </a:rPr>
              <a:t>On-site ‘flow’ meeting</a:t>
            </a:r>
          </a:p>
          <a:p>
            <a:pPr lvl="1" indent="-285750" fontAlgn="auto">
              <a:spcBef>
                <a:spcPct val="20000"/>
              </a:spcBef>
              <a:spcAft>
                <a:spcPts val="0"/>
              </a:spcAft>
              <a:buFont typeface="Arial" pitchFamily="34" charset="0"/>
              <a:buChar char="–"/>
              <a:defRPr/>
            </a:pPr>
            <a:r>
              <a:rPr lang="en-US" sz="2800" dirty="0">
                <a:solidFill>
                  <a:schemeClr val="accent3">
                    <a:lumMod val="50000"/>
                  </a:schemeClr>
                </a:solidFill>
                <a:latin typeface="+mn-lt"/>
              </a:rPr>
              <a:t>Seek Org support</a:t>
            </a:r>
          </a:p>
        </p:txBody>
      </p:sp>
      <p:sp>
        <p:nvSpPr>
          <p:cNvPr id="15" name="Content Placeholder 8"/>
          <p:cNvSpPr txBox="1">
            <a:spLocks/>
          </p:cNvSpPr>
          <p:nvPr/>
        </p:nvSpPr>
        <p:spPr>
          <a:xfrm>
            <a:off x="4572000" y="4038600"/>
            <a:ext cx="4114800" cy="2286000"/>
          </a:xfrm>
          <a:prstGeom prst="rect">
            <a:avLst/>
          </a:prstGeom>
          <a:ln w="12700">
            <a:solidFill>
              <a:schemeClr val="accent3">
                <a:lumMod val="50000"/>
              </a:schemeClr>
            </a:solidFill>
          </a:ln>
        </p:spPr>
        <p:txBody>
          <a:bodyPr>
            <a:normAutofit lnSpcReduction="10000"/>
          </a:bodyPr>
          <a:lstStyle/>
          <a:p>
            <a:pPr marL="342900" indent="-342900" fontAlgn="auto">
              <a:spcBef>
                <a:spcPct val="20000"/>
              </a:spcBef>
              <a:spcAft>
                <a:spcPts val="0"/>
              </a:spcAft>
              <a:defRPr/>
            </a:pPr>
            <a:r>
              <a:rPr lang="en-US" sz="3200" b="1" dirty="0">
                <a:solidFill>
                  <a:schemeClr val="accent3">
                    <a:lumMod val="50000"/>
                  </a:schemeClr>
                </a:solidFill>
                <a:effectLst>
                  <a:outerShdw blurRad="38100" dist="38100" dir="2700000" algn="tl">
                    <a:srgbClr val="000000">
                      <a:alpha val="43137"/>
                    </a:srgbClr>
                  </a:outerShdw>
                </a:effectLst>
                <a:latin typeface="+mn-lt"/>
              </a:rPr>
              <a:t>On-Going Support</a:t>
            </a:r>
          </a:p>
          <a:p>
            <a:pPr lvl="1" indent="-285750" fontAlgn="auto">
              <a:spcBef>
                <a:spcPct val="20000"/>
              </a:spcBef>
              <a:spcAft>
                <a:spcPts val="0"/>
              </a:spcAft>
              <a:buFont typeface="Arial" pitchFamily="34" charset="0"/>
              <a:buChar char="–"/>
              <a:defRPr/>
            </a:pPr>
            <a:r>
              <a:rPr lang="en-US" sz="2800" dirty="0">
                <a:solidFill>
                  <a:schemeClr val="accent3">
                    <a:lumMod val="50000"/>
                  </a:schemeClr>
                </a:solidFill>
                <a:latin typeface="+mn-lt"/>
              </a:rPr>
              <a:t>Workgroup meetings</a:t>
            </a:r>
          </a:p>
          <a:p>
            <a:pPr lvl="1" indent="-285750" fontAlgn="auto">
              <a:spcBef>
                <a:spcPct val="20000"/>
              </a:spcBef>
              <a:spcAft>
                <a:spcPts val="0"/>
              </a:spcAft>
              <a:buFont typeface="Arial" pitchFamily="34" charset="0"/>
              <a:buChar char="–"/>
              <a:defRPr/>
            </a:pPr>
            <a:r>
              <a:rPr lang="en-US" sz="2800" dirty="0">
                <a:solidFill>
                  <a:schemeClr val="accent3">
                    <a:lumMod val="50000"/>
                  </a:schemeClr>
                </a:solidFill>
                <a:latin typeface="+mn-lt"/>
              </a:rPr>
              <a:t>Develop internal process for change control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Oregon </a:t>
            </a:r>
            <a:r>
              <a:rPr lang="en-US" dirty="0" smtClean="0"/>
              <a:t>– Hillsboro Schools</a:t>
            </a:r>
            <a:endParaRPr lang="en-US" dirty="0"/>
          </a:p>
        </p:txBody>
      </p:sp>
      <p:sp>
        <p:nvSpPr>
          <p:cNvPr id="5" name="Subtitle 4"/>
          <p:cNvSpPr>
            <a:spLocks noGrp="1"/>
          </p:cNvSpPr>
          <p:nvPr>
            <p:ph type="subTitle" idx="1"/>
          </p:nvPr>
        </p:nvSpPr>
        <p:spPr/>
        <p:txBody>
          <a:bodyPr/>
          <a:lstStyle/>
          <a:p>
            <a:r>
              <a:rPr lang="en-US" dirty="0" smtClean="0"/>
              <a:t>Jim </a:t>
            </a:r>
            <a:r>
              <a:rPr lang="en-US" dirty="0" smtClean="0"/>
              <a:t>Harrington</a:t>
            </a:r>
          </a:p>
          <a:p>
            <a:r>
              <a:rPr lang="en-US" dirty="0" smtClean="0"/>
              <a:t>Chief Technology Officer</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Survival Driven	</a:t>
            </a:r>
            <a:endParaRPr lang="en-US" dirty="0">
              <a:solidFill>
                <a:schemeClr val="tx2"/>
              </a:solidFill>
            </a:endParaRPr>
          </a:p>
        </p:txBody>
      </p:sp>
      <p:sp>
        <p:nvSpPr>
          <p:cNvPr id="3" name="Text Placeholder 2"/>
          <p:cNvSpPr>
            <a:spLocks noGrp="1"/>
          </p:cNvSpPr>
          <p:nvPr>
            <p:ph type="body" sz="quarter" idx="10"/>
          </p:nvPr>
        </p:nvSpPr>
        <p:spPr>
          <a:xfrm>
            <a:off x="381000" y="1066800"/>
            <a:ext cx="8382000" cy="3502497"/>
          </a:xfrm>
        </p:spPr>
        <p:txBody>
          <a:bodyPr>
            <a:normAutofit/>
          </a:bodyPr>
          <a:lstStyle/>
          <a:p>
            <a:r>
              <a:rPr lang="en-US" sz="2800" dirty="0" smtClean="0"/>
              <a:t>Online Assessment System 2001</a:t>
            </a:r>
          </a:p>
          <a:p>
            <a:r>
              <a:rPr lang="en-US" sz="2800" dirty="0" smtClean="0"/>
              <a:t>English Language Proficiency Assessment 2006</a:t>
            </a:r>
          </a:p>
          <a:p>
            <a:r>
              <a:rPr lang="en-US" sz="2800" dirty="0" smtClean="0"/>
              <a:t>Data Collection System</a:t>
            </a:r>
          </a:p>
          <a:p>
            <a:r>
              <a:rPr lang="en-US" sz="2800" dirty="0" smtClean="0"/>
              <a:t>District Data Warehouse Projects </a:t>
            </a:r>
          </a:p>
          <a:p>
            <a:r>
              <a:rPr lang="en-US" sz="2800" dirty="0" smtClean="0"/>
              <a:t>K12 Integrated Data System</a:t>
            </a:r>
          </a:p>
          <a:p>
            <a:r>
              <a:rPr lang="en-US" sz="2800" dirty="0" smtClean="0"/>
              <a:t>Instructional Data Use</a:t>
            </a:r>
          </a:p>
          <a:p>
            <a:endParaRPr lang="en-US" dirty="0" smtClean="0"/>
          </a:p>
        </p:txBody>
      </p:sp>
    </p:spTree>
    <p:extLst>
      <p:ext uri="{BB962C8B-B14F-4D97-AF65-F5344CB8AC3E}">
        <p14:creationId xmlns:p14="http://schemas.microsoft.com/office/powerpoint/2010/main" xmlns="" val="381031867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Pathways	</a:t>
            </a:r>
            <a:endParaRPr lang="en-US" dirty="0">
              <a:solidFill>
                <a:schemeClr val="tx2"/>
              </a:solidFill>
            </a:endParaRPr>
          </a:p>
        </p:txBody>
      </p:sp>
      <p:sp>
        <p:nvSpPr>
          <p:cNvPr id="3" name="Text Placeholder 2"/>
          <p:cNvSpPr>
            <a:spLocks noGrp="1"/>
          </p:cNvSpPr>
          <p:nvPr>
            <p:ph type="body" sz="quarter" idx="10"/>
          </p:nvPr>
        </p:nvSpPr>
        <p:spPr>
          <a:xfrm>
            <a:off x="381000" y="1066800"/>
            <a:ext cx="8382000" cy="4953000"/>
          </a:xfrm>
        </p:spPr>
        <p:txBody>
          <a:bodyPr>
            <a:normAutofit lnSpcReduction="10000"/>
          </a:bodyPr>
          <a:lstStyle/>
          <a:p>
            <a:pPr>
              <a:lnSpc>
                <a:spcPct val="100000"/>
              </a:lnSpc>
            </a:pPr>
            <a:r>
              <a:rPr lang="en-US" sz="2800" dirty="0" smtClean="0"/>
              <a:t>IT Managers – District 1996</a:t>
            </a:r>
            <a:r>
              <a:rPr lang="en-US" dirty="0" smtClean="0"/>
              <a:t/>
            </a:r>
            <a:br>
              <a:rPr lang="en-US" dirty="0" smtClean="0"/>
            </a:br>
            <a:r>
              <a:rPr lang="en-US" sz="2000" dirty="0" smtClean="0"/>
              <a:t>Sponsor: Large district CIO’s – Monthly</a:t>
            </a:r>
            <a:br>
              <a:rPr lang="en-US" sz="2000" dirty="0" smtClean="0"/>
            </a:br>
            <a:r>
              <a:rPr lang="en-US" sz="2000" dirty="0" smtClean="0"/>
              <a:t>Purpose: Large district collaboration</a:t>
            </a:r>
          </a:p>
          <a:p>
            <a:pPr>
              <a:lnSpc>
                <a:spcPct val="100000"/>
              </a:lnSpc>
            </a:pPr>
            <a:r>
              <a:rPr lang="en-US" sz="2800" dirty="0" smtClean="0"/>
              <a:t>IT Managers – State 2000</a:t>
            </a:r>
            <a:r>
              <a:rPr lang="en-US" dirty="0" smtClean="0"/>
              <a:t/>
            </a:r>
            <a:br>
              <a:rPr lang="en-US" dirty="0" smtClean="0"/>
            </a:br>
            <a:r>
              <a:rPr lang="en-US" sz="2000" dirty="0" smtClean="0"/>
              <a:t>Sponsor:  Oregon Department of Education – Quarterly</a:t>
            </a:r>
            <a:br>
              <a:rPr lang="en-US" sz="2000" dirty="0" smtClean="0"/>
            </a:br>
            <a:r>
              <a:rPr lang="en-US" sz="2000" dirty="0" smtClean="0"/>
              <a:t>Purpose:  Advisory and </a:t>
            </a:r>
            <a:r>
              <a:rPr lang="en-US" sz="2000" dirty="0"/>
              <a:t>i</a:t>
            </a:r>
            <a:r>
              <a:rPr lang="en-US" sz="2000" dirty="0" smtClean="0"/>
              <a:t>nformation sharing</a:t>
            </a:r>
          </a:p>
          <a:p>
            <a:pPr>
              <a:lnSpc>
                <a:spcPct val="100000"/>
              </a:lnSpc>
            </a:pPr>
            <a:r>
              <a:rPr lang="en-US" sz="2800" dirty="0" smtClean="0"/>
              <a:t>Data Collections Committee 2002</a:t>
            </a:r>
            <a:r>
              <a:rPr lang="en-US" dirty="0" smtClean="0"/>
              <a:t/>
            </a:r>
            <a:br>
              <a:rPr lang="en-US" dirty="0" smtClean="0"/>
            </a:br>
            <a:r>
              <a:rPr lang="en-US" sz="2000" dirty="0"/>
              <a:t>Sponsor:  Oregon Department of </a:t>
            </a:r>
            <a:r>
              <a:rPr lang="en-US" sz="2000" dirty="0" smtClean="0"/>
              <a:t>Education – Quarterly</a:t>
            </a:r>
            <a:br>
              <a:rPr lang="en-US" sz="2000" dirty="0" smtClean="0"/>
            </a:br>
            <a:r>
              <a:rPr lang="en-US" sz="2000" dirty="0" smtClean="0"/>
              <a:t>Purpose:  Advisory and information </a:t>
            </a:r>
            <a:r>
              <a:rPr lang="en-US" sz="2000" dirty="0"/>
              <a:t>s</a:t>
            </a:r>
            <a:r>
              <a:rPr lang="en-US" sz="2000" dirty="0" smtClean="0"/>
              <a:t>haring</a:t>
            </a:r>
          </a:p>
          <a:p>
            <a:pPr>
              <a:lnSpc>
                <a:spcPct val="100000"/>
              </a:lnSpc>
            </a:pPr>
            <a:r>
              <a:rPr lang="en-US" sz="2800" dirty="0" smtClean="0"/>
              <a:t>Assessment and Accountability Advisory</a:t>
            </a:r>
            <a:r>
              <a:rPr lang="en-US" dirty="0"/>
              <a:t/>
            </a:r>
            <a:br>
              <a:rPr lang="en-US" dirty="0"/>
            </a:br>
            <a:r>
              <a:rPr lang="en-US" sz="2000" dirty="0"/>
              <a:t>Sponsor:  Oregon Department of </a:t>
            </a:r>
            <a:r>
              <a:rPr lang="en-US" sz="2000" dirty="0" smtClean="0"/>
              <a:t>Education – Quarterly</a:t>
            </a:r>
            <a:br>
              <a:rPr lang="en-US" sz="2000" dirty="0" smtClean="0"/>
            </a:br>
            <a:r>
              <a:rPr lang="en-US" sz="2000" dirty="0" smtClean="0"/>
              <a:t>Purpose:  Advisory</a:t>
            </a:r>
          </a:p>
          <a:p>
            <a:pPr>
              <a:lnSpc>
                <a:spcPct val="100000"/>
              </a:lnSpc>
            </a:pPr>
            <a:r>
              <a:rPr lang="en-US" sz="2800" dirty="0" smtClean="0"/>
              <a:t>Web and Publications</a:t>
            </a:r>
            <a:br>
              <a:rPr lang="en-US" sz="2800" dirty="0" smtClean="0"/>
            </a:br>
            <a:endParaRPr lang="en-US" sz="2200" dirty="0" smtClean="0"/>
          </a:p>
          <a:p>
            <a:pPr>
              <a:lnSpc>
                <a:spcPct val="100000"/>
              </a:lnSpc>
            </a:pPr>
            <a:endParaRPr lang="en-US" sz="2800" dirty="0" smtClean="0"/>
          </a:p>
        </p:txBody>
      </p:sp>
    </p:spTree>
    <p:extLst>
      <p:ext uri="{BB962C8B-B14F-4D97-AF65-F5344CB8AC3E}">
        <p14:creationId xmlns:p14="http://schemas.microsoft.com/office/powerpoint/2010/main" xmlns="" val="105622023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Pathways	</a:t>
            </a:r>
            <a:endParaRPr lang="en-US" dirty="0">
              <a:solidFill>
                <a:schemeClr val="tx2"/>
              </a:solidFill>
            </a:endParaRPr>
          </a:p>
        </p:txBody>
      </p:sp>
      <p:sp>
        <p:nvSpPr>
          <p:cNvPr id="3" name="Text Placeholder 2"/>
          <p:cNvSpPr>
            <a:spLocks noGrp="1"/>
          </p:cNvSpPr>
          <p:nvPr>
            <p:ph type="body" sz="quarter" idx="10"/>
          </p:nvPr>
        </p:nvSpPr>
        <p:spPr>
          <a:xfrm>
            <a:off x="381000" y="1066800"/>
            <a:ext cx="8382000" cy="4953000"/>
          </a:xfrm>
        </p:spPr>
        <p:txBody>
          <a:bodyPr>
            <a:normAutofit/>
          </a:bodyPr>
          <a:lstStyle/>
          <a:p>
            <a:pPr>
              <a:lnSpc>
                <a:spcPct val="100000"/>
              </a:lnSpc>
            </a:pPr>
            <a:r>
              <a:rPr lang="en-US" sz="2800" dirty="0" smtClean="0"/>
              <a:t>Data Quality Workgroup 2008</a:t>
            </a:r>
            <a:br>
              <a:rPr lang="en-US" sz="2800" dirty="0" smtClean="0"/>
            </a:br>
            <a:r>
              <a:rPr lang="en-US" sz="2000" dirty="0" smtClean="0"/>
              <a:t>Sponsor:  Oregon Department of Education – </a:t>
            </a:r>
            <a:r>
              <a:rPr lang="en-US" sz="2000" dirty="0" err="1" smtClean="0"/>
              <a:t>Triannually</a:t>
            </a:r>
            <a:r>
              <a:rPr lang="en-US" sz="2000" dirty="0" smtClean="0"/>
              <a:t/>
            </a:r>
            <a:br>
              <a:rPr lang="en-US" sz="2000" dirty="0" smtClean="0"/>
            </a:br>
            <a:r>
              <a:rPr lang="en-US" sz="2000" dirty="0" smtClean="0"/>
              <a:t>Purpose:  Delivering quality </a:t>
            </a:r>
            <a:r>
              <a:rPr lang="en-US" sz="2000" dirty="0"/>
              <a:t>d</a:t>
            </a:r>
            <a:r>
              <a:rPr lang="en-US" sz="2000" dirty="0" smtClean="0"/>
              <a:t>ata to the classroom</a:t>
            </a:r>
          </a:p>
          <a:p>
            <a:pPr>
              <a:lnSpc>
                <a:spcPct val="100000"/>
              </a:lnSpc>
            </a:pPr>
            <a:r>
              <a:rPr lang="en-US" sz="2800" dirty="0" smtClean="0"/>
              <a:t>Data Warehouse Governance Committee 2010</a:t>
            </a:r>
            <a:br>
              <a:rPr lang="en-US" sz="2800" dirty="0" smtClean="0"/>
            </a:br>
            <a:r>
              <a:rPr lang="en-US" sz="2000" dirty="0" smtClean="0"/>
              <a:t>Sponsor:  ODE/Data Warehouse LEA’s – Monthly</a:t>
            </a:r>
            <a:br>
              <a:rPr lang="en-US" sz="2000" dirty="0" smtClean="0"/>
            </a:br>
            <a:r>
              <a:rPr lang="en-US" sz="2000" dirty="0" smtClean="0"/>
              <a:t>Purpose:  Architecture and implementation PK20 data </a:t>
            </a:r>
            <a:r>
              <a:rPr lang="en-US" sz="2000" dirty="0"/>
              <a:t>s</a:t>
            </a:r>
            <a:r>
              <a:rPr lang="en-US" sz="2000" dirty="0" smtClean="0"/>
              <a:t>ystem</a:t>
            </a:r>
          </a:p>
          <a:p>
            <a:pPr>
              <a:lnSpc>
                <a:spcPct val="100000"/>
              </a:lnSpc>
            </a:pPr>
            <a:r>
              <a:rPr lang="en-US" sz="2800" dirty="0" smtClean="0"/>
              <a:t>Data Technical Working Groups</a:t>
            </a:r>
            <a:br>
              <a:rPr lang="en-US" sz="2800" dirty="0" smtClean="0"/>
            </a:br>
            <a:r>
              <a:rPr lang="en-US" sz="2000" dirty="0" smtClean="0"/>
              <a:t>Sponsor:  ODE/Data Warehouse LEA’s – On Demand</a:t>
            </a:r>
            <a:br>
              <a:rPr lang="en-US" sz="2000" dirty="0" smtClean="0"/>
            </a:br>
            <a:r>
              <a:rPr lang="en-US" sz="2000" dirty="0" smtClean="0"/>
              <a:t>Purpose:  Technical collaboration </a:t>
            </a:r>
            <a:r>
              <a:rPr lang="en-US" sz="2000" dirty="0"/>
              <a:t>s</a:t>
            </a:r>
            <a:r>
              <a:rPr lang="en-US" sz="2000" dirty="0" smtClean="0"/>
              <a:t>upporting K12 Data System development</a:t>
            </a:r>
          </a:p>
          <a:p>
            <a:pPr marL="0" indent="0">
              <a:lnSpc>
                <a:spcPct val="100000"/>
              </a:lnSpc>
              <a:buNone/>
            </a:pPr>
            <a:r>
              <a:rPr lang="en-US" sz="2800" dirty="0" smtClean="0"/>
              <a:t/>
            </a:r>
            <a:br>
              <a:rPr lang="en-US" sz="2800" dirty="0" smtClean="0"/>
            </a:br>
            <a:endParaRPr lang="en-US" sz="2200" dirty="0" smtClean="0"/>
          </a:p>
          <a:p>
            <a:pPr>
              <a:lnSpc>
                <a:spcPct val="100000"/>
              </a:lnSpc>
            </a:pPr>
            <a:endParaRPr lang="en-US" sz="2800" dirty="0" smtClean="0"/>
          </a:p>
        </p:txBody>
      </p:sp>
    </p:spTree>
    <p:extLst>
      <p:ext uri="{BB962C8B-B14F-4D97-AF65-F5344CB8AC3E}">
        <p14:creationId xmlns:p14="http://schemas.microsoft.com/office/powerpoint/2010/main" xmlns="" val="46567319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Opportunities</a:t>
            </a:r>
            <a:endParaRPr lang="en-US" dirty="0"/>
          </a:p>
        </p:txBody>
      </p:sp>
      <p:sp>
        <p:nvSpPr>
          <p:cNvPr id="3" name="Text Placeholder 2"/>
          <p:cNvSpPr>
            <a:spLocks noGrp="1"/>
          </p:cNvSpPr>
          <p:nvPr>
            <p:ph type="body" sz="quarter" idx="10"/>
          </p:nvPr>
        </p:nvSpPr>
        <p:spPr>
          <a:xfrm>
            <a:off x="381000" y="1066800"/>
            <a:ext cx="8382000" cy="3785652"/>
          </a:xfrm>
        </p:spPr>
        <p:txBody>
          <a:bodyPr>
            <a:normAutofit lnSpcReduction="10000"/>
          </a:bodyPr>
          <a:lstStyle/>
          <a:p>
            <a:r>
              <a:rPr lang="en-US" sz="2400" dirty="0" smtClean="0"/>
              <a:t>Build agency trust, engagement, and contribution</a:t>
            </a:r>
          </a:p>
          <a:p>
            <a:r>
              <a:rPr lang="en-US" sz="2400" dirty="0" smtClean="0"/>
              <a:t>Ensure </a:t>
            </a:r>
            <a:r>
              <a:rPr lang="en-US" sz="2400" dirty="0"/>
              <a:t>d</a:t>
            </a:r>
            <a:r>
              <a:rPr lang="en-US" sz="2400" dirty="0" smtClean="0"/>
              <a:t>ata </a:t>
            </a:r>
            <a:r>
              <a:rPr lang="en-US" sz="2400" dirty="0"/>
              <a:t>quality and timeliness are </a:t>
            </a:r>
            <a:r>
              <a:rPr lang="en-US" sz="2400" dirty="0" smtClean="0"/>
              <a:t>a priority at all levels</a:t>
            </a:r>
            <a:endParaRPr lang="en-US" sz="2400" dirty="0"/>
          </a:p>
          <a:p>
            <a:r>
              <a:rPr lang="en-US" sz="2400" dirty="0" smtClean="0"/>
              <a:t>Align agency practices – Eliminate the rogues and silos</a:t>
            </a:r>
          </a:p>
          <a:p>
            <a:r>
              <a:rPr lang="en-US" sz="2400" dirty="0" smtClean="0"/>
              <a:t>Unify priorities, schedules, and resources</a:t>
            </a:r>
          </a:p>
          <a:p>
            <a:r>
              <a:rPr lang="en-US" sz="2400" dirty="0" smtClean="0"/>
              <a:t>Challenge the work.</a:t>
            </a:r>
          </a:p>
          <a:p>
            <a:pPr lvl="1"/>
            <a:r>
              <a:rPr lang="en-US" sz="2000" dirty="0" smtClean="0"/>
              <a:t>Does the system need it?</a:t>
            </a:r>
          </a:p>
          <a:p>
            <a:pPr lvl="1"/>
            <a:r>
              <a:rPr lang="en-US" sz="2000" dirty="0" smtClean="0"/>
              <a:t>Does the system need it now?</a:t>
            </a:r>
          </a:p>
          <a:p>
            <a:pPr lvl="1"/>
            <a:r>
              <a:rPr lang="en-US" sz="2000" dirty="0" smtClean="0"/>
              <a:t>Can </a:t>
            </a:r>
            <a:r>
              <a:rPr lang="en-US" sz="2000" u="sng" dirty="0" smtClean="0"/>
              <a:t>we</a:t>
            </a:r>
            <a:r>
              <a:rPr lang="en-US" sz="2000" dirty="0" smtClean="0"/>
              <a:t> afford it?</a:t>
            </a:r>
          </a:p>
          <a:p>
            <a:r>
              <a:rPr lang="en-US" sz="2400" dirty="0" smtClean="0"/>
              <a:t>Build stakeholder/decision-maker capacity</a:t>
            </a:r>
          </a:p>
          <a:p>
            <a:r>
              <a:rPr lang="en-US" sz="2400" dirty="0" smtClean="0"/>
              <a:t>Stabilize the system</a:t>
            </a:r>
          </a:p>
        </p:txBody>
      </p:sp>
    </p:spTree>
    <p:extLst>
      <p:ext uri="{BB962C8B-B14F-4D97-AF65-F5344CB8AC3E}">
        <p14:creationId xmlns:p14="http://schemas.microsoft.com/office/powerpoint/2010/main" xmlns="" val="328858571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Iowa Department of Education</a:t>
            </a:r>
            <a:endParaRPr lang="en-US" dirty="0"/>
          </a:p>
        </p:txBody>
      </p:sp>
      <p:sp>
        <p:nvSpPr>
          <p:cNvPr id="5" name="Subtitle 4"/>
          <p:cNvSpPr>
            <a:spLocks noGrp="1"/>
          </p:cNvSpPr>
          <p:nvPr>
            <p:ph type="subTitle" idx="1"/>
          </p:nvPr>
        </p:nvSpPr>
        <p:spPr/>
        <p:txBody>
          <a:bodyPr/>
          <a:lstStyle/>
          <a:p>
            <a:r>
              <a:rPr lang="en-US" dirty="0" smtClean="0"/>
              <a:t>Jason Grinstead</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6"/>
          <p:cNvPicPr>
            <a:picLocks noChangeAspect="1" noChangeArrowheads="1"/>
          </p:cNvPicPr>
          <p:nvPr/>
        </p:nvPicPr>
        <p:blipFill>
          <a:blip r:embed="rId3" cstate="print"/>
          <a:srcRect/>
          <a:stretch>
            <a:fillRect/>
          </a:stretch>
        </p:blipFill>
        <p:spPr bwMode="auto">
          <a:xfrm>
            <a:off x="793750" y="796925"/>
            <a:ext cx="7556500" cy="5527675"/>
          </a:xfrm>
          <a:prstGeom prst="rect">
            <a:avLst/>
          </a:prstGeom>
          <a:noFill/>
          <a:ln w="9525">
            <a:noFill/>
            <a:miter lim="800000"/>
            <a:headEnd/>
            <a:tailEnd/>
          </a:ln>
        </p:spPr>
      </p:pic>
      <p:sp>
        <p:nvSpPr>
          <p:cNvPr id="3" name="Title 1"/>
          <p:cNvSpPr txBox="1">
            <a:spLocks/>
          </p:cNvSpPr>
          <p:nvPr/>
        </p:nvSpPr>
        <p:spPr>
          <a:xfrm>
            <a:off x="228600" y="152400"/>
            <a:ext cx="8229600" cy="1143000"/>
          </a:xfrm>
          <a:prstGeom prst="rect">
            <a:avLst/>
          </a:prstGeom>
        </p:spPr>
        <p:txBody>
          <a:bodyPr anchor="ctr"/>
          <a:lstStyle/>
          <a:p>
            <a:pPr fontAlgn="auto">
              <a:spcAft>
                <a:spcPts val="0"/>
              </a:spcAft>
              <a:defRPr/>
            </a:pPr>
            <a:r>
              <a:rPr lang="en-US" sz="3600" b="1" dirty="0">
                <a:latin typeface="+mj-lt"/>
                <a:ea typeface="+mj-ea"/>
                <a:cs typeface="Segoe UI" pitchFamily="34" charset="0"/>
              </a:rPr>
              <a:t>SLDS Visioning Timeline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p:cNvPicPr>
            <a:picLocks noChangeAspect="1" noChangeArrowheads="1"/>
          </p:cNvPicPr>
          <p:nvPr/>
        </p:nvPicPr>
        <p:blipFill>
          <a:blip r:embed="rId3" cstate="print"/>
          <a:srcRect/>
          <a:stretch>
            <a:fillRect/>
          </a:stretch>
        </p:blipFill>
        <p:spPr bwMode="auto">
          <a:xfrm>
            <a:off x="1371600" y="990600"/>
            <a:ext cx="7505700" cy="5692775"/>
          </a:xfrm>
          <a:prstGeom prst="rect">
            <a:avLst/>
          </a:prstGeom>
          <a:noFill/>
          <a:ln w="9525">
            <a:noFill/>
            <a:miter lim="800000"/>
            <a:headEnd/>
            <a:tailEnd/>
          </a:ln>
        </p:spPr>
      </p:pic>
      <p:sp>
        <p:nvSpPr>
          <p:cNvPr id="3" name="Title 1"/>
          <p:cNvSpPr txBox="1">
            <a:spLocks/>
          </p:cNvSpPr>
          <p:nvPr/>
        </p:nvSpPr>
        <p:spPr>
          <a:xfrm>
            <a:off x="0" y="0"/>
            <a:ext cx="8229600" cy="1143000"/>
          </a:xfrm>
          <a:prstGeom prst="rect">
            <a:avLst/>
          </a:prstGeom>
        </p:spPr>
        <p:txBody>
          <a:bodyPr anchor="ctr"/>
          <a:lstStyle/>
          <a:p>
            <a:pPr fontAlgn="auto">
              <a:spcAft>
                <a:spcPts val="0"/>
              </a:spcAft>
              <a:defRPr/>
            </a:pPr>
            <a:r>
              <a:rPr lang="en-US" sz="2800" b="1" dirty="0">
                <a:latin typeface="+mj-lt"/>
                <a:ea typeface="+mj-ea"/>
                <a:cs typeface="Segoe UI" pitchFamily="34" charset="0"/>
              </a:rPr>
              <a:t>Second Project Graphic Based on Team Input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Format for the Webinar</a:t>
            </a:r>
            <a:endParaRPr lang="en-US" dirty="0"/>
          </a:p>
        </p:txBody>
      </p:sp>
      <p:sp>
        <p:nvSpPr>
          <p:cNvPr id="5" name="Content Placeholder 4"/>
          <p:cNvSpPr>
            <a:spLocks noGrp="1"/>
          </p:cNvSpPr>
          <p:nvPr>
            <p:ph idx="1"/>
          </p:nvPr>
        </p:nvSpPr>
        <p:spPr/>
        <p:txBody>
          <a:bodyPr/>
          <a:lstStyle/>
          <a:p>
            <a:r>
              <a:rPr lang="en-US" dirty="0" smtClean="0"/>
              <a:t>10 minute presentations from the 4 states</a:t>
            </a:r>
          </a:p>
          <a:p>
            <a:r>
              <a:rPr lang="en-US" dirty="0" smtClean="0"/>
              <a:t>Questions from the participants for the remainder of the time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algn="l"/>
            <a:r>
              <a:rPr lang="en-US" sz="3600" b="1" smtClean="0">
                <a:cs typeface="Segoe UI" pitchFamily="34" charset="0"/>
              </a:rPr>
              <a:t>Results</a:t>
            </a:r>
          </a:p>
        </p:txBody>
      </p:sp>
      <p:sp>
        <p:nvSpPr>
          <p:cNvPr id="28674" name="Content Placeholder 2"/>
          <p:cNvSpPr>
            <a:spLocks noGrp="1"/>
          </p:cNvSpPr>
          <p:nvPr>
            <p:ph idx="1"/>
          </p:nvPr>
        </p:nvSpPr>
        <p:spPr/>
        <p:txBody>
          <a:bodyPr/>
          <a:lstStyle/>
          <a:p>
            <a:r>
              <a:rPr lang="en-US" smtClean="0"/>
              <a:t>Increased awareness of SLDS</a:t>
            </a:r>
          </a:p>
          <a:p>
            <a:r>
              <a:rPr lang="en-US" smtClean="0"/>
              <a:t>Understanding of stakeholder needs</a:t>
            </a:r>
          </a:p>
          <a:p>
            <a:r>
              <a:rPr lang="en-US" smtClean="0"/>
              <a:t>Allowed people to have a voice in the process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 for the Presenters?</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normAutofit fontScale="92500" lnSpcReduction="10000"/>
          </a:bodyPr>
          <a:lstStyle/>
          <a:p>
            <a:pPr>
              <a:buNone/>
            </a:pPr>
            <a:endParaRPr lang="en-US" dirty="0" smtClean="0"/>
          </a:p>
          <a:p>
            <a:r>
              <a:rPr lang="en-US" dirty="0" smtClean="0"/>
              <a:t>Iowa</a:t>
            </a:r>
          </a:p>
          <a:p>
            <a:pPr lvl="1"/>
            <a:r>
              <a:rPr lang="en-US" dirty="0" smtClean="0">
                <a:hlinkClick r:id="rId3"/>
              </a:rPr>
              <a:t>Jason.Grinstead@iowa.gov</a:t>
            </a:r>
            <a:endParaRPr lang="en-US" dirty="0" smtClean="0"/>
          </a:p>
          <a:p>
            <a:r>
              <a:rPr lang="en-US" dirty="0" smtClean="0"/>
              <a:t>Oregon</a:t>
            </a:r>
          </a:p>
          <a:p>
            <a:pPr lvl="1"/>
            <a:r>
              <a:rPr lang="en-US" u="sng" dirty="0" smtClean="0">
                <a:hlinkClick r:id="rId4"/>
              </a:rPr>
              <a:t>hton@hsd.k12.or.us</a:t>
            </a:r>
            <a:endParaRPr lang="en-US" dirty="0" smtClean="0"/>
          </a:p>
          <a:p>
            <a:r>
              <a:rPr lang="en-US" dirty="0" smtClean="0"/>
              <a:t>Virginia</a:t>
            </a:r>
          </a:p>
          <a:p>
            <a:pPr lvl="1"/>
            <a:r>
              <a:rPr lang="en-US" u="sng" dirty="0" smtClean="0">
                <a:hlinkClick r:id="rId5"/>
              </a:rPr>
              <a:t>Susan.M.Williams@doe.virginia.gov</a:t>
            </a:r>
            <a:endParaRPr lang="en-US" u="sng" dirty="0" smtClean="0"/>
          </a:p>
          <a:p>
            <a:r>
              <a:rPr lang="en-US" dirty="0" smtClean="0"/>
              <a:t>OSSE</a:t>
            </a:r>
          </a:p>
          <a:p>
            <a:pPr lvl="1"/>
            <a:r>
              <a:rPr lang="en-US" u="sng" dirty="0" smtClean="0">
                <a:hlinkClick r:id="rId6"/>
              </a:rPr>
              <a:t>dwight.franklin@dc.gov</a:t>
            </a:r>
            <a:endParaRPr lang="en-US" dirty="0" smtClean="0"/>
          </a:p>
          <a:p>
            <a:pPr lvl="1">
              <a:buNone/>
            </a:pPr>
            <a:endParaRPr lang="en-US" dirty="0" smtClean="0"/>
          </a:p>
          <a:p>
            <a:pPr lvl="1"/>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 for participating!</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Norms</a:t>
            </a:r>
            <a:endParaRPr lang="en-US" dirty="0"/>
          </a:p>
        </p:txBody>
      </p:sp>
      <p:sp>
        <p:nvSpPr>
          <p:cNvPr id="3" name="Content Placeholder 2"/>
          <p:cNvSpPr>
            <a:spLocks noGrp="1"/>
          </p:cNvSpPr>
          <p:nvPr>
            <p:ph idx="1"/>
          </p:nvPr>
        </p:nvSpPr>
        <p:spPr/>
        <p:txBody>
          <a:bodyPr/>
          <a:lstStyle/>
          <a:p>
            <a:r>
              <a:rPr lang="en-US" dirty="0" smtClean="0"/>
              <a:t>Put your phone on mute unless you are asking a question.</a:t>
            </a:r>
          </a:p>
          <a:p>
            <a:r>
              <a:rPr lang="en-US" dirty="0" smtClean="0"/>
              <a:t>Hold questions until the end of the 4 presentations.</a:t>
            </a:r>
          </a:p>
          <a:p>
            <a:r>
              <a:rPr lang="en-US" dirty="0" smtClean="0"/>
              <a:t>To ensure that all states have an equal opportunity to present, presentations will be limited to 10 minutes. (I will give a 2 minute warning!!)</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Office of the State Superintendent of Education</a:t>
            </a:r>
            <a:endParaRPr lang="en-US" dirty="0"/>
          </a:p>
        </p:txBody>
      </p:sp>
      <p:sp>
        <p:nvSpPr>
          <p:cNvPr id="5" name="Subtitle 4"/>
          <p:cNvSpPr>
            <a:spLocks noGrp="1"/>
          </p:cNvSpPr>
          <p:nvPr>
            <p:ph type="subTitle" idx="1"/>
          </p:nvPr>
        </p:nvSpPr>
        <p:spPr/>
        <p:txBody>
          <a:bodyPr/>
          <a:lstStyle/>
          <a:p>
            <a:r>
              <a:rPr lang="en-US" dirty="0" smtClean="0"/>
              <a:t>Dwight Franklin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7924800" y="152400"/>
            <a:ext cx="1003300" cy="1216600"/>
          </a:xfrm>
          <a:prstGeom prst="rect">
            <a:avLst/>
          </a:prstGeom>
        </p:spPr>
      </p:pic>
      <p:sp>
        <p:nvSpPr>
          <p:cNvPr id="4" name="TextBox 3"/>
          <p:cNvSpPr txBox="1"/>
          <p:nvPr/>
        </p:nvSpPr>
        <p:spPr>
          <a:xfrm>
            <a:off x="609600" y="1752600"/>
            <a:ext cx="7620000" cy="2369880"/>
          </a:xfrm>
          <a:prstGeom prst="rect">
            <a:avLst/>
          </a:prstGeom>
          <a:noFill/>
        </p:spPr>
        <p:txBody>
          <a:bodyPr wrap="square" rtlCol="0">
            <a:spAutoFit/>
          </a:bodyPr>
          <a:lstStyle/>
          <a:p>
            <a:pPr algn="ctr"/>
            <a:r>
              <a:rPr lang="en-US" sz="3200" b="1" dirty="0">
                <a:solidFill>
                  <a:srgbClr val="0000FF"/>
                </a:solidFill>
              </a:rPr>
              <a:t>SLDS Webinar: Engaging Local </a:t>
            </a:r>
            <a:endParaRPr lang="en-US" sz="3200" b="1" dirty="0" smtClean="0">
              <a:solidFill>
                <a:srgbClr val="0000FF"/>
              </a:solidFill>
            </a:endParaRPr>
          </a:p>
          <a:p>
            <a:pPr algn="ctr"/>
            <a:endParaRPr lang="en-US" sz="3200" b="1" dirty="0">
              <a:solidFill>
                <a:srgbClr val="0000FF"/>
              </a:solidFill>
            </a:endParaRPr>
          </a:p>
          <a:p>
            <a:pPr algn="ctr"/>
            <a:r>
              <a:rPr lang="en-US" sz="3200" b="1" dirty="0" smtClean="0">
                <a:solidFill>
                  <a:srgbClr val="0000FF"/>
                </a:solidFill>
              </a:rPr>
              <a:t>District Stakeholders</a:t>
            </a:r>
          </a:p>
          <a:p>
            <a:pPr algn="ctr"/>
            <a:endParaRPr lang="en-US" sz="3200" dirty="0"/>
          </a:p>
          <a:p>
            <a:pPr algn="ctr"/>
            <a:r>
              <a:rPr lang="en-US" sz="2000" dirty="0" smtClean="0">
                <a:solidFill>
                  <a:srgbClr val="0000FF"/>
                </a:solidFill>
              </a:rPr>
              <a:t>9/30/11</a:t>
            </a:r>
            <a:endParaRPr lang="en-US" sz="2000" dirty="0">
              <a:solidFill>
                <a:srgbClr val="0000FF"/>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57400" y="274638"/>
            <a:ext cx="5486400" cy="1143000"/>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defRPr/>
            </a:pPr>
            <a:r>
              <a:rPr lang="en-US" sz="3200" dirty="0" smtClean="0">
                <a:latin typeface="Times New Roman"/>
                <a:cs typeface="Times New Roman"/>
              </a:rPr>
              <a:t>Stakeholder Involvement</a:t>
            </a:r>
            <a:endParaRPr lang="en-US" sz="3200" dirty="0">
              <a:latin typeface="Times New Roman"/>
              <a:cs typeface="Times New Roman"/>
            </a:endParaRPr>
          </a:p>
        </p:txBody>
      </p:sp>
      <p:sp>
        <p:nvSpPr>
          <p:cNvPr id="16504" name="TextBox 12"/>
          <p:cNvSpPr txBox="1">
            <a:spLocks noChangeArrowheads="1"/>
          </p:cNvSpPr>
          <p:nvPr/>
        </p:nvSpPr>
        <p:spPr bwMode="auto">
          <a:xfrm>
            <a:off x="6019800" y="6519863"/>
            <a:ext cx="294798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FF0000"/>
                </a:solidFill>
              </a:rPr>
              <a:t>* </a:t>
            </a:r>
            <a:r>
              <a:rPr lang="en-US" sz="1200"/>
              <a:t>Dependent upon procurement process</a:t>
            </a:r>
          </a:p>
        </p:txBody>
      </p:sp>
      <p:sp>
        <p:nvSpPr>
          <p:cNvPr id="16" name="Content Placeholder 3"/>
          <p:cNvSpPr txBox="1">
            <a:spLocks/>
          </p:cNvSpPr>
          <p:nvPr/>
        </p:nvSpPr>
        <p:spPr>
          <a:xfrm>
            <a:off x="457200" y="1444294"/>
            <a:ext cx="4040188" cy="3941763"/>
          </a:xfrm>
          <a:prstGeom prst="rect">
            <a:avLst/>
          </a:prstGeom>
        </p:spPr>
        <p:txBody>
          <a:bodyPr/>
          <a:lstStyle>
            <a:lvl1pPr marL="365125" indent="-255588" algn="l" rtl="0" eaLnBrk="0" fontAlgn="base" hangingPunct="0">
              <a:spcBef>
                <a:spcPts val="400"/>
              </a:spcBef>
              <a:spcAft>
                <a:spcPct val="0"/>
              </a:spcAft>
              <a:buClr>
                <a:schemeClr val="accent1"/>
              </a:buClr>
              <a:buSzPct val="68000"/>
              <a:buFont typeface="Wingdings 3" charset="0"/>
              <a:buChar char=""/>
              <a:defRPr sz="2700" kern="1200">
                <a:solidFill>
                  <a:schemeClr val="tx1"/>
                </a:solidFill>
                <a:latin typeface="+mn-lt"/>
                <a:ea typeface="ＭＳ Ｐゴシック" charset="0"/>
                <a:cs typeface="ＭＳ Ｐゴシック" charset="0"/>
              </a:defRPr>
            </a:lvl1pPr>
            <a:lvl2pPr marL="620713" indent="-228600" algn="l" rtl="0" eaLnBrk="0" fontAlgn="base" hangingPunct="0">
              <a:spcBef>
                <a:spcPts val="325"/>
              </a:spcBef>
              <a:spcAft>
                <a:spcPct val="0"/>
              </a:spcAft>
              <a:buClr>
                <a:schemeClr val="accent1"/>
              </a:buClr>
              <a:buFont typeface="Verdana" charset="0"/>
              <a:buChar char="◦"/>
              <a:defRPr sz="2300" kern="1200">
                <a:solidFill>
                  <a:schemeClr val="tx1"/>
                </a:solidFill>
                <a:latin typeface="+mn-lt"/>
                <a:ea typeface="ＭＳ Ｐゴシック" charset="0"/>
                <a:cs typeface="+mn-cs"/>
              </a:defRPr>
            </a:lvl2pPr>
            <a:lvl3pPr marL="858838" indent="-228600" algn="l" rtl="0" eaLnBrk="0" fontAlgn="base" hangingPunct="0">
              <a:spcBef>
                <a:spcPts val="350"/>
              </a:spcBef>
              <a:spcAft>
                <a:spcPct val="0"/>
              </a:spcAft>
              <a:buClr>
                <a:schemeClr val="accent2"/>
              </a:buClr>
              <a:buSzPct val="100000"/>
              <a:buFont typeface="Wingdings 2" charset="0"/>
              <a:buChar char=""/>
              <a:defRPr sz="2100" kern="1200">
                <a:solidFill>
                  <a:schemeClr val="tx1"/>
                </a:solidFill>
                <a:latin typeface="+mn-lt"/>
                <a:ea typeface="ＭＳ Ｐゴシック" charset="0"/>
                <a:cs typeface="+mn-cs"/>
              </a:defRPr>
            </a:lvl3pPr>
            <a:lvl4pPr marL="1143000" indent="-228600" algn="l" rtl="0" eaLnBrk="0" fontAlgn="base" hangingPunct="0">
              <a:spcBef>
                <a:spcPts val="350"/>
              </a:spcBef>
              <a:spcAft>
                <a:spcPct val="0"/>
              </a:spcAft>
              <a:buClr>
                <a:schemeClr val="accent2"/>
              </a:buClr>
              <a:buFont typeface="Wingdings 2" charset="0"/>
              <a:buChar char=""/>
              <a:defRPr sz="1900" kern="1200">
                <a:solidFill>
                  <a:schemeClr val="tx1"/>
                </a:solidFill>
                <a:latin typeface="+mn-lt"/>
                <a:ea typeface="ＭＳ Ｐゴシック" charset="0"/>
                <a:cs typeface="+mn-cs"/>
              </a:defRPr>
            </a:lvl4pPr>
            <a:lvl5pPr marL="1371600" indent="-228600" algn="l" rtl="0" eaLnBrk="0" fontAlgn="base" hangingPunct="0">
              <a:spcBef>
                <a:spcPts val="350"/>
              </a:spcBef>
              <a:spcAft>
                <a:spcPct val="0"/>
              </a:spcAft>
              <a:buClr>
                <a:schemeClr val="accent2"/>
              </a:buClr>
              <a:buFont typeface="Wingdings 2" charset="0"/>
              <a:buChar char=""/>
              <a:defRPr kern="1200">
                <a:solidFill>
                  <a:schemeClr val="tx1"/>
                </a:solidFill>
                <a:latin typeface="+mn-lt"/>
                <a:ea typeface="ＭＳ Ｐゴシック"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1800" dirty="0">
                <a:solidFill>
                  <a:srgbClr val="000000"/>
                </a:solidFill>
                <a:latin typeface="Times New Roman"/>
                <a:ea typeface="Times New Roman"/>
                <a:cs typeface="Times New Roman"/>
              </a:rPr>
              <a:t>Bill &amp; Melinda Gates Foundation</a:t>
            </a:r>
          </a:p>
          <a:p>
            <a:r>
              <a:rPr lang="en-US" sz="1800" dirty="0">
                <a:latin typeface="Times New Roman"/>
                <a:cs typeface="Times New Roman"/>
              </a:rPr>
              <a:t>City Council</a:t>
            </a:r>
          </a:p>
          <a:p>
            <a:r>
              <a:rPr lang="en-US" sz="1800" dirty="0" smtClean="0">
                <a:latin typeface="Times New Roman"/>
                <a:cs typeface="Times New Roman"/>
              </a:rPr>
              <a:t>Community </a:t>
            </a:r>
            <a:r>
              <a:rPr lang="en-US" sz="1800" dirty="0">
                <a:latin typeface="Times New Roman"/>
                <a:cs typeface="Times New Roman"/>
              </a:rPr>
              <a:t>Based Organizations</a:t>
            </a:r>
          </a:p>
          <a:p>
            <a:r>
              <a:rPr lang="en-US" sz="1800" dirty="0" smtClean="0">
                <a:solidFill>
                  <a:srgbClr val="000000"/>
                </a:solidFill>
                <a:latin typeface="Times New Roman"/>
                <a:ea typeface="Times New Roman"/>
                <a:cs typeface="Times New Roman"/>
              </a:rPr>
              <a:t>Early </a:t>
            </a:r>
            <a:r>
              <a:rPr lang="en-US" sz="1800" dirty="0">
                <a:solidFill>
                  <a:srgbClr val="000000"/>
                </a:solidFill>
                <a:latin typeface="Times New Roman"/>
                <a:ea typeface="Times New Roman"/>
                <a:cs typeface="Times New Roman"/>
              </a:rPr>
              <a:t>Care and Education Administration (DHS)</a:t>
            </a:r>
          </a:p>
          <a:p>
            <a:r>
              <a:rPr lang="en-US" sz="1800" dirty="0">
                <a:latin typeface="Times New Roman"/>
                <a:cs typeface="Times New Roman"/>
              </a:rPr>
              <a:t>LEA Central Office Administrators</a:t>
            </a:r>
          </a:p>
          <a:p>
            <a:r>
              <a:rPr lang="en-US" sz="1800" dirty="0">
                <a:solidFill>
                  <a:srgbClr val="000000"/>
                </a:solidFill>
                <a:latin typeface="Times New Roman"/>
                <a:ea typeface="Times New Roman"/>
                <a:cs typeface="Times New Roman"/>
              </a:rPr>
              <a:t>Office of the Chief Financial Officer</a:t>
            </a:r>
          </a:p>
          <a:p>
            <a:r>
              <a:rPr lang="en-US" sz="1800" dirty="0">
                <a:solidFill>
                  <a:srgbClr val="000000"/>
                </a:solidFill>
                <a:latin typeface="Times New Roman"/>
                <a:ea typeface="Times New Roman"/>
                <a:cs typeface="Times New Roman"/>
              </a:rPr>
              <a:t>Office of the Chief Technology </a:t>
            </a:r>
            <a:r>
              <a:rPr lang="en-US" sz="1800" dirty="0" smtClean="0">
                <a:solidFill>
                  <a:srgbClr val="000000"/>
                </a:solidFill>
                <a:latin typeface="Times New Roman"/>
                <a:ea typeface="Times New Roman"/>
                <a:cs typeface="Times New Roman"/>
              </a:rPr>
              <a:t>Officer</a:t>
            </a:r>
            <a:endParaRPr lang="en-US" sz="1800" dirty="0">
              <a:solidFill>
                <a:srgbClr val="000000"/>
              </a:solidFill>
              <a:latin typeface="Times New Roman"/>
              <a:ea typeface="Times New Roman"/>
              <a:cs typeface="Times New Roman"/>
            </a:endParaRPr>
          </a:p>
        </p:txBody>
      </p:sp>
      <p:sp>
        <p:nvSpPr>
          <p:cNvPr id="17" name="Content Placeholder 5"/>
          <p:cNvSpPr txBox="1">
            <a:spLocks/>
          </p:cNvSpPr>
          <p:nvPr/>
        </p:nvSpPr>
        <p:spPr>
          <a:xfrm>
            <a:off x="4645025" y="1444294"/>
            <a:ext cx="4041775" cy="3941763"/>
          </a:xfrm>
          <a:prstGeom prst="rect">
            <a:avLst/>
          </a:prstGeom>
        </p:spPr>
        <p:txBody>
          <a:bodyPr/>
          <a:lstStyle>
            <a:lvl1pPr marL="365125" indent="-255588" algn="l" rtl="0" eaLnBrk="0" fontAlgn="base" hangingPunct="0">
              <a:spcBef>
                <a:spcPts val="400"/>
              </a:spcBef>
              <a:spcAft>
                <a:spcPct val="0"/>
              </a:spcAft>
              <a:buClr>
                <a:schemeClr val="accent1"/>
              </a:buClr>
              <a:buSzPct val="68000"/>
              <a:buFont typeface="Wingdings 3" charset="0"/>
              <a:buChar char=""/>
              <a:defRPr sz="2700" kern="1200">
                <a:solidFill>
                  <a:schemeClr val="tx1"/>
                </a:solidFill>
                <a:latin typeface="+mn-lt"/>
                <a:ea typeface="ＭＳ Ｐゴシック" charset="0"/>
                <a:cs typeface="ＭＳ Ｐゴシック" charset="0"/>
              </a:defRPr>
            </a:lvl1pPr>
            <a:lvl2pPr marL="620713" indent="-228600" algn="l" rtl="0" eaLnBrk="0" fontAlgn="base" hangingPunct="0">
              <a:spcBef>
                <a:spcPts val="325"/>
              </a:spcBef>
              <a:spcAft>
                <a:spcPct val="0"/>
              </a:spcAft>
              <a:buClr>
                <a:schemeClr val="accent1"/>
              </a:buClr>
              <a:buFont typeface="Verdana" charset="0"/>
              <a:buChar char="◦"/>
              <a:defRPr sz="2300" kern="1200">
                <a:solidFill>
                  <a:schemeClr val="tx1"/>
                </a:solidFill>
                <a:latin typeface="+mn-lt"/>
                <a:ea typeface="ＭＳ Ｐゴシック" charset="0"/>
                <a:cs typeface="+mn-cs"/>
              </a:defRPr>
            </a:lvl2pPr>
            <a:lvl3pPr marL="858838" indent="-228600" algn="l" rtl="0" eaLnBrk="0" fontAlgn="base" hangingPunct="0">
              <a:spcBef>
                <a:spcPts val="350"/>
              </a:spcBef>
              <a:spcAft>
                <a:spcPct val="0"/>
              </a:spcAft>
              <a:buClr>
                <a:schemeClr val="accent2"/>
              </a:buClr>
              <a:buSzPct val="100000"/>
              <a:buFont typeface="Wingdings 2" charset="0"/>
              <a:buChar char=""/>
              <a:defRPr sz="2100" kern="1200">
                <a:solidFill>
                  <a:schemeClr val="tx1"/>
                </a:solidFill>
                <a:latin typeface="+mn-lt"/>
                <a:ea typeface="ＭＳ Ｐゴシック" charset="0"/>
                <a:cs typeface="+mn-cs"/>
              </a:defRPr>
            </a:lvl3pPr>
            <a:lvl4pPr marL="1143000" indent="-228600" algn="l" rtl="0" eaLnBrk="0" fontAlgn="base" hangingPunct="0">
              <a:spcBef>
                <a:spcPts val="350"/>
              </a:spcBef>
              <a:spcAft>
                <a:spcPct val="0"/>
              </a:spcAft>
              <a:buClr>
                <a:schemeClr val="accent2"/>
              </a:buClr>
              <a:buFont typeface="Wingdings 2" charset="0"/>
              <a:buChar char=""/>
              <a:defRPr sz="1900" kern="1200">
                <a:solidFill>
                  <a:schemeClr val="tx1"/>
                </a:solidFill>
                <a:latin typeface="+mn-lt"/>
                <a:ea typeface="ＭＳ Ｐゴシック" charset="0"/>
                <a:cs typeface="+mn-cs"/>
              </a:defRPr>
            </a:lvl4pPr>
            <a:lvl5pPr marL="1371600" indent="-228600" algn="l" rtl="0" eaLnBrk="0" fontAlgn="base" hangingPunct="0">
              <a:spcBef>
                <a:spcPts val="350"/>
              </a:spcBef>
              <a:spcAft>
                <a:spcPct val="0"/>
              </a:spcAft>
              <a:buClr>
                <a:schemeClr val="accent2"/>
              </a:buClr>
              <a:buFont typeface="Wingdings 2" charset="0"/>
              <a:buChar char=""/>
              <a:defRPr kern="1200">
                <a:solidFill>
                  <a:schemeClr val="tx1"/>
                </a:solidFill>
                <a:latin typeface="+mn-lt"/>
                <a:ea typeface="ＭＳ Ｐゴシック"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1800" dirty="0">
                <a:solidFill>
                  <a:srgbClr val="000000"/>
                </a:solidFill>
                <a:latin typeface="Times New Roman"/>
                <a:ea typeface="Times New Roman"/>
                <a:cs typeface="Times New Roman"/>
              </a:rPr>
              <a:t>Office of the Deputy Mayor for Education</a:t>
            </a:r>
          </a:p>
          <a:p>
            <a:r>
              <a:rPr lang="en-US" sz="1800" dirty="0" smtClean="0">
                <a:solidFill>
                  <a:srgbClr val="000000"/>
                </a:solidFill>
                <a:latin typeface="Times New Roman"/>
                <a:ea typeface="Times New Roman"/>
                <a:cs typeface="Times New Roman"/>
              </a:rPr>
              <a:t>Office </a:t>
            </a:r>
            <a:r>
              <a:rPr lang="en-US" sz="1800" dirty="0">
                <a:solidFill>
                  <a:srgbClr val="000000"/>
                </a:solidFill>
                <a:latin typeface="Times New Roman"/>
                <a:ea typeface="Times New Roman"/>
                <a:cs typeface="Times New Roman"/>
              </a:rPr>
              <a:t>of the State Superintendent of Education (SEA)</a:t>
            </a:r>
          </a:p>
          <a:p>
            <a:r>
              <a:rPr lang="en-US" sz="1800" dirty="0" smtClean="0">
                <a:latin typeface="Times New Roman"/>
                <a:cs typeface="Times New Roman"/>
              </a:rPr>
              <a:t>Parents</a:t>
            </a:r>
            <a:endParaRPr lang="en-US" sz="1800" dirty="0">
              <a:latin typeface="Times New Roman"/>
              <a:cs typeface="Times New Roman"/>
            </a:endParaRPr>
          </a:p>
          <a:p>
            <a:r>
              <a:rPr lang="en-US" sz="1800" dirty="0" smtClean="0">
                <a:latin typeface="Times New Roman"/>
                <a:cs typeface="Times New Roman"/>
              </a:rPr>
              <a:t>Principals</a:t>
            </a:r>
          </a:p>
          <a:p>
            <a:r>
              <a:rPr lang="en-US" sz="1800" dirty="0" smtClean="0">
                <a:latin typeface="Times New Roman"/>
                <a:cs typeface="Times New Roman"/>
              </a:rPr>
              <a:t>Post-Secondary Support Organizations</a:t>
            </a:r>
          </a:p>
          <a:p>
            <a:r>
              <a:rPr lang="en-US" sz="1800" dirty="0">
                <a:latin typeface="Times New Roman"/>
                <a:cs typeface="Times New Roman"/>
              </a:rPr>
              <a:t>Teachers</a:t>
            </a:r>
          </a:p>
          <a:p>
            <a:r>
              <a:rPr lang="en-US" sz="1800" dirty="0" smtClean="0">
                <a:solidFill>
                  <a:srgbClr val="000000"/>
                </a:solidFill>
                <a:latin typeface="Times New Roman"/>
                <a:ea typeface="Times New Roman"/>
                <a:cs typeface="Times New Roman"/>
              </a:rPr>
              <a:t>UDC</a:t>
            </a:r>
            <a:r>
              <a:rPr lang="en-US" sz="1800" dirty="0">
                <a:solidFill>
                  <a:srgbClr val="000000"/>
                </a:solidFill>
                <a:latin typeface="Times New Roman"/>
                <a:ea typeface="Times New Roman"/>
                <a:cs typeface="Times New Roman"/>
              </a:rPr>
              <a:t>/SEA- Adult Family Literacy</a:t>
            </a:r>
          </a:p>
          <a:p>
            <a:endParaRPr lang="en-US" sz="1800" dirty="0" smtClean="0">
              <a:latin typeface="Times New Roman"/>
              <a:cs typeface="Times New Roman"/>
            </a:endParaRPr>
          </a:p>
          <a:p>
            <a:endParaRPr lang="en-US" sz="1800" dirty="0">
              <a:latin typeface="Times New Roman"/>
              <a:cs typeface="Times New Roman"/>
            </a:endParaRPr>
          </a:p>
        </p:txBody>
      </p:sp>
      <p:sp>
        <p:nvSpPr>
          <p:cNvPr id="3" name="TextBox 2"/>
          <p:cNvSpPr txBox="1"/>
          <p:nvPr/>
        </p:nvSpPr>
        <p:spPr>
          <a:xfrm>
            <a:off x="609600" y="4800600"/>
            <a:ext cx="7696200" cy="1200329"/>
          </a:xfrm>
          <a:prstGeom prst="rect">
            <a:avLst/>
          </a:prstGeom>
          <a:noFill/>
        </p:spPr>
        <p:txBody>
          <a:bodyPr wrap="square" rtlCol="0">
            <a:spAutoFit/>
          </a:bodyPr>
          <a:lstStyle/>
          <a:p>
            <a:pPr marL="285750" indent="-285750">
              <a:buFont typeface="Wingdings" charset="2"/>
              <a:buChar char="Ø"/>
            </a:pPr>
            <a:r>
              <a:rPr lang="en-US" dirty="0" smtClean="0"/>
              <a:t>LDS Purpose, Goal, Direction, Requirements, Priority</a:t>
            </a:r>
          </a:p>
          <a:p>
            <a:pPr marL="285750" indent="-285750">
              <a:buFont typeface="Wingdings" charset="2"/>
              <a:buChar char="Ø"/>
            </a:pPr>
            <a:r>
              <a:rPr lang="en-US" dirty="0" smtClean="0"/>
              <a:t>Focus Groups: OSSE, PCS, DCPS, UDC, Teachers (Union), Principals, Parents, Grantors, Policy Research, PCS Board</a:t>
            </a:r>
          </a:p>
          <a:p>
            <a:pPr marL="285750" indent="-285750">
              <a:buFont typeface="Wingdings" charset="2"/>
              <a:buChar char="Ø"/>
            </a:pPr>
            <a:r>
              <a:rPr lang="en-US" dirty="0" smtClean="0"/>
              <a:t>Steering Committee</a:t>
            </a:r>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295400"/>
            <a:ext cx="8229600" cy="5078314"/>
          </a:xfrm>
          <a:prstGeom prst="rect">
            <a:avLst/>
          </a:prstGeom>
          <a:noFill/>
        </p:spPr>
        <p:txBody>
          <a:bodyPr wrap="square" rtlCol="0">
            <a:spAutoFit/>
          </a:bodyPr>
          <a:lstStyle/>
          <a:p>
            <a:r>
              <a:rPr lang="en-US" b="1" dirty="0"/>
              <a:t>When in the process did you involve them</a:t>
            </a:r>
            <a:r>
              <a:rPr lang="en-US" b="1" dirty="0" smtClean="0"/>
              <a:t>?</a:t>
            </a:r>
          </a:p>
          <a:p>
            <a:pPr marL="285750" indent="-285750">
              <a:buFont typeface="Wingdings" charset="2"/>
              <a:buChar char="Ø"/>
            </a:pPr>
            <a:r>
              <a:rPr lang="en-US" dirty="0" smtClean="0"/>
              <a:t>Beginning: Requirements &amp; RFP Development</a:t>
            </a:r>
          </a:p>
          <a:p>
            <a:endParaRPr lang="en-US" dirty="0" smtClean="0"/>
          </a:p>
          <a:p>
            <a:r>
              <a:rPr lang="en-US" b="1" dirty="0" smtClean="0"/>
              <a:t>How </a:t>
            </a:r>
            <a:r>
              <a:rPr lang="en-US" b="1" dirty="0"/>
              <a:t>did you involve them</a:t>
            </a:r>
            <a:r>
              <a:rPr lang="en-US" b="1" dirty="0" smtClean="0"/>
              <a:t>?</a:t>
            </a:r>
          </a:p>
          <a:p>
            <a:pPr marL="285750" indent="-285750">
              <a:buFont typeface="Wingdings" charset="2"/>
              <a:buChar char="Ø"/>
            </a:pPr>
            <a:r>
              <a:rPr lang="en-US" dirty="0" smtClean="0"/>
              <a:t>Focus Groups for Requirements</a:t>
            </a:r>
          </a:p>
          <a:p>
            <a:pPr marL="285750" indent="-285750">
              <a:buFont typeface="Wingdings" charset="2"/>
              <a:buChar char="Ø"/>
            </a:pPr>
            <a:r>
              <a:rPr lang="en-US" dirty="0" smtClean="0"/>
              <a:t>Monthly Steering Committee </a:t>
            </a:r>
            <a:r>
              <a:rPr lang="en-US" dirty="0" err="1" smtClean="0"/>
              <a:t>Mtgs</a:t>
            </a:r>
            <a:endParaRPr lang="en-US" dirty="0" smtClean="0"/>
          </a:p>
          <a:p>
            <a:pPr marL="285750" indent="-285750">
              <a:buFont typeface="Wingdings" charset="2"/>
              <a:buChar char="Ø"/>
            </a:pPr>
            <a:r>
              <a:rPr lang="en-US" dirty="0" smtClean="0"/>
              <a:t>Data Governance</a:t>
            </a:r>
          </a:p>
          <a:p>
            <a:endParaRPr lang="en-US" dirty="0"/>
          </a:p>
          <a:p>
            <a:r>
              <a:rPr lang="en-US" b="1" dirty="0"/>
              <a:t>What was the value that you got from your stakeholder engagement?</a:t>
            </a:r>
            <a:endParaRPr lang="en-US" b="1" dirty="0" smtClean="0"/>
          </a:p>
          <a:p>
            <a:pPr marL="285750" indent="-285750">
              <a:buFont typeface="Wingdings" charset="2"/>
              <a:buChar char="Ø"/>
            </a:pPr>
            <a:r>
              <a:rPr lang="en-US" dirty="0" smtClean="0"/>
              <a:t>Requirements, Needs, Priority, Understanding of how the LDS could benefit a wide group of needs</a:t>
            </a:r>
          </a:p>
          <a:p>
            <a:pPr marL="285750" indent="-285750">
              <a:buFont typeface="Wingdings" charset="2"/>
              <a:buChar char="Ø"/>
            </a:pPr>
            <a:r>
              <a:rPr lang="en-US" dirty="0" smtClean="0"/>
              <a:t>Prioritizing Requirements</a:t>
            </a:r>
          </a:p>
          <a:p>
            <a:pPr marL="285750" indent="-285750">
              <a:buFont typeface="Wingdings" charset="2"/>
              <a:buChar char="Ø"/>
            </a:pPr>
            <a:r>
              <a:rPr lang="en-US" dirty="0" smtClean="0"/>
              <a:t>RFP &amp; Schedule Development</a:t>
            </a:r>
          </a:p>
          <a:p>
            <a:pPr marL="285750" indent="-285750">
              <a:buFont typeface="Wingdings" charset="2"/>
              <a:buChar char="Ø"/>
            </a:pPr>
            <a:endParaRPr lang="en-US" dirty="0" smtClean="0"/>
          </a:p>
          <a:p>
            <a:r>
              <a:rPr lang="en-US" b="1" dirty="0"/>
              <a:t>Any advice to states about stakeholder engagement?</a:t>
            </a:r>
            <a:endParaRPr lang="en-US" b="1" dirty="0" smtClean="0"/>
          </a:p>
          <a:p>
            <a:pPr marL="285750" indent="-285750">
              <a:buFont typeface="Wingdings" charset="2"/>
              <a:buChar char="Ø"/>
            </a:pPr>
            <a:r>
              <a:rPr lang="en-US" dirty="0" smtClean="0"/>
              <a:t>Keep stakeholders engaged</a:t>
            </a:r>
          </a:p>
          <a:p>
            <a:pPr marL="285750" indent="-285750">
              <a:buFont typeface="Wingdings" charset="2"/>
              <a:buChar char="Ø"/>
            </a:pPr>
            <a:r>
              <a:rPr lang="en-US" dirty="0" smtClean="0"/>
              <a:t>Provide updates on status, challenges, successes</a:t>
            </a:r>
          </a:p>
          <a:p>
            <a:pPr marL="285750" indent="-285750">
              <a:buFont typeface="Wingdings" charset="2"/>
              <a:buChar char="Ø"/>
            </a:pPr>
            <a:endParaRPr lang="en-US" dirty="0"/>
          </a:p>
        </p:txBody>
      </p:sp>
    </p:spTree>
    <p:extLst>
      <p:ext uri="{BB962C8B-B14F-4D97-AF65-F5344CB8AC3E}">
        <p14:creationId xmlns:p14="http://schemas.microsoft.com/office/powerpoint/2010/main" xmlns="" val="31351076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Virginia Department of Education</a:t>
            </a:r>
            <a:endParaRPr lang="en-US" dirty="0"/>
          </a:p>
        </p:txBody>
      </p:sp>
      <p:sp>
        <p:nvSpPr>
          <p:cNvPr id="5" name="Subtitle 4"/>
          <p:cNvSpPr>
            <a:spLocks noGrp="1"/>
          </p:cNvSpPr>
          <p:nvPr>
            <p:ph type="subTitle" idx="1"/>
          </p:nvPr>
        </p:nvSpPr>
        <p:spPr/>
        <p:txBody>
          <a:bodyPr/>
          <a:lstStyle/>
          <a:p>
            <a:r>
              <a:rPr lang="en-US" dirty="0" smtClean="0"/>
              <a:t>Susan Williams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chemeClr val="accent6">
              <a:lumMod val="20000"/>
              <a:lumOff val="80000"/>
            </a:schemeClr>
          </a:solidFill>
          <a:ln w="38100">
            <a:solidFill>
              <a:schemeClr val="accent6">
                <a:lumMod val="50000"/>
              </a:schemeClr>
            </a:solidFill>
          </a:ln>
        </p:spPr>
        <p:txBody>
          <a:bodyPr rtlCol="0">
            <a:normAutofit/>
          </a:bodyPr>
          <a:lstStyle/>
          <a:p>
            <a:pPr fontAlgn="auto">
              <a:spcAft>
                <a:spcPts val="0"/>
              </a:spcAft>
              <a:defRPr/>
            </a:pPr>
            <a:r>
              <a:rPr lang="en-US" b="1" dirty="0" smtClean="0">
                <a:solidFill>
                  <a:schemeClr val="accent6">
                    <a:lumMod val="75000"/>
                  </a:schemeClr>
                </a:solidFill>
                <a:effectLst>
                  <a:outerShdw blurRad="38100" dist="38100" dir="2700000" algn="tl">
                    <a:srgbClr val="000000">
                      <a:alpha val="43137"/>
                    </a:srgbClr>
                  </a:outerShdw>
                </a:effectLst>
              </a:rPr>
              <a:t>Student Record Collection</a:t>
            </a:r>
          </a:p>
        </p:txBody>
      </p:sp>
      <p:sp>
        <p:nvSpPr>
          <p:cNvPr id="9" name="Content Placeholder 8"/>
          <p:cNvSpPr>
            <a:spLocks noGrp="1"/>
          </p:cNvSpPr>
          <p:nvPr>
            <p:ph idx="1"/>
          </p:nvPr>
        </p:nvSpPr>
        <p:spPr>
          <a:xfrm>
            <a:off x="457200" y="1752600"/>
            <a:ext cx="4114800" cy="2286000"/>
          </a:xfrm>
          <a:ln w="12700">
            <a:solidFill>
              <a:schemeClr val="accent6">
                <a:lumMod val="50000"/>
              </a:schemeClr>
            </a:solidFill>
          </a:ln>
        </p:spPr>
        <p:txBody>
          <a:bodyPr rtlCol="0">
            <a:normAutofit fontScale="92500" lnSpcReduction="10000"/>
          </a:bodyPr>
          <a:lstStyle/>
          <a:p>
            <a:pPr fontAlgn="auto">
              <a:spcAft>
                <a:spcPts val="0"/>
              </a:spcAft>
              <a:buFont typeface="Arial" pitchFamily="34" charset="0"/>
              <a:buNone/>
              <a:defRPr/>
            </a:pPr>
            <a:r>
              <a:rPr lang="en-US" b="1" dirty="0" smtClean="0">
                <a:solidFill>
                  <a:schemeClr val="accent6">
                    <a:lumMod val="50000"/>
                  </a:schemeClr>
                </a:solidFill>
                <a:effectLst>
                  <a:outerShdw blurRad="38100" dist="38100" dir="2700000" algn="tl">
                    <a:srgbClr val="000000">
                      <a:alpha val="43137"/>
                    </a:srgbClr>
                  </a:outerShdw>
                </a:effectLst>
              </a:rPr>
              <a:t>Development</a:t>
            </a:r>
          </a:p>
          <a:p>
            <a:pPr marL="457200" lvl="1" fontAlgn="auto">
              <a:spcAft>
                <a:spcPts val="0"/>
              </a:spcAft>
              <a:buFont typeface="Arial" pitchFamily="34" charset="0"/>
              <a:buChar char="–"/>
              <a:defRPr/>
            </a:pPr>
            <a:r>
              <a:rPr lang="en-US" dirty="0" smtClean="0">
                <a:solidFill>
                  <a:schemeClr val="tx2">
                    <a:lumMod val="50000"/>
                  </a:schemeClr>
                </a:solidFill>
              </a:rPr>
              <a:t>Student Information Advisory Group (SIAG)</a:t>
            </a:r>
          </a:p>
          <a:p>
            <a:pPr marL="457200" lvl="1" fontAlgn="auto">
              <a:spcAft>
                <a:spcPts val="0"/>
              </a:spcAft>
              <a:buFont typeface="Arial" pitchFamily="34" charset="0"/>
              <a:buChar char="–"/>
              <a:defRPr/>
            </a:pPr>
            <a:r>
              <a:rPr lang="en-US" dirty="0" smtClean="0">
                <a:solidFill>
                  <a:schemeClr val="tx2">
                    <a:lumMod val="50000"/>
                  </a:schemeClr>
                </a:solidFill>
              </a:rPr>
              <a:t>20 LEA members</a:t>
            </a:r>
          </a:p>
          <a:p>
            <a:pPr marL="457200" lvl="1" fontAlgn="auto">
              <a:spcAft>
                <a:spcPts val="0"/>
              </a:spcAft>
              <a:buFont typeface="Arial" pitchFamily="34" charset="0"/>
              <a:buChar char="–"/>
              <a:defRPr/>
            </a:pPr>
            <a:r>
              <a:rPr lang="en-US" dirty="0" smtClean="0">
                <a:solidFill>
                  <a:schemeClr val="tx2">
                    <a:lumMod val="50000"/>
                  </a:schemeClr>
                </a:solidFill>
              </a:rPr>
              <a:t>Met monthly/18 months</a:t>
            </a:r>
          </a:p>
        </p:txBody>
      </p:sp>
      <p:sp>
        <p:nvSpPr>
          <p:cNvPr id="13" name="Content Placeholder 8"/>
          <p:cNvSpPr txBox="1">
            <a:spLocks/>
          </p:cNvSpPr>
          <p:nvPr/>
        </p:nvSpPr>
        <p:spPr>
          <a:xfrm>
            <a:off x="4572000" y="1752600"/>
            <a:ext cx="4114800" cy="2286000"/>
          </a:xfrm>
          <a:prstGeom prst="rect">
            <a:avLst/>
          </a:prstGeom>
          <a:ln w="12700">
            <a:solidFill>
              <a:schemeClr val="accent6">
                <a:lumMod val="50000"/>
              </a:schemeClr>
            </a:solidFill>
          </a:ln>
        </p:spPr>
        <p:txBody>
          <a:bodyPr>
            <a:normAutofit fontScale="92500" lnSpcReduction="10000"/>
          </a:bodyPr>
          <a:lstStyle/>
          <a:p>
            <a:pPr marL="342900" indent="-342900" fontAlgn="auto">
              <a:spcBef>
                <a:spcPct val="20000"/>
              </a:spcBef>
              <a:spcAft>
                <a:spcPts val="0"/>
              </a:spcAft>
              <a:defRPr/>
            </a:pPr>
            <a:r>
              <a:rPr lang="en-US" sz="3200" b="1" dirty="0">
                <a:solidFill>
                  <a:schemeClr val="accent6">
                    <a:lumMod val="50000"/>
                  </a:schemeClr>
                </a:solidFill>
                <a:effectLst>
                  <a:outerShdw blurRad="38100" dist="38100" dir="2700000" algn="tl">
                    <a:srgbClr val="000000">
                      <a:alpha val="43137"/>
                    </a:srgbClr>
                  </a:outerShdw>
                </a:effectLst>
                <a:latin typeface="+mn-lt"/>
              </a:rPr>
              <a:t>Initial Training</a:t>
            </a:r>
          </a:p>
          <a:p>
            <a:pPr lvl="1" indent="-285750" fontAlgn="auto">
              <a:spcBef>
                <a:spcPct val="20000"/>
              </a:spcBef>
              <a:spcAft>
                <a:spcPts val="0"/>
              </a:spcAft>
              <a:buFont typeface="Arial" pitchFamily="34" charset="0"/>
              <a:buChar char="–"/>
              <a:defRPr/>
            </a:pPr>
            <a:r>
              <a:rPr lang="en-US" sz="2800" dirty="0">
                <a:solidFill>
                  <a:schemeClr val="tx2">
                    <a:lumMod val="50000"/>
                  </a:schemeClr>
                </a:solidFill>
                <a:latin typeface="+mn-lt"/>
              </a:rPr>
              <a:t>Eight regional sessions </a:t>
            </a:r>
          </a:p>
          <a:p>
            <a:pPr lvl="1" indent="-285750" fontAlgn="auto">
              <a:spcBef>
                <a:spcPct val="20000"/>
              </a:spcBef>
              <a:spcAft>
                <a:spcPts val="0"/>
              </a:spcAft>
              <a:buFont typeface="Arial" pitchFamily="34" charset="0"/>
              <a:buChar char="–"/>
              <a:defRPr/>
            </a:pPr>
            <a:r>
              <a:rPr lang="en-US" sz="2800" dirty="0">
                <a:solidFill>
                  <a:schemeClr val="tx2">
                    <a:lumMod val="50000"/>
                  </a:schemeClr>
                </a:solidFill>
                <a:latin typeface="+mn-lt"/>
              </a:rPr>
              <a:t>SIAG served as hosts</a:t>
            </a:r>
          </a:p>
          <a:p>
            <a:pPr lvl="1" indent="-285750" fontAlgn="auto">
              <a:spcBef>
                <a:spcPct val="20000"/>
              </a:spcBef>
              <a:spcAft>
                <a:spcPts val="0"/>
              </a:spcAft>
              <a:buFont typeface="Arial" pitchFamily="34" charset="0"/>
              <a:buChar char="–"/>
              <a:defRPr/>
            </a:pPr>
            <a:r>
              <a:rPr lang="en-US" sz="2800" dirty="0">
                <a:solidFill>
                  <a:schemeClr val="tx2">
                    <a:lumMod val="50000"/>
                  </a:schemeClr>
                </a:solidFill>
                <a:latin typeface="+mn-lt"/>
              </a:rPr>
              <a:t>Development of Materials</a:t>
            </a:r>
          </a:p>
        </p:txBody>
      </p:sp>
      <p:sp>
        <p:nvSpPr>
          <p:cNvPr id="14" name="Content Placeholder 8"/>
          <p:cNvSpPr txBox="1">
            <a:spLocks/>
          </p:cNvSpPr>
          <p:nvPr/>
        </p:nvSpPr>
        <p:spPr>
          <a:xfrm>
            <a:off x="457200" y="4038600"/>
            <a:ext cx="4114800" cy="2286000"/>
          </a:xfrm>
          <a:prstGeom prst="rect">
            <a:avLst/>
          </a:prstGeom>
          <a:ln w="12700">
            <a:solidFill>
              <a:schemeClr val="accent6">
                <a:lumMod val="50000"/>
              </a:schemeClr>
            </a:solidFill>
          </a:ln>
        </p:spPr>
        <p:txBody>
          <a:bodyPr>
            <a:normAutofit fontScale="92500" lnSpcReduction="10000"/>
          </a:bodyPr>
          <a:lstStyle/>
          <a:p>
            <a:pPr marL="342900" indent="-342900" fontAlgn="auto">
              <a:spcBef>
                <a:spcPct val="20000"/>
              </a:spcBef>
              <a:spcAft>
                <a:spcPts val="0"/>
              </a:spcAft>
              <a:defRPr/>
            </a:pPr>
            <a:r>
              <a:rPr lang="en-US" sz="3000" b="1" dirty="0">
                <a:solidFill>
                  <a:schemeClr val="accent6">
                    <a:lumMod val="50000"/>
                  </a:schemeClr>
                </a:solidFill>
                <a:effectLst>
                  <a:outerShdw blurRad="38100" dist="38100" dir="2700000" algn="tl">
                    <a:srgbClr val="000000">
                      <a:alpha val="43137"/>
                    </a:srgbClr>
                  </a:outerShdw>
                </a:effectLst>
                <a:latin typeface="+mn-lt"/>
              </a:rPr>
              <a:t>Buy-In</a:t>
            </a:r>
          </a:p>
          <a:p>
            <a:pPr lvl="1" indent="-285750" fontAlgn="auto">
              <a:spcBef>
                <a:spcPct val="20000"/>
              </a:spcBef>
              <a:spcAft>
                <a:spcPts val="0"/>
              </a:spcAft>
              <a:buFont typeface="Arial" pitchFamily="34" charset="0"/>
              <a:buChar char="–"/>
              <a:defRPr/>
            </a:pPr>
            <a:r>
              <a:rPr lang="en-US" sz="2800" dirty="0">
                <a:solidFill>
                  <a:schemeClr val="tx2">
                    <a:lumMod val="50000"/>
                  </a:schemeClr>
                </a:solidFill>
                <a:latin typeface="+mn-lt"/>
              </a:rPr>
              <a:t>Build LEA requested tools and reports based</a:t>
            </a:r>
          </a:p>
          <a:p>
            <a:pPr lvl="2" indent="-285750" fontAlgn="auto">
              <a:spcBef>
                <a:spcPct val="20000"/>
              </a:spcBef>
              <a:spcAft>
                <a:spcPts val="0"/>
              </a:spcAft>
              <a:buFont typeface="Arial" pitchFamily="34" charset="0"/>
              <a:buChar char="–"/>
              <a:defRPr/>
            </a:pPr>
            <a:r>
              <a:rPr lang="en-US" sz="2800" dirty="0">
                <a:solidFill>
                  <a:schemeClr val="tx2">
                    <a:lumMod val="50000"/>
                  </a:schemeClr>
                </a:solidFill>
                <a:latin typeface="+mn-lt"/>
              </a:rPr>
              <a:t>Pre-Sub application</a:t>
            </a:r>
          </a:p>
          <a:p>
            <a:pPr lvl="2" indent="-285750" fontAlgn="auto">
              <a:spcBef>
                <a:spcPct val="20000"/>
              </a:spcBef>
              <a:spcAft>
                <a:spcPts val="0"/>
              </a:spcAft>
              <a:buFont typeface="Arial" pitchFamily="34" charset="0"/>
              <a:buChar char="–"/>
              <a:defRPr/>
            </a:pPr>
            <a:r>
              <a:rPr lang="en-US" sz="2800" dirty="0">
                <a:solidFill>
                  <a:schemeClr val="tx2">
                    <a:lumMod val="50000"/>
                  </a:schemeClr>
                </a:solidFill>
                <a:latin typeface="+mn-lt"/>
              </a:rPr>
              <a:t>Lost Transfer report</a:t>
            </a:r>
          </a:p>
        </p:txBody>
      </p:sp>
      <p:sp>
        <p:nvSpPr>
          <p:cNvPr id="15" name="Content Placeholder 8"/>
          <p:cNvSpPr txBox="1">
            <a:spLocks/>
          </p:cNvSpPr>
          <p:nvPr/>
        </p:nvSpPr>
        <p:spPr>
          <a:xfrm>
            <a:off x="4572000" y="4038600"/>
            <a:ext cx="4114800" cy="2286000"/>
          </a:xfrm>
          <a:prstGeom prst="rect">
            <a:avLst/>
          </a:prstGeom>
          <a:ln w="12700">
            <a:solidFill>
              <a:schemeClr val="accent6">
                <a:lumMod val="50000"/>
              </a:schemeClr>
            </a:solidFill>
          </a:ln>
        </p:spPr>
        <p:txBody>
          <a:bodyPr>
            <a:normAutofit/>
          </a:bodyPr>
          <a:lstStyle/>
          <a:p>
            <a:pPr marL="342900" indent="-342900" fontAlgn="auto">
              <a:spcBef>
                <a:spcPct val="20000"/>
              </a:spcBef>
              <a:spcAft>
                <a:spcPts val="0"/>
              </a:spcAft>
              <a:defRPr/>
            </a:pPr>
            <a:r>
              <a:rPr lang="en-US" sz="3200" b="1" dirty="0">
                <a:solidFill>
                  <a:schemeClr val="accent6">
                    <a:lumMod val="50000"/>
                  </a:schemeClr>
                </a:solidFill>
                <a:effectLst>
                  <a:outerShdw blurRad="38100" dist="38100" dir="2700000" algn="tl">
                    <a:srgbClr val="000000">
                      <a:alpha val="43137"/>
                    </a:srgbClr>
                  </a:outerShdw>
                </a:effectLst>
                <a:latin typeface="+mn-lt"/>
              </a:rPr>
              <a:t>On-Going Support</a:t>
            </a:r>
          </a:p>
          <a:p>
            <a:pPr lvl="1" indent="-285750" fontAlgn="auto">
              <a:spcBef>
                <a:spcPct val="20000"/>
              </a:spcBef>
              <a:spcAft>
                <a:spcPts val="0"/>
              </a:spcAft>
              <a:buFont typeface="Arial" pitchFamily="34" charset="0"/>
              <a:buChar char="–"/>
              <a:defRPr/>
            </a:pPr>
            <a:r>
              <a:rPr lang="en-US" sz="2800" dirty="0">
                <a:solidFill>
                  <a:schemeClr val="tx2">
                    <a:lumMod val="50000"/>
                  </a:schemeClr>
                </a:solidFill>
                <a:latin typeface="+mn-lt"/>
              </a:rPr>
              <a:t>Pre-change Webinars</a:t>
            </a:r>
          </a:p>
          <a:p>
            <a:pPr lvl="1" indent="-285750" fontAlgn="auto">
              <a:spcBef>
                <a:spcPct val="20000"/>
              </a:spcBef>
              <a:spcAft>
                <a:spcPts val="0"/>
              </a:spcAft>
              <a:buFont typeface="Arial" pitchFamily="34" charset="0"/>
              <a:buChar char="–"/>
              <a:defRPr/>
            </a:pPr>
            <a:r>
              <a:rPr lang="en-US" sz="2800" dirty="0">
                <a:solidFill>
                  <a:schemeClr val="tx2">
                    <a:lumMod val="50000"/>
                  </a:schemeClr>
                </a:solidFill>
                <a:latin typeface="+mn-lt"/>
              </a:rPr>
              <a:t>Tuesday Telegram</a:t>
            </a:r>
          </a:p>
          <a:p>
            <a:pPr lvl="1" indent="-285750" fontAlgn="auto">
              <a:spcBef>
                <a:spcPct val="20000"/>
              </a:spcBef>
              <a:spcAft>
                <a:spcPts val="0"/>
              </a:spcAft>
              <a:buFont typeface="Arial" pitchFamily="34" charset="0"/>
              <a:buChar char="–"/>
              <a:defRPr/>
            </a:pPr>
            <a:r>
              <a:rPr lang="en-US" sz="2800" dirty="0">
                <a:solidFill>
                  <a:schemeClr val="tx2">
                    <a:lumMod val="50000"/>
                  </a:schemeClr>
                </a:solidFill>
                <a:latin typeface="+mn-lt"/>
              </a:rPr>
              <a:t>VESIS/SIS Users Groups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1064</Words>
  <Application>Microsoft Office PowerPoint</Application>
  <PresentationFormat>On-screen Show (4:3)</PresentationFormat>
  <Paragraphs>195</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Engaging Local Stakeholders</vt:lpstr>
      <vt:lpstr>Format for the Webinar</vt:lpstr>
      <vt:lpstr>Norms</vt:lpstr>
      <vt:lpstr>Office of the State Superintendent of Education</vt:lpstr>
      <vt:lpstr>Slide 5</vt:lpstr>
      <vt:lpstr>Slide 6</vt:lpstr>
      <vt:lpstr>Slide 7</vt:lpstr>
      <vt:lpstr>Virginia Department of Education</vt:lpstr>
      <vt:lpstr>Student Record Collection</vt:lpstr>
      <vt:lpstr>Student-Teacher Linkages (LEAs)</vt:lpstr>
      <vt:lpstr>Student-Teacher Linkages (DOE)</vt:lpstr>
      <vt:lpstr>Oregon – Hillsboro Schools</vt:lpstr>
      <vt:lpstr>Survival Driven </vt:lpstr>
      <vt:lpstr>Pathways </vt:lpstr>
      <vt:lpstr>Pathways </vt:lpstr>
      <vt:lpstr>Continuing Opportunities</vt:lpstr>
      <vt:lpstr>Iowa Department of Education</vt:lpstr>
      <vt:lpstr>Slide 18</vt:lpstr>
      <vt:lpstr>Slide 19</vt:lpstr>
      <vt:lpstr>Results</vt:lpstr>
      <vt:lpstr>Questions for the Presenters?</vt:lpstr>
      <vt:lpstr>Contact Information</vt:lpstr>
      <vt:lpstr>Thank you for participating!</vt:lpstr>
    </vt:vector>
  </TitlesOfParts>
  <Company>DOE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Stakeholders</dc:title>
  <dc:creator>Robin Taylor</dc:creator>
  <cp:lastModifiedBy>Robin Taylor</cp:lastModifiedBy>
  <cp:revision>9</cp:revision>
  <dcterms:created xsi:type="dcterms:W3CDTF">2011-09-29T22:58:01Z</dcterms:created>
  <dcterms:modified xsi:type="dcterms:W3CDTF">2011-09-30T10:40:45Z</dcterms:modified>
</cp:coreProperties>
</file>