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303" r:id="rId5"/>
    <p:sldId id="299" r:id="rId6"/>
    <p:sldId id="311" r:id="rId7"/>
    <p:sldId id="304" r:id="rId8"/>
    <p:sldId id="334" r:id="rId9"/>
    <p:sldId id="333" r:id="rId10"/>
    <p:sldId id="332" r:id="rId11"/>
    <p:sldId id="331" r:id="rId12"/>
    <p:sldId id="335" r:id="rId13"/>
    <p:sldId id="337" r:id="rId14"/>
    <p:sldId id="336" r:id="rId15"/>
    <p:sldId id="338" r:id="rId16"/>
    <p:sldId id="339" r:id="rId17"/>
    <p:sldId id="340" r:id="rId18"/>
    <p:sldId id="308" r:id="rId19"/>
    <p:sldId id="330" r:id="rId20"/>
    <p:sldId id="342" r:id="rId21"/>
    <p:sldId id="341" r:id="rId22"/>
    <p:sldId id="343" r:id="rId23"/>
    <p:sldId id="344" r:id="rId24"/>
    <p:sldId id="345" r:id="rId25"/>
    <p:sldId id="346" r:id="rId26"/>
    <p:sldId id="347" r:id="rId27"/>
    <p:sldId id="348" r:id="rId28"/>
    <p:sldId id="349" r:id="rId29"/>
    <p:sldId id="350" r:id="rId30"/>
    <p:sldId id="351" r:id="rId31"/>
    <p:sldId id="329" r:id="rId32"/>
  </p:sldIdLst>
  <p:sldSz cx="9144000" cy="6858000" type="screen4x3"/>
  <p:notesSz cx="6858000" cy="9239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80A3"/>
    <a:srgbClr val="45496B"/>
    <a:srgbClr val="EDEEF3"/>
    <a:srgbClr val="F7F8FB"/>
    <a:srgbClr val="F5F6F9"/>
    <a:srgbClr val="542E75"/>
    <a:srgbClr val="2C2E44"/>
    <a:srgbClr val="37864A"/>
    <a:srgbClr val="328196"/>
    <a:srgbClr val="839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97436" autoAdjust="0"/>
  </p:normalViewPr>
  <p:slideViewPr>
    <p:cSldViewPr snapToGrid="0">
      <p:cViewPr>
        <p:scale>
          <a:sx n="66" d="100"/>
          <a:sy n="66" d="100"/>
        </p:scale>
        <p:origin x="-111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cmcgrew\Local%20Settings\Temporary%20Internet%20Files\Content.Outlook\J9T230QE\Tables%20for%20Employment%20and%20Earnings%20KA%20updates%206%2025.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Ofmdcoly007\GWU\FC\ERDC\Projects_or_Topics\HS_Grad_Followup\2008-09\Selected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carolj\My%20Documents\Visual%20Foxpro%20Projects\bachca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CAROLJ\My%20Documents\Visual%20Foxpro%20Projects\tablesforworkforcebrief.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G:\jeff\newremedial_0314_1110.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G:\jeff\newremedial_0314_1110.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jeff\newremedial_0314_111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6542823405914"/>
          <c:y val="6.2737492178491047E-2"/>
          <c:w val="0.86932243177509427"/>
          <c:h val="0.85685965981996615"/>
        </c:manualLayout>
      </c:layout>
      <c:barChart>
        <c:barDir val="col"/>
        <c:grouping val="clustered"/>
        <c:varyColors val="0"/>
        <c:ser>
          <c:idx val="0"/>
          <c:order val="0"/>
          <c:tx>
            <c:strRef>
              <c:f>'[Tables for Employment and Earnings KA updates 6 25.xls]Sheet1'!$E$4</c:f>
              <c:strCache>
                <c:ptCount val="1"/>
                <c:pt idx="0">
                  <c:v>All Worker Median Salary</c:v>
                </c:pt>
              </c:strCache>
            </c:strRef>
          </c:tx>
          <c:invertIfNegative val="0"/>
          <c:dLbls>
            <c:numFmt formatCode="&quot;$&quot;#,##0" sourceLinked="0"/>
            <c:showLegendKey val="0"/>
            <c:showVal val="1"/>
            <c:showCatName val="0"/>
            <c:showSerName val="0"/>
            <c:showPercent val="0"/>
            <c:showBubbleSize val="0"/>
            <c:showLeaderLines val="0"/>
          </c:dLbls>
          <c:cat>
            <c:strRef>
              <c:f>'[Tables for Employment and Earnings KA updates 6 25.xls]Sheet1'!$A$5,'[Tables for Employment and Earnings KA updates 6 25.xls]Sheet1'!$A$6:$A$12</c:f>
              <c:strCache>
                <c:ptCount val="8"/>
                <c:pt idx="0">
                  <c:v>Certificate</c:v>
                </c:pt>
                <c:pt idx="1">
                  <c:v>Diploma</c:v>
                </c:pt>
                <c:pt idx="2">
                  <c:v>Associate</c:v>
                </c:pt>
                <c:pt idx="3">
                  <c:v>Bachelor</c:v>
                </c:pt>
                <c:pt idx="4">
                  <c:v>Master's</c:v>
                </c:pt>
                <c:pt idx="5">
                  <c:v>Specialist</c:v>
                </c:pt>
                <c:pt idx="6">
                  <c:v>Doctoral</c:v>
                </c:pt>
                <c:pt idx="7">
                  <c:v>Professional</c:v>
                </c:pt>
              </c:strCache>
            </c:strRef>
          </c:cat>
          <c:val>
            <c:numRef>
              <c:f>'[Tables for Employment and Earnings KA updates 6 25.xls]Sheet1'!$E$5,'[Tables for Employment and Earnings KA updates 6 25.xls]Sheet1'!$E$6:$E$12</c:f>
              <c:numCache>
                <c:formatCode>"$"#,##0.00</c:formatCode>
                <c:ptCount val="8"/>
                <c:pt idx="0">
                  <c:v>23117</c:v>
                </c:pt>
                <c:pt idx="1">
                  <c:v>33250</c:v>
                </c:pt>
                <c:pt idx="2">
                  <c:v>33215</c:v>
                </c:pt>
                <c:pt idx="3">
                  <c:v>37265</c:v>
                </c:pt>
                <c:pt idx="4">
                  <c:v>49303</c:v>
                </c:pt>
                <c:pt idx="5">
                  <c:v>51222</c:v>
                </c:pt>
                <c:pt idx="6">
                  <c:v>58973.5</c:v>
                </c:pt>
                <c:pt idx="7">
                  <c:v>72500</c:v>
                </c:pt>
              </c:numCache>
            </c:numRef>
          </c:val>
        </c:ser>
        <c:dLbls>
          <c:showLegendKey val="0"/>
          <c:showVal val="0"/>
          <c:showCatName val="0"/>
          <c:showSerName val="0"/>
          <c:showPercent val="0"/>
          <c:showBubbleSize val="0"/>
        </c:dLbls>
        <c:gapWidth val="150"/>
        <c:axId val="81897344"/>
        <c:axId val="81898880"/>
      </c:barChart>
      <c:catAx>
        <c:axId val="81897344"/>
        <c:scaling>
          <c:orientation val="minMax"/>
        </c:scaling>
        <c:delete val="0"/>
        <c:axPos val="b"/>
        <c:numFmt formatCode="General" sourceLinked="1"/>
        <c:majorTickMark val="out"/>
        <c:minorTickMark val="none"/>
        <c:tickLblPos val="nextTo"/>
        <c:txPr>
          <a:bodyPr/>
          <a:lstStyle/>
          <a:p>
            <a:pPr>
              <a:defRPr sz="1200" baseline="0"/>
            </a:pPr>
            <a:endParaRPr lang="en-US"/>
          </a:p>
        </c:txPr>
        <c:crossAx val="81898880"/>
        <c:crosses val="autoZero"/>
        <c:auto val="1"/>
        <c:lblAlgn val="ctr"/>
        <c:lblOffset val="100"/>
        <c:noMultiLvlLbl val="0"/>
      </c:catAx>
      <c:valAx>
        <c:axId val="81898880"/>
        <c:scaling>
          <c:orientation val="minMax"/>
        </c:scaling>
        <c:delete val="0"/>
        <c:axPos val="l"/>
        <c:majorGridlines/>
        <c:numFmt formatCode="&quot;$&quot;#,##0" sourceLinked="0"/>
        <c:majorTickMark val="out"/>
        <c:minorTickMark val="none"/>
        <c:tickLblPos val="nextTo"/>
        <c:txPr>
          <a:bodyPr/>
          <a:lstStyle/>
          <a:p>
            <a:pPr>
              <a:defRPr sz="1400" baseline="0"/>
            </a:pPr>
            <a:endParaRPr lang="en-US"/>
          </a:p>
        </c:txPr>
        <c:crossAx val="81897344"/>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29890408894378"/>
          <c:y val="8.9927508543788476E-2"/>
          <c:w val="0.78256954585168803"/>
          <c:h val="0.79461341091939952"/>
        </c:manualLayout>
      </c:layout>
      <c:barChart>
        <c:barDir val="col"/>
        <c:grouping val="percentStacked"/>
        <c:varyColors val="0"/>
        <c:ser>
          <c:idx val="1"/>
          <c:order val="0"/>
          <c:tx>
            <c:strRef>
              <c:f>Sheet1!$C$1</c:f>
              <c:strCache>
                <c:ptCount val="1"/>
                <c:pt idx="0">
                  <c:v>Washington CTC</c:v>
                </c:pt>
              </c:strCache>
            </c:strRef>
          </c:tx>
          <c:invertIfNegative val="0"/>
          <c:dLbls>
            <c:dLbl>
              <c:idx val="0"/>
              <c:tx>
                <c:rich>
                  <a:bodyPr/>
                  <a:lstStyle/>
                  <a:p>
                    <a:r>
                      <a:rPr lang="en-US" sz="1100" smtClean="0"/>
                      <a:t>3</a:t>
                    </a:r>
                    <a:r>
                      <a:rPr lang="en-US" smtClean="0"/>
                      <a:t>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sz="1100" smtClean="0"/>
                      <a:t>3</a:t>
                    </a:r>
                    <a:r>
                      <a:rPr lang="en-US" smtClean="0"/>
                      <a:t>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tx>
                <c:rich>
                  <a:bodyPr/>
                  <a:lstStyle/>
                  <a:p>
                    <a:r>
                      <a:rPr lang="en-US" sz="1100" smtClean="0"/>
                      <a:t>3</a:t>
                    </a:r>
                    <a:r>
                      <a:rPr lang="en-US" smtClean="0"/>
                      <a:t>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Low-Income </c:v>
                </c:pt>
                <c:pt idx="1">
                  <c:v>Not Low-Income</c:v>
                </c:pt>
                <c:pt idx="2">
                  <c:v>Total</c:v>
                </c:pt>
              </c:strCache>
            </c:strRef>
          </c:cat>
          <c:val>
            <c:numRef>
              <c:f>Sheet1!$C$2:$C$4</c:f>
              <c:numCache>
                <c:formatCode>0.0%</c:formatCode>
                <c:ptCount val="3"/>
                <c:pt idx="0">
                  <c:v>0.31300000000000061</c:v>
                </c:pt>
                <c:pt idx="1">
                  <c:v>0.31300000000000061</c:v>
                </c:pt>
                <c:pt idx="2">
                  <c:v>0.31300000000000061</c:v>
                </c:pt>
              </c:numCache>
            </c:numRef>
          </c:val>
        </c:ser>
        <c:ser>
          <c:idx val="0"/>
          <c:order val="1"/>
          <c:tx>
            <c:strRef>
              <c:f>Sheet1!$B$1</c:f>
              <c:strCache>
                <c:ptCount val="1"/>
                <c:pt idx="0">
                  <c:v>Washington Public 4-year</c:v>
                </c:pt>
              </c:strCache>
            </c:strRef>
          </c:tx>
          <c:invertIfNegative val="0"/>
          <c:dLbls>
            <c:dLbl>
              <c:idx val="0"/>
              <c:tx>
                <c:rich>
                  <a:bodyPr/>
                  <a:lstStyle/>
                  <a:p>
                    <a:r>
                      <a:rPr lang="en-US" sz="1100" smtClean="0"/>
                      <a:t>1</a:t>
                    </a:r>
                    <a:r>
                      <a:rPr lang="en-US" smtClean="0"/>
                      <a:t>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sz="1100" smtClean="0"/>
                      <a:t>2</a:t>
                    </a:r>
                    <a:r>
                      <a:rPr lang="en-US" smtClean="0"/>
                      <a:t>2%</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tx>
                <c:rich>
                  <a:bodyPr/>
                  <a:lstStyle/>
                  <a:p>
                    <a:r>
                      <a:rPr lang="en-US" sz="1100" smtClean="0"/>
                      <a:t>1</a:t>
                    </a:r>
                    <a:r>
                      <a:rPr lang="en-US" smtClean="0"/>
                      <a:t>9</a:t>
                    </a:r>
                    <a:r>
                      <a:rPr lang="en-US"/>
                      <a:t>%</a:t>
                    </a:r>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Low-Income </c:v>
                </c:pt>
                <c:pt idx="1">
                  <c:v>Not Low-Income</c:v>
                </c:pt>
                <c:pt idx="2">
                  <c:v>Total</c:v>
                </c:pt>
              </c:strCache>
            </c:strRef>
          </c:cat>
          <c:val>
            <c:numRef>
              <c:f>Sheet1!$B$2:$B$4</c:f>
              <c:numCache>
                <c:formatCode>0.0%</c:formatCode>
                <c:ptCount val="3"/>
                <c:pt idx="0">
                  <c:v>0.10900000000000012</c:v>
                </c:pt>
                <c:pt idx="1">
                  <c:v>0.2160000000000003</c:v>
                </c:pt>
                <c:pt idx="2">
                  <c:v>0.18900000000000033</c:v>
                </c:pt>
              </c:numCache>
            </c:numRef>
          </c:val>
        </c:ser>
        <c:ser>
          <c:idx val="2"/>
          <c:order val="2"/>
          <c:tx>
            <c:strRef>
              <c:f>Sheet1!$D$1</c:f>
              <c:strCache>
                <c:ptCount val="1"/>
                <c:pt idx="0">
                  <c:v>Washington Private</c:v>
                </c:pt>
              </c:strCache>
            </c:strRef>
          </c:tx>
          <c:invertIfNegative val="0"/>
          <c:dLbls>
            <c:dLbl>
              <c:idx val="0"/>
              <c:tx>
                <c:rich>
                  <a:bodyPr/>
                  <a:lstStyle/>
                  <a:p>
                    <a:r>
                      <a:rPr lang="en-US" smtClean="0"/>
                      <a:t>2%</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smtClean="0"/>
                      <a:t>3%</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tx>
                <c:rich>
                  <a:bodyPr/>
                  <a:lstStyle/>
                  <a:p>
                    <a:r>
                      <a:rPr lang="en-US" smtClean="0"/>
                      <a:t>3%</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Low-Income </c:v>
                </c:pt>
                <c:pt idx="1">
                  <c:v>Not Low-Income</c:v>
                </c:pt>
                <c:pt idx="2">
                  <c:v>Total</c:v>
                </c:pt>
              </c:strCache>
            </c:strRef>
          </c:cat>
          <c:val>
            <c:numRef>
              <c:f>Sheet1!$D$2:$D$4</c:f>
              <c:numCache>
                <c:formatCode>0.0%</c:formatCode>
                <c:ptCount val="3"/>
                <c:pt idx="0">
                  <c:v>2.1999999999999999E-2</c:v>
                </c:pt>
                <c:pt idx="1">
                  <c:v>3.4000000000000002E-2</c:v>
                </c:pt>
                <c:pt idx="2">
                  <c:v>3.4000000000000002E-2</c:v>
                </c:pt>
              </c:numCache>
            </c:numRef>
          </c:val>
        </c:ser>
        <c:ser>
          <c:idx val="3"/>
          <c:order val="3"/>
          <c:tx>
            <c:strRef>
              <c:f>Sheet1!$E$1</c:f>
              <c:strCache>
                <c:ptCount val="1"/>
                <c:pt idx="0">
                  <c:v>Out of State</c:v>
                </c:pt>
              </c:strCache>
            </c:strRef>
          </c:tx>
          <c:invertIfNegative val="0"/>
          <c:dLbls>
            <c:dLbl>
              <c:idx val="0"/>
              <c:tx>
                <c:rich>
                  <a:bodyPr/>
                  <a:lstStyle/>
                  <a:p>
                    <a:r>
                      <a:rPr lang="en-US" sz="1100" smtClean="0"/>
                      <a:t>5</a:t>
                    </a:r>
                    <a:r>
                      <a:rPr lang="en-US" smtClean="0"/>
                      <a:t>%</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sz="1100" smtClean="0"/>
                      <a:t>1</a:t>
                    </a:r>
                    <a:r>
                      <a:rPr lang="en-US" smtClean="0"/>
                      <a:t>2%</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tx>
                <c:rich>
                  <a:bodyPr/>
                  <a:lstStyle/>
                  <a:p>
                    <a:r>
                      <a:rPr lang="en-US" sz="1100" smtClean="0"/>
                      <a:t>1</a:t>
                    </a:r>
                    <a:r>
                      <a:rPr lang="en-US" smtClean="0"/>
                      <a:t>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Low-Income </c:v>
                </c:pt>
                <c:pt idx="1">
                  <c:v>Not Low-Income</c:v>
                </c:pt>
                <c:pt idx="2">
                  <c:v>Total</c:v>
                </c:pt>
              </c:strCache>
            </c:strRef>
          </c:cat>
          <c:val>
            <c:numRef>
              <c:f>Sheet1!$E$2:$E$4</c:f>
              <c:numCache>
                <c:formatCode>0.0%</c:formatCode>
                <c:ptCount val="3"/>
                <c:pt idx="0">
                  <c:v>5.1999999999999998E-2</c:v>
                </c:pt>
                <c:pt idx="1">
                  <c:v>0.12400000000000012</c:v>
                </c:pt>
                <c:pt idx="2">
                  <c:v>0.10600000000000002</c:v>
                </c:pt>
              </c:numCache>
            </c:numRef>
          </c:val>
        </c:ser>
        <c:ser>
          <c:idx val="4"/>
          <c:order val="4"/>
          <c:tx>
            <c:strRef>
              <c:f>Sheet1!$F$1</c:f>
              <c:strCache>
                <c:ptCount val="1"/>
                <c:pt idx="0">
                  <c:v>Not enrolled</c:v>
                </c:pt>
              </c:strCache>
            </c:strRef>
          </c:tx>
          <c:spPr>
            <a:solidFill>
              <a:schemeClr val="bg1">
                <a:lumMod val="85000"/>
              </a:schemeClr>
            </a:solidFill>
          </c:spPr>
          <c:invertIfNegative val="0"/>
          <c:dLbls>
            <c:dLbl>
              <c:idx val="0"/>
              <c:tx>
                <c:rich>
                  <a:bodyPr/>
                  <a:lstStyle/>
                  <a:p>
                    <a:r>
                      <a:rPr lang="en-US" sz="1100" smtClean="0"/>
                      <a:t>5</a:t>
                    </a:r>
                    <a:r>
                      <a:rPr lang="en-US" smtClean="0"/>
                      <a:t>0%</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sz="1100" smtClean="0"/>
                      <a:t>3</a:t>
                    </a:r>
                    <a:r>
                      <a:rPr lang="en-US" smtClean="0"/>
                      <a:t>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2"/>
              <c:tx>
                <c:rich>
                  <a:bodyPr/>
                  <a:lstStyle/>
                  <a:p>
                    <a:r>
                      <a:rPr lang="en-US" sz="1100" smtClean="0"/>
                      <a:t>3</a:t>
                    </a:r>
                    <a:r>
                      <a:rPr lang="en-US" smtClean="0"/>
                      <a:t>6%</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Low-Income </c:v>
                </c:pt>
                <c:pt idx="1">
                  <c:v>Not Low-Income</c:v>
                </c:pt>
                <c:pt idx="2">
                  <c:v>Total</c:v>
                </c:pt>
              </c:strCache>
            </c:strRef>
          </c:cat>
          <c:val>
            <c:numRef>
              <c:f>Sheet1!$F$2:$F$4</c:f>
              <c:numCache>
                <c:formatCode>0.0%</c:formatCode>
                <c:ptCount val="3"/>
                <c:pt idx="0">
                  <c:v>0.504</c:v>
                </c:pt>
                <c:pt idx="1">
                  <c:v>0.30900000000000061</c:v>
                </c:pt>
                <c:pt idx="2">
                  <c:v>0.35800000000000032</c:v>
                </c:pt>
              </c:numCache>
            </c:numRef>
          </c:val>
        </c:ser>
        <c:dLbls>
          <c:showLegendKey val="0"/>
          <c:showVal val="0"/>
          <c:showCatName val="0"/>
          <c:showSerName val="0"/>
          <c:showPercent val="0"/>
          <c:showBubbleSize val="0"/>
        </c:dLbls>
        <c:gapWidth val="35"/>
        <c:overlap val="100"/>
        <c:axId val="120777728"/>
        <c:axId val="121680256"/>
      </c:barChart>
      <c:catAx>
        <c:axId val="120777728"/>
        <c:scaling>
          <c:orientation val="minMax"/>
        </c:scaling>
        <c:delete val="0"/>
        <c:axPos val="b"/>
        <c:numFmt formatCode="General" sourceLinked="0"/>
        <c:majorTickMark val="none"/>
        <c:minorTickMark val="none"/>
        <c:tickLblPos val="nextTo"/>
        <c:crossAx val="121680256"/>
        <c:crosses val="autoZero"/>
        <c:auto val="1"/>
        <c:lblAlgn val="ctr"/>
        <c:lblOffset val="100"/>
        <c:noMultiLvlLbl val="0"/>
      </c:catAx>
      <c:valAx>
        <c:axId val="121680256"/>
        <c:scaling>
          <c:orientation val="minMax"/>
        </c:scaling>
        <c:delete val="0"/>
        <c:axPos val="l"/>
        <c:majorGridlines>
          <c:spPr>
            <a:ln>
              <a:solidFill>
                <a:schemeClr val="bg1">
                  <a:lumMod val="75000"/>
                </a:schemeClr>
              </a:solidFill>
            </a:ln>
          </c:spPr>
        </c:majorGridlines>
        <c:numFmt formatCode="0%" sourceLinked="1"/>
        <c:majorTickMark val="out"/>
        <c:minorTickMark val="none"/>
        <c:tickLblPos val="nextTo"/>
        <c:crossAx val="120777728"/>
        <c:crosses val="autoZero"/>
        <c:crossBetween val="between"/>
        <c:majorUnit val="0.2"/>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150826541419161"/>
          <c:y val="0.10731069966917299"/>
          <c:w val="0.83409983022140954"/>
          <c:h val="0.78554863346008641"/>
        </c:manualLayout>
      </c:layout>
      <c:barChart>
        <c:barDir val="col"/>
        <c:grouping val="percentStacked"/>
        <c:varyColors val="0"/>
        <c:ser>
          <c:idx val="0"/>
          <c:order val="0"/>
          <c:tx>
            <c:strRef>
              <c:f>Sheet2!$B$1</c:f>
              <c:strCache>
                <c:ptCount val="1"/>
                <c:pt idx="0">
                  <c:v>Washington public 4-year</c:v>
                </c:pt>
              </c:strCache>
            </c:strRef>
          </c:tx>
          <c:invertIfNegative val="0"/>
          <c:dLbls>
            <c:dLbl>
              <c:idx val="0"/>
              <c:tx>
                <c:rich>
                  <a:bodyPr/>
                  <a:lstStyle/>
                  <a:p>
                    <a:r>
                      <a:rPr lang="en-US" sz="1100" smtClean="0"/>
                      <a:t>2</a:t>
                    </a:r>
                    <a:r>
                      <a:rPr lang="en-US" smtClean="0"/>
                      <a:t>2%</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sz="1100" smtClean="0"/>
                      <a:t>2</a:t>
                    </a:r>
                    <a:r>
                      <a:rPr lang="en-US" smtClean="0"/>
                      <a:t>9%</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Sheet2!$A$2:$A$3</c:f>
              <c:strCache>
                <c:ptCount val="2"/>
                <c:pt idx="0">
                  <c:v>Low Income </c:v>
                </c:pt>
                <c:pt idx="1">
                  <c:v>Total</c:v>
                </c:pt>
              </c:strCache>
            </c:strRef>
          </c:cat>
          <c:val>
            <c:numRef>
              <c:f>Sheet2!$B$2:$B$3</c:f>
              <c:numCache>
                <c:formatCode>0.0%</c:formatCode>
                <c:ptCount val="2"/>
                <c:pt idx="0">
                  <c:v>0.21910470603239476</c:v>
                </c:pt>
                <c:pt idx="1">
                  <c:v>0.29470865677508107</c:v>
                </c:pt>
              </c:numCache>
            </c:numRef>
          </c:val>
        </c:ser>
        <c:ser>
          <c:idx val="1"/>
          <c:order val="1"/>
          <c:tx>
            <c:strRef>
              <c:f>Sheet2!$C$1</c:f>
              <c:strCache>
                <c:ptCount val="1"/>
                <c:pt idx="0">
                  <c:v>Washington CTC</c:v>
                </c:pt>
              </c:strCache>
            </c:strRef>
          </c:tx>
          <c:invertIfNegative val="0"/>
          <c:dLbls>
            <c:dLbl>
              <c:idx val="0"/>
              <c:tx>
                <c:rich>
                  <a:bodyPr/>
                  <a:lstStyle/>
                  <a:p>
                    <a:r>
                      <a:rPr lang="en-US" sz="1100" smtClean="0"/>
                      <a:t>6</a:t>
                    </a:r>
                    <a:r>
                      <a:rPr lang="en-US" smtClean="0"/>
                      <a:t>3%</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sz="1100" smtClean="0"/>
                      <a:t>4</a:t>
                    </a:r>
                    <a:r>
                      <a:rPr lang="en-US" smtClean="0"/>
                      <a:t>9%</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Sheet2!$A$2:$A$3</c:f>
              <c:strCache>
                <c:ptCount val="2"/>
                <c:pt idx="0">
                  <c:v>Low Income </c:v>
                </c:pt>
                <c:pt idx="1">
                  <c:v>Total</c:v>
                </c:pt>
              </c:strCache>
            </c:strRef>
          </c:cat>
          <c:val>
            <c:numRef>
              <c:f>Sheet2!$C$2:$C$3</c:f>
              <c:numCache>
                <c:formatCode>0.0%</c:formatCode>
                <c:ptCount val="2"/>
                <c:pt idx="0">
                  <c:v>0.63167963269991867</c:v>
                </c:pt>
                <c:pt idx="1">
                  <c:v>0.48712783728014347</c:v>
                </c:pt>
              </c:numCache>
            </c:numRef>
          </c:val>
        </c:ser>
        <c:ser>
          <c:idx val="2"/>
          <c:order val="2"/>
          <c:tx>
            <c:strRef>
              <c:f>Sheet2!$D$1</c:f>
              <c:strCache>
                <c:ptCount val="1"/>
                <c:pt idx="0">
                  <c:v>Washington private</c:v>
                </c:pt>
              </c:strCache>
            </c:strRef>
          </c:tx>
          <c:invertIfNegative val="0"/>
          <c:dLbls>
            <c:dLbl>
              <c:idx val="0"/>
              <c:tx>
                <c:rich>
                  <a:bodyPr/>
                  <a:lstStyle/>
                  <a:p>
                    <a:r>
                      <a:rPr lang="en-US" sz="1100" smtClean="0"/>
                      <a:t>4</a:t>
                    </a:r>
                    <a:r>
                      <a:rPr lang="en-US" smtClean="0"/>
                      <a:t>%</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sz="1100" smtClean="0"/>
                      <a:t>5</a:t>
                    </a:r>
                    <a:r>
                      <a:rPr lang="en-US" smtClean="0"/>
                      <a:t>%</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Sheet2!$A$2:$A$3</c:f>
              <c:strCache>
                <c:ptCount val="2"/>
                <c:pt idx="0">
                  <c:v>Low Income </c:v>
                </c:pt>
                <c:pt idx="1">
                  <c:v>Total</c:v>
                </c:pt>
              </c:strCache>
            </c:strRef>
          </c:cat>
          <c:val>
            <c:numRef>
              <c:f>Sheet2!$D$2:$D$3</c:f>
              <c:numCache>
                <c:formatCode>0.0%</c:formatCode>
                <c:ptCount val="2"/>
                <c:pt idx="0">
                  <c:v>4.4254559367427615E-2</c:v>
                </c:pt>
                <c:pt idx="1">
                  <c:v>5.2741475876977501E-2</c:v>
                </c:pt>
              </c:numCache>
            </c:numRef>
          </c:val>
        </c:ser>
        <c:ser>
          <c:idx val="3"/>
          <c:order val="3"/>
          <c:tx>
            <c:strRef>
              <c:f>Sheet2!$E$1</c:f>
              <c:strCache>
                <c:ptCount val="1"/>
                <c:pt idx="0">
                  <c:v>Enrolled out of state</c:v>
                </c:pt>
              </c:strCache>
            </c:strRef>
          </c:tx>
          <c:invertIfNegative val="0"/>
          <c:dLbls>
            <c:dLbl>
              <c:idx val="0"/>
              <c:tx>
                <c:rich>
                  <a:bodyPr/>
                  <a:lstStyle/>
                  <a:p>
                    <a:r>
                      <a:rPr lang="en-US" sz="1100" smtClean="0"/>
                      <a:t>1</a:t>
                    </a:r>
                    <a:r>
                      <a:rPr lang="en-US" smtClean="0"/>
                      <a:t>1%</a:t>
                    </a:r>
                    <a:endParaRPr lang="en-US"/>
                  </a:p>
                </c:rich>
              </c:tx>
              <c:showLegendKey val="0"/>
              <c:showVal val="1"/>
              <c:showCatName val="0"/>
              <c:showSerName val="0"/>
              <c:showPercent val="0"/>
              <c:showBubbleSize val="0"/>
              <c:extLst>
                <c:ext xmlns:c15="http://schemas.microsoft.com/office/drawing/2012/chart" uri="{CE6537A1-D6FC-4f65-9D91-7224C49458BB}">
                  <c15:layout/>
                </c:ext>
              </c:extLst>
            </c:dLbl>
            <c:dLbl>
              <c:idx val="1"/>
              <c:tx>
                <c:rich>
                  <a:bodyPr/>
                  <a:lstStyle/>
                  <a:p>
                    <a:r>
                      <a:rPr lang="en-US" sz="1100" smtClean="0"/>
                      <a:t>1</a:t>
                    </a:r>
                    <a:r>
                      <a:rPr lang="en-US" smtClean="0"/>
                      <a:t>7%</a:t>
                    </a:r>
                    <a:endParaRPr lang="en-US" dirty="0"/>
                  </a:p>
                </c:rich>
              </c:tx>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a:lstStyle/>
              <a:p>
                <a:pPr>
                  <a:defRPr sz="1100">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Sheet2!$A$2:$A$3</c:f>
              <c:strCache>
                <c:ptCount val="2"/>
                <c:pt idx="0">
                  <c:v>Low Income </c:v>
                </c:pt>
                <c:pt idx="1">
                  <c:v>Total</c:v>
                </c:pt>
              </c:strCache>
            </c:strRef>
          </c:cat>
          <c:val>
            <c:numRef>
              <c:f>Sheet2!$E$2:$E$3</c:f>
              <c:numCache>
                <c:formatCode>0.0%</c:formatCode>
                <c:ptCount val="2"/>
                <c:pt idx="0">
                  <c:v>0.10496110190026818</c:v>
                </c:pt>
                <c:pt idx="1">
                  <c:v>0.16542203006780082</c:v>
                </c:pt>
              </c:numCache>
            </c:numRef>
          </c:val>
        </c:ser>
        <c:dLbls>
          <c:showLegendKey val="0"/>
          <c:showVal val="0"/>
          <c:showCatName val="0"/>
          <c:showSerName val="0"/>
          <c:showPercent val="0"/>
          <c:showBubbleSize val="0"/>
        </c:dLbls>
        <c:gapWidth val="35"/>
        <c:overlap val="100"/>
        <c:axId val="130185472"/>
        <c:axId val="130262144"/>
      </c:barChart>
      <c:catAx>
        <c:axId val="130185472"/>
        <c:scaling>
          <c:orientation val="minMax"/>
        </c:scaling>
        <c:delete val="0"/>
        <c:axPos val="b"/>
        <c:numFmt formatCode="General" sourceLinked="0"/>
        <c:majorTickMark val="none"/>
        <c:minorTickMark val="none"/>
        <c:tickLblPos val="nextTo"/>
        <c:crossAx val="130262144"/>
        <c:crosses val="autoZero"/>
        <c:auto val="1"/>
        <c:lblAlgn val="ctr"/>
        <c:lblOffset val="100"/>
        <c:noMultiLvlLbl val="0"/>
      </c:catAx>
      <c:valAx>
        <c:axId val="130262144"/>
        <c:scaling>
          <c:orientation val="minMax"/>
        </c:scaling>
        <c:delete val="0"/>
        <c:axPos val="l"/>
        <c:majorGridlines/>
        <c:numFmt formatCode="0%" sourceLinked="1"/>
        <c:majorTickMark val="out"/>
        <c:minorTickMark val="none"/>
        <c:tickLblPos val="nextTo"/>
        <c:crossAx val="130185472"/>
        <c:crosses val="autoZero"/>
        <c:crossBetween val="between"/>
        <c:majorUnit val="0.2"/>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4929227089902708"/>
          <c:y val="0.13425925925925927"/>
          <c:w val="0.82193441950164292"/>
          <c:h val="0.71536636045494117"/>
        </c:manualLayout>
      </c:layout>
      <c:barChart>
        <c:barDir val="bar"/>
        <c:grouping val="percentStacked"/>
        <c:varyColors val="0"/>
        <c:ser>
          <c:idx val="0"/>
          <c:order val="0"/>
          <c:tx>
            <c:strRef>
              <c:f>'Fig 1a'!$B$1</c:f>
              <c:strCache>
                <c:ptCount val="1"/>
                <c:pt idx="0">
                  <c:v>Employed during school year</c:v>
                </c:pt>
              </c:strCache>
            </c:strRef>
          </c:tx>
          <c:invertIfNegative val="0"/>
          <c:dLbls>
            <c:spPr>
              <a:noFill/>
              <a:ln>
                <a:noFill/>
              </a:ln>
              <a:effectLst/>
            </c:spPr>
            <c:txPr>
              <a:bodyPr/>
              <a:lstStyle/>
              <a:p>
                <a:pPr>
                  <a:defRPr sz="11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 1a'!$A$2:$A$7</c:f>
              <c:strCache>
                <c:ptCount val="6"/>
                <c:pt idx="0">
                  <c:v>GPA &lt;2.00</c:v>
                </c:pt>
                <c:pt idx="1">
                  <c:v>GPA 2.00 - 2.49</c:v>
                </c:pt>
                <c:pt idx="2">
                  <c:v>GPA 2.50 - 2.99</c:v>
                </c:pt>
                <c:pt idx="3">
                  <c:v>GPA 3.00 - 3.49</c:v>
                </c:pt>
                <c:pt idx="4">
                  <c:v>GPA 3.50 - 4.00</c:v>
                </c:pt>
                <c:pt idx="5">
                  <c:v>Total</c:v>
                </c:pt>
              </c:strCache>
            </c:strRef>
          </c:cat>
          <c:val>
            <c:numRef>
              <c:f>'Fig 1a'!$B$2:$B$7</c:f>
              <c:numCache>
                <c:formatCode>0%</c:formatCode>
                <c:ptCount val="6"/>
                <c:pt idx="0">
                  <c:v>0.55607321131447773</c:v>
                </c:pt>
                <c:pt idx="1">
                  <c:v>0.58049921996879961</c:v>
                </c:pt>
                <c:pt idx="2">
                  <c:v>0.60746982937994176</c:v>
                </c:pt>
                <c:pt idx="3">
                  <c:v>0.59413181896403422</c:v>
                </c:pt>
                <c:pt idx="4">
                  <c:v>0.51934121621621665</c:v>
                </c:pt>
                <c:pt idx="5">
                  <c:v>0.57130368510714558</c:v>
                </c:pt>
              </c:numCache>
            </c:numRef>
          </c:val>
        </c:ser>
        <c:ser>
          <c:idx val="1"/>
          <c:order val="1"/>
          <c:tx>
            <c:strRef>
              <c:f>'Fig 1a'!$C$1</c:f>
              <c:strCache>
                <c:ptCount val="1"/>
                <c:pt idx="0">
                  <c:v>Employed summer only</c:v>
                </c:pt>
              </c:strCache>
            </c:strRef>
          </c:tx>
          <c:invertIfNegative val="0"/>
          <c:dLbls>
            <c:spPr>
              <a:noFill/>
              <a:ln>
                <a:noFill/>
              </a:ln>
              <a:effectLst/>
            </c:spPr>
            <c:txPr>
              <a:bodyPr/>
              <a:lstStyle/>
              <a:p>
                <a:pPr>
                  <a:defRPr sz="1100">
                    <a:solidFill>
                      <a:schemeClr val="bg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 1a'!$A$2:$A$7</c:f>
              <c:strCache>
                <c:ptCount val="6"/>
                <c:pt idx="0">
                  <c:v>GPA &lt;2.00</c:v>
                </c:pt>
                <c:pt idx="1">
                  <c:v>GPA 2.00 - 2.49</c:v>
                </c:pt>
                <c:pt idx="2">
                  <c:v>GPA 2.50 - 2.99</c:v>
                </c:pt>
                <c:pt idx="3">
                  <c:v>GPA 3.00 - 3.49</c:v>
                </c:pt>
                <c:pt idx="4">
                  <c:v>GPA 3.50 - 4.00</c:v>
                </c:pt>
                <c:pt idx="5">
                  <c:v>Total</c:v>
                </c:pt>
              </c:strCache>
            </c:strRef>
          </c:cat>
          <c:val>
            <c:numRef>
              <c:f>'Fig 1a'!$C$2:$C$7</c:f>
              <c:numCache>
                <c:formatCode>0%</c:formatCode>
                <c:ptCount val="6"/>
                <c:pt idx="0">
                  <c:v>5.0582362728785364E-2</c:v>
                </c:pt>
                <c:pt idx="1">
                  <c:v>4.6645865834633385E-2</c:v>
                </c:pt>
                <c:pt idx="2">
                  <c:v>4.7648772367873446E-2</c:v>
                </c:pt>
                <c:pt idx="3">
                  <c:v>5.5412149371880916E-2</c:v>
                </c:pt>
                <c:pt idx="4">
                  <c:v>7.2212837837838134E-2</c:v>
                </c:pt>
                <c:pt idx="5">
                  <c:v>5.6509459338294626E-2</c:v>
                </c:pt>
              </c:numCache>
            </c:numRef>
          </c:val>
        </c:ser>
        <c:ser>
          <c:idx val="2"/>
          <c:order val="2"/>
          <c:tx>
            <c:strRef>
              <c:f>'Fig 1a'!$D$1</c:f>
              <c:strCache>
                <c:ptCount val="1"/>
                <c:pt idx="0">
                  <c:v>Not employed</c:v>
                </c:pt>
              </c:strCache>
            </c:strRef>
          </c:tx>
          <c:invertIfNegative val="0"/>
          <c:dLbls>
            <c:spPr>
              <a:noFill/>
              <a:ln>
                <a:noFill/>
              </a:ln>
              <a:effectLst/>
            </c:spPr>
            <c:txPr>
              <a:bodyPr/>
              <a:lstStyle/>
              <a:p>
                <a:pPr>
                  <a:defRPr sz="1100">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 1a'!$A$2:$A$7</c:f>
              <c:strCache>
                <c:ptCount val="6"/>
                <c:pt idx="0">
                  <c:v>GPA &lt;2.00</c:v>
                </c:pt>
                <c:pt idx="1">
                  <c:v>GPA 2.00 - 2.49</c:v>
                </c:pt>
                <c:pt idx="2">
                  <c:v>GPA 2.50 - 2.99</c:v>
                </c:pt>
                <c:pt idx="3">
                  <c:v>GPA 3.00 - 3.49</c:v>
                </c:pt>
                <c:pt idx="4">
                  <c:v>GPA 3.50 - 4.00</c:v>
                </c:pt>
                <c:pt idx="5">
                  <c:v>Total</c:v>
                </c:pt>
              </c:strCache>
            </c:strRef>
          </c:cat>
          <c:val>
            <c:numRef>
              <c:f>'Fig 1a'!$D$2:$D$7</c:f>
              <c:numCache>
                <c:formatCode>0%</c:formatCode>
                <c:ptCount val="6"/>
                <c:pt idx="0">
                  <c:v>0.39334442595673952</c:v>
                </c:pt>
                <c:pt idx="1">
                  <c:v>0.37285491419656858</c:v>
                </c:pt>
                <c:pt idx="2">
                  <c:v>0.34488139825218561</c:v>
                </c:pt>
                <c:pt idx="3">
                  <c:v>0.35045603166408601</c:v>
                </c:pt>
                <c:pt idx="4">
                  <c:v>0.40844594594594674</c:v>
                </c:pt>
                <c:pt idx="5">
                  <c:v>0.37218685555456044</c:v>
                </c:pt>
              </c:numCache>
            </c:numRef>
          </c:val>
        </c:ser>
        <c:dLbls>
          <c:showLegendKey val="0"/>
          <c:showVal val="0"/>
          <c:showCatName val="0"/>
          <c:showSerName val="0"/>
          <c:showPercent val="0"/>
          <c:showBubbleSize val="0"/>
        </c:dLbls>
        <c:gapWidth val="30"/>
        <c:overlap val="100"/>
        <c:axId val="145967744"/>
        <c:axId val="145985920"/>
      </c:barChart>
      <c:catAx>
        <c:axId val="145967744"/>
        <c:scaling>
          <c:orientation val="minMax"/>
        </c:scaling>
        <c:delete val="0"/>
        <c:axPos val="l"/>
        <c:numFmt formatCode="General" sourceLinked="0"/>
        <c:majorTickMark val="none"/>
        <c:minorTickMark val="none"/>
        <c:tickLblPos val="nextTo"/>
        <c:txPr>
          <a:bodyPr/>
          <a:lstStyle/>
          <a:p>
            <a:pPr>
              <a:defRPr sz="1100">
                <a:latin typeface="+mj-lt"/>
              </a:defRPr>
            </a:pPr>
            <a:endParaRPr lang="en-US"/>
          </a:p>
        </c:txPr>
        <c:crossAx val="145985920"/>
        <c:crosses val="autoZero"/>
        <c:auto val="1"/>
        <c:lblAlgn val="ctr"/>
        <c:lblOffset val="100"/>
        <c:noMultiLvlLbl val="0"/>
      </c:catAx>
      <c:valAx>
        <c:axId val="145985920"/>
        <c:scaling>
          <c:orientation val="minMax"/>
        </c:scaling>
        <c:delete val="0"/>
        <c:axPos val="b"/>
        <c:majorGridlines>
          <c:spPr>
            <a:ln>
              <a:solidFill>
                <a:schemeClr val="bg1">
                  <a:lumMod val="85000"/>
                </a:schemeClr>
              </a:solidFill>
            </a:ln>
          </c:spPr>
        </c:majorGridlines>
        <c:numFmt formatCode="0%" sourceLinked="1"/>
        <c:majorTickMark val="out"/>
        <c:minorTickMark val="none"/>
        <c:tickLblPos val="nextTo"/>
        <c:txPr>
          <a:bodyPr/>
          <a:lstStyle/>
          <a:p>
            <a:pPr>
              <a:defRPr sz="1100">
                <a:latin typeface="+mn-lt"/>
              </a:defRPr>
            </a:pPr>
            <a:endParaRPr lang="en-US"/>
          </a:p>
        </c:txPr>
        <c:crossAx val="145967744"/>
        <c:crosses val="autoZero"/>
        <c:crossBetween val="between"/>
      </c:valAx>
    </c:plotArea>
    <c:legend>
      <c:legendPos val="r"/>
      <c:layout>
        <c:manualLayout>
          <c:xMode val="edge"/>
          <c:yMode val="edge"/>
          <c:x val="4.9588965698536533E-2"/>
          <c:y val="1.7942475291478875E-2"/>
          <c:w val="0.91911212976312029"/>
          <c:h val="9.8373797025371634E-2"/>
        </c:manualLayout>
      </c:layout>
      <c:overlay val="0"/>
      <c:txPr>
        <a:bodyPr/>
        <a:lstStyle/>
        <a:p>
          <a:pPr>
            <a:defRPr sz="1400">
              <a:latin typeface="+mj-lt"/>
            </a:defRPr>
          </a:pPr>
          <a:endParaRPr lang="en-US"/>
        </a:p>
      </c:txPr>
    </c:legend>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3694660846439308"/>
          <c:y val="4.6557724804947388E-2"/>
          <c:w val="0.82692258958346387"/>
          <c:h val="0.74189917495372903"/>
        </c:manualLayout>
      </c:layout>
      <c:barChart>
        <c:barDir val="col"/>
        <c:grouping val="clustered"/>
        <c:varyColors val="0"/>
        <c:ser>
          <c:idx val="1"/>
          <c:order val="0"/>
          <c:tx>
            <c:strRef>
              <c:f>Sheet4!$R$104</c:f>
              <c:strCache>
                <c:ptCount val="1"/>
                <c:pt idx="0">
                  <c:v>Pre-college mathematics</c:v>
                </c:pt>
              </c:strCache>
            </c:strRef>
          </c:tx>
          <c:spPr>
            <a:solidFill>
              <a:schemeClr val="bg1">
                <a:lumMod val="75000"/>
              </a:schemeClr>
            </a:solidFill>
          </c:spPr>
          <c:invertIfNegative val="0"/>
          <c:dLbls>
            <c:numFmt formatCode="0%" sourceLinked="0"/>
            <c:spPr>
              <a:noFill/>
              <a:ln>
                <a:noFill/>
              </a:ln>
              <a:effectLst/>
            </c:spPr>
            <c:txPr>
              <a:bodyPr/>
              <a:lstStyle/>
              <a:p>
                <a:pPr>
                  <a:defRPr>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Sheet4!$P$105:$P$107</c:f>
              <c:strCache>
                <c:ptCount val="3"/>
                <c:pt idx="0">
                  <c:v>Lower-income
school</c:v>
                </c:pt>
                <c:pt idx="1">
                  <c:v>Medium-income
school</c:v>
                </c:pt>
                <c:pt idx="2">
                  <c:v>Higher-income
school</c:v>
                </c:pt>
              </c:strCache>
            </c:strRef>
          </c:cat>
          <c:val>
            <c:numRef>
              <c:f>Sheet4!$R$105:$R$107</c:f>
              <c:numCache>
                <c:formatCode>0.0%</c:formatCode>
                <c:ptCount val="3"/>
                <c:pt idx="0">
                  <c:v>0.41944801026957651</c:v>
                </c:pt>
                <c:pt idx="1">
                  <c:v>0.34761670761670771</c:v>
                </c:pt>
                <c:pt idx="2">
                  <c:v>0.27192135521811639</c:v>
                </c:pt>
              </c:numCache>
            </c:numRef>
          </c:val>
        </c:ser>
        <c:dLbls>
          <c:showLegendKey val="0"/>
          <c:showVal val="0"/>
          <c:showCatName val="0"/>
          <c:showSerName val="0"/>
          <c:showPercent val="0"/>
          <c:showBubbleSize val="0"/>
        </c:dLbls>
        <c:gapWidth val="35"/>
        <c:axId val="146025472"/>
        <c:axId val="146248448"/>
      </c:barChart>
      <c:catAx>
        <c:axId val="146025472"/>
        <c:scaling>
          <c:orientation val="minMax"/>
        </c:scaling>
        <c:delete val="0"/>
        <c:axPos val="b"/>
        <c:numFmt formatCode="General" sourceLinked="0"/>
        <c:majorTickMark val="none"/>
        <c:minorTickMark val="none"/>
        <c:tickLblPos val="nextTo"/>
        <c:txPr>
          <a:bodyPr/>
          <a:lstStyle/>
          <a:p>
            <a:pPr>
              <a:defRPr>
                <a:latin typeface="+mn-lt"/>
              </a:defRPr>
            </a:pPr>
            <a:endParaRPr lang="en-US"/>
          </a:p>
        </c:txPr>
        <c:crossAx val="146248448"/>
        <c:crosses val="autoZero"/>
        <c:auto val="1"/>
        <c:lblAlgn val="ctr"/>
        <c:lblOffset val="100"/>
        <c:noMultiLvlLbl val="0"/>
      </c:catAx>
      <c:valAx>
        <c:axId val="146248448"/>
        <c:scaling>
          <c:orientation val="minMax"/>
          <c:max val="0.60000000000000053"/>
          <c:min val="0"/>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a:latin typeface="+mn-lt"/>
              </a:defRPr>
            </a:pPr>
            <a:endParaRPr lang="en-US"/>
          </a:p>
        </c:txPr>
        <c:crossAx val="146025472"/>
        <c:crosses val="autoZero"/>
        <c:crossBetween val="between"/>
      </c:valAx>
    </c:plotArea>
    <c:plotVisOnly val="1"/>
    <c:dispBlanksAs val="gap"/>
    <c:showDLblsOverMax val="0"/>
  </c:chart>
  <c:spPr>
    <a:noFill/>
    <a:ln>
      <a:noFill/>
    </a:ln>
  </c:spPr>
  <c:txPr>
    <a:bodyPr/>
    <a:lstStyle/>
    <a:p>
      <a:pPr>
        <a:defRPr sz="1100">
          <a:latin typeface="Myriad Pro Cond"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0.16480572349009673"/>
          <c:y val="5.7044907057850702E-2"/>
          <c:w val="0.78698243123362077"/>
          <c:h val="0.72925683094394078"/>
        </c:manualLayout>
      </c:layout>
      <c:barChart>
        <c:barDir val="col"/>
        <c:grouping val="clustered"/>
        <c:varyColors val="0"/>
        <c:ser>
          <c:idx val="1"/>
          <c:order val="0"/>
          <c:tx>
            <c:strRef>
              <c:f>Sheet4!$R$19</c:f>
              <c:strCache>
                <c:ptCount val="1"/>
                <c:pt idx="0">
                  <c:v>Pre-college mathematics</c:v>
                </c:pt>
              </c:strCache>
            </c:strRef>
          </c:tx>
          <c:invertIfNegative val="0"/>
          <c:dPt>
            <c:idx val="0"/>
            <c:invertIfNegative val="0"/>
            <c:bubble3D val="0"/>
            <c:spPr>
              <a:solidFill>
                <a:srgbClr val="92D050"/>
              </a:solidFill>
            </c:spPr>
          </c:dPt>
          <c:dPt>
            <c:idx val="1"/>
            <c:invertIfNegative val="0"/>
            <c:bubble3D val="0"/>
            <c:spPr>
              <a:solidFill>
                <a:srgbClr val="7030A0"/>
              </a:solidFill>
            </c:spPr>
          </c:dPt>
          <c:dLbls>
            <c:numFmt formatCode="0%" sourceLinked="0"/>
            <c:spPr>
              <a:noFill/>
              <a:ln>
                <a:noFill/>
              </a:ln>
              <a:effectLst/>
            </c:spPr>
            <c:txPr>
              <a:bodyPr/>
              <a:lstStyle/>
              <a:p>
                <a:pPr>
                  <a:defRPr>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Sheet4!$P$20:$P$21</c:f>
              <c:strCache>
                <c:ptCount val="2"/>
                <c:pt idx="0">
                  <c:v>Students
Low-income</c:v>
                </c:pt>
                <c:pt idx="1">
                  <c:v>Students
Not low-income</c:v>
                </c:pt>
              </c:strCache>
            </c:strRef>
          </c:cat>
          <c:val>
            <c:numRef>
              <c:f>Sheet4!$R$20:$R$21</c:f>
              <c:numCache>
                <c:formatCode>0.0%</c:formatCode>
                <c:ptCount val="2"/>
                <c:pt idx="0">
                  <c:v>0.44610591900311525</c:v>
                </c:pt>
                <c:pt idx="1">
                  <c:v>0.31410413101931084</c:v>
                </c:pt>
              </c:numCache>
            </c:numRef>
          </c:val>
        </c:ser>
        <c:dLbls>
          <c:showLegendKey val="0"/>
          <c:showVal val="0"/>
          <c:showCatName val="0"/>
          <c:showSerName val="0"/>
          <c:showPercent val="0"/>
          <c:showBubbleSize val="0"/>
        </c:dLbls>
        <c:gapWidth val="30"/>
        <c:axId val="84006400"/>
        <c:axId val="84007936"/>
      </c:barChart>
      <c:catAx>
        <c:axId val="84006400"/>
        <c:scaling>
          <c:orientation val="minMax"/>
        </c:scaling>
        <c:delete val="0"/>
        <c:axPos val="b"/>
        <c:numFmt formatCode="General" sourceLinked="0"/>
        <c:majorTickMark val="none"/>
        <c:minorTickMark val="none"/>
        <c:tickLblPos val="nextTo"/>
        <c:txPr>
          <a:bodyPr/>
          <a:lstStyle/>
          <a:p>
            <a:pPr>
              <a:defRPr>
                <a:latin typeface="+mn-lt"/>
              </a:defRPr>
            </a:pPr>
            <a:endParaRPr lang="en-US"/>
          </a:p>
        </c:txPr>
        <c:crossAx val="84007936"/>
        <c:crosses val="autoZero"/>
        <c:auto val="1"/>
        <c:lblAlgn val="ctr"/>
        <c:lblOffset val="100"/>
        <c:noMultiLvlLbl val="0"/>
      </c:catAx>
      <c:valAx>
        <c:axId val="84007936"/>
        <c:scaling>
          <c:orientation val="minMax"/>
          <c:max val="0.60000000000000053"/>
          <c:min val="0"/>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a:latin typeface="+mn-lt"/>
              </a:defRPr>
            </a:pPr>
            <a:endParaRPr lang="en-US"/>
          </a:p>
        </c:txPr>
        <c:crossAx val="84006400"/>
        <c:crosses val="autoZero"/>
        <c:crossBetween val="between"/>
      </c:valAx>
    </c:plotArea>
    <c:plotVisOnly val="1"/>
    <c:dispBlanksAs val="gap"/>
    <c:showDLblsOverMax val="0"/>
  </c:chart>
  <c:spPr>
    <a:noFill/>
    <a:ln>
      <a:noFill/>
    </a:ln>
  </c:spPr>
  <c:txPr>
    <a:bodyPr/>
    <a:lstStyle/>
    <a:p>
      <a:pPr>
        <a:defRPr sz="1100">
          <a:latin typeface="Myriad Pro Cond"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manualLayout>
          <c:layoutTarget val="inner"/>
          <c:xMode val="edge"/>
          <c:yMode val="edge"/>
          <c:x val="9.4149941783593066E-2"/>
          <c:y val="5.7182558062595097E-2"/>
          <c:w val="0.88844250024302518"/>
          <c:h val="0.72793477248476712"/>
        </c:manualLayout>
      </c:layout>
      <c:barChart>
        <c:barDir val="col"/>
        <c:grouping val="clustered"/>
        <c:varyColors val="0"/>
        <c:ser>
          <c:idx val="1"/>
          <c:order val="0"/>
          <c:tx>
            <c:strRef>
              <c:f>Sheet4!$S$122</c:f>
              <c:strCache>
                <c:ptCount val="1"/>
                <c:pt idx="0">
                  <c:v>Pre-college mathematics</c:v>
                </c:pt>
              </c:strCache>
            </c:strRef>
          </c:tx>
          <c:invertIfNegative val="0"/>
          <c:dPt>
            <c:idx val="0"/>
            <c:invertIfNegative val="0"/>
            <c:bubble3D val="0"/>
            <c:spPr>
              <a:solidFill>
                <a:srgbClr val="92D050"/>
              </a:solidFill>
            </c:spPr>
          </c:dPt>
          <c:dPt>
            <c:idx val="1"/>
            <c:invertIfNegative val="0"/>
            <c:bubble3D val="0"/>
            <c:spPr>
              <a:solidFill>
                <a:srgbClr val="92D050"/>
              </a:solidFill>
            </c:spPr>
          </c:dPt>
          <c:dPt>
            <c:idx val="2"/>
            <c:invertIfNegative val="0"/>
            <c:bubble3D val="0"/>
            <c:spPr>
              <a:solidFill>
                <a:srgbClr val="92D050"/>
              </a:solidFill>
            </c:spPr>
          </c:dPt>
          <c:dPt>
            <c:idx val="3"/>
            <c:invertIfNegative val="0"/>
            <c:bubble3D val="0"/>
            <c:spPr>
              <a:solidFill>
                <a:srgbClr val="7030A0"/>
              </a:solidFill>
            </c:spPr>
          </c:dPt>
          <c:dPt>
            <c:idx val="4"/>
            <c:invertIfNegative val="0"/>
            <c:bubble3D val="0"/>
            <c:spPr>
              <a:solidFill>
                <a:srgbClr val="7030A0"/>
              </a:solidFill>
            </c:spPr>
          </c:dPt>
          <c:dPt>
            <c:idx val="5"/>
            <c:invertIfNegative val="0"/>
            <c:bubble3D val="0"/>
            <c:spPr>
              <a:solidFill>
                <a:srgbClr val="7030A0"/>
              </a:solidFill>
            </c:spPr>
          </c:dPt>
          <c:dLbls>
            <c:numFmt formatCode="0%" sourceLinked="0"/>
            <c:spPr>
              <a:noFill/>
              <a:ln>
                <a:noFill/>
              </a:ln>
              <a:effectLst/>
            </c:spPr>
            <c:txPr>
              <a:bodyPr/>
              <a:lstStyle/>
              <a:p>
                <a:pPr>
                  <a:defRPr>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multiLvlStrRef>
              <c:f>Sheet4!$P$123:$Q$128</c:f>
            </c:multiLvlStrRef>
          </c:cat>
          <c:val>
            <c:numRef>
              <c:f>Sheet4!$S$123:$S$128</c:f>
              <c:numCache>
                <c:formatCode>0.0%</c:formatCode>
                <c:ptCount val="6"/>
                <c:pt idx="0">
                  <c:v>0.47537772803581441</c:v>
                </c:pt>
                <c:pt idx="1">
                  <c:v>0.42617449664429541</c:v>
                </c:pt>
                <c:pt idx="2">
                  <c:v>0.38336520076481856</c:v>
                </c:pt>
                <c:pt idx="3">
                  <c:v>0.38482854173882952</c:v>
                </c:pt>
                <c:pt idx="4">
                  <c:v>0.33086920233695027</c:v>
                </c:pt>
                <c:pt idx="5">
                  <c:v>0.26065526239489717</c:v>
                </c:pt>
              </c:numCache>
            </c:numRef>
          </c:val>
        </c:ser>
        <c:dLbls>
          <c:showLegendKey val="0"/>
          <c:showVal val="0"/>
          <c:showCatName val="0"/>
          <c:showSerName val="0"/>
          <c:showPercent val="0"/>
          <c:showBubbleSize val="0"/>
        </c:dLbls>
        <c:gapWidth val="35"/>
        <c:axId val="145896960"/>
        <c:axId val="145898496"/>
      </c:barChart>
      <c:catAx>
        <c:axId val="145896960"/>
        <c:scaling>
          <c:orientation val="minMax"/>
        </c:scaling>
        <c:delete val="0"/>
        <c:axPos val="b"/>
        <c:majorTickMark val="none"/>
        <c:minorTickMark val="none"/>
        <c:tickLblPos val="nextTo"/>
        <c:txPr>
          <a:bodyPr/>
          <a:lstStyle/>
          <a:p>
            <a:pPr>
              <a:defRPr sz="1050">
                <a:latin typeface="+mn-lt"/>
              </a:defRPr>
            </a:pPr>
            <a:endParaRPr lang="en-US"/>
          </a:p>
        </c:txPr>
        <c:crossAx val="145898496"/>
        <c:crosses val="autoZero"/>
        <c:auto val="1"/>
        <c:lblAlgn val="ctr"/>
        <c:lblOffset val="100"/>
        <c:noMultiLvlLbl val="0"/>
      </c:catAx>
      <c:valAx>
        <c:axId val="145898496"/>
        <c:scaling>
          <c:orientation val="minMax"/>
          <c:max val="0.60000000000000053"/>
          <c:min val="0"/>
        </c:scaling>
        <c:delete val="0"/>
        <c:axPos val="l"/>
        <c:majorGridlines>
          <c:spPr>
            <a:ln>
              <a:solidFill>
                <a:schemeClr val="bg1">
                  <a:lumMod val="85000"/>
                </a:schemeClr>
              </a:solidFill>
            </a:ln>
          </c:spPr>
        </c:majorGridlines>
        <c:numFmt formatCode="0%" sourceLinked="0"/>
        <c:majorTickMark val="out"/>
        <c:minorTickMark val="none"/>
        <c:tickLblPos val="nextTo"/>
        <c:txPr>
          <a:bodyPr/>
          <a:lstStyle/>
          <a:p>
            <a:pPr>
              <a:defRPr>
                <a:latin typeface="+mn-lt"/>
              </a:defRPr>
            </a:pPr>
            <a:endParaRPr lang="en-US"/>
          </a:p>
        </c:txPr>
        <c:crossAx val="145896960"/>
        <c:crosses val="autoZero"/>
        <c:crossBetween val="between"/>
      </c:valAx>
    </c:plotArea>
    <c:plotVisOnly val="1"/>
    <c:dispBlanksAs val="gap"/>
    <c:showDLblsOverMax val="0"/>
  </c:chart>
  <c:spPr>
    <a:noFill/>
    <a:ln>
      <a:noFill/>
    </a:ln>
  </c:spPr>
  <c:txPr>
    <a:bodyPr/>
    <a:lstStyle/>
    <a:p>
      <a:pPr>
        <a:defRPr sz="1100">
          <a:latin typeface="Myriad Pro Cond" pitchFamily="34" charset="0"/>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0.12</cdr:x>
      <cdr:y>0.52101</cdr:y>
    </cdr:from>
    <cdr:to>
      <cdr:x>0.21457</cdr:x>
      <cdr:y>0.76618</cdr:y>
    </cdr:to>
    <cdr:sp macro="" textlink="">
      <cdr:nvSpPr>
        <cdr:cNvPr id="2" name="TextBox 1"/>
        <cdr:cNvSpPr txBox="1"/>
      </cdr:nvSpPr>
      <cdr:spPr>
        <a:xfrm xmlns:a="http://schemas.openxmlformats.org/drawingml/2006/main">
          <a:off x="771525" y="1275393"/>
          <a:ext cx="608026" cy="600164"/>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pPr algn="ctr"/>
          <a:r>
            <a:rPr lang="en-US" sz="1100" dirty="0">
              <a:solidFill>
                <a:sysClr val="windowText" lastClr="000000"/>
              </a:solidFill>
            </a:rPr>
            <a:t>Lower-</a:t>
          </a:r>
        </a:p>
        <a:p xmlns:a="http://schemas.openxmlformats.org/drawingml/2006/main">
          <a:pPr algn="ctr"/>
          <a:r>
            <a:rPr lang="en-US" sz="1100" dirty="0">
              <a:solidFill>
                <a:sysClr val="windowText" lastClr="000000"/>
              </a:solidFill>
            </a:rPr>
            <a:t>income</a:t>
          </a:r>
        </a:p>
        <a:p xmlns:a="http://schemas.openxmlformats.org/drawingml/2006/main">
          <a:pPr algn="ctr"/>
          <a:r>
            <a:rPr lang="en-US" sz="1100" dirty="0">
              <a:solidFill>
                <a:sysClr val="windowText" lastClr="000000"/>
              </a:solidFill>
            </a:rPr>
            <a:t>school</a:t>
          </a:r>
        </a:p>
      </cdr:txBody>
    </cdr:sp>
  </cdr:relSizeAnchor>
  <cdr:relSizeAnchor xmlns:cdr="http://schemas.openxmlformats.org/drawingml/2006/chartDrawing">
    <cdr:from>
      <cdr:x>0.55704</cdr:x>
      <cdr:y>0.52101</cdr:y>
    </cdr:from>
    <cdr:to>
      <cdr:x>0.65161</cdr:x>
      <cdr:y>0.70011</cdr:y>
    </cdr:to>
    <cdr:sp macro="" textlink="">
      <cdr:nvSpPr>
        <cdr:cNvPr id="3" name="TextBox 1"/>
        <cdr:cNvSpPr txBox="1"/>
      </cdr:nvSpPr>
      <cdr:spPr>
        <a:xfrm xmlns:a="http://schemas.openxmlformats.org/drawingml/2006/main">
          <a:off x="3581400" y="1771650"/>
          <a:ext cx="608052" cy="609013"/>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solidFill>
                <a:schemeClr val="bg1"/>
              </a:solidFill>
            </a:rPr>
            <a:t>Lower-</a:t>
          </a:r>
        </a:p>
        <a:p xmlns:a="http://schemas.openxmlformats.org/drawingml/2006/main">
          <a:pPr algn="ctr"/>
          <a:r>
            <a:rPr lang="en-US" sz="1100">
              <a:solidFill>
                <a:schemeClr val="bg1"/>
              </a:solidFill>
            </a:rPr>
            <a:t>income</a:t>
          </a:r>
        </a:p>
        <a:p xmlns:a="http://schemas.openxmlformats.org/drawingml/2006/main">
          <a:pPr algn="ctr"/>
          <a:r>
            <a:rPr lang="en-US" sz="1100">
              <a:solidFill>
                <a:schemeClr val="bg1"/>
              </a:solidFill>
            </a:rPr>
            <a:t>school</a:t>
          </a:r>
        </a:p>
      </cdr:txBody>
    </cdr:sp>
  </cdr:relSizeAnchor>
  <cdr:relSizeAnchor xmlns:cdr="http://schemas.openxmlformats.org/drawingml/2006/chartDrawing">
    <cdr:from>
      <cdr:x>0.26519</cdr:x>
      <cdr:y>0.52101</cdr:y>
    </cdr:from>
    <cdr:to>
      <cdr:x>0.36344</cdr:x>
      <cdr:y>0.70011</cdr:y>
    </cdr:to>
    <cdr:sp macro="" textlink="">
      <cdr:nvSpPr>
        <cdr:cNvPr id="4" name="TextBox 1"/>
        <cdr:cNvSpPr txBox="1"/>
      </cdr:nvSpPr>
      <cdr:spPr>
        <a:xfrm xmlns:a="http://schemas.openxmlformats.org/drawingml/2006/main">
          <a:off x="1704975" y="1771650"/>
          <a:ext cx="631711" cy="609013"/>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solidFill>
                <a:sysClr val="windowText" lastClr="000000"/>
              </a:solidFill>
            </a:rPr>
            <a:t>Middle-</a:t>
          </a:r>
        </a:p>
        <a:p xmlns:a="http://schemas.openxmlformats.org/drawingml/2006/main">
          <a:pPr algn="ctr"/>
          <a:r>
            <a:rPr lang="en-US" sz="1100">
              <a:solidFill>
                <a:sysClr val="windowText" lastClr="000000"/>
              </a:solidFill>
            </a:rPr>
            <a:t>income</a:t>
          </a:r>
        </a:p>
        <a:p xmlns:a="http://schemas.openxmlformats.org/drawingml/2006/main">
          <a:pPr algn="ctr"/>
          <a:r>
            <a:rPr lang="en-US" sz="1100">
              <a:solidFill>
                <a:sysClr val="windowText" lastClr="000000"/>
              </a:solidFill>
            </a:rPr>
            <a:t>school</a:t>
          </a:r>
        </a:p>
      </cdr:txBody>
    </cdr:sp>
  </cdr:relSizeAnchor>
  <cdr:relSizeAnchor xmlns:cdr="http://schemas.openxmlformats.org/drawingml/2006/chartDrawing">
    <cdr:from>
      <cdr:x>0.70222</cdr:x>
      <cdr:y>0.52101</cdr:y>
    </cdr:from>
    <cdr:to>
      <cdr:x>0.80048</cdr:x>
      <cdr:y>0.70011</cdr:y>
    </cdr:to>
    <cdr:sp macro="" textlink="">
      <cdr:nvSpPr>
        <cdr:cNvPr id="5" name="TextBox 1"/>
        <cdr:cNvSpPr txBox="1"/>
      </cdr:nvSpPr>
      <cdr:spPr>
        <a:xfrm xmlns:a="http://schemas.openxmlformats.org/drawingml/2006/main">
          <a:off x="4514850" y="1771650"/>
          <a:ext cx="631711" cy="609013"/>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solidFill>
                <a:schemeClr val="bg1"/>
              </a:solidFill>
            </a:rPr>
            <a:t>Middle-</a:t>
          </a:r>
        </a:p>
        <a:p xmlns:a="http://schemas.openxmlformats.org/drawingml/2006/main">
          <a:pPr algn="ctr"/>
          <a:r>
            <a:rPr lang="en-US" sz="1100">
              <a:solidFill>
                <a:schemeClr val="bg1"/>
              </a:solidFill>
            </a:rPr>
            <a:t>income</a:t>
          </a:r>
        </a:p>
        <a:p xmlns:a="http://schemas.openxmlformats.org/drawingml/2006/main">
          <a:pPr algn="ctr"/>
          <a:r>
            <a:rPr lang="en-US" sz="1100">
              <a:solidFill>
                <a:schemeClr val="bg1"/>
              </a:solidFill>
            </a:rPr>
            <a:t>school</a:t>
          </a:r>
        </a:p>
      </cdr:txBody>
    </cdr:sp>
  </cdr:relSizeAnchor>
  <cdr:relSizeAnchor xmlns:cdr="http://schemas.openxmlformats.org/drawingml/2006/chartDrawing">
    <cdr:from>
      <cdr:x>0.41185</cdr:x>
      <cdr:y>0.52101</cdr:y>
    </cdr:from>
    <cdr:to>
      <cdr:x>0.51011</cdr:x>
      <cdr:y>0.70011</cdr:y>
    </cdr:to>
    <cdr:sp macro="" textlink="">
      <cdr:nvSpPr>
        <cdr:cNvPr id="6" name="TextBox 1"/>
        <cdr:cNvSpPr txBox="1"/>
      </cdr:nvSpPr>
      <cdr:spPr>
        <a:xfrm xmlns:a="http://schemas.openxmlformats.org/drawingml/2006/main">
          <a:off x="2647950" y="1771650"/>
          <a:ext cx="631711" cy="609013"/>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solidFill>
                <a:sysClr val="windowText" lastClr="000000"/>
              </a:solidFill>
            </a:rPr>
            <a:t>Higher-</a:t>
          </a:r>
        </a:p>
        <a:p xmlns:a="http://schemas.openxmlformats.org/drawingml/2006/main">
          <a:pPr algn="ctr"/>
          <a:r>
            <a:rPr lang="en-US" sz="1100">
              <a:solidFill>
                <a:sysClr val="windowText" lastClr="000000"/>
              </a:solidFill>
            </a:rPr>
            <a:t>income</a:t>
          </a:r>
        </a:p>
        <a:p xmlns:a="http://schemas.openxmlformats.org/drawingml/2006/main">
          <a:pPr algn="ctr"/>
          <a:r>
            <a:rPr lang="en-US" sz="1100">
              <a:solidFill>
                <a:sysClr val="windowText" lastClr="000000"/>
              </a:solidFill>
            </a:rPr>
            <a:t>school</a:t>
          </a:r>
        </a:p>
      </cdr:txBody>
    </cdr:sp>
  </cdr:relSizeAnchor>
  <cdr:relSizeAnchor xmlns:cdr="http://schemas.openxmlformats.org/drawingml/2006/chartDrawing">
    <cdr:from>
      <cdr:x>0.84889</cdr:x>
      <cdr:y>0.52101</cdr:y>
    </cdr:from>
    <cdr:to>
      <cdr:x>0.94714</cdr:x>
      <cdr:y>0.70011</cdr:y>
    </cdr:to>
    <cdr:sp macro="" textlink="">
      <cdr:nvSpPr>
        <cdr:cNvPr id="7" name="TextBox 1"/>
        <cdr:cNvSpPr txBox="1"/>
      </cdr:nvSpPr>
      <cdr:spPr>
        <a:xfrm xmlns:a="http://schemas.openxmlformats.org/drawingml/2006/main">
          <a:off x="5457825" y="1771650"/>
          <a:ext cx="631711" cy="609013"/>
        </a:xfrm>
        <a:prstGeom xmlns:a="http://schemas.openxmlformats.org/drawingml/2006/main" prst="rect">
          <a:avLst/>
        </a:prstGeom>
      </cdr:spPr>
      <cdr:txBody>
        <a:bodyPr xmlns:a="http://schemas.openxmlformats.org/drawingml/2006/main" wrap="non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100">
              <a:solidFill>
                <a:schemeClr val="bg1"/>
              </a:solidFill>
            </a:rPr>
            <a:t>Higher-</a:t>
          </a:r>
        </a:p>
        <a:p xmlns:a="http://schemas.openxmlformats.org/drawingml/2006/main">
          <a:pPr algn="ctr"/>
          <a:r>
            <a:rPr lang="en-US" sz="1100">
              <a:solidFill>
                <a:schemeClr val="bg1"/>
              </a:solidFill>
            </a:rPr>
            <a:t>income</a:t>
          </a:r>
        </a:p>
        <a:p xmlns:a="http://schemas.openxmlformats.org/drawingml/2006/main">
          <a:pPr algn="ctr"/>
          <a:r>
            <a:rPr lang="en-US" sz="1100">
              <a:solidFill>
                <a:schemeClr val="bg1"/>
              </a:solidFill>
            </a:rPr>
            <a:t>school</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1963"/>
          </a:xfrm>
          <a:prstGeom prst="rect">
            <a:avLst/>
          </a:prstGeom>
        </p:spPr>
        <p:txBody>
          <a:bodyPr vert="horz" lIns="91440" tIns="45720" rIns="91440" bIns="45720" rtlCol="0"/>
          <a:lstStyle>
            <a:lvl1pPr algn="r">
              <a:defRPr sz="1200"/>
            </a:lvl1pPr>
          </a:lstStyle>
          <a:p>
            <a:fld id="{5C55030E-A656-4BF3-9C2E-5FDFB66279D8}" type="datetimeFigureOut">
              <a:rPr lang="en-US" smtClean="0"/>
              <a:pPr/>
              <a:t>12/4/2012</a:t>
            </a:fld>
            <a:endParaRPr lang="en-US"/>
          </a:p>
        </p:txBody>
      </p:sp>
      <p:sp>
        <p:nvSpPr>
          <p:cNvPr id="4" name="Footer Placeholder 3"/>
          <p:cNvSpPr>
            <a:spLocks noGrp="1"/>
          </p:cNvSpPr>
          <p:nvPr>
            <p:ph type="ftr" sz="quarter" idx="2"/>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75684"/>
            <a:ext cx="2971800" cy="461963"/>
          </a:xfrm>
          <a:prstGeom prst="rect">
            <a:avLst/>
          </a:prstGeom>
        </p:spPr>
        <p:txBody>
          <a:bodyPr vert="horz" lIns="91440" tIns="45720" rIns="91440" bIns="45720" rtlCol="0" anchor="b"/>
          <a:lstStyle>
            <a:lvl1pPr algn="r">
              <a:defRPr sz="1200"/>
            </a:lvl1pPr>
          </a:lstStyle>
          <a:p>
            <a:fld id="{20136E86-A1A4-4DA7-A155-9AD10034284D}" type="slidenum">
              <a:rPr lang="en-US" smtClean="0"/>
              <a:pPr/>
              <a:t>‹#›</a:t>
            </a:fld>
            <a:endParaRPr lang="en-US"/>
          </a:p>
        </p:txBody>
      </p:sp>
    </p:spTree>
    <p:extLst>
      <p:ext uri="{BB962C8B-B14F-4D97-AF65-F5344CB8AC3E}">
        <p14:creationId xmlns:p14="http://schemas.microsoft.com/office/powerpoint/2010/main" val="21630269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1963"/>
          </a:xfrm>
          <a:prstGeom prst="rect">
            <a:avLst/>
          </a:prstGeom>
        </p:spPr>
        <p:txBody>
          <a:bodyPr vert="horz" lIns="91440" tIns="45720" rIns="91440" bIns="45720" rtlCol="0"/>
          <a:lstStyle>
            <a:lvl1pPr algn="r">
              <a:defRPr sz="1200"/>
            </a:lvl1pPr>
          </a:lstStyle>
          <a:p>
            <a:fld id="{AD1A7DB7-73B3-4AE0-A842-AAAEEC7C0C42}" type="datetimeFigureOut">
              <a:rPr lang="en-US" smtClean="0"/>
              <a:pPr/>
              <a:t>12/4/2012</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88644"/>
            <a:ext cx="5486400" cy="41576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5684"/>
            <a:ext cx="2971800"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75684"/>
            <a:ext cx="2971800" cy="461963"/>
          </a:xfrm>
          <a:prstGeom prst="rect">
            <a:avLst/>
          </a:prstGeom>
        </p:spPr>
        <p:txBody>
          <a:bodyPr vert="horz" lIns="91440" tIns="45720" rIns="91440" bIns="45720" rtlCol="0" anchor="b"/>
          <a:lstStyle>
            <a:lvl1pPr algn="r">
              <a:defRPr sz="1200"/>
            </a:lvl1pPr>
          </a:lstStyle>
          <a:p>
            <a:fld id="{459C58CA-12E4-4F31-9B48-6F56F73F44E1}" type="slidenum">
              <a:rPr lang="en-US" smtClean="0"/>
              <a:pPr/>
              <a:t>‹#›</a:t>
            </a:fld>
            <a:endParaRPr lang="en-US"/>
          </a:p>
        </p:txBody>
      </p:sp>
    </p:spTree>
    <p:extLst>
      <p:ext uri="{BB962C8B-B14F-4D97-AF65-F5344CB8AC3E}">
        <p14:creationId xmlns:p14="http://schemas.microsoft.com/office/powerpoint/2010/main" val="1701597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flipV="1">
            <a:off x="0" y="0"/>
            <a:ext cx="9144000" cy="6858000"/>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latin typeface="Garamond" pitchFamily="18" charset="0"/>
            </a:endParaRPr>
          </a:p>
        </p:txBody>
      </p:sp>
      <p:sp>
        <p:nvSpPr>
          <p:cNvPr id="9" name="Rectangle 8"/>
          <p:cNvSpPr/>
          <p:nvPr userDrawn="1"/>
        </p:nvSpPr>
        <p:spPr>
          <a:xfrm>
            <a:off x="1981200" y="1295400"/>
            <a:ext cx="6705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pic>
        <p:nvPicPr>
          <p:cNvPr id="15" name="Picture 14" descr="edustack.final2.jpg"/>
          <p:cNvPicPr>
            <a:picLocks noChangeAspect="1"/>
          </p:cNvPicPr>
          <p:nvPr userDrawn="1"/>
        </p:nvPicPr>
        <p:blipFill>
          <a:blip r:embed="rId2" cstate="print"/>
          <a:srcRect l="34186" t="3067" r="10274"/>
          <a:stretch>
            <a:fillRect/>
          </a:stretch>
        </p:blipFill>
        <p:spPr>
          <a:xfrm>
            <a:off x="158440" y="174905"/>
            <a:ext cx="1626010" cy="6454495"/>
          </a:xfrm>
          <a:prstGeom prst="roundRect">
            <a:avLst>
              <a:gd name="adj" fmla="val 11721"/>
            </a:avLst>
          </a:prstGeom>
        </p:spPr>
      </p:pic>
      <p:sp>
        <p:nvSpPr>
          <p:cNvPr id="11" name="Footer Placeholder 4"/>
          <p:cNvSpPr>
            <a:spLocks noGrp="1"/>
          </p:cNvSpPr>
          <p:nvPr>
            <p:ph type="ftr" sz="quarter" idx="11"/>
          </p:nvPr>
        </p:nvSpPr>
        <p:spPr>
          <a:xfrm>
            <a:off x="1916875" y="6356350"/>
            <a:ext cx="2895600" cy="365125"/>
          </a:xfrm>
        </p:spPr>
        <p:txBody>
          <a:bodyPr/>
          <a:lstStyle>
            <a:lvl1pPr algn="l">
              <a:defRPr>
                <a:solidFill>
                  <a:srgbClr val="45496B"/>
                </a:solidFill>
                <a:latin typeface="Gill Sans MT" pitchFamily="34" charset="0"/>
              </a:defRPr>
            </a:lvl1pPr>
          </a:lstStyle>
          <a:p>
            <a:r>
              <a:rPr lang="en-US" smtClean="0"/>
              <a:t>SLDS Webinar 11-29-12</a:t>
            </a:r>
            <a:endParaRPr lang="en-US" dirty="0"/>
          </a:p>
        </p:txBody>
      </p:sp>
      <p:sp>
        <p:nvSpPr>
          <p:cNvPr id="12"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Gill Sans MT" pitchFamily="34" charset="0"/>
              </a:defRPr>
            </a:lvl1pPr>
          </a:lstStyle>
          <a:p>
            <a:fld id="{78085499-22F0-4E30-BA6A-ED84175C6FDF}" type="slidenum">
              <a:rPr lang="en-US" smtClean="0"/>
              <a:pPr/>
              <a:t>‹#›</a:t>
            </a:fld>
            <a:endParaRPr lang="en-US"/>
          </a:p>
        </p:txBody>
      </p:sp>
      <p:sp>
        <p:nvSpPr>
          <p:cNvPr id="16" name="Title 1"/>
          <p:cNvSpPr txBox="1">
            <a:spLocks/>
          </p:cNvSpPr>
          <p:nvPr userDrawn="1"/>
        </p:nvSpPr>
        <p:spPr>
          <a:xfrm>
            <a:off x="1905000" y="206022"/>
            <a:ext cx="6629400" cy="715962"/>
          </a:xfrm>
          <a:prstGeom prst="rect">
            <a:avLst/>
          </a:prstGeom>
        </p:spPr>
        <p:txBody>
          <a:bodyPr vert="horz" lIns="91440" tIns="45720" rIns="91440" bIns="45720" rtlCol="0" anchor="ctr">
            <a:noAutofit/>
          </a:bodyPr>
          <a:lstStyle>
            <a:lvl1pPr algn="l">
              <a:defRPr sz="26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rgbClr val="7980A3"/>
                </a:solidFill>
                <a:effectLst/>
                <a:uLnTx/>
                <a:uFillTx/>
                <a:latin typeface="Gill Sans MT" pitchFamily="34" charset="0"/>
                <a:ea typeface="+mj-ea"/>
                <a:cs typeface="+mj-cs"/>
              </a:rPr>
              <a:t>SLDS State Support Team Webinar</a:t>
            </a:r>
            <a:endParaRPr kumimoji="0" lang="en-US" sz="2400" b="0" i="0" u="none" strike="noStrike" kern="1200" cap="none" spc="0" normalizeH="0" baseline="0" noProof="0" dirty="0">
              <a:ln>
                <a:noFill/>
              </a:ln>
              <a:solidFill>
                <a:srgbClr val="7980A3"/>
              </a:solidFill>
              <a:effectLst/>
              <a:uLnTx/>
              <a:uFillTx/>
              <a:latin typeface="Gill Sans MT" pitchFamily="34" charset="0"/>
              <a:ea typeface="+mj-ea"/>
              <a:cs typeface="+mj-cs"/>
            </a:endParaRPr>
          </a:p>
        </p:txBody>
      </p:sp>
      <p:pic>
        <p:nvPicPr>
          <p:cNvPr id="10" name="Picture 9" descr="SST_logo w acronym.jpg"/>
          <p:cNvPicPr>
            <a:picLocks noChangeAspect="1"/>
          </p:cNvPicPr>
          <p:nvPr userDrawn="1"/>
        </p:nvPicPr>
        <p:blipFill>
          <a:blip r:embed="rId3" cstate="print"/>
          <a:srcRect l="5556" t="11111" r="5556" b="25333"/>
          <a:stretch>
            <a:fillRect/>
          </a:stretch>
        </p:blipFill>
        <p:spPr>
          <a:xfrm>
            <a:off x="6553200" y="357250"/>
            <a:ext cx="2133600" cy="76276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flipV="1">
            <a:off x="0" y="0"/>
            <a:ext cx="9144000" cy="6858000"/>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9" name="Rectangle 8"/>
          <p:cNvSpPr/>
          <p:nvPr userDrawn="1"/>
        </p:nvSpPr>
        <p:spPr>
          <a:xfrm>
            <a:off x="457200" y="1295400"/>
            <a:ext cx="8229600" cy="5029200"/>
          </a:xfrm>
          <a:prstGeom prst="rect">
            <a:avLst/>
          </a:prstGeom>
          <a:solidFill>
            <a:srgbClr val="F7F8FB"/>
          </a:solidFill>
          <a:ln w="15875">
            <a:solidFill>
              <a:srgbClr val="7980A3"/>
            </a:solidFill>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3" name="Content Placeholder 2"/>
          <p:cNvSpPr>
            <a:spLocks noGrp="1"/>
          </p:cNvSpPr>
          <p:nvPr>
            <p:ph idx="1"/>
          </p:nvPr>
        </p:nvSpPr>
        <p:spPr>
          <a:xfrm>
            <a:off x="609600" y="1371600"/>
            <a:ext cx="8077200" cy="4754563"/>
          </a:xfrm>
        </p:spPr>
        <p:txBody>
          <a:bodyPr/>
          <a:lstStyle>
            <a:lvl1pPr>
              <a:buFontTx/>
              <a:buNone/>
              <a:defRPr b="1">
                <a:solidFill>
                  <a:srgbClr val="45496B"/>
                </a:solidFill>
                <a:latin typeface="Gill Sans MT" pitchFamily="34" charset="0"/>
              </a:defRPr>
            </a:lvl1pPr>
            <a:lvl2pPr>
              <a:buClr>
                <a:srgbClr val="45496B"/>
              </a:buClr>
              <a:buFont typeface="Arial" pitchFamily="34" charset="0"/>
              <a:buChar char="•"/>
              <a:defRPr>
                <a:latin typeface="Gill Sans MT" pitchFamily="34" charset="0"/>
              </a:defRPr>
            </a:lvl2pPr>
            <a:lvl3pPr>
              <a:buClr>
                <a:srgbClr val="45496B"/>
              </a:buClr>
              <a:buSzPct val="75000"/>
              <a:buFont typeface="Courier New" pitchFamily="49" charset="0"/>
              <a:buChar char="o"/>
              <a:defRPr>
                <a:latin typeface="Gill Sans MT" pitchFamily="34" charset="0"/>
              </a:defRPr>
            </a:lvl3pPr>
            <a:lvl4pPr>
              <a:buClr>
                <a:srgbClr val="45496B"/>
              </a:buClr>
              <a:buSzPct val="90000"/>
              <a:defRPr>
                <a:latin typeface="Gill Sans MT" pitchFamily="34" charset="0"/>
              </a:defRPr>
            </a:lvl4pPr>
            <a:lvl5pPr>
              <a:buClr>
                <a:srgbClr val="45496B"/>
              </a:buClr>
              <a:buSzPct val="90000"/>
              <a:defRPr>
                <a:latin typeface="Gill Sans MT"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a:xfrm>
            <a:off x="381000" y="6356350"/>
            <a:ext cx="2895600" cy="365125"/>
          </a:xfrm>
        </p:spPr>
        <p:txBody>
          <a:bodyPr/>
          <a:lstStyle>
            <a:lvl1pPr algn="l">
              <a:defRPr>
                <a:solidFill>
                  <a:srgbClr val="45496B"/>
                </a:solidFill>
                <a:latin typeface="Gill Sans MT" pitchFamily="34" charset="0"/>
              </a:defRPr>
            </a:lvl1pPr>
          </a:lstStyle>
          <a:p>
            <a:r>
              <a:rPr lang="en-US" smtClean="0"/>
              <a:t>SLDS Webinar 11-29-12</a:t>
            </a:r>
            <a:endParaRPr lang="en-US"/>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Gill Sans MT" pitchFamily="34" charset="0"/>
              </a:defRPr>
            </a:lvl1pPr>
          </a:lstStyle>
          <a:p>
            <a:fld id="{78085499-22F0-4E30-BA6A-ED84175C6FDF}" type="slidenum">
              <a:rPr lang="en-US" smtClean="0"/>
              <a:pPr/>
              <a:t>‹#›</a:t>
            </a:fld>
            <a:endParaRPr lang="en-US"/>
          </a:p>
        </p:txBody>
      </p:sp>
      <p:pic>
        <p:nvPicPr>
          <p:cNvPr id="11" name="Picture 10" descr="SST_logo w acronym.jpg"/>
          <p:cNvPicPr>
            <a:picLocks noChangeAspect="1"/>
          </p:cNvPicPr>
          <p:nvPr userDrawn="1"/>
        </p:nvPicPr>
        <p:blipFill>
          <a:blip r:embed="rId2" cstate="print"/>
          <a:srcRect l="5556" t="11111" r="5556" b="25333"/>
          <a:stretch>
            <a:fillRect/>
          </a:stretch>
        </p:blipFill>
        <p:spPr>
          <a:xfrm>
            <a:off x="6553200" y="357250"/>
            <a:ext cx="2133600" cy="76276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flipV="1">
            <a:off x="0" y="0"/>
            <a:ext cx="9144000" cy="6858000"/>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5" name="Footer Placeholder 4"/>
          <p:cNvSpPr>
            <a:spLocks noGrp="1"/>
          </p:cNvSpPr>
          <p:nvPr>
            <p:ph type="ftr" sz="quarter" idx="11"/>
          </p:nvPr>
        </p:nvSpPr>
        <p:spPr>
          <a:xfrm>
            <a:off x="381000" y="6356350"/>
            <a:ext cx="2895600" cy="365125"/>
          </a:xfrm>
        </p:spPr>
        <p:txBody>
          <a:bodyPr/>
          <a:lstStyle>
            <a:lvl1pPr algn="l">
              <a:defRPr>
                <a:solidFill>
                  <a:srgbClr val="45496B"/>
                </a:solidFill>
                <a:latin typeface="Gill Sans MT" pitchFamily="34" charset="0"/>
              </a:defRPr>
            </a:lvl1pPr>
          </a:lstStyle>
          <a:p>
            <a:r>
              <a:rPr lang="en-US" smtClean="0"/>
              <a:t>SLDS Webinar 11-29-12</a:t>
            </a:r>
            <a:endParaRPr lang="en-US"/>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Gill Sans MT" pitchFamily="34" charset="0"/>
              </a:defRPr>
            </a:lvl1pPr>
          </a:lstStyle>
          <a:p>
            <a:fld id="{78085499-22F0-4E30-BA6A-ED84175C6FD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bg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381000" y="6356350"/>
            <a:ext cx="2895600" cy="365125"/>
          </a:xfrm>
        </p:spPr>
        <p:txBody>
          <a:bodyPr/>
          <a:lstStyle>
            <a:lvl1pPr algn="l">
              <a:defRPr>
                <a:solidFill>
                  <a:srgbClr val="45496B"/>
                </a:solidFill>
                <a:latin typeface="Gill Sans MT" pitchFamily="34" charset="0"/>
              </a:defRPr>
            </a:lvl1pPr>
          </a:lstStyle>
          <a:p>
            <a:r>
              <a:rPr lang="en-US" smtClean="0"/>
              <a:t>SLDS Webinar 11-29-12</a:t>
            </a:r>
            <a:endParaRPr lang="en-US"/>
          </a:p>
        </p:txBody>
      </p:sp>
      <p:sp>
        <p:nvSpPr>
          <p:cNvPr id="6" name="Slide Number Placeholder 5"/>
          <p:cNvSpPr>
            <a:spLocks noGrp="1"/>
          </p:cNvSpPr>
          <p:nvPr>
            <p:ph type="sldNum" sz="quarter" idx="12"/>
          </p:nvPr>
        </p:nvSpPr>
        <p:spPr>
          <a:xfrm>
            <a:off x="6641275" y="6356350"/>
            <a:ext cx="2133600" cy="365125"/>
          </a:xfrm>
        </p:spPr>
        <p:txBody>
          <a:bodyPr/>
          <a:lstStyle>
            <a:lvl1pPr>
              <a:defRPr>
                <a:solidFill>
                  <a:srgbClr val="45496B"/>
                </a:solidFill>
                <a:latin typeface="Gill Sans MT" pitchFamily="34" charset="0"/>
              </a:defRPr>
            </a:lvl1pPr>
          </a:lstStyle>
          <a:p>
            <a:fld id="{78085499-22F0-4E30-BA6A-ED84175C6FD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6_Title and Content">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flipV="1">
            <a:off x="0" y="0"/>
            <a:ext cx="9144000" cy="6858000"/>
          </a:xfrm>
          <a:prstGeom prst="rect">
            <a:avLst/>
          </a:prstGeom>
          <a:gradFill flip="none" rotWithShape="1">
            <a:gsLst>
              <a:gs pos="20000">
                <a:srgbClr val="45496B"/>
              </a:gs>
              <a:gs pos="30000">
                <a:srgbClr val="839F3F">
                  <a:alpha val="55000"/>
                </a:srgbClr>
              </a:gs>
              <a:gs pos="43000">
                <a:srgbClr val="328196">
                  <a:alpha val="60000"/>
                </a:srgbClr>
              </a:gs>
              <a:gs pos="57000">
                <a:srgbClr val="542E75">
                  <a:alpha val="65000"/>
                </a:srgbClr>
              </a:gs>
              <a:gs pos="70000">
                <a:srgbClr val="37864A">
                  <a:alpha val="70000"/>
                </a:srgbClr>
              </a:gs>
              <a:gs pos="80000">
                <a:srgbClr val="45496B"/>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sp>
        <p:nvSpPr>
          <p:cNvPr id="8" name="Rounded Rectangle 7"/>
          <p:cNvSpPr/>
          <p:nvPr userDrawn="1"/>
        </p:nvSpPr>
        <p:spPr>
          <a:xfrm>
            <a:off x="155448" y="152400"/>
            <a:ext cx="8839200" cy="6553200"/>
          </a:xfrm>
          <a:prstGeom prst="roundRect">
            <a:avLst>
              <a:gd name="adj" fmla="val 1085"/>
            </a:avLst>
          </a:prstGeom>
          <a:solidFill>
            <a:schemeClr val="bg1"/>
          </a:solidFill>
          <a:ln w="15875">
            <a:solidFill>
              <a:srgbClr val="7980A3"/>
            </a:solidFill>
          </a:ln>
          <a:effectLst>
            <a:outerShdw blurRad="190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a:p>
        </p:txBody>
      </p:sp>
      <p:pic>
        <p:nvPicPr>
          <p:cNvPr id="5" name="Picture 4" descr="SST_logo.jpg"/>
          <p:cNvPicPr>
            <a:picLocks noChangeAspect="1"/>
          </p:cNvPicPr>
          <p:nvPr userDrawn="1"/>
        </p:nvPicPr>
        <p:blipFill>
          <a:blip r:embed="rId2" cstate="print">
            <a:lum/>
          </a:blip>
          <a:srcRect b="26087"/>
          <a:stretch>
            <a:fillRect/>
          </a:stretch>
        </p:blipFill>
        <p:spPr>
          <a:xfrm>
            <a:off x="5410200" y="5181600"/>
            <a:ext cx="3505200" cy="1295400"/>
          </a:xfrm>
          <a:prstGeom prst="rect">
            <a:avLst/>
          </a:prstGeom>
        </p:spPr>
      </p:pic>
      <p:sp>
        <p:nvSpPr>
          <p:cNvPr id="9" name="Rectangle 8"/>
          <p:cNvSpPr/>
          <p:nvPr userDrawn="1"/>
        </p:nvSpPr>
        <p:spPr>
          <a:xfrm>
            <a:off x="5410200" y="5181600"/>
            <a:ext cx="3429000" cy="1371600"/>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SLDS Webinar 11-29-12</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085499-22F0-4E30-BA6A-ED84175C6FD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erdcdata.wa.gov/"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hyperlink" Target="http://www.erdc.wa.gov/briefs/pdf/201005.pdf" TargetMode="Externa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27.xml.rels><?xml version="1.0" encoding="UTF-8" standalone="yes"?>
<Relationships xmlns="http://schemas.openxmlformats.org/package/2006/relationships"><Relationship Id="rId2" Type="http://schemas.openxmlformats.org/officeDocument/2006/relationships/hyperlink" Target="http://www.erdc.wa.gov/datasharing/pdf/workgroup/mou_final_201109.pd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Jeff.Sellers@aemcorp.com" TargetMode="External"/><Relationship Id="rId2" Type="http://schemas.openxmlformats.org/officeDocument/2006/relationships/hyperlink" Target="mailto:Rosemary.Collins@ed.gov" TargetMode="External"/><Relationship Id="rId1" Type="http://schemas.openxmlformats.org/officeDocument/2006/relationships/slideLayout" Target="../slideLayouts/slideLayout2.xml"/><Relationship Id="rId5" Type="http://schemas.openxmlformats.org/officeDocument/2006/relationships/hyperlink" Target="mailto:carol.jenner@ofm.wa.gov" TargetMode="External"/><Relationship Id="rId4" Type="http://schemas.openxmlformats.org/officeDocument/2006/relationships/hyperlink" Target="mailto:Charles.McGrew@ky.gov"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78085499-22F0-4E30-BA6A-ED84175C6FDF}" type="slidenum">
              <a:rPr lang="en-US" smtClean="0"/>
              <a:pPr/>
              <a:t>1</a:t>
            </a:fld>
            <a:endParaRPr lang="en-US"/>
          </a:p>
        </p:txBody>
      </p:sp>
      <p:sp>
        <p:nvSpPr>
          <p:cNvPr id="4" name="TextBox 3"/>
          <p:cNvSpPr txBox="1"/>
          <p:nvPr/>
        </p:nvSpPr>
        <p:spPr>
          <a:xfrm>
            <a:off x="2286000" y="1752600"/>
            <a:ext cx="184731" cy="369332"/>
          </a:xfrm>
          <a:prstGeom prst="rect">
            <a:avLst/>
          </a:prstGeom>
          <a:noFill/>
        </p:spPr>
        <p:txBody>
          <a:bodyPr wrap="none" rtlCol="0">
            <a:spAutoFit/>
          </a:bodyPr>
          <a:lstStyle/>
          <a:p>
            <a:endParaRPr lang="en-US" dirty="0"/>
          </a:p>
        </p:txBody>
      </p:sp>
      <p:sp>
        <p:nvSpPr>
          <p:cNvPr id="5" name="Rectangle 3"/>
          <p:cNvSpPr txBox="1">
            <a:spLocks noChangeArrowheads="1"/>
          </p:cNvSpPr>
          <p:nvPr/>
        </p:nvSpPr>
        <p:spPr>
          <a:xfrm>
            <a:off x="2133600" y="1447800"/>
            <a:ext cx="6400800" cy="4800600"/>
          </a:xfrm>
          <a:prstGeom prst="rect">
            <a:avLst/>
          </a:prstGeom>
        </p:spPr>
        <p:txBody>
          <a:bodyPr>
            <a:noAutofit/>
          </a:bodyPr>
          <a:lstStyle/>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Gill Sans MT" pitchFamily="34" charset="0"/>
                <a:cs typeface="Consolas" pitchFamily="49" charset="0"/>
              </a:rPr>
              <a:t>The presentation will begin at </a:t>
            </a:r>
            <a:r>
              <a:rPr kumimoji="0" lang="en-US" b="0" i="0" u="none" strike="noStrike" kern="1200" cap="none" spc="0" normalizeH="0" baseline="0" noProof="0" dirty="0" smtClean="0">
                <a:ln>
                  <a:noFill/>
                </a:ln>
                <a:solidFill>
                  <a:schemeClr val="tx1">
                    <a:lumMod val="95000"/>
                    <a:lumOff val="5000"/>
                  </a:schemeClr>
                </a:solidFill>
                <a:effectLst/>
                <a:uLnTx/>
                <a:uFillTx/>
                <a:latin typeface="Gill Sans MT" pitchFamily="34" charset="0"/>
                <a:cs typeface="Consolas" pitchFamily="49" charset="0"/>
              </a:rPr>
              <a:t>approximately </a:t>
            </a:r>
            <a:r>
              <a:rPr lang="en-US" noProof="0" dirty="0">
                <a:solidFill>
                  <a:schemeClr val="tx1">
                    <a:lumMod val="95000"/>
                    <a:lumOff val="5000"/>
                  </a:schemeClr>
                </a:solidFill>
                <a:latin typeface="Gill Sans MT" pitchFamily="34" charset="0"/>
                <a:cs typeface="Consolas" pitchFamily="49" charset="0"/>
              </a:rPr>
              <a:t>2</a:t>
            </a:r>
            <a:r>
              <a:rPr kumimoji="0" lang="en-US" b="0" i="0" u="none" strike="noStrike" kern="1200" cap="none" spc="0" normalizeH="0" baseline="0" noProof="0" dirty="0" smtClean="0">
                <a:ln>
                  <a:noFill/>
                </a:ln>
                <a:solidFill>
                  <a:schemeClr val="tx1">
                    <a:lumMod val="95000"/>
                    <a:lumOff val="5000"/>
                  </a:schemeClr>
                </a:solidFill>
                <a:effectLst/>
                <a:uLnTx/>
                <a:uFillTx/>
                <a:latin typeface="Gill Sans MT" pitchFamily="34" charset="0"/>
                <a:cs typeface="Consolas" pitchFamily="49" charset="0"/>
              </a:rPr>
              <a:t>:00 p.m. ET</a:t>
            </a:r>
          </a:p>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b="0" i="0" u="none" strike="noStrike" kern="1200" cap="none" spc="0" normalizeH="0" baseline="0" noProof="0" dirty="0" smtClean="0">
              <a:ln>
                <a:noFill/>
              </a:ln>
              <a:solidFill>
                <a:schemeClr val="tx1"/>
              </a:solidFill>
              <a:effectLst/>
              <a:uLnTx/>
              <a:uFillTx/>
              <a:latin typeface="Gill Sans MT" pitchFamily="34" charset="0"/>
              <a:cs typeface="Consolas" pitchFamily="49" charset="0"/>
            </a:endParaRPr>
          </a:p>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Gill Sans MT" pitchFamily="34" charset="0"/>
                <a:cs typeface="Consolas" pitchFamily="49" charset="0"/>
              </a:rPr>
              <a:t>Information on joining the teleconference can be found on the “Info” tab in the upper left of this screen.  Be sure to use the “Attendee ID” number on the Info tab when dialing in to associate your name with your phone.</a:t>
            </a:r>
          </a:p>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b="0" i="0" u="none" strike="noStrike" kern="1200" cap="none" spc="0" normalizeH="0" baseline="0" noProof="0" dirty="0" smtClean="0">
              <a:ln>
                <a:noFill/>
              </a:ln>
              <a:solidFill>
                <a:schemeClr val="tx1"/>
              </a:solidFill>
              <a:effectLst/>
              <a:uLnTx/>
              <a:uFillTx/>
              <a:latin typeface="Gill Sans MT" pitchFamily="34" charset="0"/>
              <a:cs typeface="Consolas" pitchFamily="49" charset="0"/>
            </a:endParaRPr>
          </a:p>
          <a:p>
            <a:pPr marL="0" marR="0" lvl="1" indent="1588" algn="l" defTabSz="914400" rtl="0" eaLnBrk="1" fontAlgn="auto" latinLnBrk="0" hangingPunct="1">
              <a:lnSpc>
                <a:spcPct val="8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Gill Sans MT" pitchFamily="34" charset="0"/>
                <a:cs typeface="Consolas" pitchFamily="49" charset="0"/>
              </a:rPr>
              <a:t>In order to cut down on background noise, please mute your phone by dialing *6 upon entry into the meeting. </a:t>
            </a:r>
          </a:p>
          <a:p>
            <a:pPr marL="0" marR="0" lvl="1" indent="1588" algn="l" defTabSz="914400" rtl="0" eaLnBrk="1" fontAlgn="auto" latinLnBrk="0" hangingPunct="1">
              <a:lnSpc>
                <a:spcPct val="80000"/>
              </a:lnSpc>
              <a:spcBef>
                <a:spcPct val="20000"/>
              </a:spcBef>
              <a:spcAft>
                <a:spcPts val="0"/>
              </a:spcAft>
              <a:buClrTx/>
              <a:buSzTx/>
              <a:buFontTx/>
              <a:buNone/>
              <a:tabLst/>
              <a:defRPr/>
            </a:pPr>
            <a:endParaRPr kumimoji="0" lang="en-US" b="0" i="0" u="none" strike="noStrike" kern="1200" cap="none" spc="0" normalizeH="0" baseline="0" noProof="0" dirty="0" smtClean="0">
              <a:ln>
                <a:noFill/>
              </a:ln>
              <a:solidFill>
                <a:schemeClr val="tx1"/>
              </a:solidFill>
              <a:effectLst/>
              <a:uLnTx/>
              <a:uFillTx/>
              <a:latin typeface="Gill Sans MT" pitchFamily="34" charset="0"/>
              <a:cs typeface="Consolas" pitchFamily="49" charset="0"/>
            </a:endParaRPr>
          </a:p>
          <a:p>
            <a:pPr marL="0" marR="0" lvl="1" indent="1588" algn="l" defTabSz="914400" rtl="0" eaLnBrk="1" fontAlgn="auto" latinLnBrk="0" hangingPunct="1">
              <a:lnSpc>
                <a:spcPct val="80000"/>
              </a:lnSpc>
              <a:spcBef>
                <a:spcPct val="20000"/>
              </a:spcBef>
              <a:spcAft>
                <a:spcPts val="0"/>
              </a:spcAft>
              <a:buClrTx/>
              <a:buSzTx/>
              <a:buFontTx/>
              <a:buNone/>
              <a:tabLst/>
              <a:defRPr/>
            </a:pPr>
            <a:r>
              <a:rPr kumimoji="0" lang="en-US" b="0" i="0" u="none" strike="noStrike" kern="1200" cap="none" spc="0" normalizeH="0" baseline="0" noProof="0" dirty="0" smtClean="0">
                <a:ln>
                  <a:noFill/>
                </a:ln>
                <a:solidFill>
                  <a:schemeClr val="tx1"/>
                </a:solidFill>
                <a:effectLst/>
                <a:uLnTx/>
                <a:uFillTx/>
                <a:latin typeface="Gill Sans MT" pitchFamily="34" charset="0"/>
                <a:cs typeface="Consolas" pitchFamily="49" charset="0"/>
              </a:rPr>
              <a:t>During the question and answer portion of this presentation:</a:t>
            </a:r>
            <a:endParaRPr kumimoji="0" lang="en-US" sz="400" b="0" i="0" u="none" strike="noStrike" kern="1200" cap="none" spc="0" normalizeH="0" baseline="0" noProof="0" dirty="0" smtClean="0">
              <a:ln>
                <a:noFill/>
              </a:ln>
              <a:solidFill>
                <a:schemeClr val="tx1"/>
              </a:solidFill>
              <a:effectLst/>
              <a:uLnTx/>
              <a:uFillTx/>
              <a:latin typeface="Gill Sans MT" pitchFamily="34" charset="0"/>
              <a:cs typeface="Consolas" pitchFamily="49" charset="0"/>
            </a:endParaRPr>
          </a:p>
          <a:p>
            <a:pPr marL="631825" marR="0" lvl="0" indent="-3810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Gill Sans MT" pitchFamily="34" charset="0"/>
                <a:cs typeface="Consolas" pitchFamily="49" charset="0"/>
              </a:rPr>
              <a:t>You can re-enter *6 to </a:t>
            </a:r>
            <a:r>
              <a:rPr kumimoji="0" lang="en-US" b="0" i="0" u="none" strike="noStrike" kern="1200" cap="none" spc="0" normalizeH="0" baseline="0" noProof="0" dirty="0" err="1" smtClean="0">
                <a:ln>
                  <a:noFill/>
                </a:ln>
                <a:solidFill>
                  <a:schemeClr val="tx1"/>
                </a:solidFill>
                <a:effectLst/>
                <a:uLnTx/>
                <a:uFillTx/>
                <a:latin typeface="Gill Sans MT" pitchFamily="34" charset="0"/>
                <a:cs typeface="Consolas" pitchFamily="49" charset="0"/>
              </a:rPr>
              <a:t>unmute</a:t>
            </a:r>
            <a:r>
              <a:rPr kumimoji="0" lang="en-US" b="0" i="0" u="none" strike="noStrike" kern="1200" cap="none" spc="0" normalizeH="0" baseline="0" noProof="0" dirty="0" smtClean="0">
                <a:ln>
                  <a:noFill/>
                </a:ln>
                <a:solidFill>
                  <a:schemeClr val="tx1"/>
                </a:solidFill>
                <a:effectLst/>
                <a:uLnTx/>
                <a:uFillTx/>
                <a:latin typeface="Gill Sans MT" pitchFamily="34" charset="0"/>
                <a:cs typeface="Consolas" pitchFamily="49" charset="0"/>
              </a:rPr>
              <a:t> your phone and ask a question; or</a:t>
            </a:r>
          </a:p>
          <a:p>
            <a:pPr marL="631825" marR="0" lvl="0" indent="-381000" algn="l" defTabSz="914400" rtl="0" eaLnBrk="1" fontAlgn="auto" latinLnBrk="0" hangingPunct="1">
              <a:lnSpc>
                <a:spcPct val="8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chemeClr val="tx1"/>
                </a:solidFill>
                <a:effectLst/>
                <a:uLnTx/>
                <a:uFillTx/>
                <a:latin typeface="Gill Sans MT" pitchFamily="34" charset="0"/>
                <a:cs typeface="Consolas" pitchFamily="49" charset="0"/>
              </a:rPr>
              <a:t>Type your question into the Q&amp;A panel below the participant list and clicking “Send”.</a:t>
            </a:r>
            <a:endParaRPr kumimoji="0" lang="en-US" sz="2000" b="0" i="0" u="none" strike="noStrike" kern="1200" cap="none" spc="0" normalizeH="0" baseline="0" noProof="0" dirty="0" smtClean="0">
              <a:ln>
                <a:noFill/>
              </a:ln>
              <a:solidFill>
                <a:schemeClr val="tx1"/>
              </a:solidFill>
              <a:effectLst/>
              <a:uLnTx/>
              <a:uFillTx/>
              <a:latin typeface="Gill Sans MT" pitchFamily="34" charset="0"/>
              <a:cs typeface="Consolas"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1" u="none" strike="noStrike" kern="1200" cap="none" spc="0" normalizeH="0" baseline="0" noProof="0" dirty="0" smtClean="0">
              <a:ln>
                <a:noFill/>
              </a:ln>
              <a:solidFill>
                <a:schemeClr val="tx1"/>
              </a:solidFill>
              <a:effectLst/>
              <a:uLnTx/>
              <a:uFillTx/>
              <a:latin typeface="Gill Sans MT" pitchFamily="34" charset="0"/>
              <a:cs typeface="Consolas"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smtClean="0">
                <a:ln>
                  <a:noFill/>
                </a:ln>
                <a:solidFill>
                  <a:schemeClr val="tx1"/>
                </a:solidFill>
                <a:effectLst/>
                <a:uLnTx/>
                <a:uFillTx/>
                <a:latin typeface="Gill Sans MT" pitchFamily="34" charset="0"/>
                <a:cs typeface="Consolas" pitchFamily="49" charset="0"/>
              </a:rPr>
              <a:t>A copy of this presentation and a link to the recording will be shared via the SLDS website</a:t>
            </a:r>
            <a:endParaRPr kumimoji="0" lang="en-US" sz="2400" b="0" i="0" u="none" strike="noStrike" kern="1200" cap="none" spc="0" normalizeH="0" baseline="0" noProof="0" dirty="0" smtClean="0">
              <a:ln>
                <a:noFill/>
              </a:ln>
              <a:solidFill>
                <a:schemeClr val="tx1"/>
              </a:solidFill>
              <a:effectLst/>
              <a:uLnTx/>
              <a:uFillTx/>
              <a:latin typeface="Gill Sans MT" pitchFamily="34" charset="0"/>
              <a:cs typeface="Consolas" pitchFamily="49" charset="0"/>
            </a:endParaRPr>
          </a:p>
        </p:txBody>
      </p:sp>
      <p:sp>
        <p:nvSpPr>
          <p:cNvPr id="7" name="Title 1"/>
          <p:cNvSpPr txBox="1">
            <a:spLocks/>
          </p:cNvSpPr>
          <p:nvPr/>
        </p:nvSpPr>
        <p:spPr>
          <a:xfrm>
            <a:off x="1905000" y="638300"/>
            <a:ext cx="6629400"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0" u="none" strike="noStrike" kern="1200" cap="none" spc="0" normalizeH="0" baseline="0" noProof="0" dirty="0" smtClean="0">
                <a:ln>
                  <a:noFill/>
                </a:ln>
                <a:solidFill>
                  <a:srgbClr val="45496B"/>
                </a:solidFill>
                <a:effectLst/>
                <a:uLnTx/>
                <a:uFillTx/>
                <a:latin typeface="Gill Sans MT" pitchFamily="34" charset="0"/>
                <a:ea typeface="+mj-ea"/>
                <a:cs typeface="Consolas" pitchFamily="49" charset="0"/>
              </a:rPr>
              <a:t>Building a Centralized P-20 Data Warehouse</a:t>
            </a:r>
            <a:endParaRPr kumimoji="0" lang="en-US" sz="1600" b="1" i="0" u="none" strike="noStrike" kern="1200" cap="none" spc="0" normalizeH="0" baseline="0" noProof="0" dirty="0">
              <a:ln>
                <a:noFill/>
              </a:ln>
              <a:solidFill>
                <a:srgbClr val="45496B"/>
              </a:solidFill>
              <a:effectLst/>
              <a:uLnTx/>
              <a:uFillTx/>
              <a:latin typeface="Gill Sans MT" pitchFamily="34" charset="0"/>
              <a:ea typeface="+mj-ea"/>
              <a:cs typeface="Consolas" pitchFamily="49" charset="0"/>
            </a:endParaRPr>
          </a:p>
        </p:txBody>
      </p:sp>
      <p:sp>
        <p:nvSpPr>
          <p:cNvPr id="8" name="Footer Placeholder 3"/>
          <p:cNvSpPr>
            <a:spLocks noGrp="1"/>
          </p:cNvSpPr>
          <p:nvPr>
            <p:ph type="ftr" sz="quarter" idx="11"/>
          </p:nvPr>
        </p:nvSpPr>
        <p:spPr>
          <a:xfrm>
            <a:off x="1875972" y="6356350"/>
            <a:ext cx="2895600" cy="365125"/>
          </a:xfrm>
        </p:spPr>
        <p:txBody>
          <a:bodyPr/>
          <a:lstStyle/>
          <a:p>
            <a:pPr algn="l"/>
            <a:r>
              <a:rPr lang="en-US" dirty="0" smtClean="0"/>
              <a:t>SLDS Webinar 11-29-12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10</a:t>
            </a:fld>
            <a:endParaRPr lang="en-US"/>
          </a:p>
        </p:txBody>
      </p:sp>
      <p:sp>
        <p:nvSpPr>
          <p:cNvPr id="6"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smtClean="0">
                <a:solidFill>
                  <a:srgbClr val="45496B"/>
                </a:solidFill>
                <a:latin typeface="Gill Sans MT" pitchFamily="34" charset="0"/>
                <a:cs typeface="Consolas" pitchFamily="49" charset="0"/>
              </a:rPr>
              <a:t>Kentucky P-20 Data Matching Process</a:t>
            </a:r>
            <a:endParaRPr lang="en-US" sz="1800" b="1" dirty="0">
              <a:solidFill>
                <a:srgbClr val="45496B"/>
              </a:solidFill>
              <a:latin typeface="Gill Sans MT" pitchFamily="34" charset="0"/>
              <a:cs typeface="Consolas" pitchFamily="49" charset="0"/>
            </a:endParaRPr>
          </a:p>
        </p:txBody>
      </p:sp>
      <p:sp>
        <p:nvSpPr>
          <p:cNvPr id="8" name="Content Placeholder 2"/>
          <p:cNvSpPr>
            <a:spLocks noGrp="1"/>
          </p:cNvSpPr>
          <p:nvPr>
            <p:ph idx="1"/>
          </p:nvPr>
        </p:nvSpPr>
        <p:spPr>
          <a:xfrm>
            <a:off x="579581" y="1388609"/>
            <a:ext cx="8077200" cy="4754563"/>
          </a:xfrm>
        </p:spPr>
        <p:txBody>
          <a:bodyPr>
            <a:noAutofit/>
          </a:bodyPr>
          <a:lstStyle/>
          <a:p>
            <a:pPr marL="344487" indent="0">
              <a:lnSpc>
                <a:spcPct val="115000"/>
              </a:lnSpc>
              <a:spcBef>
                <a:spcPts val="0"/>
              </a:spcBef>
              <a:buClr>
                <a:srgbClr val="45496B"/>
              </a:buClr>
              <a:buSzPct val="130000"/>
              <a:defRPr/>
            </a:pPr>
            <a:endParaRPr lang="en-US" sz="1800" b="0" dirty="0" smtClean="0">
              <a:solidFill>
                <a:schemeClr val="tx2">
                  <a:lumMod val="75000"/>
                </a:schemeClr>
              </a:solidFill>
              <a:ea typeface="Calibri" pitchFamily="34" charset="0"/>
              <a:cs typeface="Calibri" pitchFamily="34" charset="0"/>
            </a:endParaRPr>
          </a:p>
          <a:p>
            <a:endParaRPr lang="en-US" sz="2000" dirty="0"/>
          </a:p>
        </p:txBody>
      </p:sp>
      <p:sp>
        <p:nvSpPr>
          <p:cNvPr id="7" name="Footer Placeholder 3"/>
          <p:cNvSpPr>
            <a:spLocks noGrp="1"/>
          </p:cNvSpPr>
          <p:nvPr>
            <p:ph type="ftr" sz="quarter" idx="11"/>
          </p:nvPr>
        </p:nvSpPr>
        <p:spPr>
          <a:xfrm>
            <a:off x="381000" y="6356350"/>
            <a:ext cx="2895600" cy="365125"/>
          </a:xfrm>
        </p:spPr>
        <p:txBody>
          <a:bodyPr/>
          <a:lstStyle/>
          <a:p>
            <a:pPr algn="l"/>
            <a:r>
              <a:rPr lang="en-US" smtClean="0"/>
              <a:t>SLDS Webinar 11-29-12</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402594287"/>
              </p:ext>
            </p:extLst>
          </p:nvPr>
        </p:nvGraphicFramePr>
        <p:xfrm>
          <a:off x="609600" y="1752600"/>
          <a:ext cx="7772400" cy="1930400"/>
        </p:xfrm>
        <a:graphic>
          <a:graphicData uri="http://schemas.openxmlformats.org/drawingml/2006/table">
            <a:tbl>
              <a:tblPr firstRow="1" bandRow="1">
                <a:tableStyleId>{5C22544A-7EE6-4342-B048-85BDC9FD1C3A}</a:tableStyleId>
              </a:tblPr>
              <a:tblGrid>
                <a:gridCol w="1554480"/>
                <a:gridCol w="1554480"/>
                <a:gridCol w="1554480"/>
                <a:gridCol w="1845945"/>
                <a:gridCol w="1263015"/>
              </a:tblGrid>
              <a:tr h="370840">
                <a:tc>
                  <a:txBody>
                    <a:bodyPr/>
                    <a:lstStyle/>
                    <a:p>
                      <a:r>
                        <a:rPr lang="en-US" dirty="0" smtClean="0"/>
                        <a:t>Last Name</a:t>
                      </a:r>
                      <a:endParaRPr lang="en-US" dirty="0"/>
                    </a:p>
                  </a:txBody>
                  <a:tcPr/>
                </a:tc>
                <a:tc>
                  <a:txBody>
                    <a:bodyPr/>
                    <a:lstStyle/>
                    <a:p>
                      <a:r>
                        <a:rPr lang="en-US" dirty="0" smtClean="0"/>
                        <a:t>First Name</a:t>
                      </a:r>
                      <a:endParaRPr lang="en-US" dirty="0"/>
                    </a:p>
                  </a:txBody>
                  <a:tcPr/>
                </a:tc>
                <a:tc>
                  <a:txBody>
                    <a:bodyPr/>
                    <a:lstStyle/>
                    <a:p>
                      <a:r>
                        <a:rPr lang="en-US" dirty="0" smtClean="0"/>
                        <a:t>DOB</a:t>
                      </a:r>
                      <a:endParaRPr lang="en-US" dirty="0"/>
                    </a:p>
                  </a:txBody>
                  <a:tcPr/>
                </a:tc>
                <a:tc>
                  <a:txBody>
                    <a:bodyPr/>
                    <a:lstStyle/>
                    <a:p>
                      <a:r>
                        <a:rPr lang="en-US" dirty="0" smtClean="0"/>
                        <a:t>SSN</a:t>
                      </a:r>
                      <a:endParaRPr lang="en-US" dirty="0"/>
                    </a:p>
                  </a:txBody>
                  <a:tcPr/>
                </a:tc>
                <a:tc>
                  <a:txBody>
                    <a:bodyPr/>
                    <a:lstStyle/>
                    <a:p>
                      <a:r>
                        <a:rPr lang="en-US" dirty="0" smtClean="0"/>
                        <a:t>Gender</a:t>
                      </a:r>
                      <a:endParaRPr lang="en-US" dirty="0"/>
                    </a:p>
                  </a:txBody>
                  <a:tcPr/>
                </a:tc>
              </a:tr>
              <a:tr h="370840">
                <a:tc>
                  <a:txBody>
                    <a:bodyPr/>
                    <a:lstStyle/>
                    <a:p>
                      <a:r>
                        <a:rPr lang="en-US" dirty="0" smtClean="0"/>
                        <a:t>Smith-Johnson</a:t>
                      </a:r>
                      <a:endParaRPr lang="en-US" dirty="0"/>
                    </a:p>
                  </a:txBody>
                  <a:tcPr/>
                </a:tc>
                <a:tc>
                  <a:txBody>
                    <a:bodyPr/>
                    <a:lstStyle/>
                    <a:p>
                      <a:r>
                        <a:rPr lang="en-US" dirty="0" smtClean="0"/>
                        <a:t>Mary</a:t>
                      </a:r>
                      <a:endParaRPr lang="en-US" dirty="0"/>
                    </a:p>
                  </a:txBody>
                  <a:tcPr/>
                </a:tc>
                <a:tc>
                  <a:txBody>
                    <a:bodyPr/>
                    <a:lstStyle/>
                    <a:p>
                      <a:r>
                        <a:rPr lang="en-US" dirty="0" smtClean="0"/>
                        <a:t>10/10/89</a:t>
                      </a:r>
                      <a:endParaRPr lang="en-US" dirty="0"/>
                    </a:p>
                  </a:txBody>
                  <a:tcPr/>
                </a:tc>
                <a:tc>
                  <a:txBody>
                    <a:bodyPr/>
                    <a:lstStyle/>
                    <a:p>
                      <a:r>
                        <a:rPr lang="en-US" dirty="0" smtClean="0"/>
                        <a:t>888-88-8888</a:t>
                      </a:r>
                      <a:endParaRPr lang="en-US" dirty="0"/>
                    </a:p>
                  </a:txBody>
                  <a:tcPr/>
                </a:tc>
                <a:tc>
                  <a:txBody>
                    <a:bodyPr/>
                    <a:lstStyle/>
                    <a:p>
                      <a:r>
                        <a:rPr lang="en-US" dirty="0" smtClean="0"/>
                        <a:t>F</a:t>
                      </a:r>
                      <a:endParaRPr lang="en-US" dirty="0"/>
                    </a:p>
                  </a:txBody>
                  <a:tcPr/>
                </a:tc>
              </a:tr>
              <a:tr h="370840">
                <a:tc>
                  <a:txBody>
                    <a:bodyPr/>
                    <a:lstStyle/>
                    <a:p>
                      <a:r>
                        <a:rPr lang="en-US" dirty="0" smtClean="0"/>
                        <a:t>Smith</a:t>
                      </a:r>
                      <a:endParaRPr lang="en-US" dirty="0"/>
                    </a:p>
                  </a:txBody>
                  <a:tcPr/>
                </a:tc>
                <a:tc>
                  <a:txBody>
                    <a:bodyPr/>
                    <a:lstStyle/>
                    <a:p>
                      <a:r>
                        <a:rPr lang="en-US" dirty="0" smtClean="0"/>
                        <a:t>M</a:t>
                      </a:r>
                      <a:endParaRPr lang="en-US" dirty="0"/>
                    </a:p>
                  </a:txBody>
                  <a:tcPr/>
                </a:tc>
                <a:tc rowSpan="2" gridSpan="3">
                  <a:txBody>
                    <a:bodyPr/>
                    <a:lstStyle/>
                    <a:p>
                      <a:r>
                        <a:rPr lang="en-US" dirty="0" smtClean="0"/>
                        <a:t>History records allow for all changes to be retained</a:t>
                      </a:r>
                      <a:r>
                        <a:rPr lang="en-US" baseline="0" dirty="0" smtClean="0"/>
                        <a:t> so we can match against any name or any SSN etc. that has been attached to a “person” etc.</a:t>
                      </a:r>
                      <a:endParaRPr lang="en-US" dirty="0"/>
                    </a:p>
                  </a:txBody>
                  <a:tcPr/>
                </a:tc>
                <a:tc rowSpan="2"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rowSpan="2" hMerge="1">
                  <a:txBody>
                    <a:bodyPr/>
                    <a:lstStyle/>
                    <a:p>
                      <a:endParaRPr lang="en-US" dirty="0"/>
                    </a:p>
                  </a:txBody>
                  <a:tcPr/>
                </a:tc>
              </a:tr>
              <a:tr h="370840">
                <a:tc>
                  <a:txBody>
                    <a:bodyPr/>
                    <a:lstStyle/>
                    <a:p>
                      <a:r>
                        <a:rPr lang="en-US" dirty="0" smtClean="0"/>
                        <a:t>Jones</a:t>
                      </a:r>
                      <a:endParaRPr lang="en-US" dirty="0"/>
                    </a:p>
                  </a:txBody>
                  <a:tcPr/>
                </a:tc>
                <a:tc>
                  <a:txBody>
                    <a:bodyPr/>
                    <a:lstStyle/>
                    <a:p>
                      <a:r>
                        <a:rPr lang="en-US" dirty="0" smtClean="0"/>
                        <a:t>Mary Jane</a:t>
                      </a:r>
                      <a:endParaRPr lang="en-US" dirty="0"/>
                    </a:p>
                  </a:txBody>
                  <a:tcPr/>
                </a:tc>
                <a:tc gridSpan="3" vMerge="1">
                  <a:txBody>
                    <a:bodyPr/>
                    <a:lstStyle/>
                    <a:p>
                      <a:endParaRPr lang="en-US" dirty="0"/>
                    </a:p>
                  </a:txBody>
                  <a:tcPr/>
                </a:tc>
                <a:tc hMerge="1"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txBody>
                  <a:tcPr/>
                </a:tc>
                <a:tc hMerge="1" vMerge="1">
                  <a:txBody>
                    <a:bodyPr/>
                    <a:lstStyle/>
                    <a:p>
                      <a:endParaRPr lang="en-US" dirty="0"/>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8448533"/>
              </p:ext>
            </p:extLst>
          </p:nvPr>
        </p:nvGraphicFramePr>
        <p:xfrm>
          <a:off x="609600" y="4419600"/>
          <a:ext cx="7772400" cy="1752600"/>
        </p:xfrm>
        <a:graphic>
          <a:graphicData uri="http://schemas.openxmlformats.org/drawingml/2006/table">
            <a:tbl>
              <a:tblPr firstRow="1" bandRow="1">
                <a:tableStyleId>{5C22544A-7EE6-4342-B048-85BDC9FD1C3A}</a:tableStyleId>
              </a:tblPr>
              <a:tblGrid>
                <a:gridCol w="1295400"/>
                <a:gridCol w="1447800"/>
                <a:gridCol w="1371600"/>
                <a:gridCol w="1066800"/>
                <a:gridCol w="1447800"/>
                <a:gridCol w="1143000"/>
              </a:tblGrid>
              <a:tr h="370840">
                <a:tc>
                  <a:txBody>
                    <a:bodyPr/>
                    <a:lstStyle/>
                    <a:p>
                      <a:r>
                        <a:rPr lang="en-US" dirty="0" smtClean="0"/>
                        <a:t>Source/</a:t>
                      </a:r>
                      <a:r>
                        <a:rPr lang="en-US" dirty="0" err="1" smtClean="0"/>
                        <a:t>Yr</a:t>
                      </a:r>
                      <a:endParaRPr lang="en-US" dirty="0"/>
                    </a:p>
                  </a:txBody>
                  <a:tcPr/>
                </a:tc>
                <a:tc>
                  <a:txBody>
                    <a:bodyPr/>
                    <a:lstStyle/>
                    <a:p>
                      <a:r>
                        <a:rPr lang="en-US" dirty="0" smtClean="0"/>
                        <a:t>Last Name</a:t>
                      </a:r>
                      <a:endParaRPr lang="en-US" dirty="0"/>
                    </a:p>
                  </a:txBody>
                  <a:tcPr/>
                </a:tc>
                <a:tc>
                  <a:txBody>
                    <a:bodyPr/>
                    <a:lstStyle/>
                    <a:p>
                      <a:r>
                        <a:rPr lang="en-US" dirty="0" smtClean="0"/>
                        <a:t>First Name</a:t>
                      </a:r>
                      <a:endParaRPr lang="en-US" dirty="0"/>
                    </a:p>
                  </a:txBody>
                  <a:tcPr/>
                </a:tc>
                <a:tc>
                  <a:txBody>
                    <a:bodyPr/>
                    <a:lstStyle/>
                    <a:p>
                      <a:r>
                        <a:rPr lang="en-US" dirty="0" smtClean="0"/>
                        <a:t>DOB</a:t>
                      </a:r>
                      <a:endParaRPr lang="en-US" dirty="0"/>
                    </a:p>
                  </a:txBody>
                  <a:tcPr/>
                </a:tc>
                <a:tc>
                  <a:txBody>
                    <a:bodyPr/>
                    <a:lstStyle/>
                    <a:p>
                      <a:r>
                        <a:rPr lang="en-US" dirty="0" smtClean="0"/>
                        <a:t>SSN</a:t>
                      </a:r>
                      <a:endParaRPr lang="en-US" dirty="0"/>
                    </a:p>
                  </a:txBody>
                  <a:tcPr/>
                </a:tc>
                <a:tc>
                  <a:txBody>
                    <a:bodyPr/>
                    <a:lstStyle/>
                    <a:p>
                      <a:r>
                        <a:rPr lang="en-US" dirty="0" smtClean="0"/>
                        <a:t>Gender</a:t>
                      </a:r>
                      <a:endParaRPr lang="en-US" dirty="0"/>
                    </a:p>
                  </a:txBody>
                  <a:tcPr/>
                </a:tc>
              </a:tr>
              <a:tr h="370840">
                <a:tc>
                  <a:txBody>
                    <a:bodyPr/>
                    <a:lstStyle/>
                    <a:p>
                      <a:r>
                        <a:rPr lang="en-US" dirty="0" smtClean="0"/>
                        <a:t>UI</a:t>
                      </a:r>
                      <a:r>
                        <a:rPr lang="en-US" baseline="0" dirty="0" smtClean="0"/>
                        <a:t> / 2012</a:t>
                      </a:r>
                      <a:endParaRPr lang="en-US" dirty="0"/>
                    </a:p>
                  </a:txBody>
                  <a:tcPr/>
                </a:tc>
                <a:tc>
                  <a:txBody>
                    <a:bodyPr/>
                    <a:lstStyle/>
                    <a:p>
                      <a:r>
                        <a:rPr lang="en-US" dirty="0" smtClean="0"/>
                        <a:t>Smith-Johnson</a:t>
                      </a:r>
                      <a:endParaRPr lang="en-US" dirty="0"/>
                    </a:p>
                  </a:txBody>
                  <a:tcPr/>
                </a:tc>
                <a:tc>
                  <a:txBody>
                    <a:bodyPr/>
                    <a:lstStyle/>
                    <a:p>
                      <a:r>
                        <a:rPr lang="en-US" dirty="0" smtClean="0"/>
                        <a:t>M</a:t>
                      </a:r>
                      <a:endParaRPr lang="en-US" dirty="0"/>
                    </a:p>
                  </a:txBody>
                  <a:tcPr/>
                </a:tc>
                <a:tc>
                  <a:txBody>
                    <a:bodyPr/>
                    <a:lstStyle/>
                    <a:p>
                      <a:r>
                        <a:rPr lang="en-US" dirty="0" smtClean="0"/>
                        <a:t>Not Collected</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888-88-8888</a:t>
                      </a:r>
                    </a:p>
                  </a:txBody>
                  <a:tcPr/>
                </a:tc>
                <a:tc>
                  <a:txBody>
                    <a:bodyPr/>
                    <a:lstStyle/>
                    <a:p>
                      <a:r>
                        <a:rPr lang="en-US" dirty="0" smtClean="0"/>
                        <a:t>Not Collected</a:t>
                      </a:r>
                      <a:endParaRPr lang="en-US" dirty="0"/>
                    </a:p>
                  </a:txBody>
                  <a:tcPr/>
                </a:tc>
              </a:tr>
              <a:tr h="370840">
                <a:tc>
                  <a:txBody>
                    <a:bodyPr/>
                    <a:lstStyle/>
                    <a:p>
                      <a:r>
                        <a:rPr lang="en-US" dirty="0" smtClean="0"/>
                        <a:t>PSE / 2010</a:t>
                      </a:r>
                      <a:endParaRPr lang="en-US" dirty="0"/>
                    </a:p>
                  </a:txBody>
                  <a:tcPr/>
                </a:tc>
                <a:tc>
                  <a:txBody>
                    <a:bodyPr/>
                    <a:lstStyle/>
                    <a:p>
                      <a:r>
                        <a:rPr lang="en-US" dirty="0" smtClean="0"/>
                        <a:t>Smith</a:t>
                      </a:r>
                      <a:endParaRPr lang="en-US" dirty="0"/>
                    </a:p>
                  </a:txBody>
                  <a:tcPr/>
                </a:tc>
                <a:tc>
                  <a:txBody>
                    <a:bodyPr/>
                    <a:lstStyle/>
                    <a:p>
                      <a:r>
                        <a:rPr lang="en-US" dirty="0" smtClean="0"/>
                        <a:t>Mary</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10/10/89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888-88-8888</a:t>
                      </a:r>
                    </a:p>
                  </a:txBody>
                  <a:tcPr/>
                </a:tc>
                <a:tc>
                  <a:txBody>
                    <a:bodyPr/>
                    <a:lstStyle/>
                    <a:p>
                      <a:r>
                        <a:rPr lang="en-US" dirty="0" smtClean="0"/>
                        <a:t>Unknown</a:t>
                      </a:r>
                      <a:endParaRPr lang="en-US" dirty="0"/>
                    </a:p>
                  </a:txBody>
                  <a:tcPr/>
                </a:tc>
              </a:tr>
              <a:tr h="370840">
                <a:tc>
                  <a:txBody>
                    <a:bodyPr/>
                    <a:lstStyle/>
                    <a:p>
                      <a:r>
                        <a:rPr lang="en-US" dirty="0" smtClean="0"/>
                        <a:t>K12</a:t>
                      </a:r>
                      <a:r>
                        <a:rPr lang="en-US" baseline="0" dirty="0" smtClean="0"/>
                        <a:t> / 2008</a:t>
                      </a:r>
                      <a:endParaRPr lang="en-US" dirty="0"/>
                    </a:p>
                  </a:txBody>
                  <a:tcPr/>
                </a:tc>
                <a:tc>
                  <a:txBody>
                    <a:bodyPr/>
                    <a:lstStyle/>
                    <a:p>
                      <a:r>
                        <a:rPr lang="en-US" dirty="0" smtClean="0"/>
                        <a:t>Jones</a:t>
                      </a:r>
                      <a:endParaRPr lang="en-US" dirty="0"/>
                    </a:p>
                  </a:txBody>
                  <a:tcPr/>
                </a:tc>
                <a:tc>
                  <a:txBody>
                    <a:bodyPr/>
                    <a:lstStyle/>
                    <a:p>
                      <a:r>
                        <a:rPr lang="en-US" dirty="0" smtClean="0"/>
                        <a:t>Mary</a:t>
                      </a:r>
                      <a:r>
                        <a:rPr lang="en-US" baseline="0" dirty="0" smtClean="0"/>
                        <a:t> Jane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10/10/89</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888-88-8887</a:t>
                      </a:r>
                    </a:p>
                  </a:txBody>
                  <a:tcPr/>
                </a:tc>
                <a:tc>
                  <a:txBody>
                    <a:bodyPr/>
                    <a:lstStyle/>
                    <a:p>
                      <a:r>
                        <a:rPr lang="en-US" dirty="0" smtClean="0"/>
                        <a:t>F</a:t>
                      </a:r>
                      <a:endParaRPr lang="en-US" dirty="0"/>
                    </a:p>
                  </a:txBody>
                  <a:tcPr/>
                </a:tc>
              </a:tr>
            </a:tbl>
          </a:graphicData>
        </a:graphic>
      </p:graphicFrame>
      <p:sp>
        <p:nvSpPr>
          <p:cNvPr id="4" name="TextBox 3"/>
          <p:cNvSpPr txBox="1"/>
          <p:nvPr/>
        </p:nvSpPr>
        <p:spPr>
          <a:xfrm>
            <a:off x="457200" y="3857563"/>
            <a:ext cx="1681614" cy="369332"/>
          </a:xfrm>
          <a:prstGeom prst="rect">
            <a:avLst/>
          </a:prstGeom>
          <a:noFill/>
        </p:spPr>
        <p:txBody>
          <a:bodyPr wrap="none" rtlCol="0">
            <a:spAutoFit/>
          </a:bodyPr>
          <a:lstStyle/>
          <a:p>
            <a:r>
              <a:rPr lang="en-US" b="1" dirty="0" smtClean="0"/>
              <a:t>Agency Records</a:t>
            </a:r>
            <a:endParaRPr lang="en-US" b="1" dirty="0"/>
          </a:p>
        </p:txBody>
      </p:sp>
      <p:sp>
        <p:nvSpPr>
          <p:cNvPr id="10" name="TextBox 9"/>
          <p:cNvSpPr txBox="1"/>
          <p:nvPr/>
        </p:nvSpPr>
        <p:spPr>
          <a:xfrm>
            <a:off x="460829" y="1295400"/>
            <a:ext cx="2856808" cy="369332"/>
          </a:xfrm>
          <a:prstGeom prst="rect">
            <a:avLst/>
          </a:prstGeom>
          <a:noFill/>
        </p:spPr>
        <p:txBody>
          <a:bodyPr wrap="none" rtlCol="0">
            <a:spAutoFit/>
          </a:bodyPr>
          <a:lstStyle/>
          <a:p>
            <a:r>
              <a:rPr lang="en-US" b="1" dirty="0" smtClean="0"/>
              <a:t>P-20 Master Person Record </a:t>
            </a:r>
            <a:endParaRPr lang="en-US" b="1" dirty="0"/>
          </a:p>
        </p:txBody>
      </p:sp>
    </p:spTree>
    <p:extLst>
      <p:ext uri="{BB962C8B-B14F-4D97-AF65-F5344CB8AC3E}">
        <p14:creationId xmlns:p14="http://schemas.microsoft.com/office/powerpoint/2010/main" val="30845493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11</a:t>
            </a:fld>
            <a:endParaRPr lang="en-US"/>
          </a:p>
        </p:txBody>
      </p:sp>
      <p:sp>
        <p:nvSpPr>
          <p:cNvPr id="6"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smtClean="0">
                <a:solidFill>
                  <a:srgbClr val="45496B"/>
                </a:solidFill>
                <a:latin typeface="Gill Sans MT" pitchFamily="34" charset="0"/>
                <a:cs typeface="Consolas" pitchFamily="49" charset="0"/>
              </a:rPr>
              <a:t>Kentucky P-20 Centralized Coordination</a:t>
            </a:r>
            <a:endParaRPr lang="en-US" sz="1800" b="1" dirty="0">
              <a:solidFill>
                <a:srgbClr val="45496B"/>
              </a:solidFill>
              <a:latin typeface="Gill Sans MT" pitchFamily="34" charset="0"/>
              <a:cs typeface="Consolas" pitchFamily="49" charset="0"/>
            </a:endParaRPr>
          </a:p>
        </p:txBody>
      </p:sp>
      <p:sp>
        <p:nvSpPr>
          <p:cNvPr id="8" name="Content Placeholder 2"/>
          <p:cNvSpPr>
            <a:spLocks noGrp="1"/>
          </p:cNvSpPr>
          <p:nvPr>
            <p:ph idx="1"/>
          </p:nvPr>
        </p:nvSpPr>
        <p:spPr>
          <a:xfrm>
            <a:off x="579581" y="1388609"/>
            <a:ext cx="8077200" cy="4754563"/>
          </a:xfrm>
        </p:spPr>
        <p:txBody>
          <a:bodyPr>
            <a:noAutofit/>
          </a:bodyPr>
          <a:lstStyle/>
          <a:p>
            <a:pPr marL="344487" indent="0">
              <a:lnSpc>
                <a:spcPct val="115000"/>
              </a:lnSpc>
              <a:spcBef>
                <a:spcPts val="0"/>
              </a:spcBef>
              <a:buClr>
                <a:srgbClr val="45496B"/>
              </a:buClr>
              <a:buSzPct val="130000"/>
              <a:defRPr/>
            </a:pPr>
            <a:endParaRPr lang="en-US" sz="1800" b="0" dirty="0" smtClean="0">
              <a:solidFill>
                <a:schemeClr val="tx2">
                  <a:lumMod val="75000"/>
                </a:schemeClr>
              </a:solidFill>
              <a:ea typeface="Calibri" pitchFamily="34" charset="0"/>
              <a:cs typeface="Calibri" pitchFamily="34" charset="0"/>
            </a:endParaRPr>
          </a:p>
          <a:p>
            <a:endParaRPr lang="en-US" sz="2000" dirty="0"/>
          </a:p>
        </p:txBody>
      </p:sp>
      <p:sp>
        <p:nvSpPr>
          <p:cNvPr id="7" name="Footer Placeholder 3"/>
          <p:cNvSpPr>
            <a:spLocks noGrp="1"/>
          </p:cNvSpPr>
          <p:nvPr>
            <p:ph type="ftr" sz="quarter" idx="11"/>
          </p:nvPr>
        </p:nvSpPr>
        <p:spPr>
          <a:xfrm>
            <a:off x="381000" y="6356350"/>
            <a:ext cx="2895600" cy="365125"/>
          </a:xfrm>
        </p:spPr>
        <p:txBody>
          <a:bodyPr/>
          <a:lstStyle/>
          <a:p>
            <a:pPr algn="l"/>
            <a:r>
              <a:rPr lang="en-US" smtClean="0"/>
              <a:t>SLDS Webinar 11-29-12</a:t>
            </a:r>
            <a:endParaRPr lang="en-US" dirty="0"/>
          </a:p>
        </p:txBody>
      </p:sp>
      <p:graphicFrame>
        <p:nvGraphicFramePr>
          <p:cNvPr id="9" name="Chart 8"/>
          <p:cNvGraphicFramePr>
            <a:graphicFrameLocks noGrp="1"/>
          </p:cNvGraphicFramePr>
          <p:nvPr>
            <p:extLst>
              <p:ext uri="{D42A27DB-BD31-4B8C-83A1-F6EECF244321}">
                <p14:modId xmlns:p14="http://schemas.microsoft.com/office/powerpoint/2010/main" val="2497025989"/>
              </p:ext>
            </p:extLst>
          </p:nvPr>
        </p:nvGraphicFramePr>
        <p:xfrm>
          <a:off x="838200" y="2057400"/>
          <a:ext cx="7439915" cy="3754071"/>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762000" y="1524000"/>
            <a:ext cx="6362511" cy="369332"/>
          </a:xfrm>
          <a:prstGeom prst="rect">
            <a:avLst/>
          </a:prstGeom>
          <a:noFill/>
        </p:spPr>
        <p:txBody>
          <a:bodyPr wrap="none" rtlCol="0">
            <a:spAutoFit/>
          </a:bodyPr>
          <a:lstStyle/>
          <a:p>
            <a:r>
              <a:rPr lang="en-US" dirty="0"/>
              <a:t>2005-06 Graduates’ Median Wages by Credential Level in 2010-11</a:t>
            </a:r>
          </a:p>
        </p:txBody>
      </p:sp>
      <p:sp>
        <p:nvSpPr>
          <p:cNvPr id="10" name="Rectangle 9"/>
          <p:cNvSpPr/>
          <p:nvPr/>
        </p:nvSpPr>
        <p:spPr>
          <a:xfrm>
            <a:off x="638629" y="5867400"/>
            <a:ext cx="8001000" cy="784830"/>
          </a:xfrm>
          <a:prstGeom prst="rect">
            <a:avLst/>
          </a:prstGeom>
        </p:spPr>
        <p:txBody>
          <a:bodyPr wrap="square">
            <a:spAutoFit/>
          </a:bodyPr>
          <a:lstStyle/>
          <a:p>
            <a:r>
              <a:rPr lang="en-US" sz="900" dirty="0"/>
              <a:t>Sources: Kentucky </a:t>
            </a:r>
            <a:r>
              <a:rPr lang="en-US" sz="900" dirty="0" smtClean="0"/>
              <a:t>P-20 Data Collaborative, Council </a:t>
            </a:r>
            <a:r>
              <a:rPr lang="en-US" sz="900" dirty="0"/>
              <a:t>on Postsecondary </a:t>
            </a:r>
            <a:r>
              <a:rPr lang="en-US" sz="900" dirty="0" smtClean="0"/>
              <a:t>Education, Unemployment Insurance. </a:t>
            </a:r>
            <a:endParaRPr lang="en-US" sz="900" dirty="0"/>
          </a:p>
          <a:p>
            <a:r>
              <a:rPr lang="en-US" sz="900" dirty="0" smtClean="0"/>
              <a:t>Calculated as the median annualized wages during the 2010-11 fiscal year (all 4 quarters added together) for 2005-06 completers who had employment records in Kentucky. </a:t>
            </a:r>
            <a:endParaRPr lang="en-US" sz="900" dirty="0"/>
          </a:p>
          <a:p>
            <a:r>
              <a:rPr lang="en-US" dirty="0"/>
              <a:t> </a:t>
            </a:r>
          </a:p>
        </p:txBody>
      </p:sp>
    </p:spTree>
    <p:extLst>
      <p:ext uri="{BB962C8B-B14F-4D97-AF65-F5344CB8AC3E}">
        <p14:creationId xmlns:p14="http://schemas.microsoft.com/office/powerpoint/2010/main" val="3082942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12</a:t>
            </a:fld>
            <a:endParaRPr lang="en-US"/>
          </a:p>
        </p:txBody>
      </p:sp>
      <p:sp>
        <p:nvSpPr>
          <p:cNvPr id="6"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a:solidFill>
                  <a:srgbClr val="45496B"/>
                </a:solidFill>
                <a:latin typeface="Gill Sans MT" pitchFamily="34" charset="0"/>
                <a:cs typeface="Consolas" pitchFamily="49" charset="0"/>
              </a:rPr>
              <a:t>Kentucky P-20 Centralized Coordination</a:t>
            </a:r>
          </a:p>
        </p:txBody>
      </p:sp>
      <p:sp>
        <p:nvSpPr>
          <p:cNvPr id="8" name="Content Placeholder 2"/>
          <p:cNvSpPr>
            <a:spLocks noGrp="1"/>
          </p:cNvSpPr>
          <p:nvPr>
            <p:ph idx="1"/>
          </p:nvPr>
        </p:nvSpPr>
        <p:spPr>
          <a:xfrm>
            <a:off x="579581" y="1388609"/>
            <a:ext cx="8077200" cy="4754563"/>
          </a:xfrm>
        </p:spPr>
        <p:txBody>
          <a:bodyPr>
            <a:noAutofit/>
          </a:bodyPr>
          <a:lstStyle/>
          <a:p>
            <a:pPr marL="344487" indent="0">
              <a:lnSpc>
                <a:spcPct val="115000"/>
              </a:lnSpc>
              <a:spcBef>
                <a:spcPts val="0"/>
              </a:spcBef>
              <a:buClr>
                <a:srgbClr val="45496B"/>
              </a:buClr>
              <a:buSzPct val="130000"/>
              <a:defRPr/>
            </a:pPr>
            <a:endParaRPr lang="en-US" sz="1800" b="0" dirty="0" smtClean="0">
              <a:solidFill>
                <a:schemeClr val="tx2">
                  <a:lumMod val="75000"/>
                </a:schemeClr>
              </a:solidFill>
              <a:ea typeface="Calibri" pitchFamily="34" charset="0"/>
              <a:cs typeface="Calibri" pitchFamily="34" charset="0"/>
            </a:endParaRPr>
          </a:p>
          <a:p>
            <a:endParaRPr lang="en-US" sz="2000" dirty="0"/>
          </a:p>
        </p:txBody>
      </p:sp>
      <p:sp>
        <p:nvSpPr>
          <p:cNvPr id="7" name="Footer Placeholder 3"/>
          <p:cNvSpPr>
            <a:spLocks noGrp="1"/>
          </p:cNvSpPr>
          <p:nvPr>
            <p:ph type="ftr" sz="quarter" idx="11"/>
          </p:nvPr>
        </p:nvSpPr>
        <p:spPr>
          <a:xfrm>
            <a:off x="381000" y="6356350"/>
            <a:ext cx="2895600" cy="365125"/>
          </a:xfrm>
        </p:spPr>
        <p:txBody>
          <a:bodyPr/>
          <a:lstStyle/>
          <a:p>
            <a:pPr algn="l"/>
            <a:r>
              <a:rPr lang="en-US" smtClean="0"/>
              <a:t>SLDS Webinar 11-29-12</a:t>
            </a:r>
            <a:endParaRPr lang="en-US" dirty="0"/>
          </a:p>
        </p:txBody>
      </p: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905" t="29973" r="16083" b="7090"/>
          <a:stretch/>
        </p:blipFill>
        <p:spPr bwMode="auto">
          <a:xfrm>
            <a:off x="838200" y="1981200"/>
            <a:ext cx="7366464" cy="4011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89464" y="1345755"/>
            <a:ext cx="7315200" cy="646331"/>
          </a:xfrm>
          <a:prstGeom prst="rect">
            <a:avLst/>
          </a:prstGeom>
          <a:noFill/>
        </p:spPr>
        <p:txBody>
          <a:bodyPr wrap="square" rtlCol="0">
            <a:spAutoFit/>
          </a:bodyPr>
          <a:lstStyle/>
          <a:p>
            <a:r>
              <a:rPr lang="en-US" dirty="0"/>
              <a:t>Percentage of HS Graduates College Ready in all Three Subjects by Teacher Preparation Program – SELECTED DISTRICTS ONLY</a:t>
            </a:r>
          </a:p>
        </p:txBody>
      </p:sp>
    </p:spTree>
    <p:extLst>
      <p:ext uri="{BB962C8B-B14F-4D97-AF65-F5344CB8AC3E}">
        <p14:creationId xmlns:p14="http://schemas.microsoft.com/office/powerpoint/2010/main" val="14094686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13</a:t>
            </a:fld>
            <a:endParaRPr lang="en-US"/>
          </a:p>
        </p:txBody>
      </p:sp>
      <p:sp>
        <p:nvSpPr>
          <p:cNvPr id="6"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a:solidFill>
                  <a:srgbClr val="45496B"/>
                </a:solidFill>
                <a:latin typeface="Gill Sans MT" pitchFamily="34" charset="0"/>
                <a:cs typeface="Consolas" pitchFamily="49" charset="0"/>
              </a:rPr>
              <a:t>Kentucky P-20 Centralized Coordination</a:t>
            </a:r>
          </a:p>
        </p:txBody>
      </p:sp>
      <p:sp>
        <p:nvSpPr>
          <p:cNvPr id="8" name="Content Placeholder 2"/>
          <p:cNvSpPr>
            <a:spLocks noGrp="1"/>
          </p:cNvSpPr>
          <p:nvPr>
            <p:ph idx="1"/>
          </p:nvPr>
        </p:nvSpPr>
        <p:spPr>
          <a:xfrm>
            <a:off x="579581" y="1388609"/>
            <a:ext cx="8077200" cy="4754563"/>
          </a:xfrm>
        </p:spPr>
        <p:txBody>
          <a:bodyPr>
            <a:noAutofit/>
          </a:bodyPr>
          <a:lstStyle/>
          <a:p>
            <a:pPr marL="344487" indent="0">
              <a:lnSpc>
                <a:spcPct val="115000"/>
              </a:lnSpc>
              <a:spcBef>
                <a:spcPts val="0"/>
              </a:spcBef>
              <a:buClr>
                <a:srgbClr val="45496B"/>
              </a:buClr>
              <a:buSzPct val="130000"/>
              <a:defRPr/>
            </a:pPr>
            <a:endParaRPr lang="en-US" sz="1800" b="0" dirty="0" smtClean="0">
              <a:solidFill>
                <a:schemeClr val="tx2">
                  <a:lumMod val="75000"/>
                </a:schemeClr>
              </a:solidFill>
              <a:ea typeface="Calibri" pitchFamily="34" charset="0"/>
              <a:cs typeface="Calibri" pitchFamily="34" charset="0"/>
            </a:endParaRPr>
          </a:p>
          <a:p>
            <a:endParaRPr lang="en-US" sz="2000" dirty="0"/>
          </a:p>
        </p:txBody>
      </p:sp>
      <p:sp>
        <p:nvSpPr>
          <p:cNvPr id="7" name="Footer Placeholder 3"/>
          <p:cNvSpPr>
            <a:spLocks noGrp="1"/>
          </p:cNvSpPr>
          <p:nvPr>
            <p:ph type="ftr" sz="quarter" idx="11"/>
          </p:nvPr>
        </p:nvSpPr>
        <p:spPr>
          <a:xfrm>
            <a:off x="381000" y="6356350"/>
            <a:ext cx="2895600" cy="365125"/>
          </a:xfrm>
        </p:spPr>
        <p:txBody>
          <a:bodyPr/>
          <a:lstStyle/>
          <a:p>
            <a:pPr algn="l"/>
            <a:r>
              <a:rPr lang="en-US" smtClean="0"/>
              <a:t>SLDS Webinar 11-29-12</a:t>
            </a:r>
            <a:endParaRPr lang="en-US" dirty="0"/>
          </a:p>
        </p:txBody>
      </p:sp>
      <p:pic>
        <p:nvPicPr>
          <p:cNvPr id="11" name="Picture 2" descr="Page 13 College Going Ma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496" t="28065" r="4643" b="18594"/>
          <a:stretch/>
        </p:blipFill>
        <p:spPr bwMode="auto">
          <a:xfrm>
            <a:off x="638630" y="2286000"/>
            <a:ext cx="7772400" cy="36058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TextBox 2"/>
          <p:cNvSpPr txBox="1"/>
          <p:nvPr/>
        </p:nvSpPr>
        <p:spPr>
          <a:xfrm>
            <a:off x="674916" y="1524000"/>
            <a:ext cx="6935617" cy="646331"/>
          </a:xfrm>
          <a:prstGeom prst="rect">
            <a:avLst/>
          </a:prstGeom>
          <a:noFill/>
        </p:spPr>
        <p:txBody>
          <a:bodyPr wrap="none" rtlCol="0">
            <a:spAutoFit/>
          </a:bodyPr>
          <a:lstStyle/>
          <a:p>
            <a:r>
              <a:rPr lang="en-US" dirty="0"/>
              <a:t>College Going Rates by County</a:t>
            </a:r>
            <a:br>
              <a:rPr lang="en-US" dirty="0"/>
            </a:br>
            <a:r>
              <a:rPr lang="en-US" dirty="0"/>
              <a:t>Percentage of 2010 High School Graduates Attending College in 2010-11</a:t>
            </a:r>
          </a:p>
        </p:txBody>
      </p:sp>
      <p:sp>
        <p:nvSpPr>
          <p:cNvPr id="12" name="Rectangle 11"/>
          <p:cNvSpPr/>
          <p:nvPr/>
        </p:nvSpPr>
        <p:spPr>
          <a:xfrm>
            <a:off x="693059" y="5679228"/>
            <a:ext cx="7543800" cy="800219"/>
          </a:xfrm>
          <a:prstGeom prst="rect">
            <a:avLst/>
          </a:prstGeom>
        </p:spPr>
        <p:txBody>
          <a:bodyPr wrap="square">
            <a:spAutoFit/>
          </a:bodyPr>
          <a:lstStyle/>
          <a:p>
            <a:r>
              <a:rPr lang="en-US" sz="1400" dirty="0"/>
              <a:t>Sources: Kentucky </a:t>
            </a:r>
            <a:r>
              <a:rPr lang="en-US" sz="1400" dirty="0" smtClean="0"/>
              <a:t>P-20 Data Collaborative, </a:t>
            </a:r>
            <a:r>
              <a:rPr lang="en-US" sz="1400" dirty="0"/>
              <a:t>Kentucky Department of Education</a:t>
            </a:r>
            <a:r>
              <a:rPr lang="en-US" sz="1400" dirty="0" smtClean="0"/>
              <a:t>, Council </a:t>
            </a:r>
            <a:r>
              <a:rPr lang="en-US" sz="1400" dirty="0"/>
              <a:t>on Postsecondary Education and Kentucky Higher Education Assistance Authority</a:t>
            </a:r>
          </a:p>
          <a:p>
            <a:r>
              <a:rPr lang="en-US" dirty="0"/>
              <a:t> </a:t>
            </a:r>
          </a:p>
        </p:txBody>
      </p:sp>
    </p:spTree>
    <p:extLst>
      <p:ext uri="{BB962C8B-B14F-4D97-AF65-F5344CB8AC3E}">
        <p14:creationId xmlns:p14="http://schemas.microsoft.com/office/powerpoint/2010/main" val="3254797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14</a:t>
            </a:fld>
            <a:endParaRPr lang="en-US"/>
          </a:p>
        </p:txBody>
      </p:sp>
      <p:sp>
        <p:nvSpPr>
          <p:cNvPr id="6"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a:solidFill>
                  <a:srgbClr val="45496B"/>
                </a:solidFill>
                <a:latin typeface="Gill Sans MT" pitchFamily="34" charset="0"/>
                <a:cs typeface="Consolas" pitchFamily="49" charset="0"/>
              </a:rPr>
              <a:t>Kentucky P-20 Centralized Coordination</a:t>
            </a:r>
          </a:p>
        </p:txBody>
      </p:sp>
      <p:sp>
        <p:nvSpPr>
          <p:cNvPr id="7" name="Footer Placeholder 3"/>
          <p:cNvSpPr>
            <a:spLocks noGrp="1"/>
          </p:cNvSpPr>
          <p:nvPr>
            <p:ph type="ftr" sz="quarter" idx="11"/>
          </p:nvPr>
        </p:nvSpPr>
        <p:spPr>
          <a:xfrm>
            <a:off x="381000" y="6356350"/>
            <a:ext cx="2895600" cy="365125"/>
          </a:xfrm>
        </p:spPr>
        <p:txBody>
          <a:bodyPr/>
          <a:lstStyle/>
          <a:p>
            <a:pPr algn="l"/>
            <a:r>
              <a:rPr lang="en-US" smtClean="0"/>
              <a:t>SLDS Webinar 11-29-12</a:t>
            </a:r>
            <a:endParaRPr lang="en-US"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2063" t="8889" r="10953" b="5185"/>
          <a:stretch/>
        </p:blipFill>
        <p:spPr bwMode="auto">
          <a:xfrm>
            <a:off x="685800" y="1371600"/>
            <a:ext cx="7772400" cy="4879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56710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19167" y="2556808"/>
            <a:ext cx="4514634" cy="1015663"/>
          </a:xfrm>
          <a:prstGeom prst="rect">
            <a:avLst/>
          </a:prstGeom>
        </p:spPr>
        <p:txBody>
          <a:bodyPr wrap="none">
            <a:spAutoFit/>
          </a:bodyPr>
          <a:lstStyle/>
          <a:p>
            <a:pPr lvl="0" algn="ctr">
              <a:spcBef>
                <a:spcPct val="0"/>
              </a:spcBef>
              <a:defRPr/>
            </a:pPr>
            <a:r>
              <a:rPr lang="en-US" sz="6000" b="1" dirty="0" smtClean="0">
                <a:solidFill>
                  <a:srgbClr val="45496B"/>
                </a:solidFill>
                <a:latin typeface="Gill Sans MT" pitchFamily="34" charset="0"/>
                <a:cs typeface="Arial" pitchFamily="34" charset="0"/>
              </a:rPr>
              <a:t>Washington</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16</a:t>
            </a:fld>
            <a:endParaRPr lang="en-US"/>
          </a:p>
        </p:txBody>
      </p:sp>
      <p:sp>
        <p:nvSpPr>
          <p:cNvPr id="6"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smtClean="0">
                <a:solidFill>
                  <a:srgbClr val="45496B"/>
                </a:solidFill>
                <a:latin typeface="Gill Sans MT" pitchFamily="34" charset="0"/>
                <a:cs typeface="Consolas" pitchFamily="49" charset="0"/>
              </a:rPr>
              <a:t>The Washington Setting</a:t>
            </a:r>
            <a:endParaRPr lang="en-US" sz="1800" b="1" dirty="0">
              <a:solidFill>
                <a:srgbClr val="45496B"/>
              </a:solidFill>
              <a:latin typeface="Gill Sans MT" pitchFamily="34" charset="0"/>
              <a:cs typeface="Consolas" pitchFamily="49" charset="0"/>
            </a:endParaRPr>
          </a:p>
        </p:txBody>
      </p:sp>
      <p:sp>
        <p:nvSpPr>
          <p:cNvPr id="8" name="Content Placeholder 2"/>
          <p:cNvSpPr>
            <a:spLocks noGrp="1"/>
          </p:cNvSpPr>
          <p:nvPr>
            <p:ph idx="1"/>
          </p:nvPr>
        </p:nvSpPr>
        <p:spPr>
          <a:xfrm>
            <a:off x="579581" y="1388609"/>
            <a:ext cx="8077200" cy="4754563"/>
          </a:xfrm>
        </p:spPr>
        <p:txBody>
          <a:bodyPr>
            <a:noAutofit/>
          </a:bodyPr>
          <a:lstStyle/>
          <a:p>
            <a:pPr>
              <a:spcBef>
                <a:spcPts val="1000"/>
              </a:spcBef>
              <a:spcAft>
                <a:spcPts val="1000"/>
              </a:spcAft>
            </a:pPr>
            <a:r>
              <a:rPr lang="en-US" sz="1800" dirty="0" smtClean="0"/>
              <a:t>Education Research &amp; Data Center (ERDC) is the focus of P20/W work in Washington State. </a:t>
            </a:r>
          </a:p>
          <a:p>
            <a:pPr>
              <a:spcBef>
                <a:spcPts val="1000"/>
              </a:spcBef>
              <a:spcAft>
                <a:spcPts val="1000"/>
              </a:spcAft>
            </a:pPr>
            <a:r>
              <a:rPr lang="en-US" sz="1800" dirty="0" smtClean="0"/>
              <a:t>The Office of Superintendent of Public Instruction (OSPI) is developing a K-12 SLDS, which will serve as the source of K-12 data for the P-20/W system. </a:t>
            </a:r>
          </a:p>
          <a:p>
            <a:pPr>
              <a:spcBef>
                <a:spcPts val="1000"/>
              </a:spcBef>
              <a:spcAft>
                <a:spcPts val="1000"/>
              </a:spcAft>
            </a:pPr>
            <a:r>
              <a:rPr lang="en-US" sz="1800" dirty="0" smtClean="0"/>
              <a:t>ERDC is a state education authority by statute, based in the research division of the Office of Financial Management (also home to the state’s unit-record public baccalaureate data system). </a:t>
            </a:r>
          </a:p>
          <a:p>
            <a:pPr>
              <a:spcBef>
                <a:spcPts val="1000"/>
              </a:spcBef>
              <a:spcAft>
                <a:spcPts val="1000"/>
              </a:spcAft>
            </a:pPr>
            <a:r>
              <a:rPr lang="en-US" sz="1800" dirty="0" smtClean="0"/>
              <a:t>ERDC has been funded by the Legislature since 2007 and has had 2009 ARRA SLDS grant funding since 2010. </a:t>
            </a:r>
          </a:p>
          <a:p>
            <a:pPr>
              <a:spcBef>
                <a:spcPts val="1000"/>
              </a:spcBef>
              <a:spcAft>
                <a:spcPts val="1000"/>
              </a:spcAft>
            </a:pPr>
            <a:r>
              <a:rPr lang="en-US" sz="1800" dirty="0" smtClean="0"/>
              <a:t>ERDC, collaborating with the state labor agency, is a 2012 Workforce Data Quality Initiative grantee.</a:t>
            </a:r>
          </a:p>
          <a:p>
            <a:r>
              <a:rPr lang="en-US" sz="1800" dirty="0" smtClean="0"/>
              <a:t>We are now building our data warehouse. </a:t>
            </a:r>
          </a:p>
          <a:p>
            <a:pPr marL="344487" indent="0">
              <a:lnSpc>
                <a:spcPct val="115000"/>
              </a:lnSpc>
              <a:spcBef>
                <a:spcPts val="0"/>
              </a:spcBef>
              <a:buClr>
                <a:srgbClr val="45496B"/>
              </a:buClr>
              <a:buSzPct val="130000"/>
              <a:defRPr/>
            </a:pPr>
            <a:endParaRPr lang="en-US" sz="1800" b="0" dirty="0" smtClean="0">
              <a:solidFill>
                <a:schemeClr val="tx2">
                  <a:lumMod val="75000"/>
                </a:schemeClr>
              </a:solidFill>
              <a:ea typeface="Calibri" pitchFamily="34" charset="0"/>
              <a:cs typeface="Calibri" pitchFamily="34" charset="0"/>
            </a:endParaRPr>
          </a:p>
          <a:p>
            <a:endParaRPr lang="en-US" sz="2000" dirty="0"/>
          </a:p>
        </p:txBody>
      </p:sp>
      <p:sp>
        <p:nvSpPr>
          <p:cNvPr id="7" name="Footer Placeholder 3"/>
          <p:cNvSpPr>
            <a:spLocks noGrp="1"/>
          </p:cNvSpPr>
          <p:nvPr>
            <p:ph type="ftr" sz="quarter" idx="11"/>
          </p:nvPr>
        </p:nvSpPr>
        <p:spPr>
          <a:xfrm>
            <a:off x="381000" y="6356350"/>
            <a:ext cx="2895600" cy="365125"/>
          </a:xfrm>
        </p:spPr>
        <p:txBody>
          <a:bodyPr/>
          <a:lstStyle/>
          <a:p>
            <a:pPr algn="l"/>
            <a:r>
              <a:rPr lang="en-US" smtClean="0"/>
              <a:t>SLDS Webinar 11-29-12</a:t>
            </a:r>
            <a:endParaRPr lang="en-US" dirty="0"/>
          </a:p>
        </p:txBody>
      </p:sp>
    </p:spTree>
    <p:extLst>
      <p:ext uri="{BB962C8B-B14F-4D97-AF65-F5344CB8AC3E}">
        <p14:creationId xmlns:p14="http://schemas.microsoft.com/office/powerpoint/2010/main" val="2999322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sz="3100" dirty="0" smtClean="0"/>
              <a:t>Sectors:  early learning, K-12, higher education (2/4-year), workforce </a:t>
            </a:r>
          </a:p>
          <a:p>
            <a:r>
              <a:rPr lang="en-US" sz="3100" dirty="0" smtClean="0"/>
              <a:t>Focus on cohorts – a group of individuals sharing a common characteristic and observed over time (longitudinally) as a group. Two examples: </a:t>
            </a:r>
          </a:p>
          <a:p>
            <a:pPr lvl="1">
              <a:buNone/>
            </a:pPr>
            <a:r>
              <a:rPr lang="en-US" dirty="0" smtClean="0"/>
              <a:t>–Graduates from a particular year </a:t>
            </a:r>
          </a:p>
          <a:p>
            <a:pPr lvl="1">
              <a:buNone/>
            </a:pPr>
            <a:r>
              <a:rPr lang="en-US" dirty="0" smtClean="0"/>
              <a:t>–Entering 9th graders in a particular year </a:t>
            </a:r>
          </a:p>
          <a:p>
            <a:r>
              <a:rPr lang="en-US" dirty="0" smtClean="0"/>
              <a:t> </a:t>
            </a:r>
            <a:r>
              <a:rPr lang="en-US" sz="3100" dirty="0" smtClean="0"/>
              <a:t>Two approaches </a:t>
            </a:r>
          </a:p>
          <a:p>
            <a:pPr lvl="1">
              <a:buNone/>
            </a:pPr>
            <a:r>
              <a:rPr lang="en-US" dirty="0" smtClean="0"/>
              <a:t>–Outcomes for a cohort (looking forward) </a:t>
            </a:r>
          </a:p>
          <a:p>
            <a:pPr lvl="1">
              <a:buNone/>
            </a:pPr>
            <a:r>
              <a:rPr lang="en-US" dirty="0" smtClean="0"/>
              <a:t>–Previous experiences of a cohort (looking backward) </a:t>
            </a:r>
          </a:p>
          <a:p>
            <a:r>
              <a:rPr lang="en-US" sz="3100" dirty="0" smtClean="0"/>
              <a:t>Focus on transitions across sectors: entering kindergarten students, transition out of high school, transition from 2-year to 4-year higher </a:t>
            </a:r>
            <a:r>
              <a:rPr lang="en-US" sz="3100" dirty="0" err="1" smtClean="0"/>
              <a:t>ed</a:t>
            </a:r>
            <a:r>
              <a:rPr lang="en-US" sz="3100" dirty="0" smtClean="0"/>
              <a:t>, bachelor’s degree recipients, early leavers </a:t>
            </a:r>
          </a:p>
          <a:p>
            <a:endParaRPr lang="en-US" dirty="0"/>
          </a:p>
        </p:txBody>
      </p:sp>
      <p:sp>
        <p:nvSpPr>
          <p:cNvPr id="3" name="Footer Placeholder 2"/>
          <p:cNvSpPr>
            <a:spLocks noGrp="1"/>
          </p:cNvSpPr>
          <p:nvPr>
            <p:ph type="ftr" sz="quarter" idx="11"/>
          </p:nvPr>
        </p:nvSpPr>
        <p:spPr/>
        <p:txBody>
          <a:bodyPr/>
          <a:lstStyle/>
          <a:p>
            <a:r>
              <a:rPr lang="en-US" smtClean="0"/>
              <a:t>SLDS Webinar 11-29-12</a:t>
            </a:r>
            <a:endParaRPr lang="en-US"/>
          </a:p>
        </p:txBody>
      </p:sp>
      <p:sp>
        <p:nvSpPr>
          <p:cNvPr id="4" name="Slide Number Placeholder 3"/>
          <p:cNvSpPr>
            <a:spLocks noGrp="1"/>
          </p:cNvSpPr>
          <p:nvPr>
            <p:ph type="sldNum" sz="quarter" idx="12"/>
          </p:nvPr>
        </p:nvSpPr>
        <p:spPr/>
        <p:txBody>
          <a:bodyPr/>
          <a:lstStyle/>
          <a:p>
            <a:fld id="{78085499-22F0-4E30-BA6A-ED84175C6FDF}" type="slidenum">
              <a:rPr lang="en-US" smtClean="0"/>
              <a:pPr/>
              <a:t>17</a:t>
            </a:fld>
            <a:endParaRPr lang="en-US"/>
          </a:p>
        </p:txBody>
      </p:sp>
      <p:sp>
        <p:nvSpPr>
          <p:cNvPr id="5"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smtClean="0">
                <a:solidFill>
                  <a:srgbClr val="45496B"/>
                </a:solidFill>
                <a:latin typeface="Gill Sans MT" pitchFamily="34" charset="0"/>
                <a:cs typeface="Consolas" pitchFamily="49" charset="0"/>
              </a:rPr>
              <a:t>A P-20W, Cross-Sector Focus:    Think P-20!</a:t>
            </a:r>
            <a:endParaRPr lang="en-US" sz="1800" b="1" dirty="0">
              <a:solidFill>
                <a:srgbClr val="45496B"/>
              </a:solidFill>
              <a:latin typeface="Gill Sans MT" pitchFamily="34" charset="0"/>
              <a:cs typeface="Consolas" pitchFamily="49"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Year-to-year change in 4th grade assessment scores </a:t>
            </a:r>
          </a:p>
          <a:p>
            <a:pPr marL="793750"/>
            <a:r>
              <a:rPr lang="en-US" sz="2400" dirty="0" smtClean="0"/>
              <a:t> Longitudinal  Cross-sector  Trend  P-20 </a:t>
            </a:r>
          </a:p>
          <a:p>
            <a:pPr>
              <a:spcBef>
                <a:spcPts val="2400"/>
              </a:spcBef>
            </a:pPr>
            <a:r>
              <a:rPr lang="en-US" dirty="0" smtClean="0"/>
              <a:t>High school assessment scores of 2009 graduates taking pre-college mathematics in Fall 2009 </a:t>
            </a:r>
          </a:p>
          <a:p>
            <a:pPr marL="793750"/>
            <a:r>
              <a:rPr lang="en-US" sz="2400" dirty="0" smtClean="0"/>
              <a:t> Longitudinal  Cross-sector  Trend  P-20 </a:t>
            </a:r>
          </a:p>
          <a:p>
            <a:pPr>
              <a:spcBef>
                <a:spcPts val="2400"/>
              </a:spcBef>
            </a:pPr>
            <a:r>
              <a:rPr lang="en-US" dirty="0" smtClean="0"/>
              <a:t>Year-to-year postsecondary enrollment rate of previous spring high school graduates </a:t>
            </a:r>
          </a:p>
          <a:p>
            <a:pPr marL="793750"/>
            <a:r>
              <a:rPr lang="en-US" sz="2400" dirty="0" smtClean="0"/>
              <a:t> Longitudinal  Cross-sector  Trend  P-20</a:t>
            </a:r>
            <a:endParaRPr lang="en-US" sz="2400" dirty="0"/>
          </a:p>
        </p:txBody>
      </p:sp>
      <p:sp>
        <p:nvSpPr>
          <p:cNvPr id="3" name="Footer Placeholder 2"/>
          <p:cNvSpPr>
            <a:spLocks noGrp="1"/>
          </p:cNvSpPr>
          <p:nvPr>
            <p:ph type="ftr" sz="quarter" idx="11"/>
          </p:nvPr>
        </p:nvSpPr>
        <p:spPr/>
        <p:txBody>
          <a:bodyPr/>
          <a:lstStyle/>
          <a:p>
            <a:r>
              <a:rPr lang="en-US" smtClean="0"/>
              <a:t>SLDS Webinar 11-29-12</a:t>
            </a:r>
            <a:endParaRPr lang="en-US"/>
          </a:p>
        </p:txBody>
      </p:sp>
      <p:sp>
        <p:nvSpPr>
          <p:cNvPr id="4" name="Slide Number Placeholder 3"/>
          <p:cNvSpPr>
            <a:spLocks noGrp="1"/>
          </p:cNvSpPr>
          <p:nvPr>
            <p:ph type="sldNum" sz="quarter" idx="12"/>
          </p:nvPr>
        </p:nvSpPr>
        <p:spPr/>
        <p:txBody>
          <a:bodyPr/>
          <a:lstStyle/>
          <a:p>
            <a:fld id="{78085499-22F0-4E30-BA6A-ED84175C6FDF}" type="slidenum">
              <a:rPr lang="en-US" smtClean="0"/>
              <a:pPr/>
              <a:t>18</a:t>
            </a:fld>
            <a:endParaRPr lang="en-US"/>
          </a:p>
        </p:txBody>
      </p:sp>
      <p:sp>
        <p:nvSpPr>
          <p:cNvPr id="5"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smtClean="0">
                <a:solidFill>
                  <a:srgbClr val="45496B"/>
                </a:solidFill>
                <a:latin typeface="Gill Sans MT" pitchFamily="34" charset="0"/>
                <a:cs typeface="Consolas" pitchFamily="49" charset="0"/>
              </a:rPr>
              <a:t>P-20W = Longitudinal, Cross-Sector </a:t>
            </a:r>
            <a:endParaRPr lang="en-US" sz="1800" b="1" dirty="0">
              <a:solidFill>
                <a:srgbClr val="45496B"/>
              </a:solidFill>
              <a:latin typeface="Gill Sans MT" pitchFamily="34" charset="0"/>
              <a:cs typeface="Consolas" pitchFamily="49" charset="0"/>
            </a:endParaRPr>
          </a:p>
        </p:txBody>
      </p:sp>
      <p:grpSp>
        <p:nvGrpSpPr>
          <p:cNvPr id="14" name="Group 13"/>
          <p:cNvGrpSpPr/>
          <p:nvPr/>
        </p:nvGrpSpPr>
        <p:grpSpPr>
          <a:xfrm>
            <a:off x="1066800" y="2205466"/>
            <a:ext cx="5799501" cy="3923896"/>
            <a:chOff x="1066800" y="2205466"/>
            <a:chExt cx="5799501" cy="3923896"/>
          </a:xfrm>
        </p:grpSpPr>
        <p:sp>
          <p:nvSpPr>
            <p:cNvPr id="6" name="TextBox 3"/>
            <p:cNvSpPr txBox="1"/>
            <p:nvPr/>
          </p:nvSpPr>
          <p:spPr>
            <a:xfrm>
              <a:off x="5225142" y="2205466"/>
              <a:ext cx="46679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solidFill>
                    <a:srgbClr val="FF0000"/>
                  </a:solidFill>
                  <a:sym typeface="Wingdings"/>
                </a:rPr>
                <a:t></a:t>
              </a:r>
              <a:endParaRPr lang="en-US" sz="2800" b="1" dirty="0">
                <a:solidFill>
                  <a:srgbClr val="FF0000"/>
                </a:solidFill>
              </a:endParaRPr>
            </a:p>
          </p:txBody>
        </p:sp>
        <p:sp>
          <p:nvSpPr>
            <p:cNvPr id="7" name="TextBox 3"/>
            <p:cNvSpPr txBox="1"/>
            <p:nvPr/>
          </p:nvSpPr>
          <p:spPr>
            <a:xfrm>
              <a:off x="1067969" y="4103207"/>
              <a:ext cx="46679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solidFill>
                    <a:srgbClr val="FF0000"/>
                  </a:solidFill>
                  <a:sym typeface="Wingdings"/>
                </a:rPr>
                <a:t></a:t>
              </a:r>
              <a:endParaRPr lang="en-US" sz="2800" b="1" dirty="0">
                <a:solidFill>
                  <a:srgbClr val="FF0000"/>
                </a:solidFill>
              </a:endParaRPr>
            </a:p>
          </p:txBody>
        </p:sp>
        <p:sp>
          <p:nvSpPr>
            <p:cNvPr id="8" name="TextBox 3"/>
            <p:cNvSpPr txBox="1"/>
            <p:nvPr/>
          </p:nvSpPr>
          <p:spPr>
            <a:xfrm>
              <a:off x="3129148" y="4096656"/>
              <a:ext cx="46679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solidFill>
                    <a:srgbClr val="FF0000"/>
                  </a:solidFill>
                  <a:sym typeface="Wingdings"/>
                </a:rPr>
                <a:t></a:t>
              </a:r>
              <a:endParaRPr lang="en-US" sz="2800" b="1" dirty="0">
                <a:solidFill>
                  <a:srgbClr val="FF0000"/>
                </a:solidFill>
              </a:endParaRPr>
            </a:p>
          </p:txBody>
        </p:sp>
        <p:sp>
          <p:nvSpPr>
            <p:cNvPr id="9" name="TextBox 3"/>
            <p:cNvSpPr txBox="1"/>
            <p:nvPr/>
          </p:nvSpPr>
          <p:spPr>
            <a:xfrm>
              <a:off x="6399507" y="4111170"/>
              <a:ext cx="46679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solidFill>
                    <a:srgbClr val="FF0000"/>
                  </a:solidFill>
                  <a:sym typeface="Wingdings"/>
                </a:rPr>
                <a:t></a:t>
              </a:r>
              <a:endParaRPr lang="en-US" sz="2800" b="1" dirty="0">
                <a:solidFill>
                  <a:srgbClr val="FF0000"/>
                </a:solidFill>
              </a:endParaRPr>
            </a:p>
          </p:txBody>
        </p:sp>
        <p:sp>
          <p:nvSpPr>
            <p:cNvPr id="10" name="TextBox 3"/>
            <p:cNvSpPr txBox="1"/>
            <p:nvPr/>
          </p:nvSpPr>
          <p:spPr>
            <a:xfrm>
              <a:off x="1066800" y="5605789"/>
              <a:ext cx="46679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solidFill>
                    <a:srgbClr val="FF0000"/>
                  </a:solidFill>
                  <a:sym typeface="Wingdings"/>
                </a:rPr>
                <a:t></a:t>
              </a:r>
              <a:endParaRPr lang="en-US" sz="2800" b="1" dirty="0">
                <a:solidFill>
                  <a:srgbClr val="FF0000"/>
                </a:solidFill>
              </a:endParaRPr>
            </a:p>
          </p:txBody>
        </p:sp>
        <p:sp>
          <p:nvSpPr>
            <p:cNvPr id="11" name="TextBox 3"/>
            <p:cNvSpPr txBox="1"/>
            <p:nvPr/>
          </p:nvSpPr>
          <p:spPr>
            <a:xfrm>
              <a:off x="3129148" y="5606142"/>
              <a:ext cx="46679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solidFill>
                    <a:srgbClr val="FF0000"/>
                  </a:solidFill>
                  <a:sym typeface="Wingdings"/>
                </a:rPr>
                <a:t></a:t>
              </a:r>
              <a:endParaRPr lang="en-US" sz="2800" b="1" dirty="0">
                <a:solidFill>
                  <a:srgbClr val="FF0000"/>
                </a:solidFill>
              </a:endParaRPr>
            </a:p>
          </p:txBody>
        </p:sp>
        <p:sp>
          <p:nvSpPr>
            <p:cNvPr id="12" name="TextBox 3"/>
            <p:cNvSpPr txBox="1"/>
            <p:nvPr/>
          </p:nvSpPr>
          <p:spPr>
            <a:xfrm>
              <a:off x="5238489" y="5591628"/>
              <a:ext cx="46679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solidFill>
                    <a:srgbClr val="FF0000"/>
                  </a:solidFill>
                  <a:sym typeface="Wingdings"/>
                </a:rPr>
                <a:t></a:t>
              </a:r>
              <a:endParaRPr lang="en-US" sz="2800" b="1" dirty="0">
                <a:solidFill>
                  <a:srgbClr val="FF0000"/>
                </a:solidFill>
              </a:endParaRPr>
            </a:p>
          </p:txBody>
        </p:sp>
        <p:sp>
          <p:nvSpPr>
            <p:cNvPr id="13" name="TextBox 3"/>
            <p:cNvSpPr txBox="1"/>
            <p:nvPr/>
          </p:nvSpPr>
          <p:spPr>
            <a:xfrm>
              <a:off x="6397171" y="5591628"/>
              <a:ext cx="466794"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smtClean="0">
                  <a:solidFill>
                    <a:srgbClr val="FF0000"/>
                  </a:solidFill>
                  <a:sym typeface="Wingdings"/>
                </a:rPr>
                <a:t></a:t>
              </a:r>
              <a:endParaRPr lang="en-US" sz="2800" b="1" dirty="0">
                <a:solidFill>
                  <a:srgbClr val="FF0000"/>
                </a:solidFil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55000" lnSpcReduction="20000"/>
          </a:bodyPr>
          <a:lstStyle/>
          <a:p>
            <a:endParaRPr lang="en-US" sz="2400" dirty="0" smtClean="0"/>
          </a:p>
          <a:p>
            <a:r>
              <a:rPr lang="en-US" sz="4000" dirty="0" smtClean="0"/>
              <a:t>Personal information </a:t>
            </a:r>
          </a:p>
          <a:p>
            <a:pPr lvl="1"/>
            <a:r>
              <a:rPr lang="en-US" sz="3600" dirty="0" smtClean="0"/>
              <a:t>Name, </a:t>
            </a:r>
            <a:r>
              <a:rPr lang="en-US" sz="3600" dirty="0" err="1" smtClean="0"/>
              <a:t>birthdate</a:t>
            </a:r>
            <a:r>
              <a:rPr lang="en-US" sz="3600" dirty="0" smtClean="0"/>
              <a:t>, ID numbers, demographic characteristics </a:t>
            </a:r>
          </a:p>
          <a:p>
            <a:endParaRPr lang="en-US" sz="2400" dirty="0" smtClean="0"/>
          </a:p>
          <a:p>
            <a:r>
              <a:rPr lang="en-US" sz="4000" dirty="0" smtClean="0"/>
              <a:t>Contextual information </a:t>
            </a:r>
          </a:p>
          <a:p>
            <a:pPr lvl="1"/>
            <a:r>
              <a:rPr lang="en-US" sz="3600" dirty="0" smtClean="0"/>
              <a:t>Location, entry and exit dates, program participation, graduation status, GPA</a:t>
            </a:r>
            <a:r>
              <a:rPr lang="en-US" sz="3200" dirty="0" smtClean="0"/>
              <a:t> </a:t>
            </a:r>
          </a:p>
          <a:p>
            <a:endParaRPr lang="en-US" sz="2400" dirty="0" smtClean="0"/>
          </a:p>
          <a:p>
            <a:r>
              <a:rPr lang="en-US" sz="4000" dirty="0" smtClean="0"/>
              <a:t>Deterministic and probabilistic approaches </a:t>
            </a:r>
          </a:p>
          <a:p>
            <a:pPr lvl="1"/>
            <a:r>
              <a:rPr lang="en-US" sz="3600" dirty="0" smtClean="0"/>
              <a:t>Currently using Link Plus software and home-grown routines</a:t>
            </a:r>
          </a:p>
          <a:p>
            <a:pPr lvl="1"/>
            <a:r>
              <a:rPr lang="en-US" sz="3600" dirty="0" smtClean="0"/>
              <a:t>Adding </a:t>
            </a:r>
            <a:r>
              <a:rPr lang="en-US" sz="3600" dirty="0" err="1" smtClean="0"/>
              <a:t>Informatica</a:t>
            </a:r>
            <a:r>
              <a:rPr lang="en-US" sz="3600" dirty="0" smtClean="0"/>
              <a:t> tools </a:t>
            </a:r>
          </a:p>
          <a:p>
            <a:endParaRPr lang="en-US" sz="2400" dirty="0" smtClean="0"/>
          </a:p>
          <a:p>
            <a:r>
              <a:rPr lang="en-US" sz="4000" dirty="0" smtClean="0"/>
              <a:t>Use of reference data (non-education/workforce sources)</a:t>
            </a:r>
          </a:p>
          <a:p>
            <a:pPr lvl="1"/>
            <a:r>
              <a:rPr lang="en-US" sz="3600" dirty="0" smtClean="0"/>
              <a:t>Confirmation of </a:t>
            </a:r>
            <a:r>
              <a:rPr lang="en-US" sz="3600" dirty="0" err="1" smtClean="0"/>
              <a:t>birthdate</a:t>
            </a:r>
            <a:r>
              <a:rPr lang="en-US" sz="3600" dirty="0" smtClean="0"/>
              <a:t>, last 4 of SSN, name changes </a:t>
            </a:r>
          </a:p>
          <a:p>
            <a:endParaRPr lang="en-US" sz="2400" dirty="0" smtClean="0"/>
          </a:p>
          <a:p>
            <a:r>
              <a:rPr lang="en-US" sz="4000" dirty="0" smtClean="0"/>
              <a:t>An on-going process, a continuing investment in data quality</a:t>
            </a:r>
            <a:endParaRPr lang="en-US" sz="4000" dirty="0"/>
          </a:p>
        </p:txBody>
      </p:sp>
      <p:sp>
        <p:nvSpPr>
          <p:cNvPr id="3" name="Footer Placeholder 2"/>
          <p:cNvSpPr>
            <a:spLocks noGrp="1"/>
          </p:cNvSpPr>
          <p:nvPr>
            <p:ph type="ftr" sz="quarter" idx="11"/>
          </p:nvPr>
        </p:nvSpPr>
        <p:spPr/>
        <p:txBody>
          <a:bodyPr/>
          <a:lstStyle/>
          <a:p>
            <a:r>
              <a:rPr lang="en-US" smtClean="0"/>
              <a:t>SLDS Webinar 11-29-12</a:t>
            </a:r>
            <a:endParaRPr lang="en-US"/>
          </a:p>
        </p:txBody>
      </p:sp>
      <p:sp>
        <p:nvSpPr>
          <p:cNvPr id="4" name="Slide Number Placeholder 3"/>
          <p:cNvSpPr>
            <a:spLocks noGrp="1"/>
          </p:cNvSpPr>
          <p:nvPr>
            <p:ph type="sldNum" sz="quarter" idx="12"/>
          </p:nvPr>
        </p:nvSpPr>
        <p:spPr/>
        <p:txBody>
          <a:bodyPr/>
          <a:lstStyle/>
          <a:p>
            <a:fld id="{78085499-22F0-4E30-BA6A-ED84175C6FDF}" type="slidenum">
              <a:rPr lang="en-US" smtClean="0"/>
              <a:pPr/>
              <a:t>19</a:t>
            </a:fld>
            <a:endParaRPr lang="en-US"/>
          </a:p>
        </p:txBody>
      </p:sp>
      <p:sp>
        <p:nvSpPr>
          <p:cNvPr id="5"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smtClean="0">
                <a:solidFill>
                  <a:srgbClr val="45496B"/>
                </a:solidFill>
                <a:latin typeface="Gill Sans MT" pitchFamily="34" charset="0"/>
                <a:cs typeface="Consolas" pitchFamily="49" charset="0"/>
              </a:rPr>
              <a:t>The Foundation: Identity-Matching</a:t>
            </a:r>
            <a:endParaRPr lang="en-US" sz="1800" b="1" dirty="0">
              <a:solidFill>
                <a:srgbClr val="45496B"/>
              </a:solidFill>
              <a:latin typeface="Gill Sans MT" pitchFamily="34" charset="0"/>
              <a:cs typeface="Consolas" pitchFamily="49"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35925"/>
            <a:ext cx="7924800" cy="4800600"/>
          </a:xfrm>
        </p:spPr>
        <p:txBody>
          <a:bodyPr>
            <a:noAutofit/>
          </a:bodyPr>
          <a:lstStyle/>
          <a:p>
            <a:pPr>
              <a:lnSpc>
                <a:spcPct val="115000"/>
              </a:lnSpc>
              <a:spcBef>
                <a:spcPts val="0"/>
              </a:spcBef>
              <a:defRPr/>
            </a:pPr>
            <a:r>
              <a:rPr lang="en-US" sz="2400" dirty="0" smtClean="0">
                <a:ea typeface="Calibri"/>
                <a:cs typeface="Calibri"/>
              </a:rPr>
              <a:t>Facilitator</a:t>
            </a:r>
          </a:p>
          <a:p>
            <a:pPr>
              <a:lnSpc>
                <a:spcPct val="115000"/>
              </a:lnSpc>
              <a:spcBef>
                <a:spcPts val="0"/>
              </a:spcBef>
              <a:defRPr/>
            </a:pPr>
            <a:r>
              <a:rPr lang="en-US" sz="2400" dirty="0">
                <a:ea typeface="Calibri"/>
                <a:cs typeface="Calibri"/>
              </a:rPr>
              <a:t>	</a:t>
            </a:r>
            <a:r>
              <a:rPr lang="en-US" sz="2000" b="0" dirty="0" smtClean="0">
                <a:solidFill>
                  <a:schemeClr val="tx1"/>
                </a:solidFill>
                <a:ea typeface="Calibri"/>
                <a:cs typeface="Calibri"/>
              </a:rPr>
              <a:t>Jeff Sellers (SLDS State Support Team)</a:t>
            </a:r>
            <a:endParaRPr lang="en-US" sz="2000" b="0" dirty="0">
              <a:solidFill>
                <a:schemeClr val="tx1"/>
              </a:solidFill>
              <a:ea typeface="Calibri"/>
              <a:cs typeface="Calibri"/>
            </a:endParaRPr>
          </a:p>
          <a:p>
            <a:pPr>
              <a:lnSpc>
                <a:spcPct val="115000"/>
              </a:lnSpc>
              <a:spcBef>
                <a:spcPts val="0"/>
              </a:spcBef>
              <a:buNone/>
              <a:defRPr/>
            </a:pPr>
            <a:r>
              <a:rPr lang="en-US" sz="2400" dirty="0" smtClean="0">
                <a:latin typeface="Gill Sans MT" pitchFamily="34" charset="0"/>
                <a:ea typeface="Calibri"/>
                <a:cs typeface="Calibri"/>
              </a:rPr>
              <a:t>Panelists</a:t>
            </a:r>
          </a:p>
          <a:p>
            <a:pPr marL="687388">
              <a:lnSpc>
                <a:spcPct val="115000"/>
              </a:lnSpc>
              <a:spcBef>
                <a:spcPts val="600"/>
              </a:spcBef>
              <a:spcAft>
                <a:spcPts val="600"/>
              </a:spcAft>
              <a:buClr>
                <a:srgbClr val="45496B"/>
              </a:buClr>
              <a:buSzPct val="115000"/>
              <a:defRPr/>
            </a:pPr>
            <a:r>
              <a:rPr lang="en-US" sz="2000" b="0" dirty="0" smtClean="0">
                <a:solidFill>
                  <a:srgbClr val="000000"/>
                </a:solidFill>
                <a:ea typeface="Calibri"/>
                <a:cs typeface="Calibri"/>
              </a:rPr>
              <a:t>Charles McGrew (Kentucky )</a:t>
            </a:r>
          </a:p>
          <a:p>
            <a:pPr marL="687388">
              <a:lnSpc>
                <a:spcPct val="115000"/>
              </a:lnSpc>
              <a:spcBef>
                <a:spcPts val="600"/>
              </a:spcBef>
              <a:spcAft>
                <a:spcPts val="600"/>
              </a:spcAft>
              <a:buClr>
                <a:srgbClr val="45496B"/>
              </a:buClr>
              <a:buSzPct val="115000"/>
              <a:defRPr/>
            </a:pPr>
            <a:r>
              <a:rPr lang="en-US" sz="2000" b="0" dirty="0" smtClean="0">
                <a:solidFill>
                  <a:srgbClr val="000000"/>
                </a:solidFill>
                <a:ea typeface="Calibri"/>
                <a:cs typeface="Calibri"/>
              </a:rPr>
              <a:t>Carol Jenner (Washington)</a:t>
            </a:r>
            <a:endParaRPr lang="en-US" sz="2400" dirty="0" smtClean="0">
              <a:solidFill>
                <a:srgbClr val="000000"/>
              </a:solidFill>
              <a:latin typeface="Gill Sans MT" pitchFamily="34" charset="0"/>
              <a:ea typeface="Calibri"/>
              <a:cs typeface="Calibri"/>
            </a:endParaRPr>
          </a:p>
          <a:p>
            <a:endParaRPr lang="en-US" sz="2000" dirty="0">
              <a:latin typeface="Gill Sans MT" pitchFamily="34" charset="0"/>
            </a:endParaRPr>
          </a:p>
        </p:txBody>
      </p:sp>
      <p:sp>
        <p:nvSpPr>
          <p:cNvPr id="5" name="Slide Number Placeholder 4"/>
          <p:cNvSpPr>
            <a:spLocks noGrp="1"/>
          </p:cNvSpPr>
          <p:nvPr>
            <p:ph type="sldNum" sz="quarter" idx="12"/>
          </p:nvPr>
        </p:nvSpPr>
        <p:spPr/>
        <p:txBody>
          <a:bodyPr/>
          <a:lstStyle/>
          <a:p>
            <a:fld id="{78085499-22F0-4E30-BA6A-ED84175C6FDF}" type="slidenum">
              <a:rPr lang="en-US" smtClean="0"/>
              <a:pPr/>
              <a:t>2</a:t>
            </a:fld>
            <a:endParaRPr lang="en-US"/>
          </a:p>
        </p:txBody>
      </p:sp>
      <p:sp>
        <p:nvSpPr>
          <p:cNvPr id="6"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smtClean="0">
                <a:solidFill>
                  <a:srgbClr val="45496B"/>
                </a:solidFill>
                <a:latin typeface="Gill Sans MT" pitchFamily="34" charset="0"/>
              </a:rPr>
              <a:t>Building a Centralized P-20 Data Warehouse</a:t>
            </a:r>
            <a:endParaRPr lang="en-US" sz="1800" b="1" dirty="0">
              <a:solidFill>
                <a:srgbClr val="45496B"/>
              </a:solidFill>
              <a:latin typeface="Gill Sans MT" pitchFamily="34" charset="0"/>
            </a:endParaRPr>
          </a:p>
        </p:txBody>
      </p:sp>
      <p:sp>
        <p:nvSpPr>
          <p:cNvPr id="7" name="Footer Placeholder 3"/>
          <p:cNvSpPr>
            <a:spLocks noGrp="1"/>
          </p:cNvSpPr>
          <p:nvPr>
            <p:ph type="ftr" sz="quarter" idx="11"/>
          </p:nvPr>
        </p:nvSpPr>
        <p:spPr>
          <a:xfrm>
            <a:off x="381000" y="6356350"/>
            <a:ext cx="2895600" cy="365125"/>
          </a:xfrm>
        </p:spPr>
        <p:txBody>
          <a:bodyPr/>
          <a:lstStyle/>
          <a:p>
            <a:pPr algn="l"/>
            <a:r>
              <a:rPr lang="en-US" smtClean="0"/>
              <a:t>SLDS Webinar 11-29-12</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000" dirty="0" smtClean="0"/>
              <a:t>Person-Role-Organization (PRO) conceptual model </a:t>
            </a:r>
          </a:p>
          <a:p>
            <a:pPr lvl="1">
              <a:buNone/>
            </a:pPr>
            <a:r>
              <a:rPr lang="en-US" sz="1600" dirty="0" smtClean="0"/>
              <a:t>–Roles include student, teacher, employee, client </a:t>
            </a:r>
          </a:p>
          <a:p>
            <a:pPr lvl="1">
              <a:buNone/>
            </a:pPr>
            <a:r>
              <a:rPr lang="en-US" sz="1600" dirty="0" smtClean="0"/>
              <a:t>–Organizations include schools, colleges, classes, employers </a:t>
            </a:r>
          </a:p>
          <a:p>
            <a:pPr lvl="1">
              <a:buNone/>
            </a:pPr>
            <a:r>
              <a:rPr lang="en-US" sz="1600" dirty="0" smtClean="0"/>
              <a:t>–A person may have several roles simultaneously, including several roles within an organization </a:t>
            </a:r>
          </a:p>
          <a:p>
            <a:pPr lvl="1">
              <a:buNone/>
            </a:pPr>
            <a:r>
              <a:rPr lang="en-US" sz="1600" dirty="0" smtClean="0"/>
              <a:t>–Program participation, assessments, achievements, characteristics, and identifiers are all related to Person-Role-Organization </a:t>
            </a:r>
          </a:p>
          <a:p>
            <a:r>
              <a:rPr lang="en-US" sz="2000" dirty="0" smtClean="0"/>
              <a:t>Each person is associated with one P-20 ID </a:t>
            </a:r>
          </a:p>
          <a:p>
            <a:pPr lvl="1">
              <a:buNone/>
            </a:pPr>
            <a:r>
              <a:rPr lang="en-US" sz="1600" dirty="0" smtClean="0"/>
              <a:t>–the person entity is used only to assign a unique P-20 ID since all characteristics and events are captured at the PRO level </a:t>
            </a:r>
          </a:p>
          <a:p>
            <a:pPr lvl="1">
              <a:buNone/>
            </a:pPr>
            <a:r>
              <a:rPr lang="en-US" sz="1600" dirty="0" smtClean="0"/>
              <a:t>– Data warehouse contains de-identified data related to the P-20 ID. Personally identifiable information (PII) contained in a separate database with limited access.</a:t>
            </a:r>
          </a:p>
          <a:p>
            <a:pPr>
              <a:spcBef>
                <a:spcPts val="600"/>
              </a:spcBef>
              <a:spcAft>
                <a:spcPts val="600"/>
              </a:spcAft>
            </a:pPr>
            <a:r>
              <a:rPr lang="en-US" sz="2000" dirty="0" smtClean="0"/>
              <a:t>The P-20 ID is the product of </a:t>
            </a:r>
            <a:r>
              <a:rPr lang="en-US" sz="2000" dirty="0" smtClean="0">
                <a:solidFill>
                  <a:srgbClr val="FF0000"/>
                </a:solidFill>
              </a:rPr>
              <a:t>identity matching </a:t>
            </a:r>
            <a:r>
              <a:rPr lang="en-US" sz="2000" dirty="0" smtClean="0"/>
              <a:t>of data both within an organization and across organizations </a:t>
            </a:r>
          </a:p>
          <a:p>
            <a:pPr>
              <a:spcBef>
                <a:spcPts val="600"/>
              </a:spcBef>
              <a:spcAft>
                <a:spcPts val="600"/>
              </a:spcAft>
            </a:pPr>
            <a:r>
              <a:rPr lang="en-US" sz="2000" dirty="0" smtClean="0"/>
              <a:t> </a:t>
            </a:r>
            <a:r>
              <a:rPr lang="en-US" sz="2000" dirty="0" smtClean="0">
                <a:solidFill>
                  <a:srgbClr val="FF0000"/>
                </a:solidFill>
              </a:rPr>
              <a:t>Linking</a:t>
            </a:r>
            <a:r>
              <a:rPr lang="en-US" sz="2000" dirty="0" smtClean="0"/>
              <a:t> – using the P-20 ID to relate data for each individual across education sectors and employment </a:t>
            </a:r>
          </a:p>
        </p:txBody>
      </p:sp>
      <p:sp>
        <p:nvSpPr>
          <p:cNvPr id="3" name="Footer Placeholder 2"/>
          <p:cNvSpPr>
            <a:spLocks noGrp="1"/>
          </p:cNvSpPr>
          <p:nvPr>
            <p:ph type="ftr" sz="quarter" idx="11"/>
          </p:nvPr>
        </p:nvSpPr>
        <p:spPr/>
        <p:txBody>
          <a:bodyPr/>
          <a:lstStyle/>
          <a:p>
            <a:r>
              <a:rPr lang="en-US" smtClean="0"/>
              <a:t>SLDS Webinar 11-29-12</a:t>
            </a:r>
            <a:endParaRPr lang="en-US"/>
          </a:p>
        </p:txBody>
      </p:sp>
      <p:sp>
        <p:nvSpPr>
          <p:cNvPr id="4" name="Slide Number Placeholder 3"/>
          <p:cNvSpPr>
            <a:spLocks noGrp="1"/>
          </p:cNvSpPr>
          <p:nvPr>
            <p:ph type="sldNum" sz="quarter" idx="12"/>
          </p:nvPr>
        </p:nvSpPr>
        <p:spPr/>
        <p:txBody>
          <a:bodyPr/>
          <a:lstStyle/>
          <a:p>
            <a:fld id="{78085499-22F0-4E30-BA6A-ED84175C6FDF}" type="slidenum">
              <a:rPr lang="en-US" smtClean="0"/>
              <a:pPr/>
              <a:t>20</a:t>
            </a:fld>
            <a:endParaRPr lang="en-US"/>
          </a:p>
        </p:txBody>
      </p:sp>
      <p:sp>
        <p:nvSpPr>
          <p:cNvPr id="5"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smtClean="0">
                <a:solidFill>
                  <a:srgbClr val="45496B"/>
                </a:solidFill>
                <a:latin typeface="Gill Sans MT" pitchFamily="34" charset="0"/>
                <a:cs typeface="Consolas" pitchFamily="49" charset="0"/>
              </a:rPr>
              <a:t>Model Based on Person-Role-Organization (PRO)</a:t>
            </a:r>
            <a:endParaRPr lang="en-US" sz="1800" b="1" dirty="0">
              <a:solidFill>
                <a:srgbClr val="45496B"/>
              </a:solidFill>
              <a:latin typeface="Gill Sans MT" pitchFamily="34" charset="0"/>
              <a:cs typeface="Consolas" pitchFamily="49"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spcBef>
                <a:spcPts val="1200"/>
              </a:spcBef>
              <a:spcAft>
                <a:spcPts val="1200"/>
              </a:spcAft>
            </a:pPr>
            <a:r>
              <a:rPr lang="en-US" sz="2000" dirty="0" smtClean="0"/>
              <a:t>Dedicated to true P-20/W work – research that addresses critical questions.  No within-sector transactional activity conducted using the P-20/W data warehouse. </a:t>
            </a:r>
          </a:p>
          <a:p>
            <a:pPr>
              <a:spcBef>
                <a:spcPts val="1200"/>
              </a:spcBef>
              <a:spcAft>
                <a:spcPts val="1200"/>
              </a:spcAft>
            </a:pPr>
            <a:r>
              <a:rPr lang="en-US" sz="2000" dirty="0" smtClean="0"/>
              <a:t>Lean and mean – only elements required for P-20 research and policy analysis are included in data warehouse.  Data warehouse contains de-identified data.  PII details are handled in a separate database.</a:t>
            </a:r>
          </a:p>
          <a:p>
            <a:pPr>
              <a:spcBef>
                <a:spcPts val="1200"/>
              </a:spcBef>
              <a:spcAft>
                <a:spcPts val="1200"/>
              </a:spcAft>
            </a:pPr>
            <a:r>
              <a:rPr lang="en-US" sz="2000" dirty="0" smtClean="0"/>
              <a:t>Investment in identity-matching is retained and improved over time. </a:t>
            </a:r>
          </a:p>
          <a:p>
            <a:pPr>
              <a:spcBef>
                <a:spcPts val="1200"/>
              </a:spcBef>
              <a:spcAft>
                <a:spcPts val="1200"/>
              </a:spcAft>
            </a:pPr>
            <a:r>
              <a:rPr lang="en-US" sz="2000" dirty="0" smtClean="0"/>
              <a:t>Prior studies can be replicated – “from” and “to” dates stored for all elements, also “as of” dates – i.e.,  a </a:t>
            </a:r>
            <a:r>
              <a:rPr lang="en-US" sz="2000" dirty="0" err="1" smtClean="0"/>
              <a:t>bitemporal</a:t>
            </a:r>
            <a:r>
              <a:rPr lang="en-US" sz="2000" dirty="0" smtClean="0"/>
              <a:t> structure. </a:t>
            </a:r>
          </a:p>
          <a:p>
            <a:pPr>
              <a:spcBef>
                <a:spcPts val="1200"/>
              </a:spcBef>
              <a:spcAft>
                <a:spcPts val="1200"/>
              </a:spcAft>
            </a:pPr>
            <a:r>
              <a:rPr lang="en-US" sz="2000" dirty="0" smtClean="0"/>
              <a:t>Persistent research IDs can be maintained, allowing for updating of research data sets. Identities can be merged and unmerged.</a:t>
            </a:r>
          </a:p>
        </p:txBody>
      </p:sp>
      <p:sp>
        <p:nvSpPr>
          <p:cNvPr id="3" name="Footer Placeholder 2"/>
          <p:cNvSpPr>
            <a:spLocks noGrp="1"/>
          </p:cNvSpPr>
          <p:nvPr>
            <p:ph type="ftr" sz="quarter" idx="11"/>
          </p:nvPr>
        </p:nvSpPr>
        <p:spPr/>
        <p:txBody>
          <a:bodyPr/>
          <a:lstStyle/>
          <a:p>
            <a:r>
              <a:rPr lang="en-US" smtClean="0"/>
              <a:t>SLDS Webinar 11-29-12</a:t>
            </a:r>
            <a:endParaRPr lang="en-US"/>
          </a:p>
        </p:txBody>
      </p:sp>
      <p:sp>
        <p:nvSpPr>
          <p:cNvPr id="4" name="Slide Number Placeholder 3"/>
          <p:cNvSpPr>
            <a:spLocks noGrp="1"/>
          </p:cNvSpPr>
          <p:nvPr>
            <p:ph type="sldNum" sz="quarter" idx="12"/>
          </p:nvPr>
        </p:nvSpPr>
        <p:spPr/>
        <p:txBody>
          <a:bodyPr/>
          <a:lstStyle/>
          <a:p>
            <a:fld id="{78085499-22F0-4E30-BA6A-ED84175C6FDF}" type="slidenum">
              <a:rPr lang="en-US" smtClean="0"/>
              <a:pPr/>
              <a:t>21</a:t>
            </a:fld>
            <a:endParaRPr lang="en-US"/>
          </a:p>
        </p:txBody>
      </p:sp>
      <p:sp>
        <p:nvSpPr>
          <p:cNvPr id="5"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smtClean="0">
                <a:solidFill>
                  <a:srgbClr val="45496B"/>
                </a:solidFill>
                <a:latin typeface="Gill Sans MT" pitchFamily="34" charset="0"/>
                <a:cs typeface="Consolas" pitchFamily="49" charset="0"/>
              </a:rPr>
              <a:t>Benefits of Centralized P-20W</a:t>
            </a:r>
            <a:endParaRPr lang="en-US" sz="1800" b="1" dirty="0">
              <a:solidFill>
                <a:srgbClr val="45496B"/>
              </a:solidFill>
              <a:latin typeface="Gill Sans MT" pitchFamily="34" charset="0"/>
              <a:cs typeface="Consolas" pitchFamily="49"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000" dirty="0" smtClean="0"/>
              <a:t>Engaged and supportive leadership </a:t>
            </a:r>
          </a:p>
          <a:p>
            <a:pPr>
              <a:spcBef>
                <a:spcPts val="1200"/>
              </a:spcBef>
            </a:pPr>
            <a:r>
              <a:rPr lang="en-US" sz="2000" dirty="0" smtClean="0"/>
              <a:t>Communication </a:t>
            </a:r>
          </a:p>
          <a:p>
            <a:pPr lvl="1">
              <a:buNone/>
            </a:pPr>
            <a:r>
              <a:rPr lang="en-US" sz="1600" dirty="0" smtClean="0"/>
              <a:t>ERDC Newsflash, press releases </a:t>
            </a:r>
          </a:p>
          <a:p>
            <a:pPr lvl="1">
              <a:buNone/>
            </a:pPr>
            <a:r>
              <a:rPr lang="en-US" sz="1600" dirty="0" smtClean="0"/>
              <a:t>Well-defined critical research and policy questions </a:t>
            </a:r>
          </a:p>
          <a:p>
            <a:pPr lvl="1">
              <a:buNone/>
            </a:pPr>
            <a:r>
              <a:rPr lang="en-US" sz="1600" dirty="0" smtClean="0"/>
              <a:t>Persistence is critical </a:t>
            </a:r>
          </a:p>
          <a:p>
            <a:r>
              <a:rPr lang="en-US" sz="2000" dirty="0" smtClean="0"/>
              <a:t>Data governance </a:t>
            </a:r>
          </a:p>
          <a:p>
            <a:pPr lvl="1">
              <a:buNone/>
            </a:pPr>
            <a:r>
              <a:rPr lang="en-US" sz="1600" dirty="0" smtClean="0"/>
              <a:t>Organized consensus-based approach to data governance </a:t>
            </a:r>
          </a:p>
          <a:p>
            <a:pPr lvl="1">
              <a:buNone/>
            </a:pPr>
            <a:r>
              <a:rPr lang="en-US" sz="1600" dirty="0" smtClean="0"/>
              <a:t>Recognition that de-identified data is sufficient for most purposes</a:t>
            </a:r>
          </a:p>
          <a:p>
            <a:pPr lvl="1">
              <a:buNone/>
            </a:pPr>
            <a:r>
              <a:rPr lang="en-US" sz="1600" dirty="0" smtClean="0"/>
              <a:t>Master data-sharing agreement template covering release of de-identified data</a:t>
            </a:r>
          </a:p>
          <a:p>
            <a:pPr lvl="1">
              <a:buNone/>
            </a:pPr>
            <a:r>
              <a:rPr lang="en-US" sz="1600" dirty="0" smtClean="0"/>
              <a:t>Standard request process that applies to all </a:t>
            </a:r>
          </a:p>
          <a:p>
            <a:pPr>
              <a:spcBef>
                <a:spcPts val="1200"/>
              </a:spcBef>
            </a:pPr>
            <a:r>
              <a:rPr lang="en-US" sz="2000" dirty="0" smtClean="0"/>
              <a:t>Data familiarity attained through use of data </a:t>
            </a:r>
          </a:p>
          <a:p>
            <a:pPr>
              <a:spcBef>
                <a:spcPts val="1200"/>
              </a:spcBef>
            </a:pPr>
            <a:r>
              <a:rPr lang="en-US" sz="2000" dirty="0" smtClean="0"/>
              <a:t>Use of data to inform data warehouse development</a:t>
            </a:r>
          </a:p>
        </p:txBody>
      </p:sp>
      <p:sp>
        <p:nvSpPr>
          <p:cNvPr id="3" name="Footer Placeholder 2"/>
          <p:cNvSpPr>
            <a:spLocks noGrp="1"/>
          </p:cNvSpPr>
          <p:nvPr>
            <p:ph type="ftr" sz="quarter" idx="11"/>
          </p:nvPr>
        </p:nvSpPr>
        <p:spPr/>
        <p:txBody>
          <a:bodyPr/>
          <a:lstStyle/>
          <a:p>
            <a:r>
              <a:rPr lang="en-US" smtClean="0"/>
              <a:t>SLDS Webinar 11-29-12</a:t>
            </a:r>
            <a:endParaRPr lang="en-US"/>
          </a:p>
        </p:txBody>
      </p:sp>
      <p:sp>
        <p:nvSpPr>
          <p:cNvPr id="4" name="Slide Number Placeholder 3"/>
          <p:cNvSpPr>
            <a:spLocks noGrp="1"/>
          </p:cNvSpPr>
          <p:nvPr>
            <p:ph type="sldNum" sz="quarter" idx="12"/>
          </p:nvPr>
        </p:nvSpPr>
        <p:spPr/>
        <p:txBody>
          <a:bodyPr/>
          <a:lstStyle/>
          <a:p>
            <a:fld id="{78085499-22F0-4E30-BA6A-ED84175C6FDF}" type="slidenum">
              <a:rPr lang="en-US" smtClean="0"/>
              <a:pPr/>
              <a:t>22</a:t>
            </a:fld>
            <a:endParaRPr lang="en-US"/>
          </a:p>
        </p:txBody>
      </p:sp>
      <p:sp>
        <p:nvSpPr>
          <p:cNvPr id="5"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smtClean="0">
                <a:solidFill>
                  <a:srgbClr val="45496B"/>
                </a:solidFill>
                <a:latin typeface="Gill Sans MT" pitchFamily="34" charset="0"/>
                <a:cs typeface="Consolas" pitchFamily="49" charset="0"/>
              </a:rPr>
              <a:t>What’s Working for ERDC</a:t>
            </a:r>
            <a:endParaRPr lang="en-US" sz="1800" b="1" dirty="0">
              <a:solidFill>
                <a:srgbClr val="45496B"/>
              </a:solidFill>
              <a:latin typeface="Gill Sans MT" pitchFamily="34" charset="0"/>
              <a:cs typeface="Consolas" pitchFamily="49"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SLDS Webinar 11-29-12</a:t>
            </a:r>
            <a:endParaRPr lang="en-US"/>
          </a:p>
        </p:txBody>
      </p:sp>
      <p:sp>
        <p:nvSpPr>
          <p:cNvPr id="4" name="Slide Number Placeholder 3"/>
          <p:cNvSpPr>
            <a:spLocks noGrp="1"/>
          </p:cNvSpPr>
          <p:nvPr>
            <p:ph type="sldNum" sz="quarter" idx="12"/>
          </p:nvPr>
        </p:nvSpPr>
        <p:spPr/>
        <p:txBody>
          <a:bodyPr/>
          <a:lstStyle/>
          <a:p>
            <a:fld id="{78085499-22F0-4E30-BA6A-ED84175C6FDF}" type="slidenum">
              <a:rPr lang="en-US" smtClean="0"/>
              <a:pPr/>
              <a:t>23</a:t>
            </a:fld>
            <a:endParaRPr lang="en-US"/>
          </a:p>
        </p:txBody>
      </p:sp>
      <p:sp>
        <p:nvSpPr>
          <p:cNvPr id="5"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smtClean="0">
                <a:solidFill>
                  <a:srgbClr val="45496B"/>
                </a:solidFill>
                <a:latin typeface="Gill Sans MT" pitchFamily="34" charset="0"/>
                <a:cs typeface="Consolas" pitchFamily="49" charset="0"/>
              </a:rPr>
              <a:t>Examples:  Sector-Specific P-20W Reports (+datasets)</a:t>
            </a:r>
            <a:endParaRPr lang="en-US" sz="1800" b="1" dirty="0">
              <a:solidFill>
                <a:srgbClr val="45496B"/>
              </a:solidFill>
              <a:latin typeface="Gill Sans MT" pitchFamily="34" charset="0"/>
              <a:cs typeface="Consolas" pitchFamily="49" charset="0"/>
            </a:endParaRPr>
          </a:p>
        </p:txBody>
      </p:sp>
      <p:sp>
        <p:nvSpPr>
          <p:cNvPr id="6" name="Content Placeholder 4"/>
          <p:cNvSpPr>
            <a:spLocks noGrp="1"/>
          </p:cNvSpPr>
          <p:nvPr>
            <p:ph idx="1"/>
          </p:nvPr>
        </p:nvSpPr>
        <p:spPr/>
        <p:txBody>
          <a:bodyPr>
            <a:normAutofit/>
          </a:bodyPr>
          <a:lstStyle/>
          <a:p>
            <a:pPr marL="514350" indent="-514350">
              <a:buFont typeface="+mj-lt"/>
              <a:buAutoNum type="arabicPeriod"/>
            </a:pPr>
            <a:r>
              <a:rPr lang="en-US" sz="2400" dirty="0" smtClean="0"/>
              <a:t>High School Feedback Reports</a:t>
            </a:r>
          </a:p>
          <a:p>
            <a:pPr marL="514350" indent="-514350">
              <a:buNone/>
            </a:pPr>
            <a:endParaRPr lang="en-US" sz="2400" dirty="0" smtClean="0"/>
          </a:p>
          <a:p>
            <a:pPr marL="514350" indent="-514350">
              <a:buFont typeface="+mj-lt"/>
              <a:buAutoNum type="arabicPeriod"/>
            </a:pPr>
            <a:endParaRPr lang="en-US" sz="2400" dirty="0" smtClean="0"/>
          </a:p>
          <a:p>
            <a:pPr marL="514350" indent="-514350">
              <a:buFont typeface="+mj-lt"/>
              <a:buAutoNum type="arabicPeriod"/>
            </a:pPr>
            <a:endParaRPr lang="en-US" sz="2400" dirty="0" smtClean="0"/>
          </a:p>
          <a:p>
            <a:pPr marL="514350" indent="-514350">
              <a:buFont typeface="+mj-lt"/>
              <a:buAutoNum type="arabicPeriod"/>
            </a:pPr>
            <a:endParaRPr lang="en-US" sz="2400" dirty="0" smtClean="0"/>
          </a:p>
          <a:p>
            <a:pPr marL="514350" indent="-514350">
              <a:buFont typeface="+mj-lt"/>
              <a:buAutoNum type="arabicPeriod" startAt="2"/>
            </a:pPr>
            <a:r>
              <a:rPr lang="en-US" sz="2400" dirty="0" smtClean="0"/>
              <a:t>Reports for community &amp; technical colleges</a:t>
            </a:r>
          </a:p>
          <a:p>
            <a:pPr marL="914400" lvl="1" indent="-514350">
              <a:buFont typeface="Courier New" pitchFamily="49" charset="0"/>
              <a:buChar char="-"/>
            </a:pPr>
            <a:r>
              <a:rPr lang="en-US" sz="2000" dirty="0" smtClean="0"/>
              <a:t>Incoming students</a:t>
            </a:r>
          </a:p>
          <a:p>
            <a:pPr marL="914400" lvl="1" indent="-514350">
              <a:buFont typeface="Courier New" pitchFamily="49" charset="0"/>
              <a:buChar char="-"/>
            </a:pPr>
            <a:r>
              <a:rPr lang="en-US" sz="2000" dirty="0" smtClean="0"/>
              <a:t>Transfers to baccalaureate institutions</a:t>
            </a:r>
          </a:p>
          <a:p>
            <a:pPr marL="514350" indent="-514350">
              <a:buFont typeface="+mj-lt"/>
              <a:buAutoNum type="arabicPeriod" startAt="3"/>
            </a:pPr>
            <a:r>
              <a:rPr lang="en-US" sz="2400" dirty="0" smtClean="0"/>
              <a:t>Reports for baccalaureate institutions</a:t>
            </a:r>
          </a:p>
          <a:p>
            <a:pPr marL="914400" lvl="1" indent="-514350">
              <a:buFont typeface="Courier New" pitchFamily="49" charset="0"/>
              <a:buChar char="-"/>
            </a:pPr>
            <a:r>
              <a:rPr lang="en-US" sz="2000" dirty="0" smtClean="0"/>
              <a:t>Incoming students</a:t>
            </a:r>
          </a:p>
          <a:p>
            <a:pPr marL="914400" lvl="1" indent="-514350">
              <a:buFont typeface="Courier New" pitchFamily="49" charset="0"/>
              <a:buChar char="-"/>
            </a:pPr>
            <a:r>
              <a:rPr lang="en-US" sz="2000" dirty="0" smtClean="0"/>
              <a:t>Workforce outcomes</a:t>
            </a:r>
            <a:endParaRPr lang="en-US" sz="2000" dirty="0"/>
          </a:p>
        </p:txBody>
      </p:sp>
      <p:pic>
        <p:nvPicPr>
          <p:cNvPr id="7" name="Picture 6" descr="4.jpg"/>
          <p:cNvPicPr>
            <a:picLocks noChangeAspect="1"/>
          </p:cNvPicPr>
          <p:nvPr/>
        </p:nvPicPr>
        <p:blipFill>
          <a:blip r:embed="rId2" cstate="print"/>
          <a:srcRect t="48446"/>
          <a:stretch>
            <a:fillRect/>
          </a:stretch>
        </p:blipFill>
        <p:spPr>
          <a:xfrm>
            <a:off x="625641" y="2117509"/>
            <a:ext cx="7976686" cy="1443338"/>
          </a:xfrm>
          <a:prstGeom prst="rect">
            <a:avLst/>
          </a:prstGeom>
        </p:spPr>
      </p:pic>
      <p:sp>
        <p:nvSpPr>
          <p:cNvPr id="8" name="TextBox 7"/>
          <p:cNvSpPr txBox="1"/>
          <p:nvPr/>
        </p:nvSpPr>
        <p:spPr>
          <a:xfrm>
            <a:off x="5832223" y="1423545"/>
            <a:ext cx="1727524" cy="369332"/>
          </a:xfrm>
          <a:prstGeom prst="rect">
            <a:avLst/>
          </a:prstGeom>
          <a:noFill/>
        </p:spPr>
        <p:txBody>
          <a:bodyPr wrap="none" rtlCol="0">
            <a:spAutoFit/>
          </a:bodyPr>
          <a:lstStyle/>
          <a:p>
            <a:r>
              <a:rPr lang="en-US" dirty="0" smtClean="0">
                <a:hlinkClick r:id="rId3"/>
              </a:rPr>
              <a:t>erdcdata.wa.gov</a:t>
            </a:r>
            <a:endParaRPr lang="en-US" dirty="0"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SLDS Webinar 11-29-12</a:t>
            </a:r>
            <a:endParaRPr lang="en-US"/>
          </a:p>
        </p:txBody>
      </p:sp>
      <p:sp>
        <p:nvSpPr>
          <p:cNvPr id="4" name="Slide Number Placeholder 3"/>
          <p:cNvSpPr>
            <a:spLocks noGrp="1"/>
          </p:cNvSpPr>
          <p:nvPr>
            <p:ph type="sldNum" sz="quarter" idx="12"/>
          </p:nvPr>
        </p:nvSpPr>
        <p:spPr/>
        <p:txBody>
          <a:bodyPr/>
          <a:lstStyle/>
          <a:p>
            <a:fld id="{78085499-22F0-4E30-BA6A-ED84175C6FDF}" type="slidenum">
              <a:rPr lang="en-US" smtClean="0"/>
              <a:pPr/>
              <a:t>24</a:t>
            </a:fld>
            <a:endParaRPr lang="en-US"/>
          </a:p>
        </p:txBody>
      </p:sp>
      <p:sp>
        <p:nvSpPr>
          <p:cNvPr id="5"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smtClean="0">
                <a:solidFill>
                  <a:srgbClr val="45496B"/>
                </a:solidFill>
                <a:latin typeface="Gill Sans MT" pitchFamily="34" charset="0"/>
                <a:cs typeface="Consolas" pitchFamily="49" charset="0"/>
              </a:rPr>
              <a:t>Example:</a:t>
            </a:r>
          </a:p>
          <a:p>
            <a:pPr lvl="0">
              <a:spcBef>
                <a:spcPct val="0"/>
              </a:spcBef>
              <a:defRPr/>
            </a:pPr>
            <a:r>
              <a:rPr lang="en-US" sz="1800" b="1" dirty="0" smtClean="0">
                <a:solidFill>
                  <a:srgbClr val="45496B"/>
                </a:solidFill>
                <a:latin typeface="Gill Sans MT" pitchFamily="34" charset="0"/>
                <a:cs typeface="Consolas" pitchFamily="49" charset="0"/>
              </a:rPr>
              <a:t>K-12 student characteristics with postsecondary status</a:t>
            </a:r>
            <a:endParaRPr lang="en-US" sz="1800" b="1" dirty="0">
              <a:solidFill>
                <a:srgbClr val="45496B"/>
              </a:solidFill>
              <a:latin typeface="Gill Sans MT" pitchFamily="34" charset="0"/>
              <a:cs typeface="Consolas" pitchFamily="49" charset="0"/>
            </a:endParaRPr>
          </a:p>
        </p:txBody>
      </p:sp>
      <p:grpSp>
        <p:nvGrpSpPr>
          <p:cNvPr id="33" name="Group 32"/>
          <p:cNvGrpSpPr/>
          <p:nvPr/>
        </p:nvGrpSpPr>
        <p:grpSpPr>
          <a:xfrm>
            <a:off x="643944" y="1432683"/>
            <a:ext cx="7946265" cy="4912670"/>
            <a:chOff x="643944" y="1432683"/>
            <a:chExt cx="7946265" cy="4912670"/>
          </a:xfrm>
        </p:grpSpPr>
        <p:sp>
          <p:nvSpPr>
            <p:cNvPr id="34" name="TextBox 33"/>
            <p:cNvSpPr txBox="1"/>
            <p:nvPr/>
          </p:nvSpPr>
          <p:spPr>
            <a:xfrm>
              <a:off x="2897503" y="6099132"/>
              <a:ext cx="3348994" cy="246221"/>
            </a:xfrm>
            <a:prstGeom prst="rect">
              <a:avLst/>
            </a:prstGeom>
            <a:noFill/>
          </p:spPr>
          <p:txBody>
            <a:bodyPr wrap="none" rtlCol="0">
              <a:spAutoFit/>
            </a:bodyPr>
            <a:lstStyle/>
            <a:p>
              <a:r>
                <a:rPr lang="en-US" sz="1000" dirty="0" smtClean="0"/>
                <a:t>See </a:t>
              </a:r>
              <a:r>
                <a:rPr lang="en-US" sz="1000" dirty="0" smtClean="0">
                  <a:hlinkClick r:id="rId2"/>
                </a:rPr>
                <a:t>www.erdc.wa.gov/briefs/pdf/201005.pdf</a:t>
              </a:r>
              <a:r>
                <a:rPr lang="en-US" sz="1000" dirty="0" smtClean="0"/>
                <a:t>  for full report.</a:t>
              </a:r>
              <a:endParaRPr lang="en-US" sz="1000" dirty="0"/>
            </a:p>
          </p:txBody>
        </p:sp>
        <p:graphicFrame>
          <p:nvGraphicFramePr>
            <p:cNvPr id="35" name="Chart 34"/>
            <p:cNvGraphicFramePr/>
            <p:nvPr/>
          </p:nvGraphicFramePr>
          <p:xfrm>
            <a:off x="643944" y="2369713"/>
            <a:ext cx="3928056" cy="3747752"/>
          </p:xfrm>
          <a:graphic>
            <a:graphicData uri="http://schemas.openxmlformats.org/drawingml/2006/chart">
              <c:chart xmlns:c="http://schemas.openxmlformats.org/drawingml/2006/chart" xmlns:r="http://schemas.openxmlformats.org/officeDocument/2006/relationships" r:id="rId3"/>
            </a:graphicData>
          </a:graphic>
        </p:graphicFrame>
        <p:sp>
          <p:nvSpPr>
            <p:cNvPr id="36" name="Rectangle 1"/>
            <p:cNvSpPr>
              <a:spLocks noChangeArrowheads="1"/>
            </p:cNvSpPr>
            <p:nvPr/>
          </p:nvSpPr>
          <p:spPr bwMode="auto">
            <a:xfrm>
              <a:off x="695459" y="1432683"/>
              <a:ext cx="3876541" cy="6617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en-US" sz="1600" b="1" i="0" strike="noStrike" cap="none" normalizeH="0" dirty="0" smtClean="0">
                  <a:ln>
                    <a:noFill/>
                  </a:ln>
                  <a:effectLst/>
                  <a:latin typeface="Calibri" pitchFamily="34" charset="0"/>
                  <a:ea typeface="Calibri" pitchFamily="34" charset="0"/>
                  <a:cs typeface="Times New Roman" pitchFamily="18" charset="0"/>
                </a:rPr>
                <a:t>All high school graduates</a:t>
              </a:r>
              <a:endParaRPr kumimoji="0" lang="en-US" sz="1600" b="1" i="0" strike="noStrike" cap="none" normalizeH="0" baseline="0" dirty="0" smtClean="0">
                <a:ln>
                  <a:noFill/>
                </a:ln>
                <a:effectLst/>
                <a:latin typeface="Calibri" pitchFamily="34"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lang="en-US" sz="1100" b="1" dirty="0" smtClean="0">
                  <a:latin typeface="Calibri" pitchFamily="34" charset="0"/>
                  <a:ea typeface="Calibri" pitchFamily="34" charset="0"/>
                  <a:cs typeface="Times New Roman" pitchFamily="18" charset="0"/>
                </a:rPr>
                <a:t>B</a:t>
              </a:r>
              <a:r>
                <a:rPr kumimoji="0" lang="en-US" sz="1100" b="1" i="0" strike="noStrike" cap="none" normalizeH="0" baseline="0" dirty="0" smtClean="0">
                  <a:ln>
                    <a:noFill/>
                  </a:ln>
                  <a:effectLst/>
                  <a:latin typeface="Calibri" pitchFamily="34" charset="0"/>
                  <a:ea typeface="Calibri" pitchFamily="34" charset="0"/>
                  <a:cs typeface="Times New Roman" pitchFamily="18" charset="0"/>
                </a:rPr>
                <a:t>y income status and type of institution.</a:t>
              </a:r>
              <a:endParaRPr kumimoji="0" lang="en-US" sz="900" b="0" i="0" strike="noStrike" cap="none" normalizeH="0" baseline="0" dirty="0" smtClean="0">
                <a:ln>
                  <a:noFill/>
                </a:ln>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tab pos="571500" algn="l"/>
                </a:tabLst>
              </a:pPr>
              <a:r>
                <a:rPr kumimoji="0" lang="en-US" sz="1000" i="1" strike="noStrike" cap="none" normalizeH="0" baseline="0" dirty="0" smtClean="0">
                  <a:ln>
                    <a:noFill/>
                  </a:ln>
                  <a:effectLst/>
                  <a:latin typeface="Cambria" pitchFamily="18" charset="0"/>
                  <a:ea typeface="Calibri" pitchFamily="34" charset="0"/>
                  <a:cs typeface="Times New Roman" pitchFamily="18" charset="0"/>
                </a:rPr>
                <a:t>(Universe: 2008-09 public high school graduates)</a:t>
              </a:r>
              <a:endParaRPr kumimoji="0" lang="en-US" sz="1000" i="0" strike="noStrike" cap="none" normalizeH="0" baseline="0" dirty="0" smtClean="0">
                <a:ln>
                  <a:noFill/>
                </a:ln>
                <a:effectLst/>
                <a:latin typeface="Arial" pitchFamily="34" charset="0"/>
              </a:endParaRPr>
            </a:p>
          </p:txBody>
        </p:sp>
        <p:sp>
          <p:nvSpPr>
            <p:cNvPr id="37" name="Rectangle 36"/>
            <p:cNvSpPr/>
            <p:nvPr/>
          </p:nvSpPr>
          <p:spPr>
            <a:xfrm>
              <a:off x="661920" y="1455313"/>
              <a:ext cx="3967230" cy="47007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Chart 5"/>
            <p:cNvGraphicFramePr/>
            <p:nvPr/>
          </p:nvGraphicFramePr>
          <p:xfrm>
            <a:off x="4686301" y="2305318"/>
            <a:ext cx="3903908" cy="3799267"/>
          </p:xfrm>
          <a:graphic>
            <a:graphicData uri="http://schemas.openxmlformats.org/drawingml/2006/chart">
              <c:chart xmlns:c="http://schemas.openxmlformats.org/drawingml/2006/chart" xmlns:r="http://schemas.openxmlformats.org/officeDocument/2006/relationships" r:id="rId4"/>
            </a:graphicData>
          </a:graphic>
        </p:graphicFrame>
        <p:sp>
          <p:nvSpPr>
            <p:cNvPr id="39" name="Rectangle 2"/>
            <p:cNvSpPr>
              <a:spLocks noChangeArrowheads="1"/>
            </p:cNvSpPr>
            <p:nvPr/>
          </p:nvSpPr>
          <p:spPr bwMode="auto">
            <a:xfrm>
              <a:off x="4745059" y="1432683"/>
              <a:ext cx="3709116" cy="8156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en-US" sz="1600" b="1" i="0" strike="noStrike" cap="none" normalizeH="0" baseline="0" dirty="0" smtClean="0">
                  <a:ln>
                    <a:noFill/>
                  </a:ln>
                  <a:effectLst/>
                  <a:latin typeface="Calibri" pitchFamily="34" charset="0"/>
                  <a:ea typeface="Calibri" pitchFamily="34" charset="0"/>
                  <a:cs typeface="Times New Roman" pitchFamily="18" charset="0"/>
                </a:rPr>
                <a:t>Distribution of enrollment</a:t>
              </a:r>
            </a:p>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lang="en-US" sz="1100" b="1" dirty="0" smtClean="0">
                  <a:latin typeface="Calibri" pitchFamily="34" charset="0"/>
                  <a:ea typeface="Calibri" pitchFamily="34" charset="0"/>
                  <a:cs typeface="Times New Roman" pitchFamily="18" charset="0"/>
                </a:rPr>
                <a:t>B</a:t>
              </a:r>
              <a:r>
                <a:rPr kumimoji="0" lang="en-US" sz="1100" b="1" i="0" strike="noStrike" cap="none" normalizeH="0" baseline="0" dirty="0" smtClean="0">
                  <a:ln>
                    <a:noFill/>
                  </a:ln>
                  <a:effectLst/>
                  <a:latin typeface="Calibri" pitchFamily="34" charset="0"/>
                  <a:ea typeface="Calibri" pitchFamily="34" charset="0"/>
                  <a:cs typeface="Times New Roman" pitchFamily="18" charset="0"/>
                </a:rPr>
                <a:t>y income status and type of institution.</a:t>
              </a:r>
              <a:endParaRPr lang="en-US" sz="900" b="1" i="1" dirty="0" smtClean="0">
                <a:latin typeface="Cambria" pitchFamily="18" charset="0"/>
                <a:ea typeface="Calibri"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en-US" sz="1000" i="1" strike="noStrike" cap="none" normalizeH="0" baseline="0" dirty="0" smtClean="0">
                  <a:ln>
                    <a:noFill/>
                  </a:ln>
                  <a:effectLst/>
                  <a:latin typeface="Cambria" pitchFamily="18" charset="0"/>
                  <a:ea typeface="Calibri" pitchFamily="34" charset="0"/>
                  <a:cs typeface="Times New Roman" pitchFamily="18" charset="0"/>
                </a:rPr>
                <a:t>(Universe: 2008-09 public high school graduates enrolled</a:t>
              </a:r>
            </a:p>
            <a:p>
              <a:pPr marL="0" marR="0" lvl="0" indent="0" algn="ctr" defTabSz="914400" rtl="0" eaLnBrk="1" fontAlgn="base" latinLnBrk="0" hangingPunct="1">
                <a:lnSpc>
                  <a:spcPct val="100000"/>
                </a:lnSpc>
                <a:spcBef>
                  <a:spcPct val="0"/>
                </a:spcBef>
                <a:spcAft>
                  <a:spcPct val="0"/>
                </a:spcAft>
                <a:buClrTx/>
                <a:buSzTx/>
                <a:buFontTx/>
                <a:buNone/>
                <a:tabLst>
                  <a:tab pos="571500" algn="l"/>
                </a:tabLst>
              </a:pPr>
              <a:r>
                <a:rPr kumimoji="0" lang="en-US" sz="1000" i="1" strike="noStrike" cap="none" normalizeH="0" baseline="0" dirty="0" smtClean="0">
                  <a:ln>
                    <a:noFill/>
                  </a:ln>
                  <a:effectLst/>
                  <a:latin typeface="Cambria" pitchFamily="18" charset="0"/>
                  <a:ea typeface="Calibri" pitchFamily="34" charset="0"/>
                  <a:cs typeface="Times New Roman" pitchFamily="18" charset="0"/>
                </a:rPr>
                <a:t>in any postsecondary institution)</a:t>
              </a:r>
              <a:r>
                <a:rPr kumimoji="0" lang="en-US" sz="1000" i="0" strike="noStrike" cap="none" normalizeH="0" baseline="0" dirty="0" smtClean="0">
                  <a:ln>
                    <a:noFill/>
                  </a:ln>
                  <a:effectLst/>
                  <a:latin typeface="Cambria" pitchFamily="18" charset="0"/>
                </a:rPr>
                <a:t> </a:t>
              </a:r>
            </a:p>
          </p:txBody>
        </p:sp>
        <p:sp>
          <p:nvSpPr>
            <p:cNvPr id="40" name="Rectangle 39"/>
            <p:cNvSpPr/>
            <p:nvPr/>
          </p:nvSpPr>
          <p:spPr>
            <a:xfrm>
              <a:off x="4686300" y="1455313"/>
              <a:ext cx="3826635" cy="4687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p:nvPr/>
          </p:nvGrpSpPr>
          <p:grpSpPr>
            <a:xfrm>
              <a:off x="1243483" y="2300041"/>
              <a:ext cx="6940373" cy="261610"/>
              <a:chOff x="426144" y="6498595"/>
              <a:chExt cx="6940373" cy="261610"/>
            </a:xfrm>
          </p:grpSpPr>
          <p:grpSp>
            <p:nvGrpSpPr>
              <p:cNvPr id="42" name="Group 41"/>
              <p:cNvGrpSpPr/>
              <p:nvPr/>
            </p:nvGrpSpPr>
            <p:grpSpPr>
              <a:xfrm>
                <a:off x="426144" y="6498595"/>
                <a:ext cx="993426" cy="261610"/>
                <a:chOff x="426144" y="6498595"/>
                <a:chExt cx="993426" cy="261610"/>
              </a:xfrm>
            </p:grpSpPr>
            <p:sp>
              <p:nvSpPr>
                <p:cNvPr id="55" name="Rectangle 54"/>
                <p:cNvSpPr/>
                <p:nvPr/>
              </p:nvSpPr>
              <p:spPr>
                <a:xfrm flipH="1">
                  <a:off x="426144" y="6560820"/>
                  <a:ext cx="137160" cy="13716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515155" y="6498595"/>
                  <a:ext cx="904415" cy="261610"/>
                </a:xfrm>
                <a:prstGeom prst="rect">
                  <a:avLst/>
                </a:prstGeom>
                <a:noFill/>
              </p:spPr>
              <p:txBody>
                <a:bodyPr wrap="none" rtlCol="0">
                  <a:spAutoFit/>
                </a:bodyPr>
                <a:lstStyle/>
                <a:p>
                  <a:r>
                    <a:rPr lang="en-US" sz="1100" dirty="0" smtClean="0"/>
                    <a:t>Not enrolled</a:t>
                  </a:r>
                  <a:endParaRPr lang="en-US" sz="1100" dirty="0"/>
                </a:p>
              </p:txBody>
            </p:sp>
          </p:grpSp>
          <p:grpSp>
            <p:nvGrpSpPr>
              <p:cNvPr id="43" name="Group 42"/>
              <p:cNvGrpSpPr/>
              <p:nvPr/>
            </p:nvGrpSpPr>
            <p:grpSpPr>
              <a:xfrm>
                <a:off x="1585879" y="6498595"/>
                <a:ext cx="963442" cy="261610"/>
                <a:chOff x="1998007" y="6498595"/>
                <a:chExt cx="963442" cy="261610"/>
              </a:xfrm>
            </p:grpSpPr>
            <p:sp>
              <p:nvSpPr>
                <p:cNvPr id="53" name="Rectangle 52"/>
                <p:cNvSpPr/>
                <p:nvPr/>
              </p:nvSpPr>
              <p:spPr>
                <a:xfrm flipH="1">
                  <a:off x="1998007" y="6560820"/>
                  <a:ext cx="137160" cy="1371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2097110" y="6498595"/>
                  <a:ext cx="864339" cy="261610"/>
                </a:xfrm>
                <a:prstGeom prst="rect">
                  <a:avLst/>
                </a:prstGeom>
                <a:noFill/>
              </p:spPr>
              <p:txBody>
                <a:bodyPr wrap="none" rtlCol="0">
                  <a:spAutoFit/>
                </a:bodyPr>
                <a:lstStyle/>
                <a:p>
                  <a:r>
                    <a:rPr lang="en-US" sz="1100" dirty="0" smtClean="0"/>
                    <a:t>Out of state</a:t>
                  </a:r>
                  <a:endParaRPr lang="en-US" sz="1100" dirty="0"/>
                </a:p>
              </p:txBody>
            </p:sp>
          </p:grpSp>
          <p:grpSp>
            <p:nvGrpSpPr>
              <p:cNvPr id="44" name="Group 43"/>
              <p:cNvGrpSpPr/>
              <p:nvPr/>
            </p:nvGrpSpPr>
            <p:grpSpPr>
              <a:xfrm>
                <a:off x="2687658" y="6498595"/>
                <a:ext cx="1385910" cy="261610"/>
                <a:chOff x="3460398" y="6498595"/>
                <a:chExt cx="1385910" cy="261610"/>
              </a:xfrm>
            </p:grpSpPr>
            <p:sp>
              <p:nvSpPr>
                <p:cNvPr id="51" name="Rectangle 50"/>
                <p:cNvSpPr/>
                <p:nvPr/>
              </p:nvSpPr>
              <p:spPr>
                <a:xfrm flipH="1">
                  <a:off x="3460398" y="6560820"/>
                  <a:ext cx="137160" cy="1371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3539540" y="6498595"/>
                  <a:ext cx="1306768" cy="261610"/>
                </a:xfrm>
                <a:prstGeom prst="rect">
                  <a:avLst/>
                </a:prstGeom>
                <a:noFill/>
              </p:spPr>
              <p:txBody>
                <a:bodyPr wrap="none" rtlCol="0">
                  <a:spAutoFit/>
                </a:bodyPr>
                <a:lstStyle/>
                <a:p>
                  <a:r>
                    <a:rPr lang="en-US" sz="1100" dirty="0" smtClean="0"/>
                    <a:t>Washington private</a:t>
                  </a:r>
                  <a:endParaRPr lang="en-US" sz="1100" dirty="0"/>
                </a:p>
              </p:txBody>
            </p:sp>
          </p:grpSp>
          <p:grpSp>
            <p:nvGrpSpPr>
              <p:cNvPr id="45" name="Group 44"/>
              <p:cNvGrpSpPr/>
              <p:nvPr/>
            </p:nvGrpSpPr>
            <p:grpSpPr>
              <a:xfrm>
                <a:off x="4243167" y="6498595"/>
                <a:ext cx="1741459" cy="261610"/>
                <a:chOff x="5415156" y="6498595"/>
                <a:chExt cx="1741459" cy="261610"/>
              </a:xfrm>
            </p:grpSpPr>
            <p:sp>
              <p:nvSpPr>
                <p:cNvPr id="49" name="Rectangle 48"/>
                <p:cNvSpPr/>
                <p:nvPr/>
              </p:nvSpPr>
              <p:spPr>
                <a:xfrm>
                  <a:off x="5415156" y="6560820"/>
                  <a:ext cx="137160" cy="1371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510010" y="6498595"/>
                  <a:ext cx="1646605" cy="261610"/>
                </a:xfrm>
                <a:prstGeom prst="rect">
                  <a:avLst/>
                </a:prstGeom>
                <a:noFill/>
              </p:spPr>
              <p:txBody>
                <a:bodyPr wrap="none" rtlCol="0">
                  <a:spAutoFit/>
                </a:bodyPr>
                <a:lstStyle/>
                <a:p>
                  <a:r>
                    <a:rPr lang="en-US" sz="1100" dirty="0" smtClean="0"/>
                    <a:t>Washington public 4-year</a:t>
                  </a:r>
                  <a:endParaRPr lang="en-US" sz="1100" dirty="0"/>
                </a:p>
              </p:txBody>
            </p:sp>
          </p:grpSp>
          <p:grpSp>
            <p:nvGrpSpPr>
              <p:cNvPr id="46" name="Group 45"/>
              <p:cNvGrpSpPr/>
              <p:nvPr/>
            </p:nvGrpSpPr>
            <p:grpSpPr>
              <a:xfrm>
                <a:off x="6152344" y="6498595"/>
                <a:ext cx="1214173" cy="261610"/>
                <a:chOff x="7401607" y="6498595"/>
                <a:chExt cx="1214173" cy="261610"/>
              </a:xfrm>
            </p:grpSpPr>
            <p:sp>
              <p:nvSpPr>
                <p:cNvPr id="47" name="Rectangle 46"/>
                <p:cNvSpPr/>
                <p:nvPr/>
              </p:nvSpPr>
              <p:spPr>
                <a:xfrm flipH="1">
                  <a:off x="7401607" y="6560820"/>
                  <a:ext cx="137160" cy="13716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7493357" y="6498595"/>
                  <a:ext cx="1122423" cy="261610"/>
                </a:xfrm>
                <a:prstGeom prst="rect">
                  <a:avLst/>
                </a:prstGeom>
                <a:noFill/>
              </p:spPr>
              <p:txBody>
                <a:bodyPr wrap="none" rtlCol="0">
                  <a:spAutoFit/>
                </a:bodyPr>
                <a:lstStyle/>
                <a:p>
                  <a:r>
                    <a:rPr lang="en-US" sz="1100" dirty="0" smtClean="0"/>
                    <a:t>Washington CTC</a:t>
                  </a:r>
                  <a:endParaRPr lang="en-US" sz="1100" dirty="0"/>
                </a:p>
              </p:txBody>
            </p:sp>
          </p:grpSp>
        </p:grpSp>
      </p:grpSp>
    </p:spTree>
    <p:extLst>
      <p:ext uri="{BB962C8B-B14F-4D97-AF65-F5344CB8AC3E}">
        <p14:creationId xmlns:p14="http://schemas.microsoft.com/office/powerpoint/2010/main" val="1576999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SLDS Webinar 11-29-12</a:t>
            </a:r>
            <a:endParaRPr lang="en-US"/>
          </a:p>
        </p:txBody>
      </p:sp>
      <p:sp>
        <p:nvSpPr>
          <p:cNvPr id="4" name="Slide Number Placeholder 3"/>
          <p:cNvSpPr>
            <a:spLocks noGrp="1"/>
          </p:cNvSpPr>
          <p:nvPr>
            <p:ph type="sldNum" sz="quarter" idx="12"/>
          </p:nvPr>
        </p:nvSpPr>
        <p:spPr/>
        <p:txBody>
          <a:bodyPr/>
          <a:lstStyle/>
          <a:p>
            <a:fld id="{78085499-22F0-4E30-BA6A-ED84175C6FDF}" type="slidenum">
              <a:rPr lang="en-US" smtClean="0"/>
              <a:pPr/>
              <a:t>25</a:t>
            </a:fld>
            <a:endParaRPr lang="en-US"/>
          </a:p>
        </p:txBody>
      </p:sp>
      <p:sp>
        <p:nvSpPr>
          <p:cNvPr id="5"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smtClean="0">
                <a:solidFill>
                  <a:srgbClr val="45496B"/>
                </a:solidFill>
                <a:latin typeface="Gill Sans MT" pitchFamily="34" charset="0"/>
                <a:cs typeface="Consolas" pitchFamily="49" charset="0"/>
              </a:rPr>
              <a:t>Example:</a:t>
            </a:r>
          </a:p>
          <a:p>
            <a:pPr lvl="0">
              <a:spcBef>
                <a:spcPct val="0"/>
              </a:spcBef>
              <a:defRPr/>
            </a:pPr>
            <a:r>
              <a:rPr lang="en-US" sz="1800" b="1" dirty="0" smtClean="0">
                <a:solidFill>
                  <a:srgbClr val="45496B"/>
                </a:solidFill>
                <a:latin typeface="Gill Sans MT" pitchFamily="34" charset="0"/>
                <a:cs typeface="Consolas" pitchFamily="49" charset="0"/>
              </a:rPr>
              <a:t>K-12 Student Employment</a:t>
            </a:r>
            <a:endParaRPr lang="en-US" sz="1800" b="1" dirty="0">
              <a:solidFill>
                <a:srgbClr val="45496B"/>
              </a:solidFill>
              <a:latin typeface="Gill Sans MT" pitchFamily="34" charset="0"/>
              <a:cs typeface="Consolas" pitchFamily="49" charset="0"/>
            </a:endParaRPr>
          </a:p>
        </p:txBody>
      </p:sp>
      <p:grpSp>
        <p:nvGrpSpPr>
          <p:cNvPr id="29" name="Group 28"/>
          <p:cNvGrpSpPr/>
          <p:nvPr/>
        </p:nvGrpSpPr>
        <p:grpSpPr>
          <a:xfrm>
            <a:off x="744857" y="1492077"/>
            <a:ext cx="7654287" cy="4836534"/>
            <a:chOff x="744857" y="1492077"/>
            <a:chExt cx="7654287" cy="4836534"/>
          </a:xfrm>
        </p:grpSpPr>
        <p:graphicFrame>
          <p:nvGraphicFramePr>
            <p:cNvPr id="30" name="Chart 29"/>
            <p:cNvGraphicFramePr/>
            <p:nvPr/>
          </p:nvGraphicFramePr>
          <p:xfrm>
            <a:off x="744857" y="2074178"/>
            <a:ext cx="7654287" cy="4254433"/>
          </p:xfrm>
          <a:graphic>
            <a:graphicData uri="http://schemas.openxmlformats.org/drawingml/2006/chart">
              <c:chart xmlns:c="http://schemas.openxmlformats.org/drawingml/2006/chart" xmlns:r="http://schemas.openxmlformats.org/officeDocument/2006/relationships" r:id="rId2"/>
            </a:graphicData>
          </a:graphic>
        </p:graphicFrame>
        <p:sp>
          <p:nvSpPr>
            <p:cNvPr id="31" name="Rectangle 30"/>
            <p:cNvSpPr/>
            <p:nvPr/>
          </p:nvSpPr>
          <p:spPr>
            <a:xfrm>
              <a:off x="860258" y="1492077"/>
              <a:ext cx="7423484" cy="553998"/>
            </a:xfrm>
            <a:prstGeom prst="rect">
              <a:avLst/>
            </a:prstGeom>
          </p:spPr>
          <p:txBody>
            <a:bodyPr wrap="square">
              <a:spAutoFit/>
            </a:bodyPr>
            <a:lstStyle/>
            <a:p>
              <a:pPr algn="ctr"/>
              <a:r>
                <a:rPr lang="en-US" b="1" dirty="0" smtClean="0"/>
                <a:t>School-Year Employment (in high school) by Student GPA at H.S. Graduation</a:t>
              </a:r>
            </a:p>
            <a:p>
              <a:pPr algn="ctr"/>
              <a:r>
                <a:rPr lang="en-US" sz="1200" i="1" dirty="0" smtClean="0">
                  <a:latin typeface="Cambria" pitchFamily="18" charset="0"/>
                </a:rPr>
                <a:t>Universe:  2009 High School Graduates for whom employment status could be determined</a:t>
              </a:r>
              <a:endParaRPr lang="en-US" sz="1200" i="1" dirty="0">
                <a:latin typeface="Cambria" pitchFamily="18" charset="0"/>
              </a:endParaRPr>
            </a:p>
          </p:txBody>
        </p:sp>
      </p:grpSp>
    </p:spTree>
    <p:extLst>
      <p:ext uri="{BB962C8B-B14F-4D97-AF65-F5344CB8AC3E}">
        <p14:creationId xmlns:p14="http://schemas.microsoft.com/office/powerpoint/2010/main" val="11283134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SLDS Webinar 11-29-12</a:t>
            </a:r>
            <a:endParaRPr lang="en-US"/>
          </a:p>
        </p:txBody>
      </p:sp>
      <p:sp>
        <p:nvSpPr>
          <p:cNvPr id="4" name="Slide Number Placeholder 3"/>
          <p:cNvSpPr>
            <a:spLocks noGrp="1"/>
          </p:cNvSpPr>
          <p:nvPr>
            <p:ph type="sldNum" sz="quarter" idx="12"/>
          </p:nvPr>
        </p:nvSpPr>
        <p:spPr/>
        <p:txBody>
          <a:bodyPr/>
          <a:lstStyle/>
          <a:p>
            <a:fld id="{78085499-22F0-4E30-BA6A-ED84175C6FDF}" type="slidenum">
              <a:rPr lang="en-US" smtClean="0"/>
              <a:pPr/>
              <a:t>26</a:t>
            </a:fld>
            <a:endParaRPr lang="en-US"/>
          </a:p>
        </p:txBody>
      </p:sp>
      <p:sp>
        <p:nvSpPr>
          <p:cNvPr id="5"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smtClean="0">
                <a:solidFill>
                  <a:srgbClr val="45496B"/>
                </a:solidFill>
                <a:latin typeface="Gill Sans MT" pitchFamily="34" charset="0"/>
                <a:cs typeface="Consolas" pitchFamily="49" charset="0"/>
              </a:rPr>
              <a:t>Example: K-12 Student and School Characteristics and </a:t>
            </a:r>
          </a:p>
          <a:p>
            <a:pPr lvl="0">
              <a:spcBef>
                <a:spcPct val="0"/>
              </a:spcBef>
              <a:defRPr/>
            </a:pPr>
            <a:r>
              <a:rPr lang="en-US" sz="1800" b="1" dirty="0" smtClean="0">
                <a:solidFill>
                  <a:srgbClr val="45496B"/>
                </a:solidFill>
                <a:latin typeface="Gill Sans MT" pitchFamily="34" charset="0"/>
                <a:cs typeface="Consolas" pitchFamily="49" charset="0"/>
              </a:rPr>
              <a:t>Postsecondary Remedial Math Taking Rates</a:t>
            </a:r>
            <a:endParaRPr lang="en-US" sz="1800" b="1" dirty="0">
              <a:solidFill>
                <a:srgbClr val="45496B"/>
              </a:solidFill>
              <a:latin typeface="Gill Sans MT" pitchFamily="34" charset="0"/>
              <a:cs typeface="Consolas" pitchFamily="49" charset="0"/>
            </a:endParaRPr>
          </a:p>
        </p:txBody>
      </p:sp>
      <p:grpSp>
        <p:nvGrpSpPr>
          <p:cNvPr id="8" name="Group 7"/>
          <p:cNvGrpSpPr/>
          <p:nvPr/>
        </p:nvGrpSpPr>
        <p:grpSpPr>
          <a:xfrm>
            <a:off x="604336" y="1331217"/>
            <a:ext cx="7962148" cy="4958039"/>
            <a:chOff x="604336" y="1331217"/>
            <a:chExt cx="7962148" cy="4958039"/>
          </a:xfrm>
        </p:grpSpPr>
        <p:graphicFrame>
          <p:nvGraphicFramePr>
            <p:cNvPr id="9" name="Chart 8"/>
            <p:cNvGraphicFramePr/>
            <p:nvPr/>
          </p:nvGraphicFramePr>
          <p:xfrm>
            <a:off x="604336" y="1331217"/>
            <a:ext cx="3590925" cy="23907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p:nvPr/>
          </p:nvGraphicFramePr>
          <p:xfrm>
            <a:off x="4270960" y="1331217"/>
            <a:ext cx="2752726" cy="23907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nvGraphicFramePr>
          <p:xfrm>
            <a:off x="604336" y="3841332"/>
            <a:ext cx="6429375" cy="2447924"/>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p:cNvSpPr/>
            <p:nvPr/>
          </p:nvSpPr>
          <p:spPr>
            <a:xfrm>
              <a:off x="4235118" y="5895474"/>
              <a:ext cx="2562726" cy="2286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bg1"/>
                  </a:solidFill>
                </a:rPr>
                <a:t>Students: Not low-income</a:t>
              </a:r>
              <a:endParaRPr lang="en-US" sz="1100" dirty="0">
                <a:solidFill>
                  <a:schemeClr val="bg1"/>
                </a:solidFill>
              </a:endParaRPr>
            </a:p>
          </p:txBody>
        </p:sp>
        <p:sp>
          <p:nvSpPr>
            <p:cNvPr id="13" name="Rectangle 12"/>
            <p:cNvSpPr/>
            <p:nvPr/>
          </p:nvSpPr>
          <p:spPr>
            <a:xfrm>
              <a:off x="1367590" y="5895474"/>
              <a:ext cx="2562726" cy="2286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Students: Low-income</a:t>
              </a:r>
              <a:endParaRPr lang="en-US" sz="1100" dirty="0">
                <a:solidFill>
                  <a:schemeClr val="tx1"/>
                </a:solidFill>
              </a:endParaRPr>
            </a:p>
          </p:txBody>
        </p:sp>
        <p:sp>
          <p:nvSpPr>
            <p:cNvPr id="14" name="TextBox 13"/>
            <p:cNvSpPr txBox="1"/>
            <p:nvPr/>
          </p:nvSpPr>
          <p:spPr>
            <a:xfrm>
              <a:off x="1949116" y="1347538"/>
              <a:ext cx="2305888" cy="646331"/>
            </a:xfrm>
            <a:prstGeom prst="rect">
              <a:avLst/>
            </a:prstGeom>
            <a:solidFill>
              <a:schemeClr val="bg1"/>
            </a:solidFill>
          </p:spPr>
          <p:txBody>
            <a:bodyPr wrap="square" rtlCol="0">
              <a:spAutoFit/>
            </a:bodyPr>
            <a:lstStyle/>
            <a:p>
              <a:r>
                <a:rPr lang="en-US" sz="1200" dirty="0" smtClean="0"/>
                <a:t>By school income level (based on percent of graduates eligible for free or reduced-price lunch (FRPL)</a:t>
              </a:r>
              <a:endParaRPr lang="en-US" sz="1200" dirty="0"/>
            </a:p>
          </p:txBody>
        </p:sp>
        <p:sp>
          <p:nvSpPr>
            <p:cNvPr id="15" name="TextBox 14"/>
            <p:cNvSpPr txBox="1"/>
            <p:nvPr/>
          </p:nvSpPr>
          <p:spPr>
            <a:xfrm>
              <a:off x="5145515" y="1343528"/>
              <a:ext cx="1778244" cy="276999"/>
            </a:xfrm>
            <a:prstGeom prst="rect">
              <a:avLst/>
            </a:prstGeom>
            <a:solidFill>
              <a:schemeClr val="bg1"/>
            </a:solidFill>
          </p:spPr>
          <p:txBody>
            <a:bodyPr wrap="none" rtlCol="0">
              <a:spAutoFit/>
            </a:bodyPr>
            <a:lstStyle/>
            <a:p>
              <a:r>
                <a:rPr lang="en-US" sz="1200" dirty="0" smtClean="0"/>
                <a:t>By student FRPL eligibility</a:t>
              </a:r>
              <a:endParaRPr lang="en-US" sz="1200" dirty="0"/>
            </a:p>
          </p:txBody>
        </p:sp>
        <p:sp>
          <p:nvSpPr>
            <p:cNvPr id="16" name="TextBox 15"/>
            <p:cNvSpPr txBox="1"/>
            <p:nvPr/>
          </p:nvSpPr>
          <p:spPr>
            <a:xfrm>
              <a:off x="4435637" y="3858127"/>
              <a:ext cx="2434389" cy="461665"/>
            </a:xfrm>
            <a:prstGeom prst="rect">
              <a:avLst/>
            </a:prstGeom>
            <a:solidFill>
              <a:schemeClr val="bg1"/>
            </a:solidFill>
          </p:spPr>
          <p:txBody>
            <a:bodyPr wrap="square" rtlCol="0">
              <a:spAutoFit/>
            </a:bodyPr>
            <a:lstStyle/>
            <a:p>
              <a:r>
                <a:rPr lang="en-US" sz="1200" dirty="0" smtClean="0"/>
                <a:t>By combination of school income level and student low-income status</a:t>
              </a:r>
              <a:endParaRPr lang="en-US" sz="1200" dirty="0"/>
            </a:p>
          </p:txBody>
        </p:sp>
        <p:sp>
          <p:nvSpPr>
            <p:cNvPr id="17" name="TextBox 16"/>
            <p:cNvSpPr txBox="1"/>
            <p:nvPr/>
          </p:nvSpPr>
          <p:spPr>
            <a:xfrm>
              <a:off x="7026442" y="1528009"/>
              <a:ext cx="1540042" cy="4524315"/>
            </a:xfrm>
            <a:prstGeom prst="rect">
              <a:avLst/>
            </a:prstGeom>
            <a:solidFill>
              <a:schemeClr val="bg1">
                <a:lumMod val="95000"/>
              </a:schemeClr>
            </a:solidFill>
          </p:spPr>
          <p:txBody>
            <a:bodyPr wrap="square" rtlCol="0">
              <a:spAutoFit/>
            </a:bodyPr>
            <a:lstStyle/>
            <a:p>
              <a:r>
                <a:rPr lang="en-US" sz="1200" dirty="0" smtClean="0"/>
                <a:t>Pre-College Math Course-Taking Rates,</a:t>
              </a:r>
            </a:p>
            <a:p>
              <a:r>
                <a:rPr lang="en-US" sz="1200" dirty="0" smtClean="0"/>
                <a:t>2008-09 Public High School Graduates enrolled in public postsecondary institutions (both CTCs and 4-year institutions) in 2009-10.</a:t>
              </a:r>
            </a:p>
            <a:p>
              <a:r>
                <a:rPr lang="en-US" sz="1200" dirty="0" smtClean="0"/>
                <a:t>Student low-income status is tied to FRPL eligibility.</a:t>
              </a:r>
            </a:p>
            <a:p>
              <a:r>
                <a:rPr lang="en-US" sz="1200" dirty="0" smtClean="0"/>
                <a:t>Schools are classified into three categories based on the percentage of graduates FRPL-eligible. </a:t>
              </a:r>
            </a:p>
            <a:p>
              <a:r>
                <a:rPr lang="en-US" sz="1200" dirty="0" smtClean="0"/>
                <a:t>Approximately 31,000 high school graduates are included in this analysis.</a:t>
              </a:r>
              <a:endParaRPr lang="en-US" sz="1200" dirty="0"/>
            </a:p>
          </p:txBody>
        </p:sp>
        <p:grpSp>
          <p:nvGrpSpPr>
            <p:cNvPr id="18" name="Group 17"/>
            <p:cNvGrpSpPr/>
            <p:nvPr/>
          </p:nvGrpSpPr>
          <p:grpSpPr>
            <a:xfrm>
              <a:off x="1143030" y="1405629"/>
              <a:ext cx="301686" cy="369332"/>
              <a:chOff x="288758" y="2899611"/>
              <a:chExt cx="301686" cy="369332"/>
            </a:xfrm>
          </p:grpSpPr>
          <p:sp>
            <p:nvSpPr>
              <p:cNvPr id="25" name="Oval 24"/>
              <p:cNvSpPr/>
              <p:nvPr/>
            </p:nvSpPr>
            <p:spPr>
              <a:xfrm>
                <a:off x="302441" y="2947117"/>
                <a:ext cx="274320" cy="27432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6" name="TextBox 25"/>
              <p:cNvSpPr txBox="1"/>
              <p:nvPr/>
            </p:nvSpPr>
            <p:spPr>
              <a:xfrm>
                <a:off x="288758" y="2899611"/>
                <a:ext cx="301686" cy="369332"/>
              </a:xfrm>
              <a:prstGeom prst="rect">
                <a:avLst/>
              </a:prstGeom>
              <a:noFill/>
            </p:spPr>
            <p:txBody>
              <a:bodyPr wrap="none" rtlCol="0">
                <a:spAutoFit/>
              </a:bodyPr>
              <a:lstStyle/>
              <a:p>
                <a:r>
                  <a:rPr lang="en-US" b="1" dirty="0" smtClean="0"/>
                  <a:t>1</a:t>
                </a:r>
                <a:endParaRPr lang="en-US" b="1" dirty="0"/>
              </a:p>
            </p:txBody>
          </p:sp>
        </p:grpSp>
        <p:grpSp>
          <p:nvGrpSpPr>
            <p:cNvPr id="19" name="Group 18"/>
            <p:cNvGrpSpPr/>
            <p:nvPr/>
          </p:nvGrpSpPr>
          <p:grpSpPr>
            <a:xfrm>
              <a:off x="4760651" y="1405629"/>
              <a:ext cx="301686" cy="369332"/>
              <a:chOff x="296779" y="3376864"/>
              <a:chExt cx="301686" cy="369332"/>
            </a:xfrm>
          </p:grpSpPr>
          <p:sp>
            <p:nvSpPr>
              <p:cNvPr id="23" name="Oval 22"/>
              <p:cNvSpPr/>
              <p:nvPr/>
            </p:nvSpPr>
            <p:spPr>
              <a:xfrm>
                <a:off x="310462" y="3424370"/>
                <a:ext cx="274320" cy="27432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4" name="TextBox 23"/>
              <p:cNvSpPr txBox="1"/>
              <p:nvPr/>
            </p:nvSpPr>
            <p:spPr>
              <a:xfrm>
                <a:off x="296779" y="3376864"/>
                <a:ext cx="301686" cy="369332"/>
              </a:xfrm>
              <a:prstGeom prst="rect">
                <a:avLst/>
              </a:prstGeom>
              <a:noFill/>
            </p:spPr>
            <p:txBody>
              <a:bodyPr wrap="none" rtlCol="0">
                <a:spAutoFit/>
              </a:bodyPr>
              <a:lstStyle/>
              <a:p>
                <a:r>
                  <a:rPr lang="en-US" b="1" dirty="0" smtClean="0"/>
                  <a:t>2</a:t>
                </a:r>
                <a:endParaRPr lang="en-US" b="1" dirty="0"/>
              </a:p>
            </p:txBody>
          </p:sp>
        </p:grpSp>
        <p:grpSp>
          <p:nvGrpSpPr>
            <p:cNvPr id="20" name="Group 19"/>
            <p:cNvGrpSpPr/>
            <p:nvPr/>
          </p:nvGrpSpPr>
          <p:grpSpPr>
            <a:xfrm>
              <a:off x="3914404" y="3938332"/>
              <a:ext cx="301686" cy="369332"/>
              <a:chOff x="196516" y="4070684"/>
              <a:chExt cx="301686" cy="369332"/>
            </a:xfrm>
          </p:grpSpPr>
          <p:sp>
            <p:nvSpPr>
              <p:cNvPr id="21" name="Oval 20"/>
              <p:cNvSpPr/>
              <p:nvPr/>
            </p:nvSpPr>
            <p:spPr>
              <a:xfrm>
                <a:off x="210199" y="4118190"/>
                <a:ext cx="274320" cy="27432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2" name="TextBox 21"/>
              <p:cNvSpPr txBox="1"/>
              <p:nvPr/>
            </p:nvSpPr>
            <p:spPr>
              <a:xfrm>
                <a:off x="196516" y="4070684"/>
                <a:ext cx="301686" cy="369332"/>
              </a:xfrm>
              <a:prstGeom prst="rect">
                <a:avLst/>
              </a:prstGeom>
              <a:noFill/>
            </p:spPr>
            <p:txBody>
              <a:bodyPr wrap="none" rtlCol="0">
                <a:spAutoFit/>
              </a:bodyPr>
              <a:lstStyle/>
              <a:p>
                <a:r>
                  <a:rPr lang="en-US" b="1" dirty="0" smtClean="0"/>
                  <a:t>3</a:t>
                </a:r>
                <a:endParaRPr lang="en-US" b="1" dirty="0"/>
              </a:p>
            </p:txBody>
          </p:sp>
        </p:grpSp>
      </p:grpSp>
    </p:spTree>
    <p:extLst>
      <p:ext uri="{BB962C8B-B14F-4D97-AF65-F5344CB8AC3E}">
        <p14:creationId xmlns:p14="http://schemas.microsoft.com/office/powerpoint/2010/main" val="37779281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SLDS Webinar 11-29-12</a:t>
            </a:r>
            <a:endParaRPr lang="en-US"/>
          </a:p>
        </p:txBody>
      </p:sp>
      <p:sp>
        <p:nvSpPr>
          <p:cNvPr id="4" name="Slide Number Placeholder 3"/>
          <p:cNvSpPr>
            <a:spLocks noGrp="1"/>
          </p:cNvSpPr>
          <p:nvPr>
            <p:ph type="sldNum" sz="quarter" idx="12"/>
          </p:nvPr>
        </p:nvSpPr>
        <p:spPr/>
        <p:txBody>
          <a:bodyPr/>
          <a:lstStyle/>
          <a:p>
            <a:fld id="{78085499-22F0-4E30-BA6A-ED84175C6FDF}" type="slidenum">
              <a:rPr lang="en-US" smtClean="0"/>
              <a:pPr/>
              <a:t>27</a:t>
            </a:fld>
            <a:endParaRPr lang="en-US"/>
          </a:p>
        </p:txBody>
      </p:sp>
      <p:sp>
        <p:nvSpPr>
          <p:cNvPr id="5"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smtClean="0">
                <a:solidFill>
                  <a:srgbClr val="45496B"/>
                </a:solidFill>
                <a:latin typeface="Gill Sans MT" pitchFamily="34" charset="0"/>
                <a:cs typeface="Consolas" pitchFamily="49" charset="0"/>
              </a:rPr>
              <a:t>Responsibilities and Principles for Sharing and Using</a:t>
            </a:r>
          </a:p>
          <a:p>
            <a:pPr lvl="0">
              <a:spcBef>
                <a:spcPct val="0"/>
              </a:spcBef>
              <a:defRPr/>
            </a:pPr>
            <a:r>
              <a:rPr lang="en-US" sz="1800" b="1" dirty="0" smtClean="0">
                <a:solidFill>
                  <a:srgbClr val="45496B"/>
                </a:solidFill>
                <a:latin typeface="Gill Sans MT" pitchFamily="34" charset="0"/>
                <a:cs typeface="Consolas" pitchFamily="49" charset="0"/>
              </a:rPr>
              <a:t>P-20W Data</a:t>
            </a:r>
            <a:endParaRPr lang="en-US" sz="1800" b="1" dirty="0">
              <a:solidFill>
                <a:srgbClr val="45496B"/>
              </a:solidFill>
              <a:latin typeface="Gill Sans MT" pitchFamily="34" charset="0"/>
              <a:cs typeface="Consolas" pitchFamily="49" charset="0"/>
            </a:endParaRPr>
          </a:p>
        </p:txBody>
      </p:sp>
      <p:sp>
        <p:nvSpPr>
          <p:cNvPr id="6" name="Content Placeholder 2"/>
          <p:cNvSpPr>
            <a:spLocks noGrp="1"/>
          </p:cNvSpPr>
          <p:nvPr/>
        </p:nvSpPr>
        <p:spPr>
          <a:xfrm>
            <a:off x="533400" y="1553033"/>
            <a:ext cx="822960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39875" indent="-1539875">
              <a:spcBef>
                <a:spcPts val="0"/>
              </a:spcBef>
              <a:spcAft>
                <a:spcPts val="600"/>
              </a:spcAft>
              <a:buNone/>
            </a:pPr>
            <a:r>
              <a:rPr lang="en-US" sz="2200" dirty="0" smtClean="0">
                <a:latin typeface="Gill Sans MT" pitchFamily="34" charset="0"/>
              </a:rPr>
              <a:t>Principle 1:	Education </a:t>
            </a:r>
            <a:r>
              <a:rPr lang="en-US" sz="2200" dirty="0">
                <a:latin typeface="Gill Sans MT" pitchFamily="34" charset="0"/>
              </a:rPr>
              <a:t>Research and Data Center provides cross-sector, linked data to all data consumers in a consistent, transparent </a:t>
            </a:r>
            <a:r>
              <a:rPr lang="en-US" sz="2200" dirty="0" smtClean="0">
                <a:latin typeface="Gill Sans MT" pitchFamily="34" charset="0"/>
              </a:rPr>
              <a:t>way. </a:t>
            </a:r>
            <a:endParaRPr lang="en-US" sz="2200" dirty="0">
              <a:latin typeface="Gill Sans MT" pitchFamily="34" charset="0"/>
            </a:endParaRPr>
          </a:p>
          <a:p>
            <a:pPr marL="1539875" indent="-1539875">
              <a:spcBef>
                <a:spcPts val="0"/>
              </a:spcBef>
              <a:spcAft>
                <a:spcPts val="600"/>
              </a:spcAft>
              <a:buNone/>
            </a:pPr>
            <a:r>
              <a:rPr lang="en-US" sz="2200" dirty="0" smtClean="0">
                <a:latin typeface="Gill Sans MT" pitchFamily="34" charset="0"/>
              </a:rPr>
              <a:t>Principle </a:t>
            </a:r>
            <a:r>
              <a:rPr lang="en-US" sz="2200" dirty="0">
                <a:latin typeface="Gill Sans MT" pitchFamily="34" charset="0"/>
              </a:rPr>
              <a:t>2</a:t>
            </a:r>
            <a:r>
              <a:rPr lang="en-US" sz="2200" dirty="0" smtClean="0">
                <a:latin typeface="Gill Sans MT" pitchFamily="34" charset="0"/>
              </a:rPr>
              <a:t>:	Education </a:t>
            </a:r>
            <a:r>
              <a:rPr lang="en-US" sz="2200" dirty="0">
                <a:latin typeface="Gill Sans MT" pitchFamily="34" charset="0"/>
              </a:rPr>
              <a:t>Research and Data Center maintains the </a:t>
            </a:r>
            <a:r>
              <a:rPr lang="en-US" sz="2200" dirty="0" smtClean="0">
                <a:latin typeface="Gill Sans MT" pitchFamily="34" charset="0"/>
              </a:rPr>
              <a:t>      P-20W data warehouse. </a:t>
            </a:r>
            <a:endParaRPr lang="en-US" sz="2200" dirty="0">
              <a:latin typeface="Gill Sans MT" pitchFamily="34" charset="0"/>
            </a:endParaRPr>
          </a:p>
          <a:p>
            <a:pPr marL="1539875" indent="-1539875">
              <a:spcBef>
                <a:spcPts val="0"/>
              </a:spcBef>
              <a:spcAft>
                <a:spcPts val="600"/>
              </a:spcAft>
              <a:buNone/>
            </a:pPr>
            <a:r>
              <a:rPr lang="en-US" sz="2200" dirty="0" smtClean="0">
                <a:latin typeface="Gill Sans MT" pitchFamily="34" charset="0"/>
              </a:rPr>
              <a:t>Principle </a:t>
            </a:r>
            <a:r>
              <a:rPr lang="en-US" sz="2200" dirty="0">
                <a:latin typeface="Gill Sans MT" pitchFamily="34" charset="0"/>
              </a:rPr>
              <a:t>3</a:t>
            </a:r>
            <a:r>
              <a:rPr lang="en-US" sz="2200" dirty="0" smtClean="0">
                <a:latin typeface="Gill Sans MT" pitchFamily="34" charset="0"/>
              </a:rPr>
              <a:t>:	Protecting </a:t>
            </a:r>
            <a:r>
              <a:rPr lang="en-US" sz="2200" dirty="0">
                <a:latin typeface="Gill Sans MT" pitchFamily="34" charset="0"/>
              </a:rPr>
              <a:t>the privacy of individuals is a </a:t>
            </a:r>
            <a:r>
              <a:rPr lang="en-US" sz="2200" dirty="0" smtClean="0">
                <a:latin typeface="Gill Sans MT" pitchFamily="34" charset="0"/>
              </a:rPr>
              <a:t>priority. </a:t>
            </a:r>
          </a:p>
          <a:p>
            <a:pPr marL="1539875" indent="-1539875">
              <a:spcBef>
                <a:spcPts val="0"/>
              </a:spcBef>
              <a:spcAft>
                <a:spcPts val="600"/>
              </a:spcAft>
              <a:buNone/>
            </a:pPr>
            <a:r>
              <a:rPr lang="en-US" sz="2200" dirty="0">
                <a:latin typeface="Gill Sans MT" pitchFamily="34" charset="0"/>
              </a:rPr>
              <a:t>Principle 4</a:t>
            </a:r>
            <a:r>
              <a:rPr lang="en-US" sz="2200" dirty="0" smtClean="0">
                <a:latin typeface="Gill Sans MT" pitchFamily="34" charset="0"/>
              </a:rPr>
              <a:t>:	Partner </a:t>
            </a:r>
            <a:r>
              <a:rPr lang="en-US" sz="2200" dirty="0">
                <a:latin typeface="Gill Sans MT" pitchFamily="34" charset="0"/>
              </a:rPr>
              <a:t>agency data contributors (at the state and local levels) are experts at understanding and explaining the </a:t>
            </a:r>
            <a:r>
              <a:rPr lang="en-US" sz="2200" dirty="0" smtClean="0">
                <a:latin typeface="Gill Sans MT" pitchFamily="34" charset="0"/>
              </a:rPr>
              <a:t>data. </a:t>
            </a:r>
          </a:p>
          <a:p>
            <a:pPr marL="1539875" indent="-1539875">
              <a:spcBef>
                <a:spcPts val="0"/>
              </a:spcBef>
              <a:buNone/>
            </a:pPr>
            <a:r>
              <a:rPr lang="en-US" sz="2200" dirty="0">
                <a:latin typeface="Gill Sans MT" pitchFamily="34" charset="0"/>
              </a:rPr>
              <a:t>Principle 5</a:t>
            </a:r>
            <a:r>
              <a:rPr lang="en-US" sz="2200" dirty="0" smtClean="0">
                <a:latin typeface="Gill Sans MT" pitchFamily="34" charset="0"/>
              </a:rPr>
              <a:t>:	Common </a:t>
            </a:r>
            <a:r>
              <a:rPr lang="en-US" sz="2200" dirty="0">
                <a:latin typeface="Gill Sans MT" pitchFamily="34" charset="0"/>
              </a:rPr>
              <a:t>understanding and use of data increases its </a:t>
            </a:r>
            <a:r>
              <a:rPr lang="en-US" sz="2200" dirty="0" smtClean="0">
                <a:latin typeface="Gill Sans MT" pitchFamily="34" charset="0"/>
              </a:rPr>
              <a:t>value. </a:t>
            </a:r>
            <a:endParaRPr lang="en-US" sz="2200" dirty="0">
              <a:latin typeface="Gill Sans MT" pitchFamily="34" charset="0"/>
            </a:endParaRPr>
          </a:p>
        </p:txBody>
      </p:sp>
      <p:sp>
        <p:nvSpPr>
          <p:cNvPr id="7" name="TextBox 3"/>
          <p:cNvSpPr txBox="1"/>
          <p:nvPr/>
        </p:nvSpPr>
        <p:spPr>
          <a:xfrm>
            <a:off x="1602725" y="6019800"/>
            <a:ext cx="5938549"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t>Complete document: </a:t>
            </a:r>
            <a:r>
              <a:rPr lang="en-US" sz="1200" dirty="0" smtClean="0">
                <a:hlinkClick r:id="rId2"/>
              </a:rPr>
              <a:t>www.erdc.wa.gov/datasharing/pdf/workgroup/mou_final_201109.pdf</a:t>
            </a:r>
            <a:endParaRPr lang="en-US" sz="1200" dirty="0"/>
          </a:p>
        </p:txBody>
      </p:sp>
    </p:spTree>
    <p:extLst>
      <p:ext uri="{BB962C8B-B14F-4D97-AF65-F5344CB8AC3E}">
        <p14:creationId xmlns:p14="http://schemas.microsoft.com/office/powerpoint/2010/main" val="2794110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47800"/>
            <a:ext cx="8077200" cy="5029200"/>
          </a:xfrm>
        </p:spPr>
        <p:txBody>
          <a:bodyPr>
            <a:noAutofit/>
          </a:bodyPr>
          <a:lstStyle/>
          <a:p>
            <a:pPr marL="0" indent="1588">
              <a:spcBef>
                <a:spcPts val="0"/>
              </a:spcBef>
              <a:spcAft>
                <a:spcPts val="1200"/>
              </a:spcAft>
              <a:buNone/>
              <a:defRPr/>
            </a:pPr>
            <a:r>
              <a:rPr lang="en-US" sz="1800" i="1" dirty="0" smtClean="0">
                <a:solidFill>
                  <a:srgbClr val="000000"/>
                </a:solidFill>
                <a:ea typeface="Calibri"/>
                <a:cs typeface="Calibri"/>
              </a:rPr>
              <a:t>State Support Team &amp; SLDS Team: </a:t>
            </a:r>
          </a:p>
          <a:p>
            <a:pPr marL="468313" indent="1588">
              <a:spcBef>
                <a:spcPts val="600"/>
              </a:spcBef>
              <a:spcAft>
                <a:spcPts val="1800"/>
              </a:spcAft>
              <a:defRPr/>
            </a:pPr>
            <a:r>
              <a:rPr lang="en-US" sz="1800" b="0" dirty="0" smtClean="0">
                <a:solidFill>
                  <a:schemeClr val="tx1">
                    <a:lumMod val="95000"/>
                    <a:lumOff val="5000"/>
                  </a:schemeClr>
                </a:solidFill>
                <a:ea typeface="Calibri"/>
                <a:cs typeface="Calibri"/>
              </a:rPr>
              <a:t>Rosemary Collins</a:t>
            </a:r>
            <a:r>
              <a:rPr lang="en-US" sz="1800" b="0" dirty="0">
                <a:solidFill>
                  <a:schemeClr val="tx1">
                    <a:lumMod val="95000"/>
                    <a:lumOff val="5000"/>
                  </a:schemeClr>
                </a:solidFill>
                <a:ea typeface="Calibri"/>
                <a:cs typeface="Calibri"/>
              </a:rPr>
              <a:t>,</a:t>
            </a:r>
            <a:r>
              <a:rPr lang="en-US" sz="1800" b="0" dirty="0" smtClean="0">
                <a:solidFill>
                  <a:schemeClr val="tx1">
                    <a:lumMod val="95000"/>
                    <a:lumOff val="5000"/>
                  </a:schemeClr>
                </a:solidFill>
                <a:ea typeface="Calibri"/>
                <a:cs typeface="Calibri"/>
              </a:rPr>
              <a:t>  SLDS Program, </a:t>
            </a:r>
            <a:r>
              <a:rPr lang="en-US" sz="1800" b="0" dirty="0" smtClean="0">
                <a:solidFill>
                  <a:schemeClr val="tx1">
                    <a:lumMod val="95000"/>
                    <a:lumOff val="5000"/>
                  </a:schemeClr>
                </a:solidFill>
                <a:ea typeface="Calibri"/>
                <a:cs typeface="Calibri"/>
                <a:hlinkClick r:id="rId2"/>
              </a:rPr>
              <a:t>Rosemary.Collins@ed.gov</a:t>
            </a:r>
            <a:r>
              <a:rPr lang="en-US" sz="1800" b="0" dirty="0" smtClean="0">
                <a:solidFill>
                  <a:schemeClr val="tx1">
                    <a:lumMod val="95000"/>
                    <a:lumOff val="5000"/>
                  </a:schemeClr>
                </a:solidFill>
                <a:ea typeface="Calibri"/>
                <a:cs typeface="Calibri"/>
              </a:rPr>
              <a:t> </a:t>
            </a:r>
            <a:endParaRPr lang="en-US" sz="1800" b="0" dirty="0">
              <a:cs typeface="Consolas" pitchFamily="49" charset="0"/>
            </a:endParaRPr>
          </a:p>
          <a:p>
            <a:pPr marL="468313" indent="1588">
              <a:spcBef>
                <a:spcPts val="600"/>
              </a:spcBef>
              <a:spcAft>
                <a:spcPts val="1800"/>
              </a:spcAft>
              <a:defRPr/>
            </a:pPr>
            <a:r>
              <a:rPr lang="en-US" sz="1800" b="0" dirty="0" smtClean="0">
                <a:solidFill>
                  <a:schemeClr val="tx1">
                    <a:lumMod val="95000"/>
                    <a:lumOff val="5000"/>
                  </a:schemeClr>
                </a:solidFill>
                <a:ea typeface="Calibri"/>
                <a:cs typeface="Calibri"/>
              </a:rPr>
              <a:t>Jeff Sellers, State Support Team,  </a:t>
            </a:r>
            <a:r>
              <a:rPr lang="en-US" sz="1800" b="0" dirty="0" smtClean="0">
                <a:solidFill>
                  <a:schemeClr val="tx1">
                    <a:lumMod val="95000"/>
                    <a:lumOff val="5000"/>
                  </a:schemeClr>
                </a:solidFill>
                <a:ea typeface="Calibri"/>
                <a:cs typeface="Calibri"/>
                <a:hlinkClick r:id="rId3"/>
              </a:rPr>
              <a:t>Jeff.Sellers@aemcorp.com</a:t>
            </a:r>
            <a:r>
              <a:rPr lang="en-US" sz="1800" b="0" dirty="0" smtClean="0">
                <a:solidFill>
                  <a:schemeClr val="tx1">
                    <a:lumMod val="95000"/>
                    <a:lumOff val="5000"/>
                  </a:schemeClr>
                </a:solidFill>
                <a:ea typeface="Calibri"/>
                <a:cs typeface="Calibri"/>
              </a:rPr>
              <a:t> </a:t>
            </a:r>
            <a:endParaRPr lang="en-US" sz="100" b="0" dirty="0" smtClean="0"/>
          </a:p>
          <a:p>
            <a:pPr marL="0" indent="1588">
              <a:spcBef>
                <a:spcPts val="0"/>
              </a:spcBef>
              <a:spcAft>
                <a:spcPts val="1200"/>
              </a:spcAft>
              <a:buNone/>
            </a:pPr>
            <a:r>
              <a:rPr lang="en-US" sz="1800" i="1" dirty="0" smtClean="0">
                <a:solidFill>
                  <a:schemeClr val="tx1"/>
                </a:solidFill>
              </a:rPr>
              <a:t>Panelists:</a:t>
            </a:r>
          </a:p>
          <a:p>
            <a:pPr marL="468313" indent="1588">
              <a:spcBef>
                <a:spcPts val="600"/>
              </a:spcBef>
              <a:spcAft>
                <a:spcPts val="1800"/>
              </a:spcAft>
            </a:pPr>
            <a:r>
              <a:rPr lang="en-US" sz="1800" b="0" dirty="0">
                <a:solidFill>
                  <a:schemeClr val="tx1">
                    <a:lumMod val="95000"/>
                    <a:lumOff val="5000"/>
                  </a:schemeClr>
                </a:solidFill>
              </a:rPr>
              <a:t>Charles McGrew, </a:t>
            </a:r>
            <a:r>
              <a:rPr lang="en-US" sz="1800" b="0" dirty="0" smtClean="0">
                <a:solidFill>
                  <a:schemeClr val="tx1">
                    <a:lumMod val="95000"/>
                    <a:lumOff val="5000"/>
                  </a:schemeClr>
                </a:solidFill>
                <a:hlinkClick r:id="rId4"/>
              </a:rPr>
              <a:t>Charles.McGrew@ky.gov</a:t>
            </a:r>
            <a:r>
              <a:rPr lang="en-US" sz="1800" b="0" dirty="0" smtClean="0">
                <a:solidFill>
                  <a:schemeClr val="tx1">
                    <a:lumMod val="95000"/>
                    <a:lumOff val="5000"/>
                  </a:schemeClr>
                </a:solidFill>
              </a:rPr>
              <a:t> </a:t>
            </a:r>
          </a:p>
          <a:p>
            <a:pPr marL="468313" indent="1588">
              <a:spcBef>
                <a:spcPts val="600"/>
              </a:spcBef>
              <a:spcAft>
                <a:spcPts val="1800"/>
              </a:spcAft>
            </a:pPr>
            <a:r>
              <a:rPr lang="en-US" sz="1800" b="0" dirty="0">
                <a:solidFill>
                  <a:schemeClr val="tx1">
                    <a:lumMod val="95000"/>
                    <a:lumOff val="5000"/>
                  </a:schemeClr>
                </a:solidFill>
                <a:cs typeface="Consolas" pitchFamily="49" charset="0"/>
              </a:rPr>
              <a:t>Carol </a:t>
            </a:r>
            <a:r>
              <a:rPr lang="en-US" sz="1800" b="0" dirty="0" smtClean="0">
                <a:solidFill>
                  <a:schemeClr val="tx1">
                    <a:lumMod val="95000"/>
                    <a:lumOff val="5000"/>
                  </a:schemeClr>
                </a:solidFill>
                <a:cs typeface="Consolas" pitchFamily="49" charset="0"/>
              </a:rPr>
              <a:t>Jenner, </a:t>
            </a:r>
            <a:r>
              <a:rPr lang="en-US" sz="1800" b="0" dirty="0" smtClean="0">
                <a:solidFill>
                  <a:schemeClr val="tx1">
                    <a:lumMod val="95000"/>
                    <a:lumOff val="5000"/>
                  </a:schemeClr>
                </a:solidFill>
                <a:cs typeface="Consolas" pitchFamily="49" charset="0"/>
                <a:hlinkClick r:id="rId5"/>
              </a:rPr>
              <a:t>Carol.Jenner@ofm.wa.gov</a:t>
            </a:r>
            <a:r>
              <a:rPr lang="en-US" sz="1800" b="0" dirty="0" smtClean="0">
                <a:solidFill>
                  <a:schemeClr val="tx1">
                    <a:lumMod val="95000"/>
                    <a:lumOff val="5000"/>
                  </a:schemeClr>
                </a:solidFill>
                <a:cs typeface="Consolas" pitchFamily="49" charset="0"/>
              </a:rPr>
              <a:t> </a:t>
            </a:r>
            <a:endParaRPr lang="en-US" sz="1800" b="0" dirty="0">
              <a:cs typeface="Consolas" pitchFamily="49" charset="0"/>
            </a:endParaRPr>
          </a:p>
          <a:p>
            <a:pPr marL="627063" indent="1588">
              <a:spcBef>
                <a:spcPts val="0"/>
              </a:spcBef>
            </a:pPr>
            <a:endParaRPr lang="en-US" sz="1800" b="0" dirty="0"/>
          </a:p>
          <a:p>
            <a:pPr marL="688975" indent="-344488"/>
            <a:r>
              <a:rPr lang="en-US" sz="2400" dirty="0" smtClean="0"/>
              <a:t>   </a:t>
            </a:r>
            <a:endParaRPr lang="en-US" sz="2400" dirty="0"/>
          </a:p>
        </p:txBody>
      </p:sp>
      <p:sp>
        <p:nvSpPr>
          <p:cNvPr id="4" name="Slide Number Placeholder 3"/>
          <p:cNvSpPr>
            <a:spLocks noGrp="1"/>
          </p:cNvSpPr>
          <p:nvPr>
            <p:ph type="sldNum" sz="quarter" idx="12"/>
          </p:nvPr>
        </p:nvSpPr>
        <p:spPr/>
        <p:txBody>
          <a:bodyPr/>
          <a:lstStyle/>
          <a:p>
            <a:fld id="{78085499-22F0-4E30-BA6A-ED84175C6FDF}" type="slidenum">
              <a:rPr lang="en-US" smtClean="0"/>
              <a:pPr/>
              <a:t>28</a:t>
            </a:fld>
            <a:endParaRPr lang="en-US" dirty="0"/>
          </a:p>
        </p:txBody>
      </p:sp>
      <p:sp>
        <p:nvSpPr>
          <p:cNvPr id="6" name="Title 1"/>
          <p:cNvSpPr txBox="1">
            <a:spLocks/>
          </p:cNvSpPr>
          <p:nvPr/>
        </p:nvSpPr>
        <p:spPr>
          <a:xfrm>
            <a:off x="369125" y="457200"/>
            <a:ext cx="58792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2400" b="1" dirty="0" smtClean="0">
                <a:solidFill>
                  <a:srgbClr val="45496B"/>
                </a:solidFill>
                <a:latin typeface="Gill Sans MT" pitchFamily="34" charset="0"/>
              </a:rPr>
              <a:t>Questions &amp; Contacts</a:t>
            </a:r>
            <a:endParaRPr lang="en-US" sz="2400" b="1" dirty="0">
              <a:solidFill>
                <a:srgbClr val="45496B"/>
              </a:solidFill>
              <a:latin typeface="Gill Sans MT" pitchFamily="34" charset="0"/>
            </a:endParaRPr>
          </a:p>
        </p:txBody>
      </p:sp>
      <p:sp>
        <p:nvSpPr>
          <p:cNvPr id="7" name="Footer Placeholder 3"/>
          <p:cNvSpPr>
            <a:spLocks noGrp="1"/>
          </p:cNvSpPr>
          <p:nvPr>
            <p:ph type="ftr" sz="quarter" idx="11"/>
          </p:nvPr>
        </p:nvSpPr>
        <p:spPr>
          <a:xfrm>
            <a:off x="381000" y="6356350"/>
            <a:ext cx="2895600" cy="365125"/>
          </a:xfrm>
        </p:spPr>
        <p:txBody>
          <a:bodyPr/>
          <a:lstStyle/>
          <a:p>
            <a:pPr algn="l"/>
            <a:r>
              <a:rPr lang="en-US" smtClean="0"/>
              <a:t>SLDS Webinar 11-29-12</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12088" y="2558933"/>
            <a:ext cx="3528788" cy="1015663"/>
          </a:xfrm>
          <a:prstGeom prst="rect">
            <a:avLst/>
          </a:prstGeom>
        </p:spPr>
        <p:txBody>
          <a:bodyPr wrap="none">
            <a:spAutoFit/>
          </a:bodyPr>
          <a:lstStyle/>
          <a:p>
            <a:pPr lvl="0" algn="ctr">
              <a:spcBef>
                <a:spcPct val="0"/>
              </a:spcBef>
              <a:defRPr/>
            </a:pPr>
            <a:r>
              <a:rPr lang="en-US" sz="6000" b="1" dirty="0" smtClean="0">
                <a:solidFill>
                  <a:srgbClr val="45496B"/>
                </a:solidFill>
                <a:latin typeface="Gill Sans MT" pitchFamily="34" charset="0"/>
                <a:cs typeface="Arial" pitchFamily="34" charset="0"/>
              </a:rPr>
              <a:t>Kentucky</a:t>
            </a:r>
          </a:p>
        </p:txBody>
      </p:sp>
    </p:spTree>
    <p:extLst>
      <p:ext uri="{BB962C8B-B14F-4D97-AF65-F5344CB8AC3E}">
        <p14:creationId xmlns:p14="http://schemas.microsoft.com/office/powerpoint/2010/main" val="2306367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4</a:t>
            </a:fld>
            <a:endParaRPr lang="en-US"/>
          </a:p>
        </p:txBody>
      </p:sp>
      <p:sp>
        <p:nvSpPr>
          <p:cNvPr id="6"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a:t>Kentucky’s Data </a:t>
            </a:r>
            <a:r>
              <a:rPr lang="en-US" sz="1800" b="1" dirty="0" smtClean="0"/>
              <a:t>Linkage </a:t>
            </a:r>
            <a:r>
              <a:rPr lang="en-US" sz="1800" b="1" dirty="0"/>
              <a:t>History</a:t>
            </a:r>
            <a:endParaRPr lang="en-US" sz="1800" b="1" dirty="0">
              <a:solidFill>
                <a:srgbClr val="45496B"/>
              </a:solidFill>
              <a:latin typeface="Gill Sans MT" pitchFamily="34" charset="0"/>
              <a:cs typeface="Consolas" pitchFamily="49" charset="0"/>
            </a:endParaRPr>
          </a:p>
        </p:txBody>
      </p:sp>
      <p:sp>
        <p:nvSpPr>
          <p:cNvPr id="8" name="Content Placeholder 2"/>
          <p:cNvSpPr>
            <a:spLocks noGrp="1"/>
          </p:cNvSpPr>
          <p:nvPr>
            <p:ph idx="1"/>
          </p:nvPr>
        </p:nvSpPr>
        <p:spPr>
          <a:xfrm>
            <a:off x="579581" y="1388609"/>
            <a:ext cx="8077200" cy="4754563"/>
          </a:xfrm>
        </p:spPr>
        <p:txBody>
          <a:bodyPr>
            <a:noAutofit/>
          </a:bodyPr>
          <a:lstStyle/>
          <a:p>
            <a:pPr marL="344487" indent="0">
              <a:lnSpc>
                <a:spcPct val="115000"/>
              </a:lnSpc>
              <a:spcBef>
                <a:spcPts val="0"/>
              </a:spcBef>
              <a:buClr>
                <a:srgbClr val="45496B"/>
              </a:buClr>
              <a:buSzPct val="130000"/>
              <a:defRPr/>
            </a:pPr>
            <a:endParaRPr lang="en-US" sz="1800" b="0" dirty="0" smtClean="0">
              <a:solidFill>
                <a:schemeClr val="tx2">
                  <a:lumMod val="75000"/>
                </a:schemeClr>
              </a:solidFill>
              <a:ea typeface="Calibri" pitchFamily="34" charset="0"/>
              <a:cs typeface="Calibri" pitchFamily="34" charset="0"/>
            </a:endParaRPr>
          </a:p>
          <a:p>
            <a:endParaRPr lang="en-US" sz="2000" dirty="0"/>
          </a:p>
        </p:txBody>
      </p:sp>
      <p:sp>
        <p:nvSpPr>
          <p:cNvPr id="7" name="Footer Placeholder 3"/>
          <p:cNvSpPr>
            <a:spLocks noGrp="1"/>
          </p:cNvSpPr>
          <p:nvPr>
            <p:ph type="ftr" sz="quarter" idx="11"/>
          </p:nvPr>
        </p:nvSpPr>
        <p:spPr>
          <a:xfrm>
            <a:off x="381000" y="6356350"/>
            <a:ext cx="2895600" cy="365125"/>
          </a:xfrm>
        </p:spPr>
        <p:txBody>
          <a:bodyPr/>
          <a:lstStyle/>
          <a:p>
            <a:pPr algn="l"/>
            <a:r>
              <a:rPr lang="en-US" smtClean="0"/>
              <a:t>SLDS Webinar 11-29-12</a:t>
            </a:r>
            <a:endParaRPr lang="en-US" dirty="0"/>
          </a:p>
        </p:txBody>
      </p:sp>
      <p:sp>
        <p:nvSpPr>
          <p:cNvPr id="9" name="Slide Number Placeholder 2"/>
          <p:cNvSpPr txBox="1">
            <a:spLocks/>
          </p:cNvSpPr>
          <p:nvPr/>
        </p:nvSpPr>
        <p:spPr>
          <a:xfrm>
            <a:off x="6641275"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5496B"/>
                </a:solidFill>
                <a:latin typeface="Gill Sans M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085499-22F0-4E30-BA6A-ED84175C6FDF}" type="slidenum">
              <a:rPr lang="en-US" smtClean="0"/>
              <a:pPr/>
              <a:t>4</a:t>
            </a:fld>
            <a:endParaRPr lang="en-US" dirty="0"/>
          </a:p>
        </p:txBody>
      </p:sp>
      <p:sp>
        <p:nvSpPr>
          <p:cNvPr id="11" name="Rectangle 3"/>
          <p:cNvSpPr txBox="1">
            <a:spLocks noChangeArrowheads="1"/>
          </p:cNvSpPr>
          <p:nvPr/>
        </p:nvSpPr>
        <p:spPr>
          <a:xfrm>
            <a:off x="685800" y="1524000"/>
            <a:ext cx="7848600" cy="4625975"/>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Tx/>
              <a:buNone/>
              <a:defRPr sz="3200" b="1" kern="1200">
                <a:solidFill>
                  <a:srgbClr val="45496B"/>
                </a:solidFill>
                <a:latin typeface="Gill Sans MT" pitchFamily="34" charset="0"/>
                <a:ea typeface="+mn-ea"/>
                <a:cs typeface="+mn-cs"/>
              </a:defRPr>
            </a:lvl1pPr>
            <a:lvl2pPr marL="742950" indent="-285750" algn="l" defTabSz="914400" rtl="0" eaLnBrk="1" latinLnBrk="0" hangingPunct="1">
              <a:spcBef>
                <a:spcPct val="20000"/>
              </a:spcBef>
              <a:buClr>
                <a:srgbClr val="45496B"/>
              </a:buClr>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Clr>
                <a:srgbClr val="45496B"/>
              </a:buClr>
              <a:buSzPct val="75000"/>
              <a:buFont typeface="Courier New" pitchFamily="49" charset="0"/>
              <a:buChar char="o"/>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Clr>
                <a:srgbClr val="45496B"/>
              </a:buClr>
              <a:buSzPct val="90000"/>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Clr>
                <a:srgbClr val="45496B"/>
              </a:buClr>
              <a:buSzPct val="90000"/>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lnSpc>
                <a:spcPct val="150000"/>
              </a:lnSpc>
              <a:spcBef>
                <a:spcPts val="0"/>
              </a:spcBef>
              <a:buFont typeface="Arial" pitchFamily="34" charset="0"/>
              <a:buChar char="•"/>
              <a:defRPr/>
            </a:pPr>
            <a:r>
              <a:rPr lang="en-US" sz="2800" dirty="0" smtClean="0">
                <a:solidFill>
                  <a:srgbClr val="FF0000"/>
                </a:solidFill>
              </a:rPr>
              <a:t>The MAX Project (2003)</a:t>
            </a:r>
          </a:p>
          <a:p>
            <a:pPr marL="457200" indent="-457200">
              <a:lnSpc>
                <a:spcPct val="120000"/>
              </a:lnSpc>
              <a:spcBef>
                <a:spcPts val="0"/>
              </a:spcBef>
              <a:buFont typeface="Arial" pitchFamily="34" charset="0"/>
              <a:buChar char="•"/>
              <a:defRPr/>
            </a:pPr>
            <a:r>
              <a:rPr lang="en-US" sz="2800" dirty="0" smtClean="0"/>
              <a:t>KEN Project and P-20 (2005/07)</a:t>
            </a:r>
            <a:br>
              <a:rPr lang="en-US" sz="2800" dirty="0" smtClean="0"/>
            </a:br>
            <a:r>
              <a:rPr lang="en-US" sz="2600" dirty="0" smtClean="0"/>
              <a:t>Multi-agency group developed a proposal to pursue efforts to develop a centralized P-20 style data system with a de-identified production system to be housed independent of the participant agencies.</a:t>
            </a:r>
            <a:endParaRPr lang="en-US" sz="2800" dirty="0" smtClean="0"/>
          </a:p>
          <a:p>
            <a:pPr marL="457200" indent="-457200">
              <a:lnSpc>
                <a:spcPct val="150000"/>
              </a:lnSpc>
              <a:spcBef>
                <a:spcPts val="0"/>
              </a:spcBef>
              <a:buFont typeface="Arial" pitchFamily="34" charset="0"/>
              <a:buChar char="•"/>
              <a:defRPr/>
            </a:pPr>
            <a:r>
              <a:rPr lang="en-US" sz="2800" dirty="0" smtClean="0">
                <a:solidFill>
                  <a:srgbClr val="FF0000"/>
                </a:solidFill>
              </a:rPr>
              <a:t>K-12’s KIDS Project – 1st Round SLDS Grants (2006)</a:t>
            </a:r>
          </a:p>
          <a:p>
            <a:pPr marL="457200" indent="-457200">
              <a:lnSpc>
                <a:spcPct val="150000"/>
              </a:lnSpc>
              <a:spcBef>
                <a:spcPts val="0"/>
              </a:spcBef>
              <a:buFont typeface="Arial" pitchFamily="34" charset="0"/>
              <a:buChar char="•"/>
              <a:defRPr/>
            </a:pPr>
            <a:r>
              <a:rPr lang="en-US" sz="2800" dirty="0" smtClean="0">
                <a:solidFill>
                  <a:srgbClr val="FF0000"/>
                </a:solidFill>
              </a:rPr>
              <a:t>P-20 Data Collaborative </a:t>
            </a:r>
            <a:r>
              <a:rPr lang="en-US" sz="2800" dirty="0">
                <a:solidFill>
                  <a:srgbClr val="FF0000"/>
                </a:solidFill>
              </a:rPr>
              <a:t>–</a:t>
            </a:r>
            <a:r>
              <a:rPr lang="en-US" sz="2800" dirty="0" smtClean="0">
                <a:solidFill>
                  <a:srgbClr val="FF0000"/>
                </a:solidFill>
              </a:rPr>
              <a:t> SLDS Grants (2009)</a:t>
            </a:r>
          </a:p>
          <a:p>
            <a:pPr marL="857250" lvl="1" indent="-457200">
              <a:lnSpc>
                <a:spcPct val="150000"/>
              </a:lnSpc>
              <a:spcBef>
                <a:spcPts val="0"/>
              </a:spcBef>
              <a:defRPr/>
            </a:pPr>
            <a:r>
              <a:rPr lang="en-US" sz="2600" b="1" dirty="0" smtClean="0">
                <a:solidFill>
                  <a:srgbClr val="FF0000"/>
                </a:solidFill>
              </a:rPr>
              <a:t>Phase I (Expanding KIDS)</a:t>
            </a:r>
          </a:p>
          <a:p>
            <a:pPr marL="857250" lvl="1" indent="-457200">
              <a:lnSpc>
                <a:spcPct val="150000"/>
              </a:lnSpc>
              <a:spcBef>
                <a:spcPts val="0"/>
              </a:spcBef>
              <a:defRPr/>
            </a:pPr>
            <a:r>
              <a:rPr lang="en-US" sz="2600" b="1" dirty="0" smtClean="0">
                <a:solidFill>
                  <a:schemeClr val="tx2"/>
                </a:solidFill>
              </a:rPr>
              <a:t>Phase II (Current)</a:t>
            </a:r>
          </a:p>
          <a:p>
            <a:pPr marL="36576" indent="0">
              <a:lnSpc>
                <a:spcPct val="80000"/>
              </a:lnSpc>
              <a:spcBef>
                <a:spcPts val="0"/>
              </a:spcBef>
              <a:defRPr/>
            </a:pPr>
            <a:endParaRPr lang="en-US" sz="2400" dirty="0" smtClean="0"/>
          </a:p>
          <a:p>
            <a:pPr marL="493776" indent="-457200">
              <a:lnSpc>
                <a:spcPct val="80000"/>
              </a:lnSpc>
              <a:spcBef>
                <a:spcPts val="0"/>
              </a:spcBef>
              <a:buFont typeface="Wingdings 2"/>
              <a:buAutoNum type="arabicPeriod"/>
              <a:defRPr/>
            </a:pPr>
            <a:endParaRPr lang="en-US" sz="2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5</a:t>
            </a:fld>
            <a:endParaRPr lang="en-US"/>
          </a:p>
        </p:txBody>
      </p:sp>
      <p:sp>
        <p:nvSpPr>
          <p:cNvPr id="6"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r>
              <a:rPr lang="en-US" sz="1800" b="1" dirty="0" smtClean="0"/>
              <a:t>Kentucky P-20 Governance</a:t>
            </a:r>
            <a:endParaRPr lang="en-US" sz="1800" b="1" dirty="0"/>
          </a:p>
        </p:txBody>
      </p:sp>
      <p:sp>
        <p:nvSpPr>
          <p:cNvPr id="8" name="Content Placeholder 2"/>
          <p:cNvSpPr>
            <a:spLocks noGrp="1"/>
          </p:cNvSpPr>
          <p:nvPr>
            <p:ph idx="1"/>
          </p:nvPr>
        </p:nvSpPr>
        <p:spPr>
          <a:xfrm>
            <a:off x="579581" y="1388609"/>
            <a:ext cx="8077200" cy="4754563"/>
          </a:xfrm>
        </p:spPr>
        <p:txBody>
          <a:bodyPr>
            <a:noAutofit/>
          </a:bodyPr>
          <a:lstStyle/>
          <a:p>
            <a:pPr marL="344487" indent="0">
              <a:lnSpc>
                <a:spcPct val="115000"/>
              </a:lnSpc>
              <a:spcBef>
                <a:spcPts val="0"/>
              </a:spcBef>
              <a:buClr>
                <a:srgbClr val="45496B"/>
              </a:buClr>
              <a:buSzPct val="130000"/>
              <a:defRPr/>
            </a:pPr>
            <a:endParaRPr lang="en-US" sz="1800" b="0" dirty="0" smtClean="0">
              <a:solidFill>
                <a:schemeClr val="tx2">
                  <a:lumMod val="75000"/>
                </a:schemeClr>
              </a:solidFill>
              <a:ea typeface="Calibri" pitchFamily="34" charset="0"/>
              <a:cs typeface="Calibri" pitchFamily="34" charset="0"/>
            </a:endParaRPr>
          </a:p>
          <a:p>
            <a:endParaRPr lang="en-US" sz="2000" dirty="0"/>
          </a:p>
        </p:txBody>
      </p:sp>
      <p:sp>
        <p:nvSpPr>
          <p:cNvPr id="7" name="Footer Placeholder 3"/>
          <p:cNvSpPr>
            <a:spLocks noGrp="1"/>
          </p:cNvSpPr>
          <p:nvPr>
            <p:ph type="ftr" sz="quarter" idx="11"/>
          </p:nvPr>
        </p:nvSpPr>
        <p:spPr>
          <a:xfrm>
            <a:off x="381000" y="6356350"/>
            <a:ext cx="2895600" cy="365125"/>
          </a:xfrm>
        </p:spPr>
        <p:txBody>
          <a:bodyPr/>
          <a:lstStyle/>
          <a:p>
            <a:pPr algn="l"/>
            <a:r>
              <a:rPr lang="en-US" smtClean="0"/>
              <a:t>SLDS Webinar 11-29-12</a:t>
            </a:r>
            <a:endParaRPr lang="en-US" dirty="0"/>
          </a:p>
        </p:txBody>
      </p:sp>
      <p:sp>
        <p:nvSpPr>
          <p:cNvPr id="9" name="Slide Number Placeholder 2"/>
          <p:cNvSpPr txBox="1">
            <a:spLocks/>
          </p:cNvSpPr>
          <p:nvPr/>
        </p:nvSpPr>
        <p:spPr>
          <a:xfrm>
            <a:off x="6641275"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rgbClr val="45496B"/>
                </a:solidFill>
                <a:latin typeface="Gill Sans M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085499-22F0-4E30-BA6A-ED84175C6FDF}" type="slidenum">
              <a:rPr lang="en-US" smtClean="0"/>
              <a:pPr/>
              <a:t>5</a:t>
            </a:fld>
            <a:endParaRPr lang="en-US" dirty="0"/>
          </a:p>
        </p:txBody>
      </p:sp>
      <p:grpSp>
        <p:nvGrpSpPr>
          <p:cNvPr id="11" name="Group 10"/>
          <p:cNvGrpSpPr/>
          <p:nvPr/>
        </p:nvGrpSpPr>
        <p:grpSpPr>
          <a:xfrm>
            <a:off x="990600" y="1524000"/>
            <a:ext cx="7162800" cy="3124200"/>
            <a:chOff x="296966" y="918210"/>
            <a:chExt cx="8542234" cy="4139565"/>
          </a:xfrm>
        </p:grpSpPr>
        <p:sp>
          <p:nvSpPr>
            <p:cNvPr id="12" name="Rounded Rectangle 11"/>
            <p:cNvSpPr/>
            <p:nvPr/>
          </p:nvSpPr>
          <p:spPr>
            <a:xfrm>
              <a:off x="2666454" y="918210"/>
              <a:ext cx="3810000" cy="1522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Joe Meyer </a:t>
              </a:r>
              <a:r>
                <a:rPr lang="en-US" sz="1600" i="1" dirty="0" smtClean="0"/>
                <a:t>(chair)</a:t>
              </a:r>
            </a:p>
            <a:p>
              <a:pPr algn="ctr"/>
              <a:r>
                <a:rPr lang="en-US" sz="1600" dirty="0" smtClean="0"/>
                <a:t>Education and Workforce Development Cabinet</a:t>
              </a:r>
            </a:p>
            <a:p>
              <a:pPr algn="ctr"/>
              <a:r>
                <a:rPr lang="en-US" sz="1600" dirty="0" smtClean="0"/>
                <a:t>Secretary</a:t>
              </a:r>
              <a:endParaRPr lang="en-US" sz="1600" dirty="0"/>
            </a:p>
          </p:txBody>
        </p:sp>
        <p:sp>
          <p:nvSpPr>
            <p:cNvPr id="13" name="Rounded Rectangle 12"/>
            <p:cNvSpPr/>
            <p:nvPr/>
          </p:nvSpPr>
          <p:spPr>
            <a:xfrm>
              <a:off x="296966" y="2895600"/>
              <a:ext cx="2726245" cy="21621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Dr. Terry Holliday</a:t>
              </a:r>
            </a:p>
            <a:p>
              <a:pPr algn="ctr"/>
              <a:r>
                <a:rPr lang="en-US" sz="1600" dirty="0" smtClean="0"/>
                <a:t>Kentucky Department of Education, Commissioner</a:t>
              </a:r>
              <a:endParaRPr lang="en-US" sz="1600" dirty="0"/>
            </a:p>
          </p:txBody>
        </p:sp>
        <p:sp>
          <p:nvSpPr>
            <p:cNvPr id="14" name="Rounded Rectangle 13"/>
            <p:cNvSpPr/>
            <p:nvPr/>
          </p:nvSpPr>
          <p:spPr>
            <a:xfrm>
              <a:off x="6112955" y="2891552"/>
              <a:ext cx="2726245" cy="21662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Alicia Sneed</a:t>
              </a:r>
            </a:p>
            <a:p>
              <a:pPr algn="ctr"/>
              <a:r>
                <a:rPr lang="en-US" sz="1600" dirty="0" smtClean="0"/>
                <a:t>Kentucky Education Professional Standards Board</a:t>
              </a:r>
            </a:p>
            <a:p>
              <a:pPr algn="ctr"/>
              <a:r>
                <a:rPr lang="en-US" sz="1600" i="1" dirty="0" smtClean="0"/>
                <a:t>Interim </a:t>
              </a:r>
              <a:r>
                <a:rPr lang="en-US" sz="1600" dirty="0" smtClean="0"/>
                <a:t>Executive Director</a:t>
              </a:r>
              <a:endParaRPr lang="en-US" sz="1600" dirty="0"/>
            </a:p>
          </p:txBody>
        </p:sp>
        <p:sp>
          <p:nvSpPr>
            <p:cNvPr id="15" name="Rounded Rectangle 14"/>
            <p:cNvSpPr/>
            <p:nvPr/>
          </p:nvSpPr>
          <p:spPr>
            <a:xfrm>
              <a:off x="3161246" y="2891551"/>
              <a:ext cx="2813672" cy="2166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Robert King</a:t>
              </a:r>
            </a:p>
            <a:p>
              <a:pPr algn="ctr"/>
              <a:r>
                <a:rPr lang="en-US" sz="1600" dirty="0" smtClean="0"/>
                <a:t>Council on Postsecondary Education,</a:t>
              </a:r>
            </a:p>
            <a:p>
              <a:pPr algn="ctr"/>
              <a:r>
                <a:rPr lang="en-US" sz="1600" dirty="0" smtClean="0"/>
                <a:t>President</a:t>
              </a:r>
              <a:endParaRPr lang="en-US" sz="1600" dirty="0"/>
            </a:p>
          </p:txBody>
        </p:sp>
      </p:grpSp>
      <p:sp>
        <p:nvSpPr>
          <p:cNvPr id="16" name="TextBox 15"/>
          <p:cNvSpPr txBox="1"/>
          <p:nvPr/>
        </p:nvSpPr>
        <p:spPr>
          <a:xfrm>
            <a:off x="533400" y="5124271"/>
            <a:ext cx="8001000" cy="1200329"/>
          </a:xfrm>
          <a:prstGeom prst="rect">
            <a:avLst/>
          </a:prstGeom>
          <a:noFill/>
        </p:spPr>
        <p:txBody>
          <a:bodyPr wrap="square" rtlCol="0">
            <a:spAutoFit/>
          </a:bodyPr>
          <a:lstStyle/>
          <a:p>
            <a:r>
              <a:rPr lang="en-US" dirty="0" smtClean="0"/>
              <a:t>Kentucky’s P-20 Data Collaborative is governed by the three founding agency heads and is chaired by the Education and Workforce Development Secretary. All project and fiscal decisions are made by this group and must be unanimous. The Collaborative staff and budget are attached to the Secretary’s Office.</a:t>
            </a:r>
            <a:endParaRPr lang="en-US" dirty="0"/>
          </a:p>
        </p:txBody>
      </p:sp>
      <p:cxnSp>
        <p:nvCxnSpPr>
          <p:cNvPr id="17" name="Straight Connector 16"/>
          <p:cNvCxnSpPr/>
          <p:nvPr/>
        </p:nvCxnSpPr>
        <p:spPr>
          <a:xfrm>
            <a:off x="2133600" y="3007563"/>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2133600" y="2813649"/>
            <a:ext cx="0" cy="1969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33600" y="2813649"/>
            <a:ext cx="4876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10400" y="2813649"/>
            <a:ext cx="0" cy="193915"/>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572000" y="2667000"/>
            <a:ext cx="2827" cy="34056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28942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6</a:t>
            </a:fld>
            <a:endParaRPr lang="en-US"/>
          </a:p>
        </p:txBody>
      </p:sp>
      <p:sp>
        <p:nvSpPr>
          <p:cNvPr id="6"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smtClean="0">
                <a:latin typeface="Gill Sans MT" pitchFamily="34" charset="0"/>
                <a:cs typeface="Consolas" pitchFamily="49" charset="0"/>
              </a:rPr>
              <a:t>Kentucky P-20 Governance </a:t>
            </a:r>
            <a:r>
              <a:rPr lang="en-US" sz="1800" b="1" i="1" dirty="0" smtClean="0">
                <a:latin typeface="Gill Sans MT" pitchFamily="34" charset="0"/>
                <a:cs typeface="Consolas" pitchFamily="49" charset="0"/>
              </a:rPr>
              <a:t>continued</a:t>
            </a:r>
            <a:endParaRPr lang="en-US" sz="1800" b="1" i="1" dirty="0">
              <a:latin typeface="Gill Sans MT" pitchFamily="34" charset="0"/>
              <a:cs typeface="Consolas" pitchFamily="49" charset="0"/>
            </a:endParaRPr>
          </a:p>
        </p:txBody>
      </p:sp>
      <p:sp>
        <p:nvSpPr>
          <p:cNvPr id="8" name="Content Placeholder 2"/>
          <p:cNvSpPr>
            <a:spLocks noGrp="1"/>
          </p:cNvSpPr>
          <p:nvPr>
            <p:ph idx="1"/>
          </p:nvPr>
        </p:nvSpPr>
        <p:spPr>
          <a:xfrm>
            <a:off x="579581" y="1388609"/>
            <a:ext cx="8077200" cy="4754563"/>
          </a:xfrm>
        </p:spPr>
        <p:txBody>
          <a:bodyPr>
            <a:noAutofit/>
          </a:bodyPr>
          <a:lstStyle/>
          <a:p>
            <a:pPr marL="344487" indent="0">
              <a:lnSpc>
                <a:spcPct val="115000"/>
              </a:lnSpc>
              <a:spcBef>
                <a:spcPts val="0"/>
              </a:spcBef>
              <a:buClr>
                <a:srgbClr val="45496B"/>
              </a:buClr>
              <a:buSzPct val="130000"/>
              <a:defRPr/>
            </a:pPr>
            <a:endParaRPr lang="en-US" sz="1800" b="0" dirty="0" smtClean="0">
              <a:solidFill>
                <a:schemeClr val="tx2">
                  <a:lumMod val="75000"/>
                </a:schemeClr>
              </a:solidFill>
              <a:ea typeface="Calibri" pitchFamily="34" charset="0"/>
              <a:cs typeface="Calibri" pitchFamily="34" charset="0"/>
            </a:endParaRPr>
          </a:p>
          <a:p>
            <a:endParaRPr lang="en-US" sz="2000" dirty="0"/>
          </a:p>
        </p:txBody>
      </p:sp>
      <p:sp>
        <p:nvSpPr>
          <p:cNvPr id="7" name="Footer Placeholder 3"/>
          <p:cNvSpPr>
            <a:spLocks noGrp="1"/>
          </p:cNvSpPr>
          <p:nvPr>
            <p:ph type="ftr" sz="quarter" idx="11"/>
          </p:nvPr>
        </p:nvSpPr>
        <p:spPr>
          <a:xfrm>
            <a:off x="381000" y="6356350"/>
            <a:ext cx="2895600" cy="365125"/>
          </a:xfrm>
        </p:spPr>
        <p:txBody>
          <a:bodyPr/>
          <a:lstStyle/>
          <a:p>
            <a:pPr algn="l"/>
            <a:r>
              <a:rPr lang="en-US" smtClean="0"/>
              <a:t>SLDS Webinar 11-29-12</a:t>
            </a:r>
            <a:endParaRPr lang="en-US" dirty="0"/>
          </a:p>
        </p:txBody>
      </p:sp>
      <p:sp>
        <p:nvSpPr>
          <p:cNvPr id="9" name="Content Placeholder 1"/>
          <p:cNvSpPr txBox="1">
            <a:spLocks/>
          </p:cNvSpPr>
          <p:nvPr/>
        </p:nvSpPr>
        <p:spPr>
          <a:xfrm>
            <a:off x="609600" y="1481328"/>
            <a:ext cx="8229600" cy="4525963"/>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Tx/>
              <a:buNone/>
              <a:defRPr sz="3200" b="1" kern="1200">
                <a:solidFill>
                  <a:srgbClr val="45496B"/>
                </a:solidFill>
                <a:latin typeface="Gill Sans MT" pitchFamily="34" charset="0"/>
                <a:ea typeface="+mn-ea"/>
                <a:cs typeface="+mn-cs"/>
              </a:defRPr>
            </a:lvl1pPr>
            <a:lvl2pPr marL="742950" indent="-285750" algn="l" defTabSz="914400" rtl="0" eaLnBrk="1" latinLnBrk="0" hangingPunct="1">
              <a:spcBef>
                <a:spcPct val="20000"/>
              </a:spcBef>
              <a:buClr>
                <a:srgbClr val="45496B"/>
              </a:buClr>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Clr>
                <a:srgbClr val="45496B"/>
              </a:buClr>
              <a:buSzPct val="75000"/>
              <a:buFont typeface="Courier New" pitchFamily="49" charset="0"/>
              <a:buChar char="o"/>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Clr>
                <a:srgbClr val="45496B"/>
              </a:buClr>
              <a:buSzPct val="90000"/>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Clr>
                <a:srgbClr val="45496B"/>
              </a:buClr>
              <a:buSzPct val="90000"/>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spcBef>
                <a:spcPts val="0"/>
              </a:spcBef>
              <a:defRPr/>
            </a:pPr>
            <a:r>
              <a:rPr lang="en-US" sz="2800" u="sng" dirty="0" smtClean="0"/>
              <a:t>Legal Authority</a:t>
            </a:r>
            <a:endParaRPr lang="en-US" sz="2800" dirty="0" smtClean="0"/>
          </a:p>
          <a:p>
            <a:pPr marL="457200" indent="-457200">
              <a:lnSpc>
                <a:spcPct val="110000"/>
              </a:lnSpc>
              <a:spcBef>
                <a:spcPts val="0"/>
              </a:spcBef>
              <a:buFont typeface="Arial" pitchFamily="34" charset="0"/>
              <a:buChar char="•"/>
              <a:defRPr/>
            </a:pPr>
            <a:r>
              <a:rPr lang="en-US" sz="2800" dirty="0" smtClean="0"/>
              <a:t>Collaborative established through an MOA in 2009 for agencies participating in the grant.</a:t>
            </a:r>
          </a:p>
          <a:p>
            <a:pPr marL="457200" indent="-457200">
              <a:lnSpc>
                <a:spcPct val="110000"/>
              </a:lnSpc>
              <a:spcBef>
                <a:spcPts val="0"/>
              </a:spcBef>
              <a:buFont typeface="Arial" pitchFamily="34" charset="0"/>
              <a:buChar char="•"/>
              <a:defRPr/>
            </a:pPr>
            <a:r>
              <a:rPr lang="en-US" sz="2800" dirty="0" smtClean="0"/>
              <a:t>P-20 Shared Repository established in 2010 by an Executive Order with authority to match data across collaborative and other agencies.</a:t>
            </a:r>
          </a:p>
          <a:p>
            <a:pPr marL="0" indent="0">
              <a:lnSpc>
                <a:spcPct val="110000"/>
              </a:lnSpc>
              <a:spcBef>
                <a:spcPts val="0"/>
              </a:spcBef>
              <a:defRPr/>
            </a:pPr>
            <a:endParaRPr lang="en-US" sz="2800" u="sng" dirty="0" smtClean="0"/>
          </a:p>
          <a:p>
            <a:pPr marL="0" indent="0">
              <a:lnSpc>
                <a:spcPct val="110000"/>
              </a:lnSpc>
              <a:spcBef>
                <a:spcPts val="0"/>
              </a:spcBef>
              <a:defRPr/>
            </a:pPr>
            <a:r>
              <a:rPr lang="en-US" sz="2800" u="sng" dirty="0" smtClean="0"/>
              <a:t>Fiscal </a:t>
            </a:r>
            <a:r>
              <a:rPr lang="en-US" sz="2800" u="sng" dirty="0"/>
              <a:t>Authority</a:t>
            </a:r>
            <a:endParaRPr lang="en-US" sz="2800" dirty="0"/>
          </a:p>
          <a:p>
            <a:pPr marL="457200" indent="-457200">
              <a:lnSpc>
                <a:spcPct val="110000"/>
              </a:lnSpc>
              <a:spcBef>
                <a:spcPts val="0"/>
              </a:spcBef>
              <a:buFont typeface="Arial" pitchFamily="34" charset="0"/>
              <a:buChar char="•"/>
              <a:defRPr/>
            </a:pPr>
            <a:r>
              <a:rPr lang="en-US" sz="2800" dirty="0" smtClean="0"/>
              <a:t>Kentucky’s 2010/11-2011/12 budget allocated an ongoing budget for the project to the Education and Workforce Development Secretary’s Office – which is where the project is housed for administrative purposes.</a:t>
            </a:r>
          </a:p>
          <a:p>
            <a:pPr marL="0" indent="0">
              <a:lnSpc>
                <a:spcPct val="110000"/>
              </a:lnSpc>
              <a:spcBef>
                <a:spcPts val="0"/>
              </a:spcBef>
              <a:defRPr/>
            </a:pPr>
            <a:endParaRPr lang="en-US" sz="2800" dirty="0" smtClean="0"/>
          </a:p>
          <a:p>
            <a:pPr marL="0" indent="0">
              <a:lnSpc>
                <a:spcPct val="110000"/>
              </a:lnSpc>
              <a:spcBef>
                <a:spcPts val="0"/>
              </a:spcBef>
              <a:defRPr/>
            </a:pPr>
            <a:r>
              <a:rPr lang="en-US" sz="2800" u="sng" dirty="0" smtClean="0"/>
              <a:t>Data Ownership</a:t>
            </a:r>
            <a:endParaRPr lang="en-US" sz="2800" dirty="0" smtClean="0"/>
          </a:p>
          <a:p>
            <a:pPr marL="457200" indent="-457200">
              <a:lnSpc>
                <a:spcPct val="110000"/>
              </a:lnSpc>
              <a:spcBef>
                <a:spcPts val="0"/>
              </a:spcBef>
              <a:buFont typeface="Arial" pitchFamily="34" charset="0"/>
              <a:buChar char="•"/>
              <a:defRPr/>
            </a:pPr>
            <a:r>
              <a:rPr lang="en-US" sz="2800" dirty="0" smtClean="0"/>
              <a:t>Each participating agency is a </a:t>
            </a:r>
            <a:r>
              <a:rPr lang="en-US" sz="2800" i="1" dirty="0" smtClean="0"/>
              <a:t>member</a:t>
            </a:r>
            <a:r>
              <a:rPr lang="en-US" sz="2800" dirty="0" smtClean="0"/>
              <a:t>. Each  </a:t>
            </a:r>
            <a:r>
              <a:rPr lang="en-US" sz="2800" i="1" dirty="0" smtClean="0"/>
              <a:t>member</a:t>
            </a:r>
            <a:r>
              <a:rPr lang="en-US" sz="2800" dirty="0" smtClean="0"/>
              <a:t> owns and maintains control of its own data within the central warehouse. </a:t>
            </a:r>
          </a:p>
          <a:p>
            <a:pPr marL="0" indent="0">
              <a:lnSpc>
                <a:spcPct val="80000"/>
              </a:lnSpc>
              <a:spcBef>
                <a:spcPts val="0"/>
              </a:spcBef>
              <a:defRPr/>
            </a:pPr>
            <a:endParaRPr lang="en-US" sz="2800" dirty="0" smtClean="0"/>
          </a:p>
          <a:p>
            <a:pPr marL="0" indent="0">
              <a:lnSpc>
                <a:spcPct val="80000"/>
              </a:lnSpc>
              <a:spcBef>
                <a:spcPts val="0"/>
              </a:spcBef>
              <a:defRPr/>
            </a:pPr>
            <a:endParaRPr lang="en-US" sz="2800" dirty="0" smtClean="0"/>
          </a:p>
          <a:p>
            <a:pPr marL="0" indent="0">
              <a:lnSpc>
                <a:spcPct val="80000"/>
              </a:lnSpc>
              <a:spcBef>
                <a:spcPts val="0"/>
              </a:spcBef>
              <a:defRPr/>
            </a:pPr>
            <a:endParaRPr lang="en-US" sz="2800" dirty="0"/>
          </a:p>
        </p:txBody>
      </p:sp>
    </p:spTree>
    <p:extLst>
      <p:ext uri="{BB962C8B-B14F-4D97-AF65-F5344CB8AC3E}">
        <p14:creationId xmlns:p14="http://schemas.microsoft.com/office/powerpoint/2010/main" val="24772382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7</a:t>
            </a:fld>
            <a:endParaRPr lang="en-US"/>
          </a:p>
        </p:txBody>
      </p:sp>
      <p:sp>
        <p:nvSpPr>
          <p:cNvPr id="6"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smtClean="0">
                <a:solidFill>
                  <a:srgbClr val="45496B"/>
                </a:solidFill>
                <a:latin typeface="Gill Sans MT" pitchFamily="34" charset="0"/>
                <a:cs typeface="Consolas" pitchFamily="49" charset="0"/>
              </a:rPr>
              <a:t>Kentucky P-20’s Role</a:t>
            </a:r>
            <a:endParaRPr lang="en-US" sz="1800" b="1" dirty="0">
              <a:solidFill>
                <a:srgbClr val="45496B"/>
              </a:solidFill>
              <a:latin typeface="Gill Sans MT" pitchFamily="34" charset="0"/>
              <a:cs typeface="Consolas" pitchFamily="49" charset="0"/>
            </a:endParaRPr>
          </a:p>
        </p:txBody>
      </p:sp>
      <p:sp>
        <p:nvSpPr>
          <p:cNvPr id="8" name="Content Placeholder 2"/>
          <p:cNvSpPr>
            <a:spLocks noGrp="1"/>
          </p:cNvSpPr>
          <p:nvPr>
            <p:ph idx="1"/>
          </p:nvPr>
        </p:nvSpPr>
        <p:spPr>
          <a:xfrm>
            <a:off x="579581" y="1388609"/>
            <a:ext cx="8077200" cy="4754563"/>
          </a:xfrm>
        </p:spPr>
        <p:txBody>
          <a:bodyPr>
            <a:noAutofit/>
          </a:bodyPr>
          <a:lstStyle/>
          <a:p>
            <a:pPr marL="344487" indent="0">
              <a:lnSpc>
                <a:spcPct val="115000"/>
              </a:lnSpc>
              <a:spcBef>
                <a:spcPts val="0"/>
              </a:spcBef>
              <a:buClr>
                <a:srgbClr val="45496B"/>
              </a:buClr>
              <a:buSzPct val="130000"/>
              <a:defRPr/>
            </a:pPr>
            <a:endParaRPr lang="en-US" sz="1800" b="0" dirty="0" smtClean="0">
              <a:solidFill>
                <a:schemeClr val="tx2">
                  <a:lumMod val="75000"/>
                </a:schemeClr>
              </a:solidFill>
              <a:ea typeface="Calibri" pitchFamily="34" charset="0"/>
              <a:cs typeface="Calibri" pitchFamily="34" charset="0"/>
            </a:endParaRPr>
          </a:p>
          <a:p>
            <a:endParaRPr lang="en-US" sz="2000" dirty="0"/>
          </a:p>
        </p:txBody>
      </p:sp>
      <p:sp>
        <p:nvSpPr>
          <p:cNvPr id="7" name="Footer Placeholder 3"/>
          <p:cNvSpPr>
            <a:spLocks noGrp="1"/>
          </p:cNvSpPr>
          <p:nvPr>
            <p:ph type="ftr" sz="quarter" idx="11"/>
          </p:nvPr>
        </p:nvSpPr>
        <p:spPr>
          <a:xfrm>
            <a:off x="381000" y="6356350"/>
            <a:ext cx="2895600" cy="365125"/>
          </a:xfrm>
        </p:spPr>
        <p:txBody>
          <a:bodyPr/>
          <a:lstStyle/>
          <a:p>
            <a:pPr algn="l"/>
            <a:r>
              <a:rPr lang="en-US" smtClean="0"/>
              <a:t>SLDS Webinar 11-29-12</a:t>
            </a:r>
            <a:endParaRPr lang="en-US" dirty="0"/>
          </a:p>
        </p:txBody>
      </p:sp>
      <p:sp>
        <p:nvSpPr>
          <p:cNvPr id="9" name="Rectangle 3"/>
          <p:cNvSpPr txBox="1">
            <a:spLocks noChangeArrowheads="1"/>
          </p:cNvSpPr>
          <p:nvPr/>
        </p:nvSpPr>
        <p:spPr>
          <a:xfrm>
            <a:off x="457200" y="1600200"/>
            <a:ext cx="8229600" cy="4525963"/>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Tx/>
              <a:buNone/>
              <a:defRPr sz="3200" b="1" kern="1200">
                <a:solidFill>
                  <a:srgbClr val="45496B"/>
                </a:solidFill>
                <a:latin typeface="Gill Sans MT" pitchFamily="34" charset="0"/>
                <a:ea typeface="+mn-ea"/>
                <a:cs typeface="+mn-cs"/>
              </a:defRPr>
            </a:lvl1pPr>
            <a:lvl2pPr marL="742950" indent="-285750" algn="l" defTabSz="914400" rtl="0" eaLnBrk="1" latinLnBrk="0" hangingPunct="1">
              <a:spcBef>
                <a:spcPct val="20000"/>
              </a:spcBef>
              <a:buClr>
                <a:srgbClr val="45496B"/>
              </a:buClr>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Clr>
                <a:srgbClr val="45496B"/>
              </a:buClr>
              <a:buSzPct val="75000"/>
              <a:buFont typeface="Courier New" pitchFamily="49" charset="0"/>
              <a:buChar char="o"/>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Clr>
                <a:srgbClr val="45496B"/>
              </a:buClr>
              <a:buSzPct val="90000"/>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Clr>
                <a:srgbClr val="45496B"/>
              </a:buClr>
              <a:buSzPct val="90000"/>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80000"/>
              </a:lnSpc>
              <a:spcBef>
                <a:spcPts val="0"/>
              </a:spcBef>
              <a:buFont typeface="Wingdings 2"/>
              <a:buNone/>
              <a:defRPr/>
            </a:pPr>
            <a:r>
              <a:rPr lang="en-US" sz="2400" dirty="0" smtClean="0"/>
              <a:t>Provide better, more timely information to inform policy makers than has ever been available before by:</a:t>
            </a:r>
          </a:p>
          <a:p>
            <a:pPr marL="438912" indent="-320040">
              <a:lnSpc>
                <a:spcPct val="80000"/>
              </a:lnSpc>
              <a:spcBef>
                <a:spcPts val="0"/>
              </a:spcBef>
              <a:buFont typeface="Wingdings 2"/>
              <a:buNone/>
              <a:defRPr/>
            </a:pPr>
            <a:endParaRPr lang="en-US" sz="2400" dirty="0" smtClean="0"/>
          </a:p>
          <a:p>
            <a:pPr marL="493776" indent="-457200">
              <a:lnSpc>
                <a:spcPct val="80000"/>
              </a:lnSpc>
              <a:spcBef>
                <a:spcPts val="0"/>
              </a:spcBef>
              <a:buFont typeface="Wingdings 2"/>
              <a:buAutoNum type="arabicPeriod"/>
              <a:defRPr/>
            </a:pPr>
            <a:r>
              <a:rPr lang="en-US" sz="2400" dirty="0" smtClean="0"/>
              <a:t>Providing a secure way to link data across agencies to show a more complete picture than any agency can do,</a:t>
            </a:r>
          </a:p>
          <a:p>
            <a:pPr marL="493776" indent="-457200">
              <a:lnSpc>
                <a:spcPct val="80000"/>
              </a:lnSpc>
              <a:spcBef>
                <a:spcPts val="0"/>
              </a:spcBef>
              <a:buFont typeface="Wingdings 2"/>
              <a:buAutoNum type="arabicPeriod"/>
              <a:defRPr/>
            </a:pPr>
            <a:r>
              <a:rPr lang="en-US" sz="2400" dirty="0" smtClean="0"/>
              <a:t>Identifying the state’s critical policy questions and developing processes to answer them either by the agencies or by bridging the gaps between agencies, and</a:t>
            </a:r>
          </a:p>
          <a:p>
            <a:pPr marL="493776" indent="-457200">
              <a:lnSpc>
                <a:spcPct val="80000"/>
              </a:lnSpc>
              <a:spcBef>
                <a:spcPts val="0"/>
              </a:spcBef>
              <a:buFont typeface="Wingdings 2"/>
              <a:buAutoNum type="arabicPeriod"/>
              <a:defRPr/>
            </a:pPr>
            <a:r>
              <a:rPr lang="en-US" sz="2400" dirty="0" smtClean="0"/>
              <a:t>Working with policy makers and stakeholders to provide the information they need in the format they need it to improve programs and services. This requires tools and expertise that each agency may not possess.</a:t>
            </a:r>
          </a:p>
          <a:p>
            <a:pPr marL="493776" indent="-457200">
              <a:lnSpc>
                <a:spcPct val="80000"/>
              </a:lnSpc>
              <a:spcBef>
                <a:spcPts val="0"/>
              </a:spcBef>
              <a:buFont typeface="Wingdings 2"/>
              <a:buAutoNum type="arabicPeriod"/>
              <a:defRPr/>
            </a:pPr>
            <a:r>
              <a:rPr lang="en-US" sz="2400" dirty="0" smtClean="0"/>
              <a:t>P-20 is a complement and not a replacement for agency data systems unless the agencies want it to be otherwise.</a:t>
            </a:r>
          </a:p>
          <a:p>
            <a:pPr marL="493776" indent="-457200">
              <a:lnSpc>
                <a:spcPct val="80000"/>
              </a:lnSpc>
              <a:spcBef>
                <a:spcPts val="0"/>
              </a:spcBef>
              <a:buFont typeface="Wingdings 2"/>
              <a:buAutoNum type="arabicPeriod"/>
              <a:defRPr/>
            </a:pPr>
            <a:endParaRPr lang="en-US" sz="2400" dirty="0" smtClean="0"/>
          </a:p>
          <a:p>
            <a:pPr marL="493776" indent="-457200">
              <a:lnSpc>
                <a:spcPct val="80000"/>
              </a:lnSpc>
              <a:spcBef>
                <a:spcPts val="0"/>
              </a:spcBef>
              <a:buFont typeface="Wingdings 2"/>
              <a:buAutoNum type="arabicPeriod"/>
              <a:defRPr/>
            </a:pPr>
            <a:endParaRPr lang="en-US" sz="2400" dirty="0"/>
          </a:p>
        </p:txBody>
      </p:sp>
    </p:spTree>
    <p:extLst>
      <p:ext uri="{BB962C8B-B14F-4D97-AF65-F5344CB8AC3E}">
        <p14:creationId xmlns:p14="http://schemas.microsoft.com/office/powerpoint/2010/main" val="14763243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8</a:t>
            </a:fld>
            <a:endParaRPr lang="en-US"/>
          </a:p>
        </p:txBody>
      </p:sp>
      <p:sp>
        <p:nvSpPr>
          <p:cNvPr id="6"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smtClean="0">
                <a:solidFill>
                  <a:srgbClr val="45496B"/>
                </a:solidFill>
                <a:latin typeface="Gill Sans MT" pitchFamily="34" charset="0"/>
                <a:cs typeface="Consolas" pitchFamily="49" charset="0"/>
              </a:rPr>
              <a:t>Kentucky P-20’s Advantages of a Centralized Model</a:t>
            </a:r>
            <a:endParaRPr lang="en-US" sz="1800" b="1" dirty="0">
              <a:solidFill>
                <a:srgbClr val="45496B"/>
              </a:solidFill>
              <a:latin typeface="Gill Sans MT" pitchFamily="34" charset="0"/>
              <a:cs typeface="Consolas" pitchFamily="49" charset="0"/>
            </a:endParaRPr>
          </a:p>
        </p:txBody>
      </p:sp>
      <p:sp>
        <p:nvSpPr>
          <p:cNvPr id="8" name="Content Placeholder 2"/>
          <p:cNvSpPr>
            <a:spLocks noGrp="1"/>
          </p:cNvSpPr>
          <p:nvPr>
            <p:ph idx="1"/>
          </p:nvPr>
        </p:nvSpPr>
        <p:spPr>
          <a:xfrm>
            <a:off x="579581" y="1388609"/>
            <a:ext cx="8077200" cy="4754563"/>
          </a:xfrm>
        </p:spPr>
        <p:txBody>
          <a:bodyPr>
            <a:noAutofit/>
          </a:bodyPr>
          <a:lstStyle/>
          <a:p>
            <a:pPr marL="344487" indent="0">
              <a:lnSpc>
                <a:spcPct val="115000"/>
              </a:lnSpc>
              <a:spcBef>
                <a:spcPts val="0"/>
              </a:spcBef>
              <a:buClr>
                <a:srgbClr val="45496B"/>
              </a:buClr>
              <a:buSzPct val="130000"/>
              <a:defRPr/>
            </a:pPr>
            <a:endParaRPr lang="en-US" sz="1800" b="0" dirty="0" smtClean="0">
              <a:solidFill>
                <a:schemeClr val="tx2">
                  <a:lumMod val="75000"/>
                </a:schemeClr>
              </a:solidFill>
              <a:ea typeface="Calibri" pitchFamily="34" charset="0"/>
              <a:cs typeface="Calibri" pitchFamily="34" charset="0"/>
            </a:endParaRPr>
          </a:p>
          <a:p>
            <a:endParaRPr lang="en-US" sz="2000" dirty="0"/>
          </a:p>
        </p:txBody>
      </p:sp>
      <p:sp>
        <p:nvSpPr>
          <p:cNvPr id="7" name="Footer Placeholder 3"/>
          <p:cNvSpPr>
            <a:spLocks noGrp="1"/>
          </p:cNvSpPr>
          <p:nvPr>
            <p:ph type="ftr" sz="quarter" idx="11"/>
          </p:nvPr>
        </p:nvSpPr>
        <p:spPr>
          <a:xfrm>
            <a:off x="381000" y="6356350"/>
            <a:ext cx="2895600" cy="365125"/>
          </a:xfrm>
        </p:spPr>
        <p:txBody>
          <a:bodyPr/>
          <a:lstStyle/>
          <a:p>
            <a:pPr algn="l"/>
            <a:r>
              <a:rPr lang="en-US" smtClean="0"/>
              <a:t>SLDS Webinar 11-29-12</a:t>
            </a:r>
            <a:endParaRPr lang="en-US" dirty="0"/>
          </a:p>
        </p:txBody>
      </p:sp>
      <p:sp>
        <p:nvSpPr>
          <p:cNvPr id="9" name="Rectangle 3"/>
          <p:cNvSpPr txBox="1">
            <a:spLocks noChangeArrowheads="1"/>
          </p:cNvSpPr>
          <p:nvPr/>
        </p:nvSpPr>
        <p:spPr>
          <a:xfrm>
            <a:off x="457200" y="1295400"/>
            <a:ext cx="8229600" cy="510540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spcBef>
                <a:spcPct val="20000"/>
              </a:spcBef>
              <a:buFontTx/>
              <a:buNone/>
              <a:defRPr sz="3200" b="1" kern="1200">
                <a:solidFill>
                  <a:srgbClr val="45496B"/>
                </a:solidFill>
                <a:latin typeface="Gill Sans MT" pitchFamily="34" charset="0"/>
                <a:ea typeface="+mn-ea"/>
                <a:cs typeface="+mn-cs"/>
              </a:defRPr>
            </a:lvl1pPr>
            <a:lvl2pPr marL="742950" indent="-285750" algn="l" defTabSz="914400" rtl="0" eaLnBrk="1" latinLnBrk="0" hangingPunct="1">
              <a:spcBef>
                <a:spcPct val="20000"/>
              </a:spcBef>
              <a:buClr>
                <a:srgbClr val="45496B"/>
              </a:buClr>
              <a:buFont typeface="Arial" pitchFamily="34" charset="0"/>
              <a:buChar char="•"/>
              <a:defRPr sz="2800" kern="1200">
                <a:solidFill>
                  <a:schemeClr val="tx1"/>
                </a:solidFill>
                <a:latin typeface="Gill Sans MT" pitchFamily="34" charset="0"/>
                <a:ea typeface="+mn-ea"/>
                <a:cs typeface="+mn-cs"/>
              </a:defRPr>
            </a:lvl2pPr>
            <a:lvl3pPr marL="1143000" indent="-228600" algn="l" defTabSz="914400" rtl="0" eaLnBrk="1" latinLnBrk="0" hangingPunct="1">
              <a:spcBef>
                <a:spcPct val="20000"/>
              </a:spcBef>
              <a:buClr>
                <a:srgbClr val="45496B"/>
              </a:buClr>
              <a:buSzPct val="75000"/>
              <a:buFont typeface="Courier New" pitchFamily="49" charset="0"/>
              <a:buChar char="o"/>
              <a:defRPr sz="2400" kern="1200">
                <a:solidFill>
                  <a:schemeClr val="tx1"/>
                </a:solidFill>
                <a:latin typeface="Gill Sans MT" pitchFamily="34" charset="0"/>
                <a:ea typeface="+mn-ea"/>
                <a:cs typeface="+mn-cs"/>
              </a:defRPr>
            </a:lvl3pPr>
            <a:lvl4pPr marL="1600200" indent="-228600" algn="l" defTabSz="914400" rtl="0" eaLnBrk="1" latinLnBrk="0" hangingPunct="1">
              <a:spcBef>
                <a:spcPct val="20000"/>
              </a:spcBef>
              <a:buClr>
                <a:srgbClr val="45496B"/>
              </a:buClr>
              <a:buSzPct val="90000"/>
              <a:buFont typeface="Arial" pitchFamily="34" charset="0"/>
              <a:buChar char="–"/>
              <a:defRPr sz="2000" kern="1200">
                <a:solidFill>
                  <a:schemeClr val="tx1"/>
                </a:solidFill>
                <a:latin typeface="Gill Sans MT" pitchFamily="34" charset="0"/>
                <a:ea typeface="+mn-ea"/>
                <a:cs typeface="+mn-cs"/>
              </a:defRPr>
            </a:lvl4pPr>
            <a:lvl5pPr marL="2057400" indent="-228600" algn="l" defTabSz="914400" rtl="0" eaLnBrk="1" latinLnBrk="0" hangingPunct="1">
              <a:spcBef>
                <a:spcPct val="20000"/>
              </a:spcBef>
              <a:buClr>
                <a:srgbClr val="45496B"/>
              </a:buClr>
              <a:buSzPct val="90000"/>
              <a:buFont typeface="Arial" pitchFamily="34" charset="0"/>
              <a:buChar char="»"/>
              <a:defRPr sz="2000" kern="1200">
                <a:solidFill>
                  <a:schemeClr val="tx1"/>
                </a:solidFill>
                <a:latin typeface="Gill Sans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0000"/>
              </a:lnSpc>
              <a:spcBef>
                <a:spcPts val="0"/>
              </a:spcBef>
              <a:buFont typeface="Wingdings 2"/>
              <a:buNone/>
              <a:defRPr/>
            </a:pPr>
            <a:r>
              <a:rPr lang="en-US" sz="6400" dirty="0" smtClean="0"/>
              <a:t>P-20 can centralize a number of functions that would be much more work if each agency did it themselves such as:</a:t>
            </a:r>
          </a:p>
          <a:p>
            <a:pPr marL="438912" indent="-320040">
              <a:lnSpc>
                <a:spcPct val="120000"/>
              </a:lnSpc>
              <a:spcBef>
                <a:spcPts val="0"/>
              </a:spcBef>
              <a:buFont typeface="Wingdings 2"/>
              <a:buNone/>
              <a:defRPr/>
            </a:pPr>
            <a:endParaRPr lang="en-US" sz="3500" dirty="0" smtClean="0"/>
          </a:p>
          <a:p>
            <a:pPr marL="493776" indent="-457200">
              <a:lnSpc>
                <a:spcPct val="120000"/>
              </a:lnSpc>
              <a:spcBef>
                <a:spcPts val="0"/>
              </a:spcBef>
              <a:buFont typeface="Wingdings 2"/>
              <a:buAutoNum type="arabicPeriod"/>
              <a:defRPr/>
            </a:pPr>
            <a:r>
              <a:rPr lang="en-US" sz="6400" dirty="0" smtClean="0"/>
              <a:t>Focusing more time and resources on processes related to data matching and de-identification than agencies can currently do.</a:t>
            </a:r>
          </a:p>
          <a:p>
            <a:pPr marL="493776" indent="-457200">
              <a:lnSpc>
                <a:spcPct val="120000"/>
              </a:lnSpc>
              <a:spcBef>
                <a:spcPts val="0"/>
              </a:spcBef>
              <a:buFont typeface="Wingdings 2"/>
              <a:buAutoNum type="arabicPeriod"/>
              <a:defRPr/>
            </a:pPr>
            <a:r>
              <a:rPr lang="en-US" sz="6400" dirty="0" smtClean="0"/>
              <a:t>Provide a state-level, big-picture perspective of the state’s needs without being too entrenched in a single agency perspective.</a:t>
            </a:r>
          </a:p>
          <a:p>
            <a:pPr marL="493776" indent="-457200">
              <a:lnSpc>
                <a:spcPct val="120000"/>
              </a:lnSpc>
              <a:spcBef>
                <a:spcPts val="0"/>
              </a:spcBef>
              <a:buFont typeface="Wingdings 2"/>
              <a:buAutoNum type="arabicPeriod"/>
              <a:defRPr/>
            </a:pPr>
            <a:r>
              <a:rPr lang="en-US" sz="6400" dirty="0" smtClean="0"/>
              <a:t>Maintain resources for analysis and research centrally that can be used by all the agencies and other groups.</a:t>
            </a:r>
          </a:p>
          <a:p>
            <a:pPr marL="493776" indent="-457200">
              <a:lnSpc>
                <a:spcPct val="120000"/>
              </a:lnSpc>
              <a:spcBef>
                <a:spcPts val="0"/>
              </a:spcBef>
              <a:buFont typeface="Wingdings 2"/>
              <a:buAutoNum type="arabicPeriod"/>
              <a:defRPr/>
            </a:pPr>
            <a:r>
              <a:rPr lang="en-US" sz="6400" dirty="0" smtClean="0"/>
              <a:t>Provide a stable platform despite changes within agency infrastructures.</a:t>
            </a:r>
          </a:p>
          <a:p>
            <a:pPr marL="493776" indent="-457200">
              <a:lnSpc>
                <a:spcPct val="120000"/>
              </a:lnSpc>
              <a:spcBef>
                <a:spcPts val="0"/>
              </a:spcBef>
              <a:buFont typeface="Wingdings 2"/>
              <a:buAutoNum type="arabicPeriod"/>
              <a:defRPr/>
            </a:pPr>
            <a:r>
              <a:rPr lang="en-US" sz="6400" dirty="0" smtClean="0"/>
              <a:t>Provide a method for fiscally supporting the project with one budget request.</a:t>
            </a:r>
          </a:p>
          <a:p>
            <a:pPr marL="493776" indent="-457200">
              <a:lnSpc>
                <a:spcPct val="120000"/>
              </a:lnSpc>
              <a:spcBef>
                <a:spcPts val="0"/>
              </a:spcBef>
              <a:buFont typeface="Wingdings 2"/>
              <a:buAutoNum type="arabicPeriod"/>
              <a:defRPr/>
            </a:pPr>
            <a:r>
              <a:rPr lang="en-US" sz="6400" dirty="0" smtClean="0"/>
              <a:t>Provide a platform on which other data warehouses can be build more economically than creating additional “silo” systems.</a:t>
            </a:r>
          </a:p>
          <a:p>
            <a:pPr marL="493776" indent="-457200">
              <a:lnSpc>
                <a:spcPct val="120000"/>
              </a:lnSpc>
              <a:spcBef>
                <a:spcPts val="0"/>
              </a:spcBef>
              <a:buFont typeface="Wingdings 2"/>
              <a:buAutoNum type="arabicPeriod"/>
              <a:defRPr/>
            </a:pPr>
            <a:r>
              <a:rPr lang="en-US" sz="6400" dirty="0" smtClean="0"/>
              <a:t>Create a better data matching process that improves over time by filling in incomplete data and updating erroneous information.</a:t>
            </a:r>
          </a:p>
          <a:p>
            <a:pPr marL="493776" indent="-457200">
              <a:lnSpc>
                <a:spcPct val="120000"/>
              </a:lnSpc>
              <a:spcBef>
                <a:spcPts val="0"/>
              </a:spcBef>
              <a:buFont typeface="Wingdings 2"/>
              <a:buAutoNum type="arabicPeriod"/>
              <a:defRPr/>
            </a:pPr>
            <a:r>
              <a:rPr lang="en-US" sz="6400" dirty="0" smtClean="0"/>
              <a:t>Ability to address issues which may be politically difficult for agencies.</a:t>
            </a:r>
          </a:p>
          <a:p>
            <a:pPr marL="493776" indent="-457200">
              <a:lnSpc>
                <a:spcPct val="120000"/>
              </a:lnSpc>
              <a:spcBef>
                <a:spcPts val="0"/>
              </a:spcBef>
              <a:buFont typeface="Wingdings 2"/>
              <a:buAutoNum type="arabicPeriod"/>
              <a:defRPr/>
            </a:pPr>
            <a:r>
              <a:rPr lang="en-US" sz="6600" dirty="0" smtClean="0"/>
              <a:t>It is easier </a:t>
            </a:r>
            <a:r>
              <a:rPr lang="en-US" sz="6600" dirty="0"/>
              <a:t>to monitor and audit third-party use of the system for researchers and </a:t>
            </a:r>
            <a:r>
              <a:rPr lang="en-US" sz="6600" dirty="0" smtClean="0"/>
              <a:t>others.</a:t>
            </a:r>
          </a:p>
          <a:p>
            <a:pPr marL="493776" indent="-457200">
              <a:lnSpc>
                <a:spcPct val="120000"/>
              </a:lnSpc>
              <a:spcBef>
                <a:spcPts val="0"/>
              </a:spcBef>
              <a:buFont typeface="Wingdings 2"/>
              <a:buAutoNum type="arabicPeriod"/>
              <a:defRPr/>
            </a:pPr>
            <a:r>
              <a:rPr lang="en-US" sz="6600" dirty="0" smtClean="0"/>
              <a:t>Easier </a:t>
            </a:r>
            <a:r>
              <a:rPr lang="en-US" sz="6600" dirty="0"/>
              <a:t>to identify issues like changing definitions and data quality problems that are too </a:t>
            </a:r>
            <a:r>
              <a:rPr lang="en-US" sz="6600" dirty="0" smtClean="0"/>
              <a:t>difficult to spot “</a:t>
            </a:r>
            <a:r>
              <a:rPr lang="en-US" sz="6600" dirty="0"/>
              <a:t>on the fly”</a:t>
            </a:r>
          </a:p>
          <a:p>
            <a:pPr marL="493776" indent="-457200">
              <a:lnSpc>
                <a:spcPct val="120000"/>
              </a:lnSpc>
              <a:spcBef>
                <a:spcPts val="0"/>
              </a:spcBef>
              <a:buFont typeface="Wingdings 2"/>
              <a:buAutoNum type="arabicPeriod"/>
              <a:defRPr/>
            </a:pPr>
            <a:endParaRPr lang="en-US" sz="6400" dirty="0" smtClean="0"/>
          </a:p>
          <a:p>
            <a:pPr marL="493776" indent="-457200">
              <a:lnSpc>
                <a:spcPct val="120000"/>
              </a:lnSpc>
              <a:spcBef>
                <a:spcPts val="0"/>
              </a:spcBef>
              <a:buFont typeface="Wingdings 2"/>
              <a:buAutoNum type="arabicPeriod"/>
              <a:defRPr/>
            </a:pPr>
            <a:endParaRPr lang="en-US" sz="6400" dirty="0"/>
          </a:p>
        </p:txBody>
      </p:sp>
    </p:spTree>
    <p:extLst>
      <p:ext uri="{BB962C8B-B14F-4D97-AF65-F5344CB8AC3E}">
        <p14:creationId xmlns:p14="http://schemas.microsoft.com/office/powerpoint/2010/main" val="1208352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8085499-22F0-4E30-BA6A-ED84175C6FDF}" type="slidenum">
              <a:rPr lang="en-US" smtClean="0"/>
              <a:pPr/>
              <a:t>9</a:t>
            </a:fld>
            <a:endParaRPr lang="en-US"/>
          </a:p>
        </p:txBody>
      </p:sp>
      <p:sp>
        <p:nvSpPr>
          <p:cNvPr id="6" name="Title 1"/>
          <p:cNvSpPr txBox="1">
            <a:spLocks/>
          </p:cNvSpPr>
          <p:nvPr/>
        </p:nvSpPr>
        <p:spPr>
          <a:xfrm>
            <a:off x="369125" y="457200"/>
            <a:ext cx="6565075" cy="639762"/>
          </a:xfrm>
          <a:prstGeom prst="rect">
            <a:avLst/>
          </a:prstGeom>
        </p:spPr>
        <p:txBody>
          <a:bodyPr vert="horz" lIns="91440" tIns="45720" rIns="91440" bIns="45720" rtlCol="0" anchor="ctr">
            <a:noAutofit/>
          </a:bodyPr>
          <a:lstStyle>
            <a:lvl1pPr algn="l">
              <a:defRPr sz="3200" baseline="0">
                <a:solidFill>
                  <a:srgbClr val="7980A3"/>
                </a:solidFill>
              </a:defRPr>
            </a:lvl1pPr>
          </a:lstStyle>
          <a:p>
            <a:pPr lvl="0">
              <a:spcBef>
                <a:spcPct val="0"/>
              </a:spcBef>
              <a:defRPr/>
            </a:pPr>
            <a:r>
              <a:rPr lang="en-US" sz="1800" b="1" dirty="0" smtClean="0">
                <a:solidFill>
                  <a:srgbClr val="45496B"/>
                </a:solidFill>
                <a:latin typeface="Gill Sans MT" pitchFamily="34" charset="0"/>
                <a:cs typeface="Consolas" pitchFamily="49" charset="0"/>
              </a:rPr>
              <a:t>Kentucky </a:t>
            </a:r>
            <a:r>
              <a:rPr lang="en-US" sz="1800" b="1" dirty="0">
                <a:solidFill>
                  <a:srgbClr val="45496B"/>
                </a:solidFill>
                <a:latin typeface="Gill Sans MT" pitchFamily="34" charset="0"/>
                <a:cs typeface="Consolas" pitchFamily="49" charset="0"/>
              </a:rPr>
              <a:t>P-20 Data </a:t>
            </a:r>
            <a:r>
              <a:rPr lang="en-US" sz="1800" b="1" dirty="0" smtClean="0">
                <a:solidFill>
                  <a:srgbClr val="45496B"/>
                </a:solidFill>
                <a:latin typeface="Gill Sans MT" pitchFamily="34" charset="0"/>
                <a:cs typeface="Consolas" pitchFamily="49" charset="0"/>
              </a:rPr>
              <a:t>Warehouse Architecture</a:t>
            </a:r>
            <a:endParaRPr lang="en-US" sz="1800" b="1" dirty="0">
              <a:solidFill>
                <a:srgbClr val="45496B"/>
              </a:solidFill>
              <a:latin typeface="Gill Sans MT" pitchFamily="34" charset="0"/>
              <a:cs typeface="Consolas" pitchFamily="49" charset="0"/>
            </a:endParaRPr>
          </a:p>
        </p:txBody>
      </p:sp>
      <p:sp>
        <p:nvSpPr>
          <p:cNvPr id="8" name="Content Placeholder 2"/>
          <p:cNvSpPr>
            <a:spLocks noGrp="1"/>
          </p:cNvSpPr>
          <p:nvPr>
            <p:ph idx="1"/>
          </p:nvPr>
        </p:nvSpPr>
        <p:spPr>
          <a:xfrm>
            <a:off x="579581" y="1388609"/>
            <a:ext cx="8077200" cy="4754563"/>
          </a:xfrm>
        </p:spPr>
        <p:txBody>
          <a:bodyPr>
            <a:noAutofit/>
          </a:bodyPr>
          <a:lstStyle/>
          <a:p>
            <a:pPr marL="344487" indent="0">
              <a:lnSpc>
                <a:spcPct val="115000"/>
              </a:lnSpc>
              <a:spcBef>
                <a:spcPts val="0"/>
              </a:spcBef>
              <a:buClr>
                <a:srgbClr val="45496B"/>
              </a:buClr>
              <a:buSzPct val="130000"/>
              <a:defRPr/>
            </a:pPr>
            <a:endParaRPr lang="en-US" sz="1800" b="0" dirty="0" smtClean="0">
              <a:solidFill>
                <a:schemeClr val="tx2">
                  <a:lumMod val="75000"/>
                </a:schemeClr>
              </a:solidFill>
              <a:ea typeface="Calibri" pitchFamily="34" charset="0"/>
              <a:cs typeface="Calibri" pitchFamily="34" charset="0"/>
            </a:endParaRPr>
          </a:p>
          <a:p>
            <a:endParaRPr lang="en-US" sz="2000" dirty="0"/>
          </a:p>
        </p:txBody>
      </p:sp>
      <p:sp>
        <p:nvSpPr>
          <p:cNvPr id="7" name="Footer Placeholder 3"/>
          <p:cNvSpPr>
            <a:spLocks noGrp="1"/>
          </p:cNvSpPr>
          <p:nvPr>
            <p:ph type="ftr" sz="quarter" idx="11"/>
          </p:nvPr>
        </p:nvSpPr>
        <p:spPr>
          <a:xfrm>
            <a:off x="381000" y="6356350"/>
            <a:ext cx="2895600" cy="365125"/>
          </a:xfrm>
        </p:spPr>
        <p:txBody>
          <a:bodyPr/>
          <a:lstStyle/>
          <a:p>
            <a:pPr algn="l"/>
            <a:r>
              <a:rPr lang="en-US" smtClean="0"/>
              <a:t>SLDS Webinar 11-29-12</a:t>
            </a:r>
            <a:endParaRPr lang="en-US" dirty="0"/>
          </a:p>
        </p:txBody>
      </p:sp>
      <p:grpSp>
        <p:nvGrpSpPr>
          <p:cNvPr id="9" name="Group 8"/>
          <p:cNvGrpSpPr/>
          <p:nvPr/>
        </p:nvGrpSpPr>
        <p:grpSpPr>
          <a:xfrm>
            <a:off x="749271" y="1499597"/>
            <a:ext cx="7772400" cy="4604544"/>
            <a:chOff x="381000" y="1600200"/>
            <a:chExt cx="8324850" cy="4789488"/>
          </a:xfrm>
        </p:grpSpPr>
        <p:sp>
          <p:nvSpPr>
            <p:cNvPr id="10" name="Rectangle 17"/>
            <p:cNvSpPr>
              <a:spLocks noChangeArrowheads="1"/>
            </p:cNvSpPr>
            <p:nvPr/>
          </p:nvSpPr>
          <p:spPr bwMode="auto">
            <a:xfrm>
              <a:off x="533400" y="3697288"/>
              <a:ext cx="990600" cy="533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b="1" dirty="0"/>
                <a:t>CPE</a:t>
              </a:r>
            </a:p>
            <a:p>
              <a:pPr algn="ctr">
                <a:defRPr/>
              </a:pPr>
              <a:r>
                <a:rPr lang="en-US" sz="1000" b="1" dirty="0"/>
                <a:t>Postsecondary</a:t>
              </a:r>
            </a:p>
          </p:txBody>
        </p:sp>
        <p:sp>
          <p:nvSpPr>
            <p:cNvPr id="11" name="Rectangle 21"/>
            <p:cNvSpPr>
              <a:spLocks noChangeArrowheads="1"/>
            </p:cNvSpPr>
            <p:nvPr/>
          </p:nvSpPr>
          <p:spPr bwMode="auto">
            <a:xfrm>
              <a:off x="533400" y="4459288"/>
              <a:ext cx="990600" cy="533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b="1" dirty="0"/>
                <a:t>CPE</a:t>
              </a:r>
            </a:p>
            <a:p>
              <a:pPr algn="ctr">
                <a:defRPr/>
              </a:pPr>
              <a:r>
                <a:rPr lang="en-US" sz="1000" b="1" dirty="0"/>
                <a:t>Adult Education</a:t>
              </a:r>
            </a:p>
          </p:txBody>
        </p:sp>
        <p:sp>
          <p:nvSpPr>
            <p:cNvPr id="12" name="Rectangle 22"/>
            <p:cNvSpPr>
              <a:spLocks noChangeArrowheads="1"/>
            </p:cNvSpPr>
            <p:nvPr/>
          </p:nvSpPr>
          <p:spPr bwMode="auto">
            <a:xfrm>
              <a:off x="533400" y="2173288"/>
              <a:ext cx="990600" cy="533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b="1" dirty="0"/>
                <a:t>KDE</a:t>
              </a:r>
            </a:p>
            <a:p>
              <a:pPr algn="ctr">
                <a:defRPr/>
              </a:pPr>
              <a:r>
                <a:rPr lang="en-US" sz="1000" b="1" dirty="0"/>
                <a:t>K-12 Students</a:t>
              </a:r>
            </a:p>
          </p:txBody>
        </p:sp>
        <p:sp>
          <p:nvSpPr>
            <p:cNvPr id="13" name="Rectangle 23"/>
            <p:cNvSpPr>
              <a:spLocks noChangeArrowheads="1"/>
            </p:cNvSpPr>
            <p:nvPr/>
          </p:nvSpPr>
          <p:spPr bwMode="auto">
            <a:xfrm>
              <a:off x="533400" y="2935288"/>
              <a:ext cx="990600" cy="533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b="1" dirty="0"/>
                <a:t>EPSB</a:t>
              </a:r>
            </a:p>
            <a:p>
              <a:pPr algn="ctr">
                <a:defRPr/>
              </a:pPr>
              <a:r>
                <a:rPr lang="en-US" sz="1000" b="1" dirty="0"/>
                <a:t>Teacher Cert.</a:t>
              </a:r>
            </a:p>
          </p:txBody>
        </p:sp>
        <p:sp>
          <p:nvSpPr>
            <p:cNvPr id="14" name="AutoShape 25"/>
            <p:cNvSpPr>
              <a:spLocks noChangeArrowheads="1"/>
            </p:cNvSpPr>
            <p:nvPr/>
          </p:nvSpPr>
          <p:spPr bwMode="auto">
            <a:xfrm>
              <a:off x="2362200" y="2249488"/>
              <a:ext cx="2514600" cy="2819400"/>
            </a:xfrm>
            <a:prstGeom prst="parallelogram">
              <a:avLst>
                <a:gd name="adj" fmla="val 25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dirty="0"/>
                <a:t>24/7 Secure</a:t>
              </a:r>
            </a:p>
            <a:p>
              <a:pPr algn="ctr">
                <a:defRPr/>
              </a:pPr>
              <a:r>
                <a:rPr lang="en-US" dirty="0"/>
                <a:t>Data Collection,</a:t>
              </a:r>
            </a:p>
            <a:p>
              <a:pPr algn="ctr">
                <a:defRPr/>
              </a:pPr>
              <a:r>
                <a:rPr lang="en-US" dirty="0"/>
                <a:t>Processing, </a:t>
              </a:r>
            </a:p>
            <a:p>
              <a:pPr algn="ctr">
                <a:defRPr/>
              </a:pPr>
              <a:r>
                <a:rPr lang="en-US" dirty="0"/>
                <a:t>and Matching</a:t>
              </a:r>
            </a:p>
          </p:txBody>
        </p:sp>
        <p:sp>
          <p:nvSpPr>
            <p:cNvPr id="15" name="AutoShape 26"/>
            <p:cNvSpPr>
              <a:spLocks noChangeArrowheads="1"/>
            </p:cNvSpPr>
            <p:nvPr/>
          </p:nvSpPr>
          <p:spPr bwMode="auto">
            <a:xfrm>
              <a:off x="4191000" y="2249488"/>
              <a:ext cx="2514600" cy="2819400"/>
            </a:xfrm>
            <a:prstGeom prst="parallelogram">
              <a:avLst>
                <a:gd name="adj" fmla="val 25000"/>
              </a:avLst>
            </a:prstGeom>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en-US"/>
                <a:t>De-Identified</a:t>
              </a:r>
            </a:p>
            <a:p>
              <a:pPr algn="ctr">
                <a:defRPr/>
              </a:pPr>
              <a:r>
                <a:rPr lang="en-US"/>
                <a:t>Files and</a:t>
              </a:r>
            </a:p>
            <a:p>
              <a:pPr algn="ctr">
                <a:defRPr/>
              </a:pPr>
              <a:r>
                <a:rPr lang="en-US"/>
                <a:t>Reporting</a:t>
              </a:r>
            </a:p>
            <a:p>
              <a:pPr algn="ctr">
                <a:defRPr/>
              </a:pPr>
              <a:r>
                <a:rPr lang="en-US"/>
                <a:t>System</a:t>
              </a:r>
            </a:p>
          </p:txBody>
        </p:sp>
        <p:sp>
          <p:nvSpPr>
            <p:cNvPr id="16" name="Text Box 27"/>
            <p:cNvSpPr txBox="1">
              <a:spLocks noChangeArrowheads="1"/>
            </p:cNvSpPr>
            <p:nvPr/>
          </p:nvSpPr>
          <p:spPr bwMode="auto">
            <a:xfrm>
              <a:off x="381000" y="1600200"/>
              <a:ext cx="1658938" cy="369888"/>
            </a:xfrm>
            <a:prstGeom prst="rect">
              <a:avLst/>
            </a:prstGeom>
            <a:noFill/>
            <a:ln w="9525">
              <a:noFill/>
              <a:miter lim="800000"/>
              <a:headEnd/>
              <a:tailEnd/>
            </a:ln>
          </p:spPr>
          <p:txBody>
            <a:bodyPr wrap="none">
              <a:spAutoFit/>
            </a:bodyPr>
            <a:lstStyle/>
            <a:p>
              <a:r>
                <a:rPr lang="en-US" b="1"/>
                <a:t>Data Sources</a:t>
              </a:r>
            </a:p>
          </p:txBody>
        </p:sp>
        <p:sp>
          <p:nvSpPr>
            <p:cNvPr id="17" name="Text Box 28"/>
            <p:cNvSpPr txBox="1">
              <a:spLocks noChangeArrowheads="1"/>
            </p:cNvSpPr>
            <p:nvPr/>
          </p:nvSpPr>
          <p:spPr bwMode="auto">
            <a:xfrm>
              <a:off x="7315200" y="1600200"/>
              <a:ext cx="1390650" cy="369888"/>
            </a:xfrm>
            <a:prstGeom prst="rect">
              <a:avLst/>
            </a:prstGeom>
            <a:noFill/>
            <a:ln w="9525">
              <a:noFill/>
              <a:miter lim="800000"/>
              <a:headEnd/>
              <a:tailEnd/>
            </a:ln>
          </p:spPr>
          <p:txBody>
            <a:bodyPr wrap="none">
              <a:spAutoFit/>
            </a:bodyPr>
            <a:lstStyle/>
            <a:p>
              <a:r>
                <a:rPr lang="en-US" b="1"/>
                <a:t>Data Users</a:t>
              </a:r>
            </a:p>
          </p:txBody>
        </p:sp>
        <p:sp>
          <p:nvSpPr>
            <p:cNvPr id="18" name="Rectangle 29"/>
            <p:cNvSpPr>
              <a:spLocks noChangeArrowheads="1"/>
            </p:cNvSpPr>
            <p:nvPr/>
          </p:nvSpPr>
          <p:spPr bwMode="auto">
            <a:xfrm>
              <a:off x="7620000" y="2173288"/>
              <a:ext cx="990600" cy="533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600" b="1" dirty="0">
                  <a:solidFill>
                    <a:schemeClr val="tx1"/>
                  </a:solidFill>
                </a:rPr>
                <a:t>Agencies</a:t>
              </a:r>
              <a:endParaRPr lang="en-US" sz="900" b="1" dirty="0">
                <a:solidFill>
                  <a:schemeClr val="tx1"/>
                </a:solidFill>
              </a:endParaRPr>
            </a:p>
          </p:txBody>
        </p:sp>
        <p:sp>
          <p:nvSpPr>
            <p:cNvPr id="19" name="Rectangle 30"/>
            <p:cNvSpPr>
              <a:spLocks noChangeArrowheads="1"/>
            </p:cNvSpPr>
            <p:nvPr/>
          </p:nvSpPr>
          <p:spPr bwMode="auto">
            <a:xfrm>
              <a:off x="7620000" y="2935287"/>
              <a:ext cx="990600" cy="533400"/>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b="1" dirty="0">
                  <a:solidFill>
                    <a:schemeClr val="tx1"/>
                  </a:solidFill>
                </a:rPr>
                <a:t>State</a:t>
              </a:r>
              <a:endParaRPr lang="en-US" sz="1000" b="1" dirty="0">
                <a:solidFill>
                  <a:schemeClr val="tx1"/>
                </a:solidFill>
              </a:endParaRPr>
            </a:p>
          </p:txBody>
        </p:sp>
        <p:sp>
          <p:nvSpPr>
            <p:cNvPr id="20" name="Rectangle 31"/>
            <p:cNvSpPr>
              <a:spLocks noChangeArrowheads="1"/>
            </p:cNvSpPr>
            <p:nvPr/>
          </p:nvSpPr>
          <p:spPr bwMode="auto">
            <a:xfrm>
              <a:off x="7620000" y="3697288"/>
              <a:ext cx="990600" cy="533400"/>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pPr algn="ctr">
                <a:defRPr/>
              </a:pPr>
              <a:r>
                <a:rPr lang="en-US" sz="1400" b="1" dirty="0">
                  <a:solidFill>
                    <a:schemeClr val="tx1"/>
                  </a:solidFill>
                </a:rPr>
                <a:t>Researchers</a:t>
              </a:r>
              <a:endParaRPr lang="en-US" sz="800" b="1" dirty="0">
                <a:solidFill>
                  <a:schemeClr val="tx1"/>
                </a:solidFill>
              </a:endParaRPr>
            </a:p>
          </p:txBody>
        </p:sp>
        <p:sp>
          <p:nvSpPr>
            <p:cNvPr id="21" name="Rectangle 32"/>
            <p:cNvSpPr>
              <a:spLocks noChangeArrowheads="1"/>
            </p:cNvSpPr>
            <p:nvPr/>
          </p:nvSpPr>
          <p:spPr bwMode="auto">
            <a:xfrm>
              <a:off x="7620000" y="5791200"/>
              <a:ext cx="990600" cy="533400"/>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r>
                <a:rPr lang="en-US" sz="1600" b="1" dirty="0">
                  <a:solidFill>
                    <a:schemeClr val="tx1"/>
                  </a:solidFill>
                </a:rPr>
                <a:t>Public</a:t>
              </a:r>
              <a:endParaRPr lang="en-US" sz="900" b="1" dirty="0">
                <a:solidFill>
                  <a:schemeClr val="tx1"/>
                </a:solidFill>
              </a:endParaRPr>
            </a:p>
          </p:txBody>
        </p:sp>
        <p:sp>
          <p:nvSpPr>
            <p:cNvPr id="22" name="AutoShape 33"/>
            <p:cNvSpPr>
              <a:spLocks noChangeArrowheads="1"/>
            </p:cNvSpPr>
            <p:nvPr/>
          </p:nvSpPr>
          <p:spPr bwMode="auto">
            <a:xfrm>
              <a:off x="3733800" y="5638800"/>
              <a:ext cx="2286000" cy="685800"/>
            </a:xfrm>
            <a:prstGeom prst="parallelogram">
              <a:avLst>
                <a:gd name="adj" fmla="val 83333"/>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a:defRPr/>
              </a:pPr>
              <a:r>
                <a:rPr lang="en-US" dirty="0"/>
                <a:t>Reports via</a:t>
              </a:r>
            </a:p>
            <a:p>
              <a:pPr algn="ctr">
                <a:defRPr/>
              </a:pPr>
              <a:r>
                <a:rPr lang="en-US" dirty="0"/>
                <a:t>Web Portal</a:t>
              </a:r>
            </a:p>
          </p:txBody>
        </p:sp>
        <p:sp>
          <p:nvSpPr>
            <p:cNvPr id="23" name="AutoShape 39"/>
            <p:cNvSpPr>
              <a:spLocks noChangeArrowheads="1"/>
            </p:cNvSpPr>
            <p:nvPr/>
          </p:nvSpPr>
          <p:spPr bwMode="auto">
            <a:xfrm>
              <a:off x="6705600" y="2249488"/>
              <a:ext cx="838200" cy="381000"/>
            </a:xfrm>
            <a:prstGeom prst="leftRightArrow">
              <a:avLst>
                <a:gd name="adj1" fmla="val 50000"/>
                <a:gd name="adj2" fmla="val 44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p>
          </p:txBody>
        </p:sp>
        <p:sp>
          <p:nvSpPr>
            <p:cNvPr id="24" name="AutoShape 40"/>
            <p:cNvSpPr>
              <a:spLocks noChangeArrowheads="1"/>
            </p:cNvSpPr>
            <p:nvPr/>
          </p:nvSpPr>
          <p:spPr bwMode="auto">
            <a:xfrm>
              <a:off x="6553200" y="3011488"/>
              <a:ext cx="990600" cy="381000"/>
            </a:xfrm>
            <a:prstGeom prst="leftRightArrow">
              <a:avLst>
                <a:gd name="adj1" fmla="val 50000"/>
                <a:gd name="adj2" fmla="val 52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p>
          </p:txBody>
        </p:sp>
        <p:sp>
          <p:nvSpPr>
            <p:cNvPr id="25" name="AutoShape 41"/>
            <p:cNvSpPr>
              <a:spLocks noChangeArrowheads="1"/>
            </p:cNvSpPr>
            <p:nvPr/>
          </p:nvSpPr>
          <p:spPr bwMode="auto">
            <a:xfrm>
              <a:off x="6400800" y="3773488"/>
              <a:ext cx="1143000" cy="381000"/>
            </a:xfrm>
            <a:prstGeom prst="leftRightArrow">
              <a:avLst>
                <a:gd name="adj1" fmla="val 50000"/>
                <a:gd name="adj2" fmla="val 60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p>
          </p:txBody>
        </p:sp>
        <p:sp>
          <p:nvSpPr>
            <p:cNvPr id="26" name="AutoShape 42"/>
            <p:cNvSpPr>
              <a:spLocks noChangeArrowheads="1"/>
            </p:cNvSpPr>
            <p:nvPr/>
          </p:nvSpPr>
          <p:spPr bwMode="auto">
            <a:xfrm>
              <a:off x="4876800" y="5181600"/>
              <a:ext cx="457200" cy="381000"/>
            </a:xfrm>
            <a:prstGeom prst="downArrow">
              <a:avLst>
                <a:gd name="adj1" fmla="val 50000"/>
                <a:gd name="adj2" fmla="val 25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p>
          </p:txBody>
        </p:sp>
        <p:sp>
          <p:nvSpPr>
            <p:cNvPr id="27" name="AutoShape 43"/>
            <p:cNvSpPr>
              <a:spLocks noChangeArrowheads="1"/>
            </p:cNvSpPr>
            <p:nvPr/>
          </p:nvSpPr>
          <p:spPr bwMode="auto">
            <a:xfrm>
              <a:off x="5867400" y="5867400"/>
              <a:ext cx="1600200" cy="304800"/>
            </a:xfrm>
            <a:prstGeom prst="rightArrow">
              <a:avLst>
                <a:gd name="adj1" fmla="val 50000"/>
                <a:gd name="adj2" fmla="val 14375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p>
          </p:txBody>
        </p:sp>
        <p:sp>
          <p:nvSpPr>
            <p:cNvPr id="28" name="Rectangle 21"/>
            <p:cNvSpPr>
              <a:spLocks noChangeArrowheads="1"/>
            </p:cNvSpPr>
            <p:nvPr/>
          </p:nvSpPr>
          <p:spPr bwMode="auto">
            <a:xfrm>
              <a:off x="533400" y="5221288"/>
              <a:ext cx="990600" cy="533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400" b="1" dirty="0"/>
                <a:t>Early</a:t>
              </a:r>
            </a:p>
            <a:p>
              <a:pPr algn="ctr">
                <a:defRPr/>
              </a:pPr>
              <a:r>
                <a:rPr lang="en-US" sz="1400" b="1" dirty="0"/>
                <a:t>Childhood</a:t>
              </a:r>
            </a:p>
          </p:txBody>
        </p:sp>
        <p:sp>
          <p:nvSpPr>
            <p:cNvPr id="29" name="Rectangle 31"/>
            <p:cNvSpPr>
              <a:spLocks noChangeArrowheads="1"/>
            </p:cNvSpPr>
            <p:nvPr/>
          </p:nvSpPr>
          <p:spPr bwMode="auto">
            <a:xfrm>
              <a:off x="7620000" y="4459288"/>
              <a:ext cx="990600" cy="533400"/>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pPr algn="ctr">
                <a:defRPr/>
              </a:pPr>
              <a:r>
                <a:rPr lang="en-US" sz="1400" b="1" dirty="0">
                  <a:solidFill>
                    <a:schemeClr val="tx1"/>
                  </a:solidFill>
                </a:rPr>
                <a:t>P-20</a:t>
              </a:r>
            </a:p>
            <a:p>
              <a:pPr algn="ctr">
                <a:defRPr/>
              </a:pPr>
              <a:r>
                <a:rPr lang="en-US" sz="1400" b="1" dirty="0">
                  <a:solidFill>
                    <a:schemeClr val="tx1"/>
                  </a:solidFill>
                </a:rPr>
                <a:t>Staff</a:t>
              </a:r>
              <a:endParaRPr lang="en-US" sz="800" b="1" dirty="0">
                <a:solidFill>
                  <a:schemeClr val="tx1"/>
                </a:solidFill>
              </a:endParaRPr>
            </a:p>
          </p:txBody>
        </p:sp>
        <p:sp>
          <p:nvSpPr>
            <p:cNvPr id="30" name="AutoShape 41"/>
            <p:cNvSpPr>
              <a:spLocks noChangeArrowheads="1"/>
            </p:cNvSpPr>
            <p:nvPr/>
          </p:nvSpPr>
          <p:spPr bwMode="auto">
            <a:xfrm>
              <a:off x="6248400" y="4535488"/>
              <a:ext cx="1295400" cy="381000"/>
            </a:xfrm>
            <a:prstGeom prst="leftRightArrow">
              <a:avLst>
                <a:gd name="adj1" fmla="val 50000"/>
                <a:gd name="adj2" fmla="val 68000"/>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en-US"/>
            </a:p>
          </p:txBody>
        </p:sp>
        <p:sp>
          <p:nvSpPr>
            <p:cNvPr id="31" name="Right Arrow 30"/>
            <p:cNvSpPr/>
            <p:nvPr/>
          </p:nvSpPr>
          <p:spPr>
            <a:xfrm>
              <a:off x="1600200" y="2209800"/>
              <a:ext cx="12192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2" name="Right Arrow 31"/>
            <p:cNvSpPr/>
            <p:nvPr/>
          </p:nvSpPr>
          <p:spPr>
            <a:xfrm>
              <a:off x="1600200" y="3048000"/>
              <a:ext cx="1066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Right Arrow 32"/>
            <p:cNvSpPr/>
            <p:nvPr/>
          </p:nvSpPr>
          <p:spPr>
            <a:xfrm>
              <a:off x="1600200" y="3733800"/>
              <a:ext cx="914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Right Arrow 33"/>
            <p:cNvSpPr/>
            <p:nvPr/>
          </p:nvSpPr>
          <p:spPr>
            <a:xfrm>
              <a:off x="1600200" y="4572000"/>
              <a:ext cx="7620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Bent-Up Arrow 34"/>
            <p:cNvSpPr/>
            <p:nvPr/>
          </p:nvSpPr>
          <p:spPr>
            <a:xfrm>
              <a:off x="1600200" y="5105400"/>
              <a:ext cx="1371600" cy="4572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Rectangle 21"/>
            <p:cNvSpPr>
              <a:spLocks noChangeArrowheads="1"/>
            </p:cNvSpPr>
            <p:nvPr/>
          </p:nvSpPr>
          <p:spPr bwMode="auto">
            <a:xfrm>
              <a:off x="533400" y="5856288"/>
              <a:ext cx="990600" cy="533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r>
                <a:rPr lang="en-US" sz="1400" b="1" dirty="0" smtClean="0"/>
                <a:t>Workforce</a:t>
              </a:r>
              <a:endParaRPr lang="en-US" sz="1400" b="1" dirty="0"/>
            </a:p>
          </p:txBody>
        </p:sp>
        <p:sp>
          <p:nvSpPr>
            <p:cNvPr id="37" name="Bent-Up Arrow 36"/>
            <p:cNvSpPr/>
            <p:nvPr/>
          </p:nvSpPr>
          <p:spPr>
            <a:xfrm>
              <a:off x="1600200" y="5487988"/>
              <a:ext cx="2019300" cy="76041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extLst>
      <p:ext uri="{BB962C8B-B14F-4D97-AF65-F5344CB8AC3E}">
        <p14:creationId xmlns:p14="http://schemas.microsoft.com/office/powerpoint/2010/main" val="64144299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8CE855DEAB5B942A421E30464A1AD46" ma:contentTypeVersion="0" ma:contentTypeDescription="Create a new document." ma:contentTypeScope="" ma:versionID="9513391bdf75b2756513c6f6f2bc73a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780EF66-8AD7-4B59-AA4E-BC070D6C0A7A}">
  <ds:schemaRefs>
    <ds:schemaRef ds:uri="http://schemas.microsoft.com/office/2006/metadata/properties"/>
    <ds:schemaRef ds:uri="http://schemas.openxmlformats.org/package/2006/metadata/core-properties"/>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498BF47F-5613-4156-A965-456368B5D9AA}">
  <ds:schemaRefs>
    <ds:schemaRef ds:uri="http://schemas.microsoft.com/sharepoint/v3/contenttype/forms"/>
  </ds:schemaRefs>
</ds:datastoreItem>
</file>

<file path=customXml/itemProps3.xml><?xml version="1.0" encoding="utf-8"?>
<ds:datastoreItem xmlns:ds="http://schemas.openxmlformats.org/officeDocument/2006/customXml" ds:itemID="{5052D846-B760-40FC-9B2D-A3D744D671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13682</TotalTime>
  <Words>2158</Words>
  <Application>Microsoft Office PowerPoint</Application>
  <PresentationFormat>On-screen Show (4:3)</PresentationFormat>
  <Paragraphs>391</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Chatis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SLDS Webinar</dc:title>
  <dc:creator>Corey Chatis</dc:creator>
  <cp:lastModifiedBy>Lindsey</cp:lastModifiedBy>
  <cp:revision>750</cp:revision>
  <cp:lastPrinted>2012-08-30T17:50:40Z</cp:lastPrinted>
  <dcterms:created xsi:type="dcterms:W3CDTF">2011-05-10T18:26:10Z</dcterms:created>
  <dcterms:modified xsi:type="dcterms:W3CDTF">2012-12-04T19:24:49Z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0x01010078CE855DEAB5B942A421E30464A1AD46</vt:lpwstr>
  </property>
</Properties>
</file>