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03" r:id="rId5"/>
    <p:sldId id="329" r:id="rId6"/>
    <p:sldId id="323" r:id="rId7"/>
    <p:sldId id="307" r:id="rId8"/>
    <p:sldId id="322" r:id="rId9"/>
    <p:sldId id="319" r:id="rId10"/>
    <p:sldId id="330" r:id="rId11"/>
    <p:sldId id="325" r:id="rId12"/>
    <p:sldId id="328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68744"/>
    <a:srgbClr val="502871"/>
    <a:srgbClr val="0D809D"/>
    <a:srgbClr val="8AA33B"/>
    <a:srgbClr val="45496B"/>
    <a:srgbClr val="7980A3"/>
    <a:srgbClr val="EDEEF3"/>
    <a:srgbClr val="F7F8FB"/>
    <a:srgbClr val="F5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6" autoAdjust="0"/>
    <p:restoredTop sz="91437" autoAdjust="0"/>
  </p:normalViewPr>
  <p:slideViewPr>
    <p:cSldViewPr>
      <p:cViewPr>
        <p:scale>
          <a:sx n="70" d="100"/>
          <a:sy n="70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A7DB7-73B3-4AE0-A842-AAAEEC7C0C42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58CA-12E4-4F31-9B48-6F56F73F4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4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2133600"/>
            <a:ext cx="914400" cy="9144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67350" y="2133600"/>
            <a:ext cx="914400" cy="9144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2133600"/>
            <a:ext cx="914400" cy="9144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2133600"/>
            <a:ext cx="914400" cy="9144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2133600"/>
            <a:ext cx="329184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57950" y="2045525"/>
            <a:ext cx="384048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704038" y="1043050"/>
            <a:ext cx="7162800" cy="785750"/>
          </a:xfrm>
        </p:spPr>
        <p:txBody>
          <a:bodyPr tIns="0" bIns="0">
            <a:noAutofit/>
          </a:bodyPr>
          <a:lstStyle>
            <a:lvl1pPr algn="r">
              <a:defRPr sz="40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  </a:t>
            </a:r>
            <a:endParaRPr lang="en-US" dirty="0"/>
          </a:p>
        </p:txBody>
      </p:sp>
      <p:pic>
        <p:nvPicPr>
          <p:cNvPr id="28" name="Picture 27" descr="edustack.final2.jpg"/>
          <p:cNvPicPr>
            <a:picLocks noChangeAspect="1"/>
          </p:cNvPicPr>
          <p:nvPr userDrawn="1"/>
        </p:nvPicPr>
        <p:blipFill>
          <a:blip r:embed="rId3" cstate="print"/>
          <a:srcRect l="36963" t="3067" r="10274"/>
          <a:stretch>
            <a:fillRect/>
          </a:stretch>
        </p:blipFill>
        <p:spPr>
          <a:xfrm>
            <a:off x="0" y="40575"/>
            <a:ext cx="1524000" cy="6367961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118360" y="2133600"/>
            <a:ext cx="2834640" cy="914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448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pic>
        <p:nvPicPr>
          <p:cNvPr id="27" name="Picture 26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0" r:id="rId3"/>
    <p:sldLayoutId id="2147483667" r:id="rId4"/>
    <p:sldLayoutId id="2147483666" r:id="rId5"/>
    <p:sldLayoutId id="2147483669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 cap="small" baseline="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rl.Pond@dpi.nc.gov" TargetMode="External"/><Relationship Id="rId2" Type="http://schemas.openxmlformats.org/officeDocument/2006/relationships/hyperlink" Target="mailto:bill.huennekens@k12.wa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im.campbell@sst-sld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Using SLDS for Federal &amp; State Reporting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9275" y="2699846"/>
            <a:ext cx="6781800" cy="198823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Monday, October 29, 2012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Facilitator: Jim Campbell (SST)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Panelists: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Karl Pond, North Carolina Department of Public Instruction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Bill Huennekens,  Washington State Office of Superintendent of Public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Contact information: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	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Bill Huennekens </a:t>
            </a:r>
            <a:r>
              <a:rPr lang="en-US" sz="2000" b="0" kern="0" dirty="0" smtClean="0">
                <a:solidFill>
                  <a:srgbClr val="000000"/>
                </a:solidFill>
                <a:ea typeface="ＭＳ Ｐゴシック"/>
                <a:hlinkClick r:id="rId2"/>
              </a:rPr>
              <a:t>bill.huennekens@k12.wa.us</a:t>
            </a:r>
            <a:endParaRPr lang="en-US" sz="2000" b="0" kern="0" dirty="0" smtClean="0">
              <a:solidFill>
                <a:srgbClr val="000000"/>
              </a:solidFill>
              <a:ea typeface="ＭＳ Ｐゴシック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kern="0" dirty="0" smtClean="0">
                <a:solidFill>
                  <a:srgbClr val="000000"/>
                </a:solidFill>
                <a:ea typeface="ＭＳ Ｐゴシック"/>
              </a:rPr>
              <a:t>	Karl </a:t>
            </a:r>
            <a:r>
              <a:rPr lang="en-US" sz="2000" b="0" kern="0" dirty="0">
                <a:solidFill>
                  <a:srgbClr val="000000"/>
                </a:solidFill>
                <a:ea typeface="ＭＳ Ｐゴシック"/>
              </a:rPr>
              <a:t>Pond </a:t>
            </a:r>
            <a:r>
              <a:rPr lang="en-US" sz="2000" b="0" kern="0" dirty="0" smtClean="0">
                <a:solidFill>
                  <a:srgbClr val="000000"/>
                </a:solidFill>
                <a:ea typeface="ＭＳ Ｐゴシック"/>
                <a:hlinkClick r:id="rId3"/>
              </a:rPr>
              <a:t>Karl.Pond@dpi.nc.gov</a:t>
            </a:r>
            <a:r>
              <a:rPr lang="en-US" sz="2000" b="0" kern="0" dirty="0" smtClean="0">
                <a:solidFill>
                  <a:srgbClr val="000000"/>
                </a:solidFill>
                <a:ea typeface="ＭＳ Ｐゴシック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kern="0" dirty="0">
                <a:solidFill>
                  <a:srgbClr val="000000"/>
                </a:solidFill>
                <a:ea typeface="ＭＳ Ｐゴシック"/>
                <a:cs typeface="Calibri"/>
              </a:rPr>
              <a:t>	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Jim Campbell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4"/>
              </a:rPr>
              <a:t>jim.campbell@sst-slds.org</a:t>
            </a:r>
            <a:endParaRPr lang="en-US" sz="2000" b="0" dirty="0" smtClean="0">
              <a:solidFill>
                <a:srgbClr val="000000"/>
              </a:solidFill>
              <a:ea typeface="Calibri"/>
              <a:cs typeface="Consolas" pitchFamily="49" charset="0"/>
            </a:endParaRPr>
          </a:p>
          <a:p>
            <a:pPr>
              <a:buNone/>
            </a:pPr>
            <a:endParaRPr lang="en-US" sz="2000" b="1" i="1" dirty="0" smtClean="0">
              <a:latin typeface="Gill Sans MT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ea typeface="Calibri"/>
              <a:cs typeface="Calibri"/>
            </a:endParaRPr>
          </a:p>
          <a:p>
            <a:pPr>
              <a:buNone/>
            </a:pPr>
            <a:endParaRPr lang="en-US" sz="2000" dirty="0" smtClean="0">
              <a:latin typeface="Gill Sans MT" pitchFamily="34" charset="0"/>
            </a:endParaRPr>
          </a:p>
          <a:p>
            <a:pPr marL="688975" indent="-344488"/>
            <a:endParaRPr lang="en-US" sz="2000" dirty="0">
              <a:latin typeface="Gill Sans MT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Contacts &amp; Additional Resources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10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534400" cy="785750"/>
          </a:xfrm>
        </p:spPr>
        <p:txBody>
          <a:bodyPr/>
          <a:lstStyle/>
          <a:p>
            <a:pPr algn="ctr"/>
            <a:r>
              <a:rPr lang="en-US" dirty="0" smtClean="0"/>
              <a:t>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fontAlgn="base">
              <a:spcAft>
                <a:spcPct val="0"/>
              </a:spcAft>
              <a:buClrTx/>
            </a:pPr>
            <a:r>
              <a:rPr lang="en-US" sz="2400" b="0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BACKGROUND</a:t>
            </a:r>
          </a:p>
          <a:p>
            <a:pPr lvl="0" fontAlgn="base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Summer of 2009 awarded $5.9M Federal SLDS Grant</a:t>
            </a:r>
          </a:p>
          <a:p>
            <a:pPr lvl="1" fontAlgn="base"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First grant for WA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 smtClean="0">
                <a:solidFill>
                  <a:srgbClr val="000000"/>
                </a:solidFill>
                <a:ea typeface="ＭＳ Ｐゴシック"/>
              </a:rPr>
              <a:t>Fall 2010 conducted an RFP for a data warehouse and reporting solution</a:t>
            </a:r>
          </a:p>
          <a:p>
            <a:pPr lvl="1" eaLnBrk="0" fontAlgn="base" hangingPunct="0"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/>
              </a:rPr>
              <a:t>Choice selected as vendor, contract signed in Feb. 2011 and work started.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 smtClean="0">
                <a:solidFill>
                  <a:srgbClr val="000000"/>
                </a:solidFill>
                <a:ea typeface="ＭＳ Ｐゴシック"/>
              </a:rPr>
              <a:t>Federal reporting was not in the scope of the grant work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 smtClean="0">
                <a:solidFill>
                  <a:srgbClr val="000000"/>
                </a:solidFill>
                <a:ea typeface="ＭＳ Ｐゴシック"/>
              </a:rPr>
              <a:t>Goal of work is to facilitate the transition from using data only for compliance and allocation of funding to education improvement.</a:t>
            </a:r>
            <a:endParaRPr lang="en-US" sz="2400" b="0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Washington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Washington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4</a:t>
            </a:fld>
            <a:endParaRPr lang="en-US" dirty="0">
              <a:latin typeface="Gill Sans MT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149866" cy="486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Washington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023100" cy="458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90600"/>
            <a:ext cx="74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DATA SYSTEM VISION</a:t>
            </a:r>
            <a:endParaRPr lang="en-US" sz="2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Washington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784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MOVING FORWARD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Phase </a:t>
            </a:r>
            <a:r>
              <a:rPr lang="en-US" sz="20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II SLDS work – not determined yet.  I will argue that </a:t>
            </a:r>
            <a:r>
              <a:rPr lang="en-US" sz="2000" kern="0" dirty="0" err="1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EDFacts</a:t>
            </a:r>
            <a:r>
              <a:rPr lang="en-US" sz="20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 should be included.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What is the database of record for </a:t>
            </a:r>
            <a:r>
              <a:rPr lang="en-US" sz="2000" kern="0" dirty="0" err="1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EDFacts</a:t>
            </a:r>
            <a:r>
              <a:rPr lang="en-US" sz="20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 reporting?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In some cases it will be the SLDS warehouse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Other cases it will continue to be the transactional data system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Collaborative effort with business and IT staff to determine which is appropriate.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Questions to consider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Timing of data loads to warehouse and file due dates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Business rules applied as part of ETL\</a:t>
            </a:r>
            <a:r>
              <a:rPr lang="en-US" sz="1500" kern="0" dirty="0" err="1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EDFacts</a:t>
            </a:r>
            <a:r>
              <a:rPr lang="en-US" sz="15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 requirements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Others?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Gill Sans MT" pitchFamily="34" charset="0"/>
                <a:ea typeface="ＭＳ Ｐゴシック"/>
              </a:rPr>
              <a:t>Major consideration – one source of truth for data reporting.  Using different sources inevitably gives you different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534400" cy="785750"/>
          </a:xfrm>
        </p:spPr>
        <p:txBody>
          <a:bodyPr/>
          <a:lstStyle/>
          <a:p>
            <a:pPr algn="ctr"/>
            <a:r>
              <a:rPr lang="en-US" dirty="0" smtClean="0"/>
              <a:t>North Carolina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3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KEYS TO DATA MANAGEMENT </a:t>
            </a:r>
          </a:p>
          <a:p>
            <a:pPr lvl="0" eaLnBrk="0" fontAlgn="base" hangingPunct="0">
              <a:spcAft>
                <a:spcPct val="0"/>
              </a:spcAft>
              <a:buClrTx/>
            </a:pPr>
            <a:r>
              <a:rPr lang="en-US" sz="2400" kern="0" dirty="0" smtClean="0"/>
              <a:t>Factors </a:t>
            </a:r>
            <a:r>
              <a:rPr lang="en-US" sz="2400" kern="0" dirty="0"/>
              <a:t>of Success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/>
              <a:t>Statewide SIS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/>
              <a:t>Statewide Authoritative Sources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/>
              <a:t>Data Management Group (DMG)</a:t>
            </a:r>
          </a:p>
          <a:p>
            <a:pPr lvl="0" eaLnBrk="0" fontAlgn="base" hangingPunct="0">
              <a:spcAft>
                <a:spcPct val="0"/>
              </a:spcAft>
              <a:buClrTx/>
            </a:pPr>
            <a:r>
              <a:rPr lang="en-US" sz="2400" kern="0" dirty="0"/>
              <a:t>Lessons Learned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/>
              <a:t>Support of Leadership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/>
              <a:t>Business/Program Area By-in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/>
              <a:t>Data Management:  The Right Staff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/>
              <a:t>Agency/State Priorities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North Carolina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/>
              <a:t>DATA FLOW IN NORTH CAROLINA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 smtClean="0"/>
              <a:t>Data </a:t>
            </a:r>
            <a:r>
              <a:rPr lang="en-US" sz="2400" b="0" kern="0" dirty="0"/>
              <a:t>are merged within CEDARS (Common Education Data Analysis and Reporting System) utilizing a statewide unique identifier (UID) 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/>
              <a:t>Files are produced from the SLDS per each EDEN specification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/>
              <a:t>Files are converted to XML and submitted to EDEN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2400" b="0" kern="0" dirty="0"/>
              <a:t>Progress  To Date</a:t>
            </a:r>
          </a:p>
          <a:p>
            <a:pPr lvl="1" eaLnBrk="0" fontAlgn="base" hangingPunct="0"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/>
              <a:t>2010-11 Federal reporting: 50% out of CEDARS</a:t>
            </a:r>
          </a:p>
          <a:p>
            <a:pPr lvl="1" eaLnBrk="0" fontAlgn="base" hangingPunct="0"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/>
              <a:t>1011-12 Federal reporting: 100% out of CEDARS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North Carolina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E855DEAB5B942A421E30464A1AD46" ma:contentTypeVersion="0" ma:contentTypeDescription="Create a new document." ma:contentTypeScope="" ma:versionID="9513391bdf75b2756513c6f6f2bc73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0EDBB8-BBF3-41DC-84F5-C0079D6C1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F0AB1D-5D87-40EE-AB81-D071F4526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9BC953-2D66-424C-931F-A7A22FEF9084}">
  <ds:schemaRefs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21377</TotalTime>
  <Words>355</Words>
  <Application>Microsoft Office PowerPoint</Application>
  <PresentationFormat>On-screen Show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Using SLDS for Federal &amp; State Reporting</vt:lpstr>
      <vt:lpstr>Washington</vt:lpstr>
      <vt:lpstr>Washington</vt:lpstr>
      <vt:lpstr>Washington</vt:lpstr>
      <vt:lpstr>Washington</vt:lpstr>
      <vt:lpstr>Washington</vt:lpstr>
      <vt:lpstr>North Carolina</vt:lpstr>
      <vt:lpstr>North Carolina</vt:lpstr>
      <vt:lpstr>North Carolina</vt:lpstr>
      <vt:lpstr>Contacts &amp; Additional Resources</vt:lpstr>
    </vt:vector>
  </TitlesOfParts>
  <Company>Chatis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SLDS Webinar</dc:title>
  <dc:creator>Corey Chatis</dc:creator>
  <cp:lastModifiedBy>Lindsey</cp:lastModifiedBy>
  <cp:revision>749</cp:revision>
  <dcterms:created xsi:type="dcterms:W3CDTF">2011-05-10T18:26:10Z</dcterms:created>
  <dcterms:modified xsi:type="dcterms:W3CDTF">2012-11-08T17:21:12Z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0x01010078CE855DEAB5B942A421E30464A1AD46</vt:lpwstr>
  </property>
</Properties>
</file>