
<file path=[Content_Types].xml><?xml version="1.0" encoding="utf-8"?>
<Types xmlns="http://schemas.openxmlformats.org/package/2006/content-types">
  <Override PartName="/ppt/slides/slide14.xml" ContentType="application/vnd.openxmlformats-officedocument.presentationml.slide+xml"/>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customXml/itemProps1.xml" ContentType="application/vnd.openxmlformats-officedocument.customXmlProperties+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s/slide30.xml" ContentType="application/vnd.openxmlformats-officedocument.presentationml.slide+xml"/>
  <Override PartName="/docProps/custom.xml" ContentType="application/vnd.openxmlformats-officedocument.custom-properties+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notesSlides/notesSlide29.xml" ContentType="application/vnd.openxmlformats-officedocument.presentationml.notesSlide+xml"/>
  <Override PartName="/ppt/slides/slide20.xml" ContentType="application/vnd.openxmlformats-officedocument.presentationml.slide+xml"/>
  <Default Extension="emf" ContentType="image/x-emf"/>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notesSlides/notesSlide20.xml" ContentType="application/vnd.openxmlformats-officedocument.presentationml.notesSlide+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customXml/itemProps3.xml" ContentType="application/vnd.openxmlformats-officedocument.customXmlProperties+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embeddings/oleObject2.bin" ContentType="application/vnd.openxmlformats-officedocument.oleObject"/>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customXml/itemProps2.xml" ContentType="application/vnd.openxmlformats-officedocument.customXmlProperties+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31.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4"/>
  </p:sldMasterIdLst>
  <p:notesMasterIdLst>
    <p:notesMasterId r:id="rId38"/>
  </p:notesMasterIdLst>
  <p:handoutMasterIdLst>
    <p:handoutMasterId r:id="rId39"/>
  </p:handoutMasterIdLst>
  <p:sldIdLst>
    <p:sldId id="303" r:id="rId5"/>
    <p:sldId id="299" r:id="rId6"/>
    <p:sldId id="353" r:id="rId7"/>
    <p:sldId id="367" r:id="rId8"/>
    <p:sldId id="379" r:id="rId9"/>
    <p:sldId id="380" r:id="rId10"/>
    <p:sldId id="368" r:id="rId11"/>
    <p:sldId id="381" r:id="rId12"/>
    <p:sldId id="382" r:id="rId13"/>
    <p:sldId id="383" r:id="rId14"/>
    <p:sldId id="357" r:id="rId15"/>
    <p:sldId id="354" r:id="rId16"/>
    <p:sldId id="386" r:id="rId17"/>
    <p:sldId id="387" r:id="rId18"/>
    <p:sldId id="388" r:id="rId19"/>
    <p:sldId id="389" r:id="rId20"/>
    <p:sldId id="392" r:id="rId21"/>
    <p:sldId id="393" r:id="rId22"/>
    <p:sldId id="394" r:id="rId23"/>
    <p:sldId id="395" r:id="rId24"/>
    <p:sldId id="396" r:id="rId25"/>
    <p:sldId id="397" r:id="rId26"/>
    <p:sldId id="355" r:id="rId27"/>
    <p:sldId id="398" r:id="rId28"/>
    <p:sldId id="404" r:id="rId29"/>
    <p:sldId id="405" r:id="rId30"/>
    <p:sldId id="399" r:id="rId31"/>
    <p:sldId id="400" r:id="rId32"/>
    <p:sldId id="401" r:id="rId33"/>
    <p:sldId id="402" r:id="rId34"/>
    <p:sldId id="403" r:id="rId35"/>
    <p:sldId id="311" r:id="rId36"/>
    <p:sldId id="301" r:id="rId3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45496B"/>
    <a:srgbClr val="542E75"/>
    <a:srgbClr val="7980A3"/>
    <a:srgbClr val="EDEEF3"/>
    <a:srgbClr val="F7F8FB"/>
    <a:srgbClr val="F5F6F9"/>
    <a:srgbClr val="2C2E44"/>
    <a:srgbClr val="37864A"/>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524" autoAdjust="0"/>
    <p:restoredTop sz="93281" autoAdjust="0"/>
  </p:normalViewPr>
  <p:slideViewPr>
    <p:cSldViewPr>
      <p:cViewPr>
        <p:scale>
          <a:sx n="100" d="100"/>
          <a:sy n="100" d="100"/>
        </p:scale>
        <p:origin x="-488" y="-120"/>
      </p:cViewPr>
      <p:guideLst>
        <p:guide orient="horz" pos="2160"/>
        <p:guide pos="2880"/>
      </p:guideLst>
    </p:cSldViewPr>
  </p:slideViewPr>
  <p:outlineViewPr>
    <p:cViewPr>
      <p:scale>
        <a:sx n="33" d="100"/>
        <a:sy n="33" d="100"/>
      </p:scale>
      <p:origin x="0" y="187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A28ADBE2-30C9-46FA-B898-5B33A26A1986}" type="datetimeFigureOut">
              <a:rPr lang="en-US"/>
              <a:pPr>
                <a:defRPr/>
              </a:pPr>
              <a:t>2/25/14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7582DD70-8369-4783-8B01-7FA7B3621359}"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33925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B936D562-37E1-4BBF-B0B7-EA5A68010E54}" type="datetimeFigureOut">
              <a:rPr lang="en-US"/>
              <a:pPr>
                <a:defRPr/>
              </a:pPr>
              <a:t>2/25/14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8A6B140B-E8F0-43BA-9FC5-DC83F90D4957}"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690223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p:spPr>
      </p:sp>
      <p:sp>
        <p:nvSpPr>
          <p:cNvPr id="92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2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698BE7-4A4C-46A7-9483-50EAE1345A38}"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4181D6-9444-4B45-89ED-D1701CEE2826}"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A8EB4D-5329-46C2-935C-B30F639560CE}"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B6066E-28B7-4BFA-A8BD-BF92FBE20BA6}"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983E7F-4397-4E23-B99F-2DA8228293D8}"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E4B13F-6F26-419D-9CD8-7257CD7E467A}"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AC510F-9549-4BCC-A0A8-8025D9A5954B}"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8F1944-C165-4485-9661-5BFCA9A64424}"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5E5DBA-8F87-4CC8-AAF0-CA889EEA6BB2}"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E402BC-156B-4B16-975E-01C68971C88C}"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77518E-5CCB-4331-A000-073592DCC3DF}"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08CAAF-7A70-453D-8652-BC89D01210DB}"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4435E3-C07F-479A-BE93-CC08E0D5A54D}"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EA71B9-53FD-406E-812F-F4BC7BEAA9E9}"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1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D163A4-9047-4D0F-94A5-CEE5A1D1D0D5}" type="slidenum">
              <a:rPr lang="en-US"/>
              <a:pPr fontAlgn="base">
                <a:spcBef>
                  <a:spcPct val="0"/>
                </a:spcBef>
                <a:spcAft>
                  <a:spcPct val="0"/>
                </a:spcAft>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3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2371C1-AD4B-4E90-B2F2-E6F7A7C77C53}" type="slidenum">
              <a:rPr lang="en-US"/>
              <a:pPr fontAlgn="base">
                <a:spcBef>
                  <a:spcPct val="0"/>
                </a:spcBef>
                <a:spcAft>
                  <a:spcPct val="0"/>
                </a:spcAft>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5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BF58D7-6686-47B4-9D70-BFC756E88117}" type="slidenum">
              <a:rPr lang="en-US"/>
              <a:pPr fontAlgn="base">
                <a:spcBef>
                  <a:spcPct val="0"/>
                </a:spcBef>
                <a:spcAft>
                  <a:spcPct val="0"/>
                </a:spcAft>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7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17DF00-1627-44AF-9FF7-BD81CAC137D0}"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E11913-450D-45BA-B5AB-66776B0FF959}" type="slidenum">
              <a:rPr lang="en-US"/>
              <a:pPr fontAlgn="base">
                <a:spcBef>
                  <a:spcPct val="0"/>
                </a:spcBef>
                <a:spcAft>
                  <a:spcPct val="0"/>
                </a:spcAft>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1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781824-521E-436B-9EEA-C9CACC217EA9}" type="slidenum">
              <a:rPr lang="en-US"/>
              <a:pPr fontAlgn="base">
                <a:spcBef>
                  <a:spcPct val="0"/>
                </a:spcBef>
                <a:spcAft>
                  <a:spcPct val="0"/>
                </a:spcAft>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34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D8829F-AA3D-4174-82AC-58FB00CCB181}" type="slidenum">
              <a:rPr lang="en-US"/>
              <a:pPr fontAlgn="base">
                <a:spcBef>
                  <a:spcPct val="0"/>
                </a:spcBef>
                <a:spcAft>
                  <a:spcPct val="0"/>
                </a:spcAft>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54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ACC075-7418-4B12-A650-C7104377374D}" type="slidenum">
              <a:rPr lang="en-US"/>
              <a:pPr fontAlgn="base">
                <a:spcBef>
                  <a:spcPct val="0"/>
                </a:spcBef>
                <a:spcAft>
                  <a:spcPct val="0"/>
                </a:spcAft>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D30E4A-F756-4B6F-8623-DF301AA0BB9C}"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75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BDC717-0688-4DC1-BB0A-FD42014168F3}" type="slidenum">
              <a:rPr lang="en-US"/>
              <a:pPr fontAlgn="base">
                <a:spcBef>
                  <a:spcPct val="0"/>
                </a:spcBef>
                <a:spcAft>
                  <a:spcPct val="0"/>
                </a:spcAft>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95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6578EB-30AF-42E6-BF95-45AD71BAA0D4}" type="slidenum">
              <a:rPr lang="en-US"/>
              <a:pPr fontAlgn="base">
                <a:spcBef>
                  <a:spcPct val="0"/>
                </a:spcBef>
                <a:spcAft>
                  <a:spcPct val="0"/>
                </a:spcAft>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16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2F311F-CEE5-43E3-B499-88E3DB888D8C}" type="slidenum">
              <a:rPr lang="en-US"/>
              <a:pPr fontAlgn="base">
                <a:spcBef>
                  <a:spcPct val="0"/>
                </a:spcBef>
                <a:spcAft>
                  <a:spcPct val="0"/>
                </a:spcAft>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36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D0A084-AD87-4D40-A93B-0793646451B7}" type="slidenum">
              <a:rPr lang="en-US"/>
              <a:pPr fontAlgn="base">
                <a:spcBef>
                  <a:spcPct val="0"/>
                </a:spcBef>
                <a:spcAft>
                  <a:spcPct val="0"/>
                </a:spcAft>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C95795-93F2-4294-AFB6-4D81F005CFE3}"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C10526-0068-49EA-95E5-C098F3E8CB97}"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6822D2-938C-4074-82D5-11F890AC26E6}"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51CB26-5BCE-4828-A4A6-ADF079D2E0EA}"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2175BB-1B4A-42EC-9D63-F145D59847D8}"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7C2F24-4BFF-463A-877E-18E60DD42F3C}"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
        <p:nvSpPr>
          <p:cNvPr id="2"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 name="Rounded Rectangle 7"/>
          <p:cNvSpPr/>
          <p:nvPr userDrawn="1"/>
        </p:nvSpPr>
        <p:spPr>
          <a:xfrm>
            <a:off x="155575"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4" name="Rectangle 8"/>
          <p:cNvSpPr/>
          <p:nvPr userDrawn="1"/>
        </p:nvSpPr>
        <p:spPr>
          <a:xfrm>
            <a:off x="1981200" y="1295400"/>
            <a:ext cx="6705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pic>
        <p:nvPicPr>
          <p:cNvPr id="5" name="Picture 14" descr="edustack.final2.jpg"/>
          <p:cNvPicPr>
            <a:picLocks noChangeAspect="1"/>
          </p:cNvPicPr>
          <p:nvPr userDrawn="1"/>
        </p:nvPicPr>
        <p:blipFill>
          <a:blip r:embed="rId2" cstate="print"/>
          <a:srcRect l="34186" t="3067" r="10274"/>
          <a:stretch>
            <a:fillRect/>
          </a:stretch>
        </p:blipFill>
        <p:spPr>
          <a:xfrm>
            <a:off x="170966" y="174905"/>
            <a:ext cx="1626010" cy="6454495"/>
          </a:xfrm>
          <a:prstGeom prst="roundRect">
            <a:avLst>
              <a:gd name="adj" fmla="val 11721"/>
            </a:avLst>
          </a:prstGeom>
        </p:spPr>
      </p:pic>
      <p:sp>
        <p:nvSpPr>
          <p:cNvPr id="6" name="Title 1"/>
          <p:cNvSpPr txBox="1">
            <a:spLocks/>
          </p:cNvSpPr>
          <p:nvPr userDrawn="1"/>
        </p:nvSpPr>
        <p:spPr>
          <a:xfrm>
            <a:off x="1905000" y="280988"/>
            <a:ext cx="6629400" cy="715962"/>
          </a:xfrm>
          <a:prstGeom prst="rect">
            <a:avLst/>
          </a:prstGeom>
        </p:spPr>
        <p:txBody>
          <a:bodyPr anchor="ctr"/>
          <a:lstStyle>
            <a:lvl1pPr algn="l">
              <a:defRPr sz="2600" baseline="0">
                <a:solidFill>
                  <a:srgbClr val="7980A3"/>
                </a:solidFill>
              </a:defRPr>
            </a:lvl1pPr>
          </a:lstStyle>
          <a:p>
            <a:pPr fontAlgn="auto">
              <a:spcAft>
                <a:spcPts val="0"/>
              </a:spcAft>
              <a:defRPr/>
            </a:pPr>
            <a:endParaRPr lang="en-US" dirty="0">
              <a:latin typeface="+mj-lt"/>
              <a:ea typeface="+mj-ea"/>
              <a:cs typeface="+mj-cs"/>
            </a:endParaRPr>
          </a:p>
        </p:txBody>
      </p:sp>
      <p:pic>
        <p:nvPicPr>
          <p:cNvPr id="7" name="Picture 2" descr="C:\Users\Corey\Documents\Consulting Business\State Support Team\SST_logo4i.jpg"/>
          <p:cNvPicPr>
            <a:picLocks noChangeAspect="1" noChangeArrowheads="1"/>
          </p:cNvPicPr>
          <p:nvPr userDrawn="1"/>
        </p:nvPicPr>
        <p:blipFill>
          <a:blip r:embed="rId3"/>
          <a:srcRect/>
          <a:stretch>
            <a:fillRect/>
          </a:stretch>
        </p:blipFill>
        <p:spPr bwMode="auto">
          <a:xfrm>
            <a:off x="6705600" y="228600"/>
            <a:ext cx="1989138" cy="947738"/>
          </a:xfrm>
          <a:prstGeom prst="rect">
            <a:avLst/>
          </a:prstGeom>
          <a:noFill/>
          <a:ln w="9525">
            <a:noFill/>
            <a:miter lim="800000"/>
            <a:headEnd/>
            <a:tailEnd/>
          </a:ln>
        </p:spPr>
      </p:pic>
      <p:sp>
        <p:nvSpPr>
          <p:cNvPr id="8" name="Footer Placeholder 4"/>
          <p:cNvSpPr>
            <a:spLocks noGrp="1"/>
          </p:cNvSpPr>
          <p:nvPr>
            <p:ph type="ftr" sz="quarter" idx="10"/>
          </p:nvPr>
        </p:nvSpPr>
        <p:spPr>
          <a:xfrm>
            <a:off x="1916113" y="6356350"/>
            <a:ext cx="2895600" cy="365125"/>
          </a:xfrm>
        </p:spPr>
        <p:txBody>
          <a:bodyPr/>
          <a:lstStyle>
            <a:lvl1pPr algn="l">
              <a:defRPr smtClean="0">
                <a:solidFill>
                  <a:srgbClr val="45496B"/>
                </a:solidFill>
                <a:latin typeface="Myriad Pro" pitchFamily="34" charset="0"/>
              </a:defRPr>
            </a:lvl1pPr>
          </a:lstStyle>
          <a:p>
            <a:pPr>
              <a:defRPr/>
            </a:pPr>
            <a:r>
              <a:rPr lang="en-US"/>
              <a:t>SLDS Webinar 1-17-14</a:t>
            </a:r>
            <a:endParaRPr lang="en-US" dirty="0"/>
          </a:p>
        </p:txBody>
      </p:sp>
      <p:sp>
        <p:nvSpPr>
          <p:cNvPr id="9" name="Slide Number Placeholder 5"/>
          <p:cNvSpPr>
            <a:spLocks noGrp="1"/>
          </p:cNvSpPr>
          <p:nvPr>
            <p:ph type="sldNum" sz="quarter" idx="11"/>
          </p:nvPr>
        </p:nvSpPr>
        <p:spPr>
          <a:xfrm>
            <a:off x="6640513" y="6356350"/>
            <a:ext cx="2133600" cy="365125"/>
          </a:xfrm>
        </p:spPr>
        <p:txBody>
          <a:bodyPr/>
          <a:lstStyle>
            <a:lvl1pPr>
              <a:defRPr smtClean="0">
                <a:solidFill>
                  <a:srgbClr val="45496B"/>
                </a:solidFill>
                <a:latin typeface="Myriad Pro" pitchFamily="34" charset="0"/>
              </a:defRPr>
            </a:lvl1pPr>
          </a:lstStyle>
          <a:p>
            <a:pPr>
              <a:defRPr/>
            </a:pPr>
            <a:fld id="{0410B2D6-BF45-4DA3-8FF5-44CCABAED19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4"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5" name="Rounded Rectangle 7"/>
          <p:cNvSpPr/>
          <p:nvPr userDrawn="1"/>
        </p:nvSpPr>
        <p:spPr>
          <a:xfrm>
            <a:off x="155575"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6"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7" name="Title 1"/>
          <p:cNvSpPr txBox="1">
            <a:spLocks/>
          </p:cNvSpPr>
          <p:nvPr userDrawn="1"/>
        </p:nvSpPr>
        <p:spPr>
          <a:xfrm>
            <a:off x="369888" y="350838"/>
            <a:ext cx="8229600" cy="715962"/>
          </a:xfrm>
          <a:prstGeom prst="rect">
            <a:avLst/>
          </a:prstGeom>
        </p:spPr>
        <p:txBody>
          <a:bodyPr/>
          <a:lstStyle>
            <a:lvl1pPr algn="l">
              <a:defRPr sz="2600" baseline="0">
                <a:solidFill>
                  <a:srgbClr val="7980A3"/>
                </a:solidFill>
              </a:defRPr>
            </a:lvl1pPr>
          </a:lstStyle>
          <a:p>
            <a:pPr fontAlgn="auto">
              <a:spcAft>
                <a:spcPts val="0"/>
              </a:spcAft>
              <a:defRPr/>
            </a:pPr>
            <a:endParaRPr lang="en-US" dirty="0">
              <a:latin typeface="+mj-lt"/>
              <a:ea typeface="+mj-ea"/>
              <a:cs typeface="+mj-cs"/>
            </a:endParaRPr>
          </a:p>
        </p:txBody>
      </p:sp>
      <p:pic>
        <p:nvPicPr>
          <p:cNvPr id="8" name="Picture 2" descr="C:\Users\Corey\Documents\Consulting Business\State Support Team\SST_logo4i.jpg"/>
          <p:cNvPicPr>
            <a:picLocks noChangeAspect="1" noChangeArrowheads="1"/>
          </p:cNvPicPr>
          <p:nvPr userDrawn="1"/>
        </p:nvPicPr>
        <p:blipFill>
          <a:blip r:embed="rId2"/>
          <a:srcRect/>
          <a:stretch>
            <a:fillRect/>
          </a:stretch>
        </p:blipFill>
        <p:spPr bwMode="auto">
          <a:xfrm>
            <a:off x="6705600" y="228600"/>
            <a:ext cx="1989138" cy="947738"/>
          </a:xfrm>
          <a:prstGeom prst="rect">
            <a:avLst/>
          </a:prstGeom>
          <a:noFill/>
          <a:ln w="9525">
            <a:noFill/>
            <a:miter lim="800000"/>
            <a:headEnd/>
            <a:tailEnd/>
          </a:ln>
        </p:spPr>
      </p:pic>
      <p:sp>
        <p:nvSpPr>
          <p:cNvPr id="3" name="Content Placeholder 2"/>
          <p:cNvSpPr>
            <a:spLocks noGrp="1"/>
          </p:cNvSpPr>
          <p:nvPr>
            <p:ph idx="1"/>
          </p:nvPr>
        </p:nvSpPr>
        <p:spPr>
          <a:xfrm>
            <a:off x="609600" y="1371600"/>
            <a:ext cx="8077200" cy="4754563"/>
          </a:xfr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10"/>
          </p:nvPr>
        </p:nvSpPr>
        <p:spPr>
          <a:xfrm>
            <a:off x="381000" y="6356350"/>
            <a:ext cx="2895600" cy="365125"/>
          </a:xfrm>
        </p:spPr>
        <p:txBody>
          <a:bodyPr/>
          <a:lstStyle>
            <a:lvl1pPr algn="l">
              <a:defRPr smtClean="0">
                <a:solidFill>
                  <a:srgbClr val="45496B"/>
                </a:solidFill>
                <a:latin typeface="Myriad Pro" pitchFamily="34" charset="0"/>
              </a:defRPr>
            </a:lvl1pPr>
          </a:lstStyle>
          <a:p>
            <a:pPr>
              <a:defRPr/>
            </a:pPr>
            <a:r>
              <a:rPr lang="en-US"/>
              <a:t>SLDS Webinar 1-17-14</a:t>
            </a:r>
          </a:p>
        </p:txBody>
      </p:sp>
      <p:sp>
        <p:nvSpPr>
          <p:cNvPr id="10" name="Slide Number Placeholder 5"/>
          <p:cNvSpPr>
            <a:spLocks noGrp="1"/>
          </p:cNvSpPr>
          <p:nvPr>
            <p:ph type="sldNum" sz="quarter" idx="11"/>
          </p:nvPr>
        </p:nvSpPr>
        <p:spPr>
          <a:xfrm>
            <a:off x="6640513" y="6356350"/>
            <a:ext cx="2133600" cy="365125"/>
          </a:xfrm>
        </p:spPr>
        <p:txBody>
          <a:bodyPr/>
          <a:lstStyle>
            <a:lvl1pPr>
              <a:defRPr smtClean="0">
                <a:solidFill>
                  <a:srgbClr val="45496B"/>
                </a:solidFill>
                <a:latin typeface="Myriad Pro" pitchFamily="34" charset="0"/>
              </a:defRPr>
            </a:lvl1pPr>
          </a:lstStyle>
          <a:p>
            <a:pPr>
              <a:defRPr/>
            </a:pPr>
            <a:fld id="{8E87B839-88E3-4A8B-AAA1-D295E50902A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3" name="Rounded Rectangle 7"/>
          <p:cNvSpPr/>
          <p:nvPr userDrawn="1"/>
        </p:nvSpPr>
        <p:spPr>
          <a:xfrm>
            <a:off x="155575"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sp>
        <p:nvSpPr>
          <p:cNvPr id="4" name="Footer Placeholder 4"/>
          <p:cNvSpPr>
            <a:spLocks noGrp="1"/>
          </p:cNvSpPr>
          <p:nvPr>
            <p:ph type="ftr" sz="quarter" idx="10"/>
          </p:nvPr>
        </p:nvSpPr>
        <p:spPr>
          <a:xfrm>
            <a:off x="381000" y="6356350"/>
            <a:ext cx="2895600" cy="365125"/>
          </a:xfrm>
        </p:spPr>
        <p:txBody>
          <a:bodyPr/>
          <a:lstStyle>
            <a:lvl1pPr algn="l">
              <a:defRPr smtClean="0">
                <a:solidFill>
                  <a:srgbClr val="45496B"/>
                </a:solidFill>
                <a:latin typeface="Myriad Pro" pitchFamily="34" charset="0"/>
              </a:defRPr>
            </a:lvl1pPr>
          </a:lstStyle>
          <a:p>
            <a:pPr>
              <a:defRPr/>
            </a:pPr>
            <a:r>
              <a:rPr lang="en-US"/>
              <a:t>SLDS Webinar 1-17-14</a:t>
            </a:r>
          </a:p>
        </p:txBody>
      </p:sp>
      <p:sp>
        <p:nvSpPr>
          <p:cNvPr id="5" name="Slide Number Placeholder 5"/>
          <p:cNvSpPr>
            <a:spLocks noGrp="1"/>
          </p:cNvSpPr>
          <p:nvPr>
            <p:ph type="sldNum" sz="quarter" idx="11"/>
          </p:nvPr>
        </p:nvSpPr>
        <p:spPr>
          <a:xfrm>
            <a:off x="6640513" y="6356350"/>
            <a:ext cx="2133600" cy="365125"/>
          </a:xfrm>
        </p:spPr>
        <p:txBody>
          <a:bodyPr/>
          <a:lstStyle>
            <a:lvl1pPr>
              <a:defRPr smtClean="0">
                <a:solidFill>
                  <a:srgbClr val="45496B"/>
                </a:solidFill>
                <a:latin typeface="Myriad Pro" pitchFamily="34" charset="0"/>
              </a:defRPr>
            </a:lvl1pPr>
          </a:lstStyle>
          <a:p>
            <a:pPr>
              <a:defRPr/>
            </a:pPr>
            <a:fld id="{EC5B3389-7571-4D7E-90A2-2B8A604B1F4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381000" y="6356350"/>
            <a:ext cx="2895600" cy="365125"/>
          </a:xfrm>
        </p:spPr>
        <p:txBody>
          <a:bodyPr/>
          <a:lstStyle>
            <a:lvl1pPr algn="l">
              <a:defRPr smtClean="0">
                <a:solidFill>
                  <a:srgbClr val="45496B"/>
                </a:solidFill>
                <a:latin typeface="Myriad Pro" pitchFamily="34" charset="0"/>
              </a:defRPr>
            </a:lvl1pPr>
          </a:lstStyle>
          <a:p>
            <a:pPr>
              <a:defRPr/>
            </a:pPr>
            <a:r>
              <a:rPr lang="en-US"/>
              <a:t>SLDS Webinar 1-17-14</a:t>
            </a:r>
          </a:p>
        </p:txBody>
      </p:sp>
      <p:sp>
        <p:nvSpPr>
          <p:cNvPr id="3" name="Slide Number Placeholder 5"/>
          <p:cNvSpPr>
            <a:spLocks noGrp="1"/>
          </p:cNvSpPr>
          <p:nvPr>
            <p:ph type="sldNum" sz="quarter" idx="11"/>
          </p:nvPr>
        </p:nvSpPr>
        <p:spPr>
          <a:xfrm>
            <a:off x="6640513" y="6356350"/>
            <a:ext cx="2133600" cy="365125"/>
          </a:xfrm>
        </p:spPr>
        <p:txBody>
          <a:bodyPr/>
          <a:lstStyle>
            <a:lvl1pPr>
              <a:defRPr smtClean="0">
                <a:solidFill>
                  <a:srgbClr val="45496B"/>
                </a:solidFill>
                <a:latin typeface="Myriad Pro" pitchFamily="34" charset="0"/>
              </a:defRPr>
            </a:lvl1pPr>
          </a:lstStyle>
          <a:p>
            <a:pPr>
              <a:defRPr/>
            </a:pPr>
            <a:fld id="{43B657D4-3703-4AD6-97CD-30E28032BB4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a:t>SLDS Webinar 1-17-14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ABEB432-A477-456C-A367-3FF72CD39D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nces/programs/slds/webinars.asp"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ksde.org/DataReports/DataRequests/DataRequestTraining.asp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ksde.org/DataReports/DataRequests/DataRequestHistory.aspx" TargetMode="External"/><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doe.virginia.gov/statistics_reports/research_data/index.s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8.xml"/><Relationship Id="rId5"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9.xml"/><Relationship Id="rId5" Type="http://schemas.openxmlformats.org/officeDocument/2006/relationships/oleObject" Target="../embeddings/oleObject2.bin"/><Relationship Id="rId6" Type="http://schemas.openxmlformats.org/officeDocument/2006/relationships/image" Target="../media/image13.png"/><Relationship Id="rId1" Type="http://schemas.openxmlformats.org/officeDocument/2006/relationships/vmlDrawing" Target="../drawings/vmlDrawing2.vml"/><Relationship Id="rId2"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hyperlink" Target="mailto:keith.brown@sst-slds.org" TargetMode="External"/><Relationship Id="rId4" Type="http://schemas.openxmlformats.org/officeDocument/2006/relationships/hyperlink" Target="mailto:kgosa@ksde.org" TargetMode="External"/><Relationship Id="rId5" Type="http://schemas.openxmlformats.org/officeDocument/2006/relationships/hyperlink" Target="mailto:bethann.canada@doe.virginia.gov" TargetMode="External"/><Relationship Id="rId6" Type="http://schemas.openxmlformats.org/officeDocument/2006/relationships/hyperlink" Target="mailto:charles.mcgrew@ky.gov" TargetMode="External"/><Relationship Id="rId7" Type="http://schemas.openxmlformats.org/officeDocument/2006/relationships/hyperlink" Target="mailto:kate.akers@ky.gov" TargetMode="External"/><Relationship Id="rId8" Type="http://schemas.openxmlformats.org/officeDocument/2006/relationships/hyperlink" Target="http://nces.ed.gov/programs/slds/pdf/Data-Use-Issue-Brief-2_Research-Partnerships.pdf" TargetMode="External"/><Relationship Id="rId9" Type="http://schemas.openxmlformats.org/officeDocument/2006/relationships/hyperlink" Target="http://nces.ed.gov/programs/slds/webinars.asp" TargetMode="External"/><Relationship Id="rId10" Type="http://schemas.openxmlformats.org/officeDocument/2006/relationships/hyperlink" Target="https://nces.ed.gov/forum/publications.asp"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ksde.org/DataReports/DataRequests/RequestforData.asp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ksde.org/DataReports/DataRequests/DataRequestTraining.aspx"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3" name="Footer Placeholder 1"/>
          <p:cNvSpPr>
            <a:spLocks noGrp="1"/>
          </p:cNvSpPr>
          <p:nvPr>
            <p:ph type="ftr" sz="quarter" idx="10"/>
          </p:nvPr>
        </p:nvSpPr>
        <p:spPr bwMode="auto">
          <a:xfrm>
            <a:off x="1881188" y="6356350"/>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8194" name="Slide Number Placeholder 2"/>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13D76C-4A15-4C48-B65B-9E7AA2EB5F30}" type="slidenum">
              <a:rPr lang="en-US">
                <a:latin typeface="Myriad Pro"/>
              </a:rPr>
              <a:pPr fontAlgn="base">
                <a:spcBef>
                  <a:spcPct val="0"/>
                </a:spcBef>
                <a:spcAft>
                  <a:spcPct val="0"/>
                </a:spcAft>
              </a:pPr>
              <a:t>1</a:t>
            </a:fld>
            <a:endParaRPr lang="en-US">
              <a:latin typeface="Myriad Pro"/>
            </a:endParaRPr>
          </a:p>
        </p:txBody>
      </p:sp>
      <p:sp>
        <p:nvSpPr>
          <p:cNvPr id="8195" name="TextBox 3"/>
          <p:cNvSpPr txBox="1">
            <a:spLocks noChangeArrowheads="1"/>
          </p:cNvSpPr>
          <p:nvPr/>
        </p:nvSpPr>
        <p:spPr bwMode="auto">
          <a:xfrm>
            <a:off x="2286000" y="1752600"/>
            <a:ext cx="184150" cy="369888"/>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5" name="Rectangle 3"/>
          <p:cNvSpPr txBox="1">
            <a:spLocks noChangeArrowheads="1"/>
          </p:cNvSpPr>
          <p:nvPr/>
        </p:nvSpPr>
        <p:spPr>
          <a:xfrm>
            <a:off x="2133600" y="1524000"/>
            <a:ext cx="6400800" cy="4724400"/>
          </a:xfrm>
          <a:prstGeom prst="rect">
            <a:avLst/>
          </a:prstGeom>
        </p:spPr>
        <p:txBody>
          <a:bodyPr>
            <a:normAutofit fontScale="92500"/>
          </a:bodyPr>
          <a:lstStyle/>
          <a:p>
            <a:pPr fontAlgn="auto">
              <a:lnSpc>
                <a:spcPct val="80000"/>
              </a:lnSpc>
              <a:spcBef>
                <a:spcPct val="20000"/>
              </a:spcBef>
              <a:spcAft>
                <a:spcPts val="0"/>
              </a:spcAft>
              <a:defRPr/>
            </a:pPr>
            <a:r>
              <a:rPr lang="en-US" dirty="0">
                <a:latin typeface="+mn-lt"/>
              </a:rPr>
              <a:t>The webinar will begin at approximately 1:00 PM EST.</a:t>
            </a:r>
            <a:endParaRPr lang="en-US" sz="900" dirty="0">
              <a:latin typeface="+mn-lt"/>
            </a:endParaRPr>
          </a:p>
          <a:p>
            <a:pPr fontAlgn="auto">
              <a:lnSpc>
                <a:spcPct val="80000"/>
              </a:lnSpc>
              <a:spcBef>
                <a:spcPct val="20000"/>
              </a:spcBef>
              <a:spcAft>
                <a:spcPts val="0"/>
              </a:spcAft>
              <a:defRPr/>
            </a:pPr>
            <a:endParaRPr lang="en-US" sz="1100" dirty="0">
              <a:latin typeface="+mn-lt"/>
            </a:endParaRPr>
          </a:p>
          <a:p>
            <a:pPr fontAlgn="auto">
              <a:lnSpc>
                <a:spcPct val="120000"/>
              </a:lnSpc>
              <a:spcBef>
                <a:spcPct val="20000"/>
              </a:spcBef>
              <a:spcAft>
                <a:spcPts val="0"/>
              </a:spcAft>
              <a:defRPr/>
            </a:pPr>
            <a:r>
              <a:rPr lang="en-US" dirty="0">
                <a:latin typeface="+mn-lt"/>
              </a:rPr>
              <a:t>Information on how to join the teleconference can be found on the “Info” tab in the upper left of this screen.  Please be sure to use the “Attendee ID” when dialing in to associate your name with your phone.</a:t>
            </a:r>
          </a:p>
          <a:p>
            <a:pPr fontAlgn="auto">
              <a:lnSpc>
                <a:spcPct val="120000"/>
              </a:lnSpc>
              <a:spcBef>
                <a:spcPct val="20000"/>
              </a:spcBef>
              <a:spcAft>
                <a:spcPts val="0"/>
              </a:spcAft>
              <a:defRPr/>
            </a:pPr>
            <a:endParaRPr lang="en-US" sz="1050" dirty="0">
              <a:latin typeface="+mn-lt"/>
            </a:endParaRPr>
          </a:p>
          <a:p>
            <a:pPr marL="0" lvl="1" indent="1588" fontAlgn="auto">
              <a:lnSpc>
                <a:spcPct val="120000"/>
              </a:lnSpc>
              <a:spcBef>
                <a:spcPct val="20000"/>
              </a:spcBef>
              <a:spcAft>
                <a:spcPts val="0"/>
              </a:spcAft>
              <a:defRPr/>
            </a:pPr>
            <a:r>
              <a:rPr lang="en-US" dirty="0">
                <a:latin typeface="+mn-lt"/>
              </a:rPr>
              <a:t>In order to cut down on background noise, please mute your phone by dialing *6 upon entry into the meeting. </a:t>
            </a:r>
          </a:p>
          <a:p>
            <a:pPr marL="0" lvl="1" indent="1588" fontAlgn="auto">
              <a:lnSpc>
                <a:spcPct val="120000"/>
              </a:lnSpc>
              <a:spcBef>
                <a:spcPct val="20000"/>
              </a:spcBef>
              <a:spcAft>
                <a:spcPts val="0"/>
              </a:spcAft>
              <a:defRPr/>
            </a:pPr>
            <a:endParaRPr lang="en-US" sz="1100" dirty="0">
              <a:latin typeface="+mn-lt"/>
            </a:endParaRPr>
          </a:p>
          <a:p>
            <a:pPr marL="0" lvl="1" indent="1588" fontAlgn="auto">
              <a:lnSpc>
                <a:spcPct val="110000"/>
              </a:lnSpc>
              <a:spcBef>
                <a:spcPct val="20000"/>
              </a:spcBef>
              <a:spcAft>
                <a:spcPts val="0"/>
              </a:spcAft>
              <a:defRPr/>
            </a:pPr>
            <a:r>
              <a:rPr lang="en-US" dirty="0">
                <a:latin typeface="+mn-lt"/>
              </a:rPr>
              <a:t>For the Question and Answer portion at the end of the presentation:</a:t>
            </a:r>
            <a:endParaRPr lang="en-US" sz="400" dirty="0">
              <a:latin typeface="+mn-lt"/>
            </a:endParaRPr>
          </a:p>
          <a:p>
            <a:pPr marL="457200" indent="-228600" fontAlgn="auto">
              <a:lnSpc>
                <a:spcPct val="110000"/>
              </a:lnSpc>
              <a:spcBef>
                <a:spcPct val="20000"/>
              </a:spcBef>
              <a:spcAft>
                <a:spcPts val="0"/>
              </a:spcAft>
              <a:buFont typeface="Wingdings" pitchFamily="2" charset="2"/>
              <a:buChar char="§"/>
              <a:defRPr/>
            </a:pPr>
            <a:r>
              <a:rPr lang="en-US" dirty="0">
                <a:latin typeface="+mn-lt"/>
              </a:rPr>
              <a:t>You can re-dial *6 to unmute your phone and ask a question; or</a:t>
            </a:r>
          </a:p>
          <a:p>
            <a:pPr marL="457200" indent="-228600" fontAlgn="auto">
              <a:lnSpc>
                <a:spcPct val="110000"/>
              </a:lnSpc>
              <a:spcBef>
                <a:spcPct val="20000"/>
              </a:spcBef>
              <a:spcAft>
                <a:spcPts val="0"/>
              </a:spcAft>
              <a:buFont typeface="Wingdings" pitchFamily="2" charset="2"/>
              <a:buChar char="§"/>
              <a:defRPr/>
            </a:pPr>
            <a:r>
              <a:rPr lang="en-US" dirty="0">
                <a:latin typeface="+mn-lt"/>
              </a:rPr>
              <a:t>Type your question into the Q&amp;A panel below the participant list and click “Send.”</a:t>
            </a:r>
            <a:endParaRPr lang="en-US" sz="2000" dirty="0">
              <a:latin typeface="+mn-lt"/>
            </a:endParaRPr>
          </a:p>
          <a:p>
            <a:pPr marL="1431925" lvl="2" indent="-381000" fontAlgn="auto">
              <a:lnSpc>
                <a:spcPct val="80000"/>
              </a:lnSpc>
              <a:spcBef>
                <a:spcPct val="20000"/>
              </a:spcBef>
              <a:spcAft>
                <a:spcPts val="0"/>
              </a:spcAft>
              <a:buFontTx/>
              <a:buAutoNum type="arabicPeriod"/>
              <a:defRPr/>
            </a:pPr>
            <a:endParaRPr lang="en-US" sz="700" dirty="0">
              <a:latin typeface="+mn-lt"/>
            </a:endParaRPr>
          </a:p>
          <a:p>
            <a:pPr fontAlgn="auto">
              <a:spcBef>
                <a:spcPts val="0"/>
              </a:spcBef>
              <a:spcAft>
                <a:spcPts val="0"/>
              </a:spcAft>
              <a:defRPr/>
            </a:pPr>
            <a:endParaRPr lang="en-US" sz="1100" b="1" i="1" dirty="0">
              <a:latin typeface="+mn-lt"/>
            </a:endParaRPr>
          </a:p>
          <a:p>
            <a:pPr fontAlgn="auto">
              <a:lnSpc>
                <a:spcPct val="120000"/>
              </a:lnSpc>
              <a:spcBef>
                <a:spcPts val="0"/>
              </a:spcBef>
              <a:spcAft>
                <a:spcPts val="0"/>
              </a:spcAft>
              <a:defRPr/>
            </a:pPr>
            <a:r>
              <a:rPr lang="en-US" sz="1600" b="1" i="1" dirty="0">
                <a:latin typeface="+mn-lt"/>
              </a:rPr>
              <a:t>A copy of this presentation and a link to the recording will be available at </a:t>
            </a:r>
            <a:r>
              <a:rPr lang="en-US" sz="1600" b="1" i="1" dirty="0">
                <a:latin typeface="+mn-lt"/>
                <a:hlinkClick r:id="rId3"/>
              </a:rPr>
              <a:t>http://nces/programs/slds/webinars.asp</a:t>
            </a:r>
            <a:endParaRPr lang="en-US" sz="2400" dirty="0">
              <a:latin typeface="+mn-lt"/>
            </a:endParaRPr>
          </a:p>
        </p:txBody>
      </p:sp>
      <p:sp>
        <p:nvSpPr>
          <p:cNvPr id="7" name="Title 1"/>
          <p:cNvSpPr txBox="1">
            <a:spLocks/>
          </p:cNvSpPr>
          <p:nvPr/>
        </p:nvSpPr>
        <p:spPr>
          <a:xfrm>
            <a:off x="1828800" y="304800"/>
            <a:ext cx="5029200" cy="838200"/>
          </a:xfrm>
          <a:prstGeom prst="rect">
            <a:avLst/>
          </a:prstGeom>
        </p:spPr>
        <p:txBody>
          <a:bodyPr anchor="ctr"/>
          <a:lstStyle>
            <a:lvl1pPr algn="l">
              <a:defRPr sz="3200" baseline="0">
                <a:solidFill>
                  <a:srgbClr val="7980A3"/>
                </a:solidFill>
              </a:defRPr>
            </a:lvl1pPr>
          </a:lstStyle>
          <a:p>
            <a:pPr fontAlgn="auto">
              <a:spcAft>
                <a:spcPts val="0"/>
              </a:spcAft>
              <a:defRPr/>
            </a:pPr>
            <a:r>
              <a:rPr lang="en-US" sz="3000" b="1" dirty="0" smtClean="0">
                <a:solidFill>
                  <a:srgbClr val="45496B"/>
                </a:solidFill>
                <a:latin typeface="+mj-lt"/>
                <a:ea typeface="+mj-ea"/>
                <a:cs typeface="+mj-cs"/>
              </a:rPr>
              <a:t>Researcher Access to the SLDS</a:t>
            </a:r>
            <a:endParaRPr lang="en-US" sz="3000" b="1" dirty="0">
              <a:solidFill>
                <a:srgbClr val="45496B"/>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0"/>
            <a:ext cx="8077200" cy="4754563"/>
          </a:xfrm>
        </p:spPr>
        <p:txBody>
          <a:bodyPr rtlCol="0">
            <a:normAutofit/>
          </a:bodyPr>
          <a:lstStyle/>
          <a:p>
            <a:pPr lvl="1" fontAlgn="auto">
              <a:spcAft>
                <a:spcPts val="0"/>
              </a:spcAft>
              <a:buClr>
                <a:schemeClr val="tx1">
                  <a:lumMod val="75000"/>
                  <a:lumOff val="25000"/>
                </a:schemeClr>
              </a:buClr>
              <a:defRPr/>
            </a:pPr>
            <a:r>
              <a:rPr lang="en-US" dirty="0" smtClean="0">
                <a:solidFill>
                  <a:schemeClr val="tx1">
                    <a:lumMod val="85000"/>
                    <a:lumOff val="15000"/>
                  </a:schemeClr>
                </a:solidFill>
                <a:cs typeface="Arial" pitchFamily="34" charset="0"/>
              </a:rPr>
              <a:t>Why?</a:t>
            </a:r>
          </a:p>
          <a:p>
            <a:pPr lvl="2" fontAlgn="auto">
              <a:spcAft>
                <a:spcPts val="0"/>
              </a:spcAft>
              <a:buClr>
                <a:schemeClr val="tx1">
                  <a:lumMod val="75000"/>
                  <a:lumOff val="25000"/>
                </a:schemeClr>
              </a:buClr>
              <a:buSzPct val="70000"/>
              <a:defRPr/>
            </a:pPr>
            <a:r>
              <a:rPr lang="en-US" sz="2000" dirty="0" smtClean="0">
                <a:solidFill>
                  <a:schemeClr val="tx1">
                    <a:lumMod val="85000"/>
                    <a:lumOff val="15000"/>
                  </a:schemeClr>
                </a:solidFill>
                <a:cs typeface="Arial" pitchFamily="34" charset="0"/>
              </a:rPr>
              <a:t>Research aligns with state research agenda</a:t>
            </a:r>
          </a:p>
          <a:p>
            <a:pPr lvl="2" fontAlgn="auto">
              <a:spcAft>
                <a:spcPts val="0"/>
              </a:spcAft>
              <a:buClr>
                <a:schemeClr val="tx1">
                  <a:lumMod val="75000"/>
                  <a:lumOff val="25000"/>
                </a:schemeClr>
              </a:buClr>
              <a:buSzPct val="70000"/>
              <a:defRPr/>
            </a:pPr>
            <a:r>
              <a:rPr lang="en-US" sz="2000" dirty="0" smtClean="0">
                <a:solidFill>
                  <a:schemeClr val="tx1">
                    <a:lumMod val="85000"/>
                    <a:lumOff val="15000"/>
                  </a:schemeClr>
                </a:solidFill>
                <a:cs typeface="Arial" pitchFamily="34" charset="0"/>
              </a:rPr>
              <a:t>More efficient for us!</a:t>
            </a:r>
          </a:p>
          <a:p>
            <a:pPr lvl="1" fontAlgn="auto">
              <a:spcAft>
                <a:spcPts val="0"/>
              </a:spcAft>
              <a:buClr>
                <a:schemeClr val="tx1">
                  <a:lumMod val="75000"/>
                  <a:lumOff val="25000"/>
                </a:schemeClr>
              </a:buClr>
              <a:defRPr/>
            </a:pPr>
            <a:r>
              <a:rPr lang="en-US" dirty="0" smtClean="0">
                <a:solidFill>
                  <a:schemeClr val="tx1">
                    <a:lumMod val="85000"/>
                    <a:lumOff val="15000"/>
                  </a:schemeClr>
                </a:solidFill>
                <a:cs typeface="Arial" pitchFamily="34" charset="0"/>
              </a:rPr>
              <a:t>How?</a:t>
            </a:r>
          </a:p>
          <a:p>
            <a:pPr lvl="2" fontAlgn="auto">
              <a:spcAft>
                <a:spcPts val="0"/>
              </a:spcAft>
              <a:buClr>
                <a:prstClr val="black">
                  <a:lumMod val="75000"/>
                  <a:lumOff val="25000"/>
                </a:prstClr>
              </a:buClr>
              <a:defRPr/>
            </a:pPr>
            <a:r>
              <a:rPr lang="en-US" sz="2000" dirty="0" smtClean="0">
                <a:solidFill>
                  <a:schemeClr val="tx1">
                    <a:lumMod val="85000"/>
                    <a:lumOff val="15000"/>
                  </a:schemeClr>
                </a:solidFill>
                <a:cs typeface="Arial" pitchFamily="34" charset="0"/>
              </a:rPr>
              <a:t>Training </a:t>
            </a:r>
            <a:r>
              <a:rPr lang="en-US" sz="2000" dirty="0" smtClean="0">
                <a:solidFill>
                  <a:prstClr val="black">
                    <a:lumMod val="85000"/>
                    <a:lumOff val="15000"/>
                  </a:prstClr>
                </a:solidFill>
                <a:cs typeface="Arial" pitchFamily="34" charset="0"/>
              </a:rPr>
              <a:t> </a:t>
            </a:r>
            <a:r>
              <a:rPr lang="en-US" sz="1400" dirty="0" smtClean="0">
                <a:solidFill>
                  <a:prstClr val="black">
                    <a:lumMod val="85000"/>
                    <a:lumOff val="15000"/>
                  </a:prstClr>
                </a:solidFill>
                <a:cs typeface="Arial" pitchFamily="34" charset="0"/>
                <a:hlinkClick r:id="rId3"/>
              </a:rPr>
              <a:t>http://www.ksde.org/DataReports/DataRequests/DataRequestTraining.aspx</a:t>
            </a:r>
            <a:r>
              <a:rPr lang="en-US" sz="1400" dirty="0" smtClean="0">
                <a:solidFill>
                  <a:prstClr val="black">
                    <a:lumMod val="85000"/>
                    <a:lumOff val="15000"/>
                  </a:prstClr>
                </a:solidFill>
                <a:cs typeface="Arial" pitchFamily="34" charset="0"/>
              </a:rPr>
              <a:t> </a:t>
            </a:r>
          </a:p>
          <a:p>
            <a:pPr lvl="2" fontAlgn="auto">
              <a:spcAft>
                <a:spcPts val="0"/>
              </a:spcAft>
              <a:buClr>
                <a:schemeClr val="tx1">
                  <a:lumMod val="75000"/>
                  <a:lumOff val="25000"/>
                </a:schemeClr>
              </a:buClr>
              <a:defRPr/>
            </a:pPr>
            <a:r>
              <a:rPr lang="en-US" sz="2000" dirty="0" smtClean="0">
                <a:solidFill>
                  <a:schemeClr val="tx1">
                    <a:lumMod val="85000"/>
                    <a:lumOff val="15000"/>
                  </a:schemeClr>
                </a:solidFill>
                <a:cs typeface="Arial" pitchFamily="34" charset="0"/>
              </a:rPr>
              <a:t>PIA (Primary Investigator Advocate)</a:t>
            </a:r>
          </a:p>
          <a:p>
            <a:pPr lvl="3" fontAlgn="auto">
              <a:spcAft>
                <a:spcPts val="0"/>
              </a:spcAft>
              <a:buClr>
                <a:schemeClr val="tx1">
                  <a:lumMod val="75000"/>
                  <a:lumOff val="25000"/>
                </a:schemeClr>
              </a:buClr>
              <a:buSzPct val="70000"/>
              <a:buFont typeface="Courier New" pitchFamily="49" charset="0"/>
              <a:buChar char="o"/>
              <a:defRPr/>
            </a:pPr>
            <a:r>
              <a:rPr lang="en-US" sz="1800" dirty="0" smtClean="0">
                <a:solidFill>
                  <a:schemeClr val="tx1">
                    <a:lumMod val="85000"/>
                    <a:lumOff val="15000"/>
                  </a:schemeClr>
                </a:solidFill>
                <a:cs typeface="Arial" pitchFamily="34" charset="0"/>
              </a:rPr>
              <a:t>Assigned when “supported” research request is submitted</a:t>
            </a:r>
          </a:p>
          <a:p>
            <a:pPr lvl="3" fontAlgn="auto">
              <a:spcAft>
                <a:spcPts val="0"/>
              </a:spcAft>
              <a:buClr>
                <a:schemeClr val="tx1">
                  <a:lumMod val="75000"/>
                  <a:lumOff val="25000"/>
                </a:schemeClr>
              </a:buClr>
              <a:buSzPct val="70000"/>
              <a:buFont typeface="Courier New" pitchFamily="49" charset="0"/>
              <a:buChar char="o"/>
              <a:defRPr/>
            </a:pPr>
            <a:r>
              <a:rPr lang="en-US" sz="1800" dirty="0" smtClean="0">
                <a:solidFill>
                  <a:schemeClr val="tx1">
                    <a:lumMod val="85000"/>
                    <a:lumOff val="15000"/>
                  </a:schemeClr>
                </a:solidFill>
                <a:cs typeface="Arial" pitchFamily="34" charset="0"/>
              </a:rPr>
              <a:t>Assists the researcher in navigating our process</a:t>
            </a:r>
          </a:p>
          <a:p>
            <a:pPr lvl="3" fontAlgn="auto">
              <a:spcAft>
                <a:spcPts val="0"/>
              </a:spcAft>
              <a:buClr>
                <a:schemeClr val="tx1">
                  <a:lumMod val="75000"/>
                  <a:lumOff val="25000"/>
                </a:schemeClr>
              </a:buClr>
              <a:buSzPct val="70000"/>
              <a:buFont typeface="Courier New" pitchFamily="49" charset="0"/>
              <a:buChar char="o"/>
              <a:defRPr/>
            </a:pPr>
            <a:r>
              <a:rPr lang="en-US" sz="1800" dirty="0" smtClean="0">
                <a:solidFill>
                  <a:schemeClr val="tx1">
                    <a:lumMod val="85000"/>
                    <a:lumOff val="15000"/>
                  </a:schemeClr>
                </a:solidFill>
                <a:cs typeface="Arial" pitchFamily="34" charset="0"/>
              </a:rPr>
              <a:t>Provides summary to DRRB</a:t>
            </a:r>
          </a:p>
          <a:p>
            <a:pPr lvl="2" fontAlgn="auto">
              <a:spcAft>
                <a:spcPts val="0"/>
              </a:spcAft>
              <a:buClr>
                <a:schemeClr val="tx1">
                  <a:lumMod val="75000"/>
                  <a:lumOff val="25000"/>
                </a:schemeClr>
              </a:buClr>
              <a:defRPr/>
            </a:pPr>
            <a:r>
              <a:rPr lang="en-US" sz="2000" dirty="0" smtClean="0">
                <a:solidFill>
                  <a:schemeClr val="tx1">
                    <a:lumMod val="85000"/>
                    <a:lumOff val="15000"/>
                  </a:schemeClr>
                </a:solidFill>
                <a:cs typeface="Arial" pitchFamily="34" charset="0"/>
              </a:rPr>
              <a:t>Templates/Agreements/Forms</a:t>
            </a:r>
          </a:p>
          <a:p>
            <a:pPr lvl="3" fontAlgn="auto">
              <a:spcAft>
                <a:spcPts val="0"/>
              </a:spcAft>
              <a:buClr>
                <a:schemeClr val="tx1">
                  <a:lumMod val="75000"/>
                  <a:lumOff val="25000"/>
                </a:schemeClr>
              </a:buClr>
              <a:buFont typeface="Courier New" pitchFamily="49" charset="0"/>
              <a:buChar char="o"/>
              <a:defRPr/>
            </a:pPr>
            <a:r>
              <a:rPr lang="en-US" sz="1800" dirty="0" smtClean="0">
                <a:solidFill>
                  <a:schemeClr val="tx1">
                    <a:lumMod val="85000"/>
                    <a:lumOff val="15000"/>
                  </a:schemeClr>
                </a:solidFill>
                <a:cs typeface="Arial" pitchFamily="34" charset="0"/>
              </a:rPr>
              <a:t>FERPA Agreement Templates</a:t>
            </a:r>
          </a:p>
          <a:p>
            <a:pPr lvl="3" fontAlgn="auto">
              <a:spcAft>
                <a:spcPts val="0"/>
              </a:spcAft>
              <a:buClr>
                <a:schemeClr val="tx1">
                  <a:lumMod val="75000"/>
                  <a:lumOff val="25000"/>
                </a:schemeClr>
              </a:buClr>
              <a:buFont typeface="Courier New" pitchFamily="49" charset="0"/>
              <a:buChar char="o"/>
              <a:defRPr/>
            </a:pPr>
            <a:r>
              <a:rPr lang="en-US" sz="1800" dirty="0" smtClean="0">
                <a:solidFill>
                  <a:schemeClr val="tx1">
                    <a:lumMod val="85000"/>
                    <a:lumOff val="15000"/>
                  </a:schemeClr>
                </a:solidFill>
                <a:cs typeface="Arial" pitchFamily="34" charset="0"/>
              </a:rPr>
              <a:t>Data Destruction Template</a:t>
            </a:r>
          </a:p>
          <a:p>
            <a:pPr fontAlgn="auto">
              <a:spcAft>
                <a:spcPts val="0"/>
              </a:spcAft>
              <a:buClr>
                <a:schemeClr val="tx1">
                  <a:lumMod val="75000"/>
                  <a:lumOff val="25000"/>
                </a:schemeClr>
              </a:buClr>
              <a:defRPr/>
            </a:pPr>
            <a:endParaRPr lang="en-US" sz="2000" dirty="0" smtClean="0">
              <a:solidFill>
                <a:schemeClr val="tx1">
                  <a:lumMod val="85000"/>
                  <a:lumOff val="15000"/>
                </a:schemeClr>
              </a:solidFill>
            </a:endParaRPr>
          </a:p>
          <a:p>
            <a:pPr marL="233363" lvl="1" indent="0" fontAlgn="auto">
              <a:spcAft>
                <a:spcPts val="0"/>
              </a:spcAft>
              <a:buFont typeface="Arial" pitchFamily="34" charset="0"/>
              <a:buNone/>
              <a:defRPr/>
            </a:pPr>
            <a:endParaRPr lang="en-US" sz="1800" dirty="0" smtClean="0">
              <a:ea typeface="Calibri"/>
              <a:cs typeface="Calibri"/>
            </a:endParaRPr>
          </a:p>
          <a:p>
            <a:pPr marL="0" lvl="1" indent="0" fontAlgn="auto">
              <a:spcAft>
                <a:spcPts val="0"/>
              </a:spcAft>
              <a:buFont typeface="Arial" pitchFamily="34" charset="0"/>
              <a:buNone/>
              <a:defRPr/>
            </a:pPr>
            <a:endParaRPr lang="en-US" sz="2100" b="1" dirty="0"/>
          </a:p>
        </p:txBody>
      </p:sp>
      <p:sp>
        <p:nvSpPr>
          <p:cNvPr id="26626"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26627"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874E2C-D793-435E-B94B-C9A31CEF7DDE}" type="slidenum">
              <a:rPr lang="en-US">
                <a:latin typeface="Myriad Pro"/>
              </a:rPr>
              <a:pPr fontAlgn="base">
                <a:spcBef>
                  <a:spcPct val="0"/>
                </a:spcBef>
                <a:spcAft>
                  <a:spcPct val="0"/>
                </a:spcAft>
              </a:pPr>
              <a:t>10</a:t>
            </a:fld>
            <a:endParaRPr lang="en-US">
              <a:latin typeface="Myriad Pro"/>
            </a:endParaRPr>
          </a:p>
        </p:txBody>
      </p:sp>
      <p:sp>
        <p:nvSpPr>
          <p:cNvPr id="26628" name="Title 1"/>
          <p:cNvSpPr txBox="1">
            <a:spLocks/>
          </p:cNvSpPr>
          <p:nvPr/>
        </p:nvSpPr>
        <p:spPr bwMode="auto">
          <a:xfrm>
            <a:off x="381000" y="304800"/>
            <a:ext cx="6400800" cy="838200"/>
          </a:xfrm>
          <a:prstGeom prst="rect">
            <a:avLst/>
          </a:prstGeom>
          <a:noFill/>
          <a:ln w="9525">
            <a:noFill/>
            <a:miter lim="800000"/>
            <a:headEnd/>
            <a:tailEnd/>
          </a:ln>
        </p:spPr>
        <p:txBody>
          <a:bodyPr anchor="ctr"/>
          <a:lstStyle/>
          <a:p>
            <a:r>
              <a:rPr lang="en-US" sz="2800" b="1" dirty="0">
                <a:solidFill>
                  <a:srgbClr val="45496B"/>
                </a:solidFill>
                <a:latin typeface="Calibri" pitchFamily="34" charset="0"/>
              </a:rPr>
              <a:t>Streamlining the Process for Researchers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0"/>
            <a:ext cx="3733800" cy="4754563"/>
          </a:xfrm>
        </p:spPr>
        <p:txBody>
          <a:bodyPr rtlCol="0">
            <a:normAutofit/>
          </a:bodyPr>
          <a:lstStyle/>
          <a:p>
            <a:pPr lvl="1" fontAlgn="auto">
              <a:spcAft>
                <a:spcPts val="0"/>
              </a:spcAft>
              <a:buClr>
                <a:schemeClr val="tx1">
                  <a:lumMod val="75000"/>
                  <a:lumOff val="25000"/>
                </a:schemeClr>
              </a:buClr>
              <a:defRPr/>
            </a:pPr>
            <a:r>
              <a:rPr lang="en-US" dirty="0" smtClean="0">
                <a:solidFill>
                  <a:schemeClr val="tx1">
                    <a:lumMod val="85000"/>
                    <a:lumOff val="15000"/>
                  </a:schemeClr>
                </a:solidFill>
                <a:cs typeface="Arial" pitchFamily="34" charset="0"/>
              </a:rPr>
              <a:t>Automated tracking</a:t>
            </a:r>
          </a:p>
          <a:p>
            <a:pPr lvl="2" fontAlgn="auto">
              <a:spcAft>
                <a:spcPts val="0"/>
              </a:spcAft>
              <a:buClr>
                <a:schemeClr val="tx1">
                  <a:lumMod val="75000"/>
                  <a:lumOff val="25000"/>
                </a:schemeClr>
              </a:buClr>
              <a:buSzPct val="70000"/>
              <a:defRPr/>
            </a:pPr>
            <a:r>
              <a:rPr lang="en-US" sz="2000" dirty="0" smtClean="0">
                <a:solidFill>
                  <a:schemeClr val="tx1">
                    <a:lumMod val="85000"/>
                    <a:lumOff val="15000"/>
                  </a:schemeClr>
                </a:solidFill>
                <a:cs typeface="Arial" pitchFamily="34" charset="0"/>
              </a:rPr>
              <a:t>Essential for FERPA Recordation</a:t>
            </a:r>
          </a:p>
          <a:p>
            <a:pPr lvl="2" fontAlgn="auto">
              <a:spcAft>
                <a:spcPts val="0"/>
              </a:spcAft>
              <a:buClr>
                <a:schemeClr val="tx1">
                  <a:lumMod val="75000"/>
                  <a:lumOff val="25000"/>
                </a:schemeClr>
              </a:buClr>
              <a:buSzPct val="70000"/>
              <a:defRPr/>
            </a:pPr>
            <a:r>
              <a:rPr lang="en-US" sz="2000" dirty="0" smtClean="0">
                <a:solidFill>
                  <a:schemeClr val="tx1">
                    <a:lumMod val="85000"/>
                    <a:lumOff val="15000"/>
                  </a:schemeClr>
                </a:solidFill>
                <a:cs typeface="Arial" pitchFamily="34" charset="0"/>
              </a:rPr>
              <a:t>Greatly enhances efficiency</a:t>
            </a:r>
          </a:p>
          <a:p>
            <a:pPr lvl="2" fontAlgn="auto">
              <a:spcAft>
                <a:spcPts val="0"/>
              </a:spcAft>
              <a:buClr>
                <a:schemeClr val="tx1">
                  <a:lumMod val="75000"/>
                  <a:lumOff val="25000"/>
                </a:schemeClr>
              </a:buClr>
              <a:buSzPct val="70000"/>
              <a:defRPr/>
            </a:pPr>
            <a:r>
              <a:rPr lang="en-US" sz="2000" dirty="0" smtClean="0">
                <a:solidFill>
                  <a:schemeClr val="tx1">
                    <a:lumMod val="85000"/>
                    <a:lumOff val="15000"/>
                  </a:schemeClr>
                </a:solidFill>
                <a:cs typeface="Arial" pitchFamily="34" charset="0"/>
              </a:rPr>
              <a:t>Informs priorities for public reporting</a:t>
            </a:r>
          </a:p>
          <a:p>
            <a:pPr lvl="1" fontAlgn="auto">
              <a:spcAft>
                <a:spcPts val="0"/>
              </a:spcAft>
              <a:buClr>
                <a:schemeClr val="tx1">
                  <a:lumMod val="75000"/>
                  <a:lumOff val="25000"/>
                </a:schemeClr>
              </a:buClr>
              <a:defRPr/>
            </a:pPr>
            <a:r>
              <a:rPr lang="en-US" dirty="0" smtClean="0">
                <a:solidFill>
                  <a:schemeClr val="tx1">
                    <a:lumMod val="85000"/>
                    <a:lumOff val="15000"/>
                  </a:schemeClr>
                </a:solidFill>
                <a:cs typeface="Arial" pitchFamily="34" charset="0"/>
              </a:rPr>
              <a:t>Transparency</a:t>
            </a:r>
          </a:p>
          <a:p>
            <a:pPr lvl="2" fontAlgn="auto">
              <a:spcAft>
                <a:spcPts val="0"/>
              </a:spcAft>
              <a:buClr>
                <a:schemeClr val="tx1">
                  <a:lumMod val="75000"/>
                  <a:lumOff val="25000"/>
                </a:schemeClr>
              </a:buClr>
              <a:buFont typeface="Arial" pitchFamily="34" charset="0"/>
              <a:buChar char="•"/>
              <a:defRPr/>
            </a:pPr>
            <a:r>
              <a:rPr lang="en-US" sz="2000" dirty="0" smtClean="0">
                <a:solidFill>
                  <a:schemeClr val="tx1">
                    <a:lumMod val="85000"/>
                    <a:lumOff val="15000"/>
                  </a:schemeClr>
                </a:solidFill>
                <a:cs typeface="Arial" pitchFamily="34" charset="0"/>
              </a:rPr>
              <a:t>Request History Report </a:t>
            </a:r>
            <a:r>
              <a:rPr lang="en-US" sz="1400" dirty="0" smtClean="0">
                <a:solidFill>
                  <a:schemeClr val="tx1">
                    <a:lumMod val="85000"/>
                    <a:lumOff val="15000"/>
                  </a:schemeClr>
                </a:solidFill>
                <a:cs typeface="Arial" pitchFamily="34" charset="0"/>
                <a:hlinkClick r:id="rId3"/>
              </a:rPr>
              <a:t>http://www.ksde.org/DataReports/DataRequests/DataRequestHistory.aspx</a:t>
            </a:r>
            <a:r>
              <a:rPr lang="en-US" sz="1400" dirty="0" smtClean="0">
                <a:solidFill>
                  <a:schemeClr val="tx1">
                    <a:lumMod val="85000"/>
                    <a:lumOff val="15000"/>
                  </a:schemeClr>
                </a:solidFill>
                <a:cs typeface="Arial" pitchFamily="34" charset="0"/>
              </a:rPr>
              <a:t> </a:t>
            </a:r>
            <a:endParaRPr lang="en-US" sz="1400" dirty="0">
              <a:solidFill>
                <a:schemeClr val="tx1">
                  <a:lumMod val="85000"/>
                  <a:lumOff val="15000"/>
                </a:schemeClr>
              </a:solidFill>
              <a:cs typeface="Arial" pitchFamily="34" charset="0"/>
            </a:endParaRPr>
          </a:p>
        </p:txBody>
      </p:sp>
      <p:sp>
        <p:nvSpPr>
          <p:cNvPr id="28674"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28675"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83EF6A-F4C7-497A-8B8F-CD3A09ECE80D}" type="slidenum">
              <a:rPr lang="en-US">
                <a:latin typeface="Myriad Pro"/>
              </a:rPr>
              <a:pPr fontAlgn="base">
                <a:spcBef>
                  <a:spcPct val="0"/>
                </a:spcBef>
                <a:spcAft>
                  <a:spcPct val="0"/>
                </a:spcAft>
              </a:pPr>
              <a:t>11</a:t>
            </a:fld>
            <a:endParaRPr lang="en-US">
              <a:latin typeface="Myriad Pro"/>
            </a:endParaRPr>
          </a:p>
        </p:txBody>
      </p:sp>
      <p:sp>
        <p:nvSpPr>
          <p:cNvPr id="28676" name="Title 1"/>
          <p:cNvSpPr txBox="1">
            <a:spLocks/>
          </p:cNvSpPr>
          <p:nvPr/>
        </p:nvSpPr>
        <p:spPr bwMode="auto">
          <a:xfrm>
            <a:off x="381000" y="304800"/>
            <a:ext cx="6324600" cy="838200"/>
          </a:xfrm>
          <a:prstGeom prst="rect">
            <a:avLst/>
          </a:prstGeom>
          <a:noFill/>
          <a:ln w="9525">
            <a:noFill/>
            <a:miter lim="800000"/>
            <a:headEnd/>
            <a:tailEnd/>
          </a:ln>
        </p:spPr>
        <p:txBody>
          <a:bodyPr anchor="ctr"/>
          <a:lstStyle/>
          <a:p>
            <a:r>
              <a:rPr lang="en-US" sz="2800" b="1" dirty="0">
                <a:solidFill>
                  <a:srgbClr val="45496B"/>
                </a:solidFill>
                <a:latin typeface="Calibri" pitchFamily="34" charset="0"/>
              </a:rPr>
              <a:t>Other Critical Success Factors</a:t>
            </a:r>
          </a:p>
        </p:txBody>
      </p:sp>
      <p:pic>
        <p:nvPicPr>
          <p:cNvPr id="28677" name="Picture 9" descr="fp process"/>
          <p:cNvPicPr>
            <a:picLocks noChangeAspect="1" noChangeArrowheads="1"/>
          </p:cNvPicPr>
          <p:nvPr/>
        </p:nvPicPr>
        <p:blipFill>
          <a:blip r:embed="rId4"/>
          <a:srcRect/>
          <a:stretch>
            <a:fillRect/>
          </a:stretch>
        </p:blipFill>
        <p:spPr bwMode="auto">
          <a:xfrm>
            <a:off x="4495800" y="1447800"/>
            <a:ext cx="4122738"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71600"/>
            <a:ext cx="8001000" cy="4754563"/>
          </a:xfrm>
        </p:spPr>
        <p:txBody>
          <a:bodyPr rtlCol="0">
            <a:normAutofit/>
          </a:bodyPr>
          <a:lstStyle/>
          <a:p>
            <a:pPr algn="ctr" fontAlgn="auto">
              <a:spcAft>
                <a:spcPts val="0"/>
              </a:spcAft>
              <a:defRPr/>
            </a:pPr>
            <a:endParaRPr lang="en-US" dirty="0" smtClean="0"/>
          </a:p>
          <a:p>
            <a:pPr algn="ctr" fontAlgn="auto">
              <a:spcAft>
                <a:spcPts val="0"/>
              </a:spcAft>
              <a:defRPr/>
            </a:pPr>
            <a:endParaRPr lang="en-US" dirty="0" smtClean="0"/>
          </a:p>
          <a:p>
            <a:pPr marL="0" indent="0" algn="ctr" fontAlgn="auto">
              <a:spcAft>
                <a:spcPts val="0"/>
              </a:spcAft>
              <a:defRPr/>
            </a:pPr>
            <a:r>
              <a:rPr lang="en-US" sz="9600" dirty="0" smtClean="0"/>
              <a:t>Virginia</a:t>
            </a:r>
          </a:p>
          <a:p>
            <a:pPr algn="ctr" fontAlgn="auto">
              <a:spcAft>
                <a:spcPts val="0"/>
              </a:spcAft>
              <a:defRPr/>
            </a:pPr>
            <a:endParaRPr lang="en-US" sz="4800" dirty="0"/>
          </a:p>
        </p:txBody>
      </p:sp>
      <p:sp>
        <p:nvSpPr>
          <p:cNvPr id="30722"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30723"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3B8BC0-5697-475A-BDEB-D83709DF4D66}" type="slidenum">
              <a:rPr lang="en-US">
                <a:latin typeface="Myriad Pro"/>
              </a:rPr>
              <a:pPr fontAlgn="base">
                <a:spcBef>
                  <a:spcPct val="0"/>
                </a:spcBef>
                <a:spcAft>
                  <a:spcPct val="0"/>
                </a:spcAft>
              </a:pPr>
              <a:t>12</a:t>
            </a:fld>
            <a:endParaRPr lang="en-US">
              <a:latin typeface="Myriad Pro"/>
            </a:endParaRPr>
          </a:p>
        </p:txBody>
      </p:sp>
      <p:sp>
        <p:nvSpPr>
          <p:cNvPr id="30724" name="Title 1"/>
          <p:cNvSpPr txBox="1">
            <a:spLocks/>
          </p:cNvSpPr>
          <p:nvPr/>
        </p:nvSpPr>
        <p:spPr bwMode="auto">
          <a:xfrm>
            <a:off x="381000" y="304800"/>
            <a:ext cx="6324600" cy="838200"/>
          </a:xfrm>
          <a:prstGeom prst="rect">
            <a:avLst/>
          </a:prstGeom>
          <a:noFill/>
          <a:ln w="9525">
            <a:noFill/>
            <a:miter lim="800000"/>
            <a:headEnd/>
            <a:tailEnd/>
          </a:ln>
        </p:spPr>
        <p:txBody>
          <a:bodyPr anchor="ctr"/>
          <a:lstStyle/>
          <a:p>
            <a:r>
              <a:rPr lang="en-US" sz="3000" b="1" dirty="0" smtClean="0">
                <a:solidFill>
                  <a:srgbClr val="45496B"/>
                </a:solidFill>
                <a:latin typeface="Calibri" pitchFamily="34" charset="0"/>
              </a:rPr>
              <a:t>Researcher Access to the SLDS</a:t>
            </a:r>
            <a:endParaRPr lang="en-US" sz="3000" b="1" dirty="0">
              <a:solidFill>
                <a:srgbClr val="45496B"/>
              </a:solidFill>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838200"/>
            <a:ext cx="8001000" cy="4754563"/>
          </a:xfrm>
        </p:spPr>
        <p:txBody>
          <a:bodyPr rtlCol="0">
            <a:normAutofit fontScale="92500"/>
          </a:bodyPr>
          <a:lstStyle/>
          <a:p>
            <a:pPr algn="ctr" fontAlgn="auto">
              <a:spcAft>
                <a:spcPts val="0"/>
              </a:spcAft>
              <a:defRPr/>
            </a:pPr>
            <a:endParaRPr lang="en-US" dirty="0" smtClean="0"/>
          </a:p>
          <a:p>
            <a:pPr algn="ctr" fontAlgn="auto">
              <a:spcAft>
                <a:spcPts val="0"/>
              </a:spcAft>
              <a:defRPr/>
            </a:pPr>
            <a:endParaRPr lang="en-US" dirty="0" smtClean="0"/>
          </a:p>
          <a:p>
            <a:pPr fontAlgn="auto">
              <a:spcAft>
                <a:spcPts val="0"/>
              </a:spcAft>
              <a:buFont typeface="Arial"/>
              <a:buChar char="•"/>
              <a:defRPr/>
            </a:pPr>
            <a:r>
              <a:rPr lang="en-US" sz="2800" b="0" dirty="0" smtClean="0">
                <a:solidFill>
                  <a:srgbClr val="000000"/>
                </a:solidFill>
              </a:rPr>
              <a:t>Non-sensitive data is published on the web with cell suppression</a:t>
            </a:r>
          </a:p>
          <a:p>
            <a:pPr fontAlgn="auto">
              <a:spcAft>
                <a:spcPts val="0"/>
              </a:spcAft>
              <a:buFont typeface="Arial"/>
              <a:buChar char="•"/>
              <a:defRPr/>
            </a:pPr>
            <a:r>
              <a:rPr lang="en-US" sz="2800" b="0" dirty="0" smtClean="0">
                <a:solidFill>
                  <a:srgbClr val="000000"/>
                </a:solidFill>
              </a:rPr>
              <a:t>Check out our data for researchers page</a:t>
            </a:r>
          </a:p>
          <a:p>
            <a:pPr lvl="1" fontAlgn="auto">
              <a:spcAft>
                <a:spcPts val="0"/>
              </a:spcAft>
              <a:buFont typeface="Arial" pitchFamily="34" charset="0"/>
              <a:buNone/>
              <a:defRPr/>
            </a:pPr>
            <a:r>
              <a:rPr lang="en-US" dirty="0" smtClean="0">
                <a:hlinkClick r:id="rId3"/>
              </a:rPr>
              <a:t>http://www.doe.virginia.gov/statistics_reports/research_data/index.shtml</a:t>
            </a:r>
            <a:endParaRPr lang="en-US" dirty="0" smtClean="0"/>
          </a:p>
          <a:p>
            <a:pPr fontAlgn="auto">
              <a:spcAft>
                <a:spcPts val="0"/>
              </a:spcAft>
              <a:buFont typeface="Arial"/>
              <a:buChar char="•"/>
              <a:defRPr/>
            </a:pPr>
            <a:r>
              <a:rPr lang="en-US" sz="2800" b="0" dirty="0" smtClean="0">
                <a:solidFill>
                  <a:srgbClr val="000000"/>
                </a:solidFill>
              </a:rPr>
              <a:t>“Service Request Tracking System”</a:t>
            </a:r>
          </a:p>
          <a:p>
            <a:pPr fontAlgn="auto">
              <a:spcAft>
                <a:spcPts val="0"/>
              </a:spcAft>
              <a:buFont typeface="Arial"/>
              <a:buChar char="•"/>
              <a:defRPr/>
            </a:pPr>
            <a:r>
              <a:rPr lang="en-US" sz="2800" b="0" dirty="0" smtClean="0">
                <a:solidFill>
                  <a:srgbClr val="000000"/>
                </a:solidFill>
              </a:rPr>
              <a:t>Ad hoc/FOIA requests are logged and tracked</a:t>
            </a:r>
          </a:p>
          <a:p>
            <a:pPr fontAlgn="auto">
              <a:spcAft>
                <a:spcPts val="0"/>
              </a:spcAft>
              <a:buFont typeface="Arial"/>
              <a:buChar char="•"/>
              <a:defRPr/>
            </a:pPr>
            <a:r>
              <a:rPr lang="en-US" sz="2800" b="0" dirty="0" smtClean="0">
                <a:solidFill>
                  <a:srgbClr val="000000"/>
                </a:solidFill>
              </a:rPr>
              <a:t>All requests must be approved by a director</a:t>
            </a:r>
          </a:p>
          <a:p>
            <a:pPr algn="ctr" fontAlgn="auto">
              <a:spcAft>
                <a:spcPts val="0"/>
              </a:spcAft>
              <a:defRPr/>
            </a:pPr>
            <a:endParaRPr lang="en-US" sz="4800" dirty="0"/>
          </a:p>
        </p:txBody>
      </p:sp>
      <p:sp>
        <p:nvSpPr>
          <p:cNvPr id="32770"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32771"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F19ACB-D66A-442A-83ED-C09983979C14}" type="slidenum">
              <a:rPr lang="en-US">
                <a:latin typeface="Myriad Pro"/>
              </a:rPr>
              <a:pPr fontAlgn="base">
                <a:spcBef>
                  <a:spcPct val="0"/>
                </a:spcBef>
                <a:spcAft>
                  <a:spcPct val="0"/>
                </a:spcAft>
              </a:pPr>
              <a:t>13</a:t>
            </a:fld>
            <a:endParaRPr lang="en-US">
              <a:latin typeface="Myriad Pro"/>
            </a:endParaRPr>
          </a:p>
        </p:txBody>
      </p:sp>
      <p:sp>
        <p:nvSpPr>
          <p:cNvPr id="32772" name="Title 1"/>
          <p:cNvSpPr txBox="1">
            <a:spLocks/>
          </p:cNvSpPr>
          <p:nvPr/>
        </p:nvSpPr>
        <p:spPr bwMode="auto">
          <a:xfrm>
            <a:off x="381000" y="304800"/>
            <a:ext cx="6324600" cy="838200"/>
          </a:xfrm>
          <a:prstGeom prst="rect">
            <a:avLst/>
          </a:prstGeom>
          <a:noFill/>
          <a:ln w="9525">
            <a:noFill/>
            <a:miter lim="800000"/>
            <a:headEnd/>
            <a:tailEnd/>
          </a:ln>
        </p:spPr>
        <p:txBody>
          <a:bodyPr anchor="ctr"/>
          <a:lstStyle/>
          <a:p>
            <a:r>
              <a:rPr lang="en-US" sz="3000" b="1" dirty="0">
                <a:solidFill>
                  <a:srgbClr val="45496B"/>
                </a:solidFill>
                <a:latin typeface="Calibri" pitchFamily="34" charset="0"/>
              </a:rPr>
              <a:t>Data Access Policy for</a:t>
            </a:r>
            <a:r>
              <a:rPr lang="en-US" sz="3000" b="1" dirty="0" smtClean="0">
                <a:solidFill>
                  <a:srgbClr val="45496B"/>
                </a:solidFill>
                <a:latin typeface="Calibri" pitchFamily="34" charset="0"/>
              </a:rPr>
              <a:t> </a:t>
            </a:r>
            <a:br>
              <a:rPr lang="en-US" sz="3000" b="1" dirty="0" smtClean="0">
                <a:solidFill>
                  <a:srgbClr val="45496B"/>
                </a:solidFill>
                <a:latin typeface="Calibri" pitchFamily="34" charset="0"/>
              </a:rPr>
            </a:br>
            <a:r>
              <a:rPr lang="en-US" sz="3000" b="1" dirty="0" smtClean="0">
                <a:solidFill>
                  <a:srgbClr val="45496B"/>
                </a:solidFill>
                <a:latin typeface="Calibri" pitchFamily="34" charset="0"/>
              </a:rPr>
              <a:t>Non</a:t>
            </a:r>
            <a:r>
              <a:rPr lang="en-US" sz="3000" b="1" dirty="0">
                <a:solidFill>
                  <a:srgbClr val="45496B"/>
                </a:solidFill>
                <a:latin typeface="Calibri" pitchFamily="34" charset="0"/>
              </a:rPr>
              <a:t>-Sensitive Data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43000"/>
            <a:ext cx="8001000" cy="4754563"/>
          </a:xfrm>
        </p:spPr>
        <p:txBody>
          <a:bodyPr rtlCol="0">
            <a:normAutofit/>
          </a:bodyPr>
          <a:lstStyle/>
          <a:p>
            <a:pPr algn="ctr" fontAlgn="auto">
              <a:spcAft>
                <a:spcPts val="0"/>
              </a:spcAft>
              <a:defRPr/>
            </a:pPr>
            <a:endParaRPr lang="en-US" dirty="0" smtClean="0"/>
          </a:p>
          <a:p>
            <a:pPr fontAlgn="auto">
              <a:spcAft>
                <a:spcPts val="0"/>
              </a:spcAft>
              <a:buFont typeface="Arial"/>
              <a:buChar char="•"/>
              <a:defRPr/>
            </a:pPr>
            <a:r>
              <a:rPr lang="en-US" sz="2800" b="0" dirty="0" smtClean="0">
                <a:solidFill>
                  <a:srgbClr val="000000"/>
                </a:solidFill>
              </a:rPr>
              <a:t>A contract must nearly always be in place</a:t>
            </a:r>
          </a:p>
          <a:p>
            <a:pPr fontAlgn="auto">
              <a:spcAft>
                <a:spcPts val="0"/>
              </a:spcAft>
              <a:buFont typeface="Arial"/>
              <a:buChar char="•"/>
              <a:defRPr/>
            </a:pPr>
            <a:r>
              <a:rPr lang="en-US" sz="2800" b="0" dirty="0" smtClean="0">
                <a:solidFill>
                  <a:srgbClr val="000000"/>
                </a:solidFill>
              </a:rPr>
              <a:t>A Restricted Use Data Agreement (RUDA) must be in place</a:t>
            </a:r>
          </a:p>
          <a:p>
            <a:pPr lvl="1" fontAlgn="auto">
              <a:spcAft>
                <a:spcPts val="0"/>
              </a:spcAft>
              <a:defRPr/>
            </a:pPr>
            <a:r>
              <a:rPr lang="en-US" sz="2000" dirty="0" smtClean="0">
                <a:solidFill>
                  <a:srgbClr val="000000"/>
                </a:solidFill>
              </a:rPr>
              <a:t>Specifies the data, data protection plan, data destruction plan</a:t>
            </a:r>
          </a:p>
          <a:p>
            <a:pPr lvl="1" fontAlgn="auto">
              <a:spcAft>
                <a:spcPts val="0"/>
              </a:spcAft>
              <a:defRPr/>
            </a:pPr>
            <a:r>
              <a:rPr lang="en-US" sz="2000" dirty="0" smtClean="0">
                <a:solidFill>
                  <a:srgbClr val="000000"/>
                </a:solidFill>
              </a:rPr>
              <a:t>Each individual accessing must sign a non-disclosure agreement</a:t>
            </a:r>
          </a:p>
          <a:p>
            <a:pPr fontAlgn="auto">
              <a:spcAft>
                <a:spcPts val="0"/>
              </a:spcAft>
              <a:buFont typeface="Arial"/>
              <a:buChar char="•"/>
              <a:defRPr/>
            </a:pPr>
            <a:r>
              <a:rPr lang="en-US" sz="2800" b="0" dirty="0" smtClean="0">
                <a:solidFill>
                  <a:srgbClr val="000000"/>
                </a:solidFill>
              </a:rPr>
              <a:t>If multiple agencies are involved, each must approve the RUDA</a:t>
            </a:r>
          </a:p>
          <a:p>
            <a:pPr fontAlgn="auto">
              <a:spcAft>
                <a:spcPts val="0"/>
              </a:spcAft>
              <a:buFont typeface="Arial"/>
              <a:buChar char="•"/>
              <a:defRPr/>
            </a:pPr>
            <a:r>
              <a:rPr lang="en-US" sz="2800" b="0" dirty="0" smtClean="0">
                <a:solidFill>
                  <a:srgbClr val="000000"/>
                </a:solidFill>
              </a:rPr>
              <a:t>This function is automated in VLDS</a:t>
            </a:r>
          </a:p>
          <a:p>
            <a:pPr marL="576263" lvl="1" indent="-342900" fontAlgn="auto">
              <a:spcAft>
                <a:spcPts val="0"/>
              </a:spcAft>
              <a:defRPr/>
            </a:pPr>
            <a:endParaRPr lang="en-US" sz="1800" dirty="0" smtClean="0">
              <a:ea typeface="Calibri"/>
              <a:cs typeface="Calibri"/>
            </a:endParaRPr>
          </a:p>
          <a:p>
            <a:pPr marL="0" lvl="1" indent="0" fontAlgn="auto">
              <a:spcAft>
                <a:spcPts val="0"/>
              </a:spcAft>
              <a:buFont typeface="Arial" pitchFamily="34" charset="0"/>
              <a:buNone/>
              <a:defRPr/>
            </a:pPr>
            <a:endParaRPr lang="en-US" sz="2100" b="1" dirty="0" smtClean="0"/>
          </a:p>
          <a:p>
            <a:pPr algn="ctr" fontAlgn="auto">
              <a:spcAft>
                <a:spcPts val="0"/>
              </a:spcAft>
              <a:defRPr/>
            </a:pPr>
            <a:endParaRPr lang="en-US" sz="4800" dirty="0"/>
          </a:p>
        </p:txBody>
      </p:sp>
      <p:sp>
        <p:nvSpPr>
          <p:cNvPr id="34818"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34819"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9718B5-981F-4FB0-A6DD-EC91F483D42B}" type="slidenum">
              <a:rPr lang="en-US">
                <a:latin typeface="Myriad Pro"/>
              </a:rPr>
              <a:pPr fontAlgn="base">
                <a:spcBef>
                  <a:spcPct val="0"/>
                </a:spcBef>
                <a:spcAft>
                  <a:spcPct val="0"/>
                </a:spcAft>
              </a:pPr>
              <a:t>14</a:t>
            </a:fld>
            <a:endParaRPr lang="en-US">
              <a:latin typeface="Myriad Pro"/>
            </a:endParaRPr>
          </a:p>
        </p:txBody>
      </p:sp>
      <p:sp>
        <p:nvSpPr>
          <p:cNvPr id="34820" name="Title 1"/>
          <p:cNvSpPr txBox="1">
            <a:spLocks/>
          </p:cNvSpPr>
          <p:nvPr/>
        </p:nvSpPr>
        <p:spPr bwMode="auto">
          <a:xfrm>
            <a:off x="381000" y="304800"/>
            <a:ext cx="6324600" cy="838200"/>
          </a:xfrm>
          <a:prstGeom prst="rect">
            <a:avLst/>
          </a:prstGeom>
          <a:noFill/>
          <a:ln w="9525">
            <a:noFill/>
            <a:miter lim="800000"/>
            <a:headEnd/>
            <a:tailEnd/>
          </a:ln>
        </p:spPr>
        <p:txBody>
          <a:bodyPr anchor="ctr"/>
          <a:lstStyle/>
          <a:p>
            <a:r>
              <a:rPr lang="en-US" sz="3000" b="1" dirty="0">
                <a:solidFill>
                  <a:srgbClr val="45496B"/>
                </a:solidFill>
                <a:latin typeface="Calibri" pitchFamily="34" charset="0"/>
              </a:rPr>
              <a:t>Data Access Policy for PII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43000"/>
            <a:ext cx="8001000" cy="5181600"/>
          </a:xfrm>
        </p:spPr>
        <p:txBody>
          <a:bodyPr rtlCol="0">
            <a:normAutofit fontScale="85000" lnSpcReduction="10000"/>
          </a:bodyPr>
          <a:lstStyle/>
          <a:p>
            <a:pPr algn="ctr" fontAlgn="auto">
              <a:spcAft>
                <a:spcPts val="0"/>
              </a:spcAft>
              <a:defRPr/>
            </a:pPr>
            <a:endParaRPr lang="en-US" sz="2824" dirty="0" smtClean="0"/>
          </a:p>
          <a:p>
            <a:pPr fontAlgn="auto">
              <a:spcAft>
                <a:spcPts val="0"/>
              </a:spcAft>
              <a:buFont typeface="Arial"/>
              <a:buChar char="•"/>
              <a:defRPr/>
            </a:pPr>
            <a:r>
              <a:rPr lang="en-US" sz="2824" b="0" dirty="0" smtClean="0">
                <a:solidFill>
                  <a:srgbClr val="000000"/>
                </a:solidFill>
              </a:rPr>
              <a:t>State law does not allow us to house multi-agency data in a single data store</a:t>
            </a:r>
          </a:p>
          <a:p>
            <a:pPr fontAlgn="auto">
              <a:spcAft>
                <a:spcPts val="0"/>
              </a:spcAft>
              <a:buFont typeface="Arial"/>
              <a:buChar char="•"/>
              <a:defRPr/>
            </a:pPr>
            <a:r>
              <a:rPr lang="en-US" sz="2824" b="0" dirty="0" smtClean="0">
                <a:solidFill>
                  <a:srgbClr val="000000"/>
                </a:solidFill>
              </a:rPr>
              <a:t>The data must be de-identified, merged by a third party, then de-identified again (double de-identification)</a:t>
            </a:r>
          </a:p>
          <a:p>
            <a:pPr fontAlgn="auto">
              <a:spcAft>
                <a:spcPts val="0"/>
              </a:spcAft>
              <a:buFont typeface="Arial"/>
              <a:buChar char="•"/>
              <a:defRPr/>
            </a:pPr>
            <a:r>
              <a:rPr lang="en-US" sz="2824" b="0" dirty="0" smtClean="0">
                <a:solidFill>
                  <a:srgbClr val="000000"/>
                </a:solidFill>
              </a:rPr>
              <a:t>The participating agencies (Data Governance Council) had to agree on:</a:t>
            </a:r>
          </a:p>
          <a:p>
            <a:pPr lvl="1" fontAlgn="auto">
              <a:spcAft>
                <a:spcPts val="0"/>
              </a:spcAft>
              <a:defRPr/>
            </a:pPr>
            <a:r>
              <a:rPr lang="en-US" sz="2118" dirty="0" smtClean="0">
                <a:solidFill>
                  <a:srgbClr val="000000"/>
                </a:solidFill>
              </a:rPr>
              <a:t>A research agenda</a:t>
            </a:r>
          </a:p>
          <a:p>
            <a:pPr lvl="1" fontAlgn="auto">
              <a:spcAft>
                <a:spcPts val="0"/>
              </a:spcAft>
              <a:defRPr/>
            </a:pPr>
            <a:r>
              <a:rPr lang="en-US" sz="2118" dirty="0" smtClean="0">
                <a:solidFill>
                  <a:srgbClr val="000000"/>
                </a:solidFill>
              </a:rPr>
              <a:t>The approvals needed for researchers to request data</a:t>
            </a:r>
          </a:p>
          <a:p>
            <a:pPr fontAlgn="auto">
              <a:spcAft>
                <a:spcPts val="0"/>
              </a:spcAft>
              <a:buFont typeface="Arial"/>
              <a:buChar char="•"/>
              <a:defRPr/>
            </a:pPr>
            <a:r>
              <a:rPr lang="en-US" sz="2595" b="0" dirty="0" smtClean="0">
                <a:solidFill>
                  <a:srgbClr val="000000"/>
                </a:solidFill>
              </a:rPr>
              <a:t>Data requests are made by the researcher through a portal</a:t>
            </a:r>
          </a:p>
          <a:p>
            <a:pPr fontAlgn="auto">
              <a:spcAft>
                <a:spcPts val="0"/>
              </a:spcAft>
              <a:buFont typeface="Arial"/>
              <a:buChar char="•"/>
              <a:defRPr/>
            </a:pPr>
            <a:r>
              <a:rPr lang="en-US" sz="2595" b="0" dirty="0" smtClean="0">
                <a:solidFill>
                  <a:srgbClr val="000000"/>
                </a:solidFill>
              </a:rPr>
              <a:t>Microsoft Dynamics CRM manages the workflow behind the scenes</a:t>
            </a:r>
          </a:p>
          <a:p>
            <a:pPr fontAlgn="auto">
              <a:spcAft>
                <a:spcPts val="0"/>
              </a:spcAft>
              <a:buFont typeface="Arial"/>
              <a:buChar char="•"/>
              <a:defRPr/>
            </a:pPr>
            <a:r>
              <a:rPr lang="en-US" sz="2595" b="0" dirty="0" smtClean="0">
                <a:solidFill>
                  <a:srgbClr val="000000"/>
                </a:solidFill>
              </a:rPr>
              <a:t>Research purpose must “fit” the research agenda</a:t>
            </a:r>
          </a:p>
          <a:p>
            <a:pPr fontAlgn="auto">
              <a:spcAft>
                <a:spcPts val="0"/>
              </a:spcAft>
              <a:buFont typeface="Arial"/>
              <a:buChar char="•"/>
              <a:defRPr/>
            </a:pPr>
            <a:r>
              <a:rPr lang="en-US" sz="2595" b="0" dirty="0" smtClean="0">
                <a:solidFill>
                  <a:srgbClr val="000000"/>
                </a:solidFill>
              </a:rPr>
              <a:t>All agencies whose data is being requested must approve</a:t>
            </a:r>
          </a:p>
          <a:p>
            <a:pPr marL="576263" lvl="1" indent="-342900" fontAlgn="auto">
              <a:spcAft>
                <a:spcPts val="0"/>
              </a:spcAft>
              <a:buFont typeface="Arial" pitchFamily="34" charset="0"/>
              <a:buNone/>
              <a:defRPr/>
            </a:pPr>
            <a:endParaRPr lang="en-US" sz="1800" dirty="0" smtClean="0">
              <a:solidFill>
                <a:srgbClr val="000000"/>
              </a:solidFill>
              <a:ea typeface="Calibri"/>
              <a:cs typeface="Calibri"/>
            </a:endParaRPr>
          </a:p>
          <a:p>
            <a:pPr marL="0" lvl="1" indent="0" fontAlgn="auto">
              <a:spcAft>
                <a:spcPts val="0"/>
              </a:spcAft>
              <a:buFont typeface="Arial" pitchFamily="34" charset="0"/>
              <a:buNone/>
              <a:defRPr/>
            </a:pPr>
            <a:endParaRPr lang="en-US" sz="2100" b="1" dirty="0" smtClean="0">
              <a:solidFill>
                <a:srgbClr val="000000"/>
              </a:solidFill>
            </a:endParaRPr>
          </a:p>
          <a:p>
            <a:pPr algn="ctr" fontAlgn="auto">
              <a:spcAft>
                <a:spcPts val="0"/>
              </a:spcAft>
              <a:defRPr/>
            </a:pPr>
            <a:endParaRPr lang="en-US" sz="4800" dirty="0">
              <a:solidFill>
                <a:srgbClr val="000000"/>
              </a:solidFill>
            </a:endParaRPr>
          </a:p>
        </p:txBody>
      </p:sp>
      <p:sp>
        <p:nvSpPr>
          <p:cNvPr id="36866"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36867"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F39105-7D93-4C37-A378-6D39D0F3926C}" type="slidenum">
              <a:rPr lang="en-US">
                <a:latin typeface="Myriad Pro"/>
              </a:rPr>
              <a:pPr fontAlgn="base">
                <a:spcBef>
                  <a:spcPct val="0"/>
                </a:spcBef>
                <a:spcAft>
                  <a:spcPct val="0"/>
                </a:spcAft>
              </a:pPr>
              <a:t>15</a:t>
            </a:fld>
            <a:endParaRPr lang="en-US">
              <a:latin typeface="Myriad Pro"/>
            </a:endParaRPr>
          </a:p>
        </p:txBody>
      </p:sp>
      <p:sp>
        <p:nvSpPr>
          <p:cNvPr id="36868" name="Title 1"/>
          <p:cNvSpPr txBox="1">
            <a:spLocks/>
          </p:cNvSpPr>
          <p:nvPr/>
        </p:nvSpPr>
        <p:spPr bwMode="auto">
          <a:xfrm>
            <a:off x="381000" y="304800"/>
            <a:ext cx="6324600" cy="838200"/>
          </a:xfrm>
          <a:prstGeom prst="rect">
            <a:avLst/>
          </a:prstGeom>
          <a:noFill/>
          <a:ln w="9525">
            <a:noFill/>
            <a:miter lim="800000"/>
            <a:headEnd/>
            <a:tailEnd/>
          </a:ln>
        </p:spPr>
        <p:txBody>
          <a:bodyPr anchor="ctr"/>
          <a:lstStyle/>
          <a:p>
            <a:r>
              <a:rPr lang="en-US" sz="3000" b="1" dirty="0">
                <a:solidFill>
                  <a:srgbClr val="45496B"/>
                </a:solidFill>
                <a:latin typeface="Calibri" pitchFamily="34" charset="0"/>
              </a:rPr>
              <a:t>The Federated Model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71600"/>
            <a:ext cx="8001000" cy="5334000"/>
          </a:xfrm>
        </p:spPr>
        <p:txBody>
          <a:bodyPr rtlCol="0">
            <a:normAutofit fontScale="25000" lnSpcReduction="20000"/>
          </a:bodyPr>
          <a:lstStyle/>
          <a:p>
            <a:pPr algn="ctr" fontAlgn="auto">
              <a:spcAft>
                <a:spcPts val="0"/>
              </a:spcAft>
              <a:buFont typeface="Arial"/>
              <a:buChar char="•"/>
              <a:defRPr/>
            </a:pPr>
            <a:endParaRPr lang="en-US" sz="9600" dirty="0" smtClean="0">
              <a:solidFill>
                <a:srgbClr val="000000"/>
              </a:solidFill>
            </a:endParaRPr>
          </a:p>
          <a:p>
            <a:pPr fontAlgn="auto">
              <a:spcAft>
                <a:spcPts val="0"/>
              </a:spcAft>
              <a:buFont typeface="Arial"/>
              <a:buChar char="•"/>
              <a:defRPr/>
            </a:pPr>
            <a:r>
              <a:rPr lang="en-US" sz="8800" b="0" dirty="0" smtClean="0">
                <a:solidFill>
                  <a:srgbClr val="000000"/>
                </a:solidFill>
              </a:rPr>
              <a:t>How can Virginia improve high school graduation rates while increasing students’ preparation for college and careers?</a:t>
            </a:r>
          </a:p>
          <a:p>
            <a:pPr fontAlgn="auto">
              <a:spcAft>
                <a:spcPts val="0"/>
              </a:spcAft>
              <a:buFont typeface="Arial"/>
              <a:buChar char="•"/>
              <a:defRPr/>
            </a:pPr>
            <a:endParaRPr lang="en-US" sz="8800" b="0" dirty="0" smtClean="0">
              <a:solidFill>
                <a:srgbClr val="000000"/>
              </a:solidFill>
            </a:endParaRPr>
          </a:p>
          <a:p>
            <a:pPr fontAlgn="auto">
              <a:spcAft>
                <a:spcPts val="0"/>
              </a:spcAft>
              <a:buFont typeface="Arial"/>
              <a:buChar char="•"/>
              <a:defRPr/>
            </a:pPr>
            <a:r>
              <a:rPr lang="en-US" sz="8800" b="0" dirty="0" smtClean="0">
                <a:solidFill>
                  <a:srgbClr val="000000"/>
                </a:solidFill>
              </a:rPr>
              <a:t>How can Virginia improve the preparation, recruitment, and retention of Virginia’s educational personnel, including their meaningful and ongoing professional development, especially in teacher shortage areas and in hard-to-staff schools?</a:t>
            </a:r>
          </a:p>
          <a:p>
            <a:pPr fontAlgn="auto">
              <a:spcAft>
                <a:spcPts val="0"/>
              </a:spcAft>
              <a:buFont typeface="Arial"/>
              <a:buChar char="•"/>
              <a:defRPr/>
            </a:pPr>
            <a:endParaRPr lang="en-US" sz="8800" b="0" dirty="0" smtClean="0">
              <a:solidFill>
                <a:srgbClr val="000000"/>
              </a:solidFill>
            </a:endParaRPr>
          </a:p>
          <a:p>
            <a:pPr fontAlgn="auto">
              <a:spcAft>
                <a:spcPts val="0"/>
              </a:spcAft>
              <a:buFont typeface="Arial"/>
              <a:buChar char="•"/>
              <a:defRPr/>
            </a:pPr>
            <a:r>
              <a:rPr lang="en-US" sz="8800" b="0" dirty="0" smtClean="0">
                <a:solidFill>
                  <a:srgbClr val="000000"/>
                </a:solidFill>
              </a:rPr>
              <a:t>How can Virginia improve performance of the public workforce system?</a:t>
            </a:r>
          </a:p>
          <a:p>
            <a:pPr fontAlgn="auto">
              <a:spcAft>
                <a:spcPts val="0"/>
              </a:spcAft>
              <a:buFont typeface="Arial"/>
              <a:buChar char="•"/>
              <a:defRPr/>
            </a:pPr>
            <a:endParaRPr lang="en-US" sz="8800" b="0" dirty="0" smtClean="0">
              <a:solidFill>
                <a:srgbClr val="000000"/>
              </a:solidFill>
            </a:endParaRPr>
          </a:p>
          <a:p>
            <a:pPr fontAlgn="auto">
              <a:spcAft>
                <a:spcPts val="0"/>
              </a:spcAft>
              <a:buFont typeface="Arial"/>
              <a:buChar char="•"/>
              <a:defRPr/>
            </a:pPr>
            <a:r>
              <a:rPr lang="en-US" sz="8800" b="0" dirty="0" smtClean="0">
                <a:solidFill>
                  <a:srgbClr val="000000"/>
                </a:solidFill>
              </a:rPr>
              <a:t>By what means can Virginia’s public workforce development system meet the needs of job seekers/workers and employers?</a:t>
            </a:r>
          </a:p>
          <a:p>
            <a:pPr marL="576263" lvl="1" indent="-342900" fontAlgn="auto">
              <a:spcAft>
                <a:spcPts val="0"/>
              </a:spcAft>
              <a:buFont typeface="Arial" pitchFamily="34" charset="0"/>
              <a:buNone/>
              <a:defRPr/>
            </a:pPr>
            <a:endParaRPr lang="en-US" sz="8800" dirty="0" smtClean="0">
              <a:ea typeface="Calibri"/>
              <a:cs typeface="Calibri"/>
            </a:endParaRPr>
          </a:p>
          <a:p>
            <a:pPr marL="0" lvl="1" indent="0" fontAlgn="auto">
              <a:spcAft>
                <a:spcPts val="0"/>
              </a:spcAft>
              <a:buFont typeface="Arial" pitchFamily="34" charset="0"/>
              <a:buNone/>
              <a:defRPr/>
            </a:pPr>
            <a:endParaRPr lang="en-US" sz="8800" b="1" dirty="0" smtClean="0"/>
          </a:p>
          <a:p>
            <a:pPr algn="ctr" fontAlgn="auto">
              <a:spcAft>
                <a:spcPts val="0"/>
              </a:spcAft>
              <a:defRPr/>
            </a:pPr>
            <a:endParaRPr lang="en-US" sz="8800" dirty="0"/>
          </a:p>
        </p:txBody>
      </p:sp>
      <p:sp>
        <p:nvSpPr>
          <p:cNvPr id="38914"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38915"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F1E875-5C84-436C-997D-7A775F2DF919}" type="slidenum">
              <a:rPr lang="en-US">
                <a:latin typeface="Myriad Pro"/>
              </a:rPr>
              <a:pPr fontAlgn="base">
                <a:spcBef>
                  <a:spcPct val="0"/>
                </a:spcBef>
                <a:spcAft>
                  <a:spcPct val="0"/>
                </a:spcAft>
              </a:pPr>
              <a:t>16</a:t>
            </a:fld>
            <a:endParaRPr lang="en-US">
              <a:latin typeface="Myriad Pro"/>
            </a:endParaRPr>
          </a:p>
        </p:txBody>
      </p:sp>
      <p:sp>
        <p:nvSpPr>
          <p:cNvPr id="38916" name="Title 1"/>
          <p:cNvSpPr txBox="1">
            <a:spLocks/>
          </p:cNvSpPr>
          <p:nvPr/>
        </p:nvSpPr>
        <p:spPr bwMode="auto">
          <a:xfrm>
            <a:off x="381000" y="304800"/>
            <a:ext cx="6324600" cy="838200"/>
          </a:xfrm>
          <a:prstGeom prst="rect">
            <a:avLst/>
          </a:prstGeom>
          <a:noFill/>
          <a:ln w="9525">
            <a:noFill/>
            <a:miter lim="800000"/>
            <a:headEnd/>
            <a:tailEnd/>
          </a:ln>
        </p:spPr>
        <p:txBody>
          <a:bodyPr anchor="ctr"/>
          <a:lstStyle/>
          <a:p>
            <a:r>
              <a:rPr lang="en-US" sz="3000" b="1" dirty="0">
                <a:solidFill>
                  <a:srgbClr val="45496B"/>
                </a:solidFill>
                <a:latin typeface="Calibri" pitchFamily="34" charset="0"/>
              </a:rPr>
              <a:t>The Initial Research Agenda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71600"/>
            <a:ext cx="8001000" cy="5334000"/>
          </a:xfrm>
        </p:spPr>
        <p:txBody>
          <a:bodyPr rtlCol="0">
            <a:normAutofit fontScale="32500" lnSpcReduction="20000"/>
          </a:bodyPr>
          <a:lstStyle/>
          <a:p>
            <a:pPr fontAlgn="auto">
              <a:spcAft>
                <a:spcPts val="0"/>
              </a:spcAft>
              <a:buFont typeface="Arial"/>
              <a:buChar char="•"/>
              <a:defRPr/>
            </a:pPr>
            <a:r>
              <a:rPr lang="en-US" sz="8615" b="0" dirty="0" smtClean="0">
                <a:solidFill>
                  <a:schemeClr val="tx1"/>
                </a:solidFill>
              </a:rPr>
              <a:t>Department of Education</a:t>
            </a:r>
          </a:p>
          <a:p>
            <a:pPr fontAlgn="auto">
              <a:spcAft>
                <a:spcPts val="0"/>
              </a:spcAft>
              <a:buFont typeface="Arial"/>
              <a:buChar char="•"/>
              <a:defRPr/>
            </a:pPr>
            <a:r>
              <a:rPr lang="en-US" sz="8615" b="0" dirty="0" smtClean="0">
                <a:solidFill>
                  <a:schemeClr val="tx1"/>
                </a:solidFill>
              </a:rPr>
              <a:t>State Council on Higher Education</a:t>
            </a:r>
          </a:p>
          <a:p>
            <a:pPr fontAlgn="auto">
              <a:spcAft>
                <a:spcPts val="0"/>
              </a:spcAft>
              <a:buFont typeface="Arial"/>
              <a:buChar char="•"/>
              <a:defRPr/>
            </a:pPr>
            <a:r>
              <a:rPr lang="en-US" sz="8615" b="0" dirty="0" smtClean="0">
                <a:solidFill>
                  <a:schemeClr val="tx1"/>
                </a:solidFill>
              </a:rPr>
              <a:t>Virginia Community College System (Workforce)</a:t>
            </a:r>
          </a:p>
          <a:p>
            <a:pPr fontAlgn="auto">
              <a:spcAft>
                <a:spcPts val="0"/>
              </a:spcAft>
              <a:buFont typeface="Arial"/>
              <a:buChar char="•"/>
              <a:defRPr/>
            </a:pPr>
            <a:r>
              <a:rPr lang="en-US" sz="8615" b="0" dirty="0" smtClean="0">
                <a:solidFill>
                  <a:schemeClr val="tx1"/>
                </a:solidFill>
              </a:rPr>
              <a:t>Virginia Employment Commission</a:t>
            </a:r>
          </a:p>
          <a:p>
            <a:pPr fontAlgn="auto">
              <a:spcAft>
                <a:spcPts val="0"/>
              </a:spcAft>
              <a:defRPr/>
            </a:pPr>
            <a:endParaRPr lang="en-US" sz="8615" b="0" dirty="0" smtClean="0">
              <a:solidFill>
                <a:schemeClr val="tx1"/>
              </a:solidFill>
            </a:endParaRPr>
          </a:p>
          <a:p>
            <a:pPr fontAlgn="auto">
              <a:spcAft>
                <a:spcPts val="0"/>
              </a:spcAft>
              <a:buClr>
                <a:schemeClr val="tx1">
                  <a:lumMod val="75000"/>
                  <a:lumOff val="25000"/>
                </a:schemeClr>
              </a:buClr>
              <a:defRPr/>
            </a:pPr>
            <a:r>
              <a:rPr lang="en-US" sz="8615" i="1" u="sng" dirty="0" smtClean="0">
                <a:solidFill>
                  <a:schemeClr val="tx1"/>
                </a:solidFill>
                <a:cs typeface="Arial" pitchFamily="34" charset="0"/>
              </a:rPr>
              <a:t>Coming on board in 2014</a:t>
            </a:r>
          </a:p>
          <a:p>
            <a:pPr fontAlgn="auto">
              <a:spcAft>
                <a:spcPts val="0"/>
              </a:spcAft>
              <a:buFont typeface="Arial"/>
              <a:buChar char="•"/>
              <a:defRPr/>
            </a:pPr>
            <a:r>
              <a:rPr lang="en-US" sz="8615" b="0" i="1" dirty="0" smtClean="0">
                <a:solidFill>
                  <a:schemeClr val="tx1"/>
                </a:solidFill>
              </a:rPr>
              <a:t>Department of Social Services (DSS) </a:t>
            </a:r>
          </a:p>
          <a:p>
            <a:pPr fontAlgn="auto">
              <a:spcAft>
                <a:spcPts val="0"/>
              </a:spcAft>
              <a:buFont typeface="Arial"/>
              <a:buChar char="•"/>
              <a:defRPr/>
            </a:pPr>
            <a:r>
              <a:rPr lang="en-US" sz="8615" b="0" i="1" dirty="0" smtClean="0">
                <a:solidFill>
                  <a:schemeClr val="tx1"/>
                </a:solidFill>
              </a:rPr>
              <a:t>Department of Aging and Rehabilitative Services (DARS)</a:t>
            </a:r>
          </a:p>
          <a:p>
            <a:pPr fontAlgn="auto">
              <a:spcAft>
                <a:spcPts val="0"/>
              </a:spcAft>
              <a:buFont typeface="Arial"/>
              <a:buChar char="•"/>
              <a:defRPr/>
            </a:pPr>
            <a:r>
              <a:rPr lang="en-US" sz="8615" b="0" i="1" dirty="0" smtClean="0">
                <a:solidFill>
                  <a:schemeClr val="tx1"/>
                </a:solidFill>
              </a:rPr>
              <a:t>Department of Labor and Industry (DOLI)</a:t>
            </a:r>
          </a:p>
          <a:p>
            <a:pPr fontAlgn="auto">
              <a:spcAft>
                <a:spcPts val="0"/>
              </a:spcAft>
              <a:buFont typeface="Arial"/>
              <a:buChar char="•"/>
              <a:defRPr/>
            </a:pPr>
            <a:r>
              <a:rPr lang="en-US" sz="8615" b="0" i="1" dirty="0" smtClean="0">
                <a:solidFill>
                  <a:schemeClr val="tx1"/>
                </a:solidFill>
              </a:rPr>
              <a:t>Early Childhood Data</a:t>
            </a:r>
            <a:endParaRPr lang="en-US" sz="8615" dirty="0" smtClean="0">
              <a:solidFill>
                <a:schemeClr val="tx1"/>
              </a:solidFill>
              <a:ea typeface="Calibri"/>
              <a:cs typeface="Calibri"/>
            </a:endParaRPr>
          </a:p>
          <a:p>
            <a:pPr marL="0" lvl="1" indent="0" fontAlgn="auto">
              <a:spcAft>
                <a:spcPts val="0"/>
              </a:spcAft>
              <a:buFont typeface="Arial" pitchFamily="34" charset="0"/>
              <a:buNone/>
              <a:defRPr/>
            </a:pPr>
            <a:endParaRPr lang="en-US" sz="8800" b="1" dirty="0" smtClean="0"/>
          </a:p>
          <a:p>
            <a:pPr algn="ctr" fontAlgn="auto">
              <a:spcAft>
                <a:spcPts val="0"/>
              </a:spcAft>
              <a:defRPr/>
            </a:pPr>
            <a:endParaRPr lang="en-US" sz="8800" dirty="0"/>
          </a:p>
        </p:txBody>
      </p:sp>
      <p:sp>
        <p:nvSpPr>
          <p:cNvPr id="40962"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40963"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F20FFA-3E32-49D9-9A86-CCC9217D9BB3}" type="slidenum">
              <a:rPr lang="en-US">
                <a:latin typeface="Myriad Pro"/>
              </a:rPr>
              <a:pPr fontAlgn="base">
                <a:spcBef>
                  <a:spcPct val="0"/>
                </a:spcBef>
                <a:spcAft>
                  <a:spcPct val="0"/>
                </a:spcAft>
              </a:pPr>
              <a:t>17</a:t>
            </a:fld>
            <a:endParaRPr lang="en-US">
              <a:latin typeface="Myriad Pro"/>
            </a:endParaRPr>
          </a:p>
        </p:txBody>
      </p:sp>
      <p:sp>
        <p:nvSpPr>
          <p:cNvPr id="40964" name="Title 1"/>
          <p:cNvSpPr txBox="1">
            <a:spLocks/>
          </p:cNvSpPr>
          <p:nvPr/>
        </p:nvSpPr>
        <p:spPr bwMode="auto">
          <a:xfrm>
            <a:off x="381000" y="304800"/>
            <a:ext cx="6324600" cy="838200"/>
          </a:xfrm>
          <a:prstGeom prst="rect">
            <a:avLst/>
          </a:prstGeom>
          <a:noFill/>
          <a:ln w="9525">
            <a:noFill/>
            <a:miter lim="800000"/>
            <a:headEnd/>
            <a:tailEnd/>
          </a:ln>
        </p:spPr>
        <p:txBody>
          <a:bodyPr anchor="ctr"/>
          <a:lstStyle/>
          <a:p>
            <a:r>
              <a:rPr lang="en-US" sz="3000" b="1" dirty="0">
                <a:solidFill>
                  <a:srgbClr val="45496B"/>
                </a:solidFill>
                <a:latin typeface="Calibri" pitchFamily="34" charset="0"/>
              </a:rPr>
              <a:t>Current Participating Agencies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4" name="Content Placeholder 1"/>
          <p:cNvSpPr>
            <a:spLocks noGrp="1"/>
          </p:cNvSpPr>
          <p:nvPr>
            <p:ph idx="1"/>
          </p:nvPr>
        </p:nvSpPr>
        <p:spPr>
          <a:xfrm>
            <a:off x="609600" y="1371600"/>
            <a:ext cx="8001000" cy="5334000"/>
          </a:xfrm>
        </p:spPr>
        <p:txBody>
          <a:bodyPr/>
          <a:lstStyle/>
          <a:p>
            <a:pPr marL="0" lvl="1" indent="0">
              <a:buFont typeface="Arial" charset="0"/>
              <a:buNone/>
            </a:pPr>
            <a:endParaRPr lang="en-US" sz="8800" b="1" smtClean="0"/>
          </a:p>
          <a:p>
            <a:pPr algn="ctr"/>
            <a:endParaRPr lang="en-US" sz="8800" smtClean="0"/>
          </a:p>
        </p:txBody>
      </p:sp>
      <p:sp>
        <p:nvSpPr>
          <p:cNvPr id="81925"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81926"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5C87F2-E24A-47A8-8532-B283DB062546}" type="slidenum">
              <a:rPr lang="en-US">
                <a:latin typeface="Myriad Pro"/>
              </a:rPr>
              <a:pPr fontAlgn="base">
                <a:spcBef>
                  <a:spcPct val="0"/>
                </a:spcBef>
                <a:spcAft>
                  <a:spcPct val="0"/>
                </a:spcAft>
              </a:pPr>
              <a:t>18</a:t>
            </a:fld>
            <a:endParaRPr lang="en-US">
              <a:latin typeface="Myriad Pro"/>
            </a:endParaRPr>
          </a:p>
        </p:txBody>
      </p:sp>
      <p:sp>
        <p:nvSpPr>
          <p:cNvPr id="81927" name="Title 1"/>
          <p:cNvSpPr txBox="1">
            <a:spLocks/>
          </p:cNvSpPr>
          <p:nvPr/>
        </p:nvSpPr>
        <p:spPr bwMode="auto">
          <a:xfrm>
            <a:off x="381000" y="304800"/>
            <a:ext cx="6324600" cy="838200"/>
          </a:xfrm>
          <a:prstGeom prst="rect">
            <a:avLst/>
          </a:prstGeom>
          <a:noFill/>
          <a:ln w="9525">
            <a:noFill/>
            <a:miter lim="800000"/>
            <a:headEnd/>
            <a:tailEnd/>
          </a:ln>
        </p:spPr>
        <p:txBody>
          <a:bodyPr anchor="ctr"/>
          <a:lstStyle/>
          <a:p>
            <a:r>
              <a:rPr lang="en-US" sz="3000" b="1" dirty="0">
                <a:solidFill>
                  <a:srgbClr val="45496B"/>
                </a:solidFill>
                <a:latin typeface="Calibri" pitchFamily="34" charset="0"/>
              </a:rPr>
              <a:t>Process Steps</a:t>
            </a:r>
          </a:p>
        </p:txBody>
      </p:sp>
      <p:graphicFrame>
        <p:nvGraphicFramePr>
          <p:cNvPr id="81923" name="Object 3"/>
          <p:cNvGraphicFramePr>
            <a:graphicFrameLocks noChangeAspect="1"/>
          </p:cNvGraphicFramePr>
          <p:nvPr>
            <p:custDataLst>
              <p:tags r:id="rId2"/>
            </p:custDataLst>
          </p:nvPr>
        </p:nvGraphicFramePr>
        <p:xfrm>
          <a:off x="381000" y="1295400"/>
          <a:ext cx="8458200" cy="5029200"/>
        </p:xfrm>
        <a:graphic>
          <a:graphicData uri="http://schemas.openxmlformats.org/presentationml/2006/ole">
            <p:oleObj spid="_x0000_s81924" name="Visio" r:id="rId5" imgW="10528300" imgH="5981700" progId="">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2" name="Content Placeholder 1"/>
          <p:cNvSpPr>
            <a:spLocks noGrp="1"/>
          </p:cNvSpPr>
          <p:nvPr>
            <p:ph idx="1"/>
          </p:nvPr>
        </p:nvSpPr>
        <p:spPr>
          <a:xfrm>
            <a:off x="609600" y="1371600"/>
            <a:ext cx="8001000" cy="5334000"/>
          </a:xfrm>
        </p:spPr>
        <p:txBody>
          <a:bodyPr/>
          <a:lstStyle/>
          <a:p>
            <a:pPr marL="0" lvl="1" indent="0">
              <a:buFont typeface="Arial" charset="0"/>
              <a:buNone/>
            </a:pPr>
            <a:endParaRPr lang="en-US" sz="8800" b="1" smtClean="0"/>
          </a:p>
          <a:p>
            <a:pPr algn="ctr"/>
            <a:endParaRPr lang="en-US" sz="8800" smtClean="0"/>
          </a:p>
        </p:txBody>
      </p:sp>
      <p:sp>
        <p:nvSpPr>
          <p:cNvPr id="83973"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83974"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1F51FA-5E0F-4432-8853-AA005D256119}" type="slidenum">
              <a:rPr lang="en-US">
                <a:latin typeface="Myriad Pro"/>
              </a:rPr>
              <a:pPr fontAlgn="base">
                <a:spcBef>
                  <a:spcPct val="0"/>
                </a:spcBef>
                <a:spcAft>
                  <a:spcPct val="0"/>
                </a:spcAft>
              </a:pPr>
              <a:t>19</a:t>
            </a:fld>
            <a:endParaRPr lang="en-US">
              <a:latin typeface="Myriad Pro"/>
            </a:endParaRPr>
          </a:p>
        </p:txBody>
      </p:sp>
      <p:sp>
        <p:nvSpPr>
          <p:cNvPr id="83975" name="Title 1"/>
          <p:cNvSpPr txBox="1">
            <a:spLocks/>
          </p:cNvSpPr>
          <p:nvPr/>
        </p:nvSpPr>
        <p:spPr bwMode="auto">
          <a:xfrm>
            <a:off x="381000" y="304800"/>
            <a:ext cx="6324600" cy="838200"/>
          </a:xfrm>
          <a:prstGeom prst="rect">
            <a:avLst/>
          </a:prstGeom>
          <a:noFill/>
          <a:ln w="9525">
            <a:noFill/>
            <a:miter lim="800000"/>
            <a:headEnd/>
            <a:tailEnd/>
          </a:ln>
        </p:spPr>
        <p:txBody>
          <a:bodyPr anchor="ctr"/>
          <a:lstStyle/>
          <a:p>
            <a:pPr algn="ctr"/>
            <a:r>
              <a:rPr lang="en-US" sz="3000" b="1">
                <a:solidFill>
                  <a:srgbClr val="45496B"/>
                </a:solidFill>
                <a:latin typeface="Calibri" pitchFamily="34" charset="0"/>
              </a:rPr>
              <a:t>Process Steps</a:t>
            </a:r>
          </a:p>
        </p:txBody>
      </p:sp>
      <p:graphicFrame>
        <p:nvGraphicFramePr>
          <p:cNvPr id="83971" name="Object 3"/>
          <p:cNvGraphicFramePr>
            <a:graphicFrameLocks noChangeAspect="1"/>
          </p:cNvGraphicFramePr>
          <p:nvPr>
            <p:custDataLst>
              <p:tags r:id="rId2"/>
            </p:custDataLst>
          </p:nvPr>
        </p:nvGraphicFramePr>
        <p:xfrm>
          <a:off x="381000" y="1295400"/>
          <a:ext cx="8458200" cy="5029200"/>
        </p:xfrm>
        <a:graphic>
          <a:graphicData uri="http://schemas.openxmlformats.org/presentationml/2006/ole">
            <p:oleObj spid="_x0000_s83972" name="Visio" r:id="rId5" imgW="10528300" imgH="5981700" progId="">
              <p:embed/>
            </p:oleObj>
          </a:graphicData>
        </a:graphic>
      </p:graphicFrame>
      <p:pic>
        <p:nvPicPr>
          <p:cNvPr id="83976" name="Picture 2"/>
          <p:cNvPicPr>
            <a:picLocks noChangeAspect="1" noChangeArrowheads="1"/>
          </p:cNvPicPr>
          <p:nvPr/>
        </p:nvPicPr>
        <p:blipFill>
          <a:blip r:embed="rId6"/>
          <a:srcRect/>
          <a:stretch>
            <a:fillRect/>
          </a:stretch>
        </p:blipFill>
        <p:spPr bwMode="auto">
          <a:xfrm>
            <a:off x="0" y="11113"/>
            <a:ext cx="9144000" cy="685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36688"/>
            <a:ext cx="7924800" cy="4800600"/>
          </a:xfrm>
        </p:spPr>
        <p:txBody>
          <a:bodyPr rtlCol="0">
            <a:noAutofit/>
          </a:bodyPr>
          <a:lstStyle/>
          <a:p>
            <a:pPr fontAlgn="auto">
              <a:lnSpc>
                <a:spcPct val="115000"/>
              </a:lnSpc>
              <a:spcBef>
                <a:spcPts val="0"/>
              </a:spcBef>
              <a:spcAft>
                <a:spcPts val="0"/>
              </a:spcAft>
              <a:defRPr/>
            </a:pPr>
            <a:r>
              <a:rPr lang="en-US" sz="2400" dirty="0" smtClean="0">
                <a:ea typeface="Calibri"/>
                <a:cs typeface="Calibri"/>
              </a:rPr>
              <a:t>Panelists</a:t>
            </a:r>
          </a:p>
          <a:p>
            <a:pPr marL="573088" fontAlgn="auto">
              <a:lnSpc>
                <a:spcPct val="115000"/>
              </a:lnSpc>
              <a:spcBef>
                <a:spcPts val="0"/>
              </a:spcBef>
              <a:spcAft>
                <a:spcPts val="0"/>
              </a:spcAft>
              <a:buClr>
                <a:srgbClr val="45496B"/>
              </a:buClr>
              <a:buSzPct val="115000"/>
              <a:buFont typeface="Arial" panose="020B0604020202020204" pitchFamily="34" charset="0"/>
              <a:buChar char="•"/>
              <a:defRPr/>
            </a:pPr>
            <a:r>
              <a:rPr lang="en-US" sz="1800" b="0" dirty="0" smtClean="0">
                <a:solidFill>
                  <a:srgbClr val="000000"/>
                </a:solidFill>
                <a:ea typeface="Calibri"/>
                <a:cs typeface="Calibri"/>
              </a:rPr>
              <a:t>Kansas: Kathy </a:t>
            </a:r>
            <a:r>
              <a:rPr lang="en-US" sz="1800" b="0" dirty="0" err="1" smtClean="0">
                <a:solidFill>
                  <a:srgbClr val="000000"/>
                </a:solidFill>
                <a:ea typeface="Calibri"/>
                <a:cs typeface="Calibri"/>
              </a:rPr>
              <a:t>Gosa</a:t>
            </a:r>
            <a:endParaRPr lang="en-US" sz="1800" b="0" dirty="0" smtClean="0">
              <a:solidFill>
                <a:srgbClr val="000000"/>
              </a:solidFill>
              <a:ea typeface="Calibri"/>
              <a:cs typeface="Calibri"/>
            </a:endParaRPr>
          </a:p>
          <a:p>
            <a:pPr marL="573088" fontAlgn="auto">
              <a:lnSpc>
                <a:spcPct val="115000"/>
              </a:lnSpc>
              <a:spcBef>
                <a:spcPts val="0"/>
              </a:spcBef>
              <a:spcAft>
                <a:spcPts val="0"/>
              </a:spcAft>
              <a:buClr>
                <a:srgbClr val="45496B"/>
              </a:buClr>
              <a:buSzPct val="115000"/>
              <a:buFont typeface="Arial" panose="020B0604020202020204" pitchFamily="34" charset="0"/>
              <a:buChar char="•"/>
              <a:defRPr/>
            </a:pPr>
            <a:r>
              <a:rPr lang="en-US" sz="1800" b="0" dirty="0" smtClean="0">
                <a:solidFill>
                  <a:srgbClr val="000000"/>
                </a:solidFill>
                <a:ea typeface="Calibri"/>
                <a:cs typeface="Calibri"/>
              </a:rPr>
              <a:t>Virginia: Bethann Canada</a:t>
            </a:r>
          </a:p>
          <a:p>
            <a:pPr marL="573088" fontAlgn="auto">
              <a:lnSpc>
                <a:spcPct val="115000"/>
              </a:lnSpc>
              <a:spcBef>
                <a:spcPts val="0"/>
              </a:spcBef>
              <a:spcAft>
                <a:spcPts val="0"/>
              </a:spcAft>
              <a:buClr>
                <a:srgbClr val="45496B"/>
              </a:buClr>
              <a:buSzPct val="115000"/>
              <a:buFont typeface="Arial" panose="020B0604020202020204" pitchFamily="34" charset="0"/>
              <a:buChar char="•"/>
              <a:defRPr/>
            </a:pPr>
            <a:r>
              <a:rPr lang="en-US" sz="1800" b="0" dirty="0" smtClean="0">
                <a:solidFill>
                  <a:srgbClr val="000000"/>
                </a:solidFill>
                <a:ea typeface="Calibri"/>
                <a:cs typeface="Calibri"/>
              </a:rPr>
              <a:t>Kentucky: Charles McGrew, Kate Akers</a:t>
            </a:r>
          </a:p>
          <a:p>
            <a:pPr fontAlgn="auto">
              <a:lnSpc>
                <a:spcPct val="115000"/>
              </a:lnSpc>
              <a:spcBef>
                <a:spcPts val="0"/>
              </a:spcBef>
              <a:spcAft>
                <a:spcPts val="0"/>
              </a:spcAft>
              <a:defRPr/>
            </a:pPr>
            <a:endParaRPr lang="en-US" sz="1800" dirty="0">
              <a:solidFill>
                <a:srgbClr val="000000"/>
              </a:solidFill>
              <a:ea typeface="Calibri"/>
              <a:cs typeface="Calibri"/>
            </a:endParaRPr>
          </a:p>
          <a:p>
            <a:pPr fontAlgn="auto">
              <a:lnSpc>
                <a:spcPct val="115000"/>
              </a:lnSpc>
              <a:spcBef>
                <a:spcPts val="0"/>
              </a:spcBef>
              <a:spcAft>
                <a:spcPts val="0"/>
              </a:spcAft>
              <a:defRPr/>
            </a:pPr>
            <a:r>
              <a:rPr lang="en-US" sz="2400" dirty="0">
                <a:ea typeface="Calibri"/>
                <a:cs typeface="Calibri"/>
              </a:rPr>
              <a:t>Facilitator</a:t>
            </a:r>
            <a:endParaRPr lang="en-US" sz="2400" dirty="0" smtClean="0">
              <a:ea typeface="Calibri"/>
              <a:cs typeface="Calibri"/>
            </a:endParaRPr>
          </a:p>
          <a:p>
            <a:pPr marL="576263" indent="-347663" fontAlgn="auto">
              <a:lnSpc>
                <a:spcPct val="115000"/>
              </a:lnSpc>
              <a:spcBef>
                <a:spcPts val="0"/>
              </a:spcBef>
              <a:spcAft>
                <a:spcPts val="0"/>
              </a:spcAft>
              <a:buClr>
                <a:srgbClr val="45496B"/>
              </a:buClr>
              <a:buSzPct val="130000"/>
              <a:buFont typeface="Arial" panose="020B0604020202020204" pitchFamily="34" charset="0"/>
              <a:buChar char="•"/>
              <a:defRPr/>
            </a:pPr>
            <a:r>
              <a:rPr lang="en-US" sz="1800" b="0" dirty="0" smtClean="0">
                <a:solidFill>
                  <a:srgbClr val="000000"/>
                </a:solidFill>
                <a:ea typeface="Calibri"/>
                <a:cs typeface="Calibri"/>
              </a:rPr>
              <a:t>Keith Brown, </a:t>
            </a:r>
            <a:r>
              <a:rPr lang="en-US" sz="1800" b="0" dirty="0">
                <a:solidFill>
                  <a:srgbClr val="000000"/>
                </a:solidFill>
                <a:ea typeface="Calibri"/>
                <a:cs typeface="Calibri"/>
              </a:rPr>
              <a:t>State Support Team </a:t>
            </a:r>
          </a:p>
          <a:p>
            <a:pPr marL="568325" indent="-223838" fontAlgn="auto">
              <a:lnSpc>
                <a:spcPct val="115000"/>
              </a:lnSpc>
              <a:spcBef>
                <a:spcPts val="0"/>
              </a:spcBef>
              <a:spcAft>
                <a:spcPts val="0"/>
              </a:spcAft>
              <a:buClr>
                <a:srgbClr val="45496B"/>
              </a:buClr>
              <a:buSzPct val="130000"/>
              <a:defRPr/>
            </a:pPr>
            <a:endParaRPr lang="en-US" sz="1800" b="0" dirty="0">
              <a:solidFill>
                <a:srgbClr val="000000"/>
              </a:solidFill>
              <a:ea typeface="Calibri" pitchFamily="34" charset="0"/>
              <a:cs typeface="Calibri"/>
            </a:endParaRPr>
          </a:p>
          <a:p>
            <a:pPr marL="0" indent="1588" fontAlgn="auto">
              <a:lnSpc>
                <a:spcPct val="115000"/>
              </a:lnSpc>
              <a:spcBef>
                <a:spcPts val="0"/>
              </a:spcBef>
              <a:spcAft>
                <a:spcPts val="0"/>
              </a:spcAft>
              <a:buClr>
                <a:srgbClr val="45496B"/>
              </a:buClr>
              <a:buSzPct val="130000"/>
              <a:defRPr/>
            </a:pPr>
            <a:r>
              <a:rPr lang="en-US" sz="2400" dirty="0">
                <a:ea typeface="Calibri"/>
                <a:cs typeface="Calibri"/>
              </a:rPr>
              <a:t>Topics</a:t>
            </a:r>
            <a:endParaRPr lang="en-US" sz="2400" dirty="0" smtClean="0">
              <a:ea typeface="Calibri"/>
              <a:cs typeface="Calibri"/>
            </a:endParaRPr>
          </a:p>
          <a:p>
            <a:pPr marL="571500" fontAlgn="auto">
              <a:lnSpc>
                <a:spcPct val="115000"/>
              </a:lnSpc>
              <a:spcBef>
                <a:spcPts val="0"/>
              </a:spcBef>
              <a:spcAft>
                <a:spcPts val="0"/>
              </a:spcAft>
              <a:buClr>
                <a:srgbClr val="45496B"/>
              </a:buClr>
              <a:buSzPct val="130000"/>
              <a:buFont typeface="Arial" pitchFamily="34" charset="0"/>
              <a:buChar char="•"/>
              <a:defRPr/>
            </a:pPr>
            <a:r>
              <a:rPr lang="en-US" sz="1800" b="0" dirty="0" smtClean="0">
                <a:solidFill>
                  <a:schemeClr val="tx1"/>
                </a:solidFill>
                <a:ea typeface="Calibri" pitchFamily="34" charset="0"/>
                <a:cs typeface="Calibri" pitchFamily="34" charset="0"/>
              </a:rPr>
              <a:t>Data access policies</a:t>
            </a:r>
          </a:p>
          <a:p>
            <a:pPr marL="571500" fontAlgn="auto">
              <a:lnSpc>
                <a:spcPct val="115000"/>
              </a:lnSpc>
              <a:spcBef>
                <a:spcPts val="0"/>
              </a:spcBef>
              <a:spcAft>
                <a:spcPts val="0"/>
              </a:spcAft>
              <a:buClr>
                <a:srgbClr val="45496B"/>
              </a:buClr>
              <a:buSzPct val="130000"/>
              <a:buFont typeface="Arial" pitchFamily="34" charset="0"/>
              <a:buChar char="•"/>
              <a:defRPr/>
            </a:pPr>
            <a:r>
              <a:rPr lang="en-US" sz="1800" b="0" dirty="0" smtClean="0">
                <a:solidFill>
                  <a:schemeClr val="tx1"/>
                </a:solidFill>
                <a:ea typeface="Calibri" pitchFamily="34" charset="0"/>
                <a:cs typeface="Calibri" pitchFamily="34" charset="0"/>
              </a:rPr>
              <a:t>Restrictions on use of data</a:t>
            </a:r>
          </a:p>
          <a:p>
            <a:pPr marL="571500" fontAlgn="auto">
              <a:lnSpc>
                <a:spcPct val="115000"/>
              </a:lnSpc>
              <a:spcBef>
                <a:spcPts val="0"/>
              </a:spcBef>
              <a:spcAft>
                <a:spcPts val="0"/>
              </a:spcAft>
              <a:buClr>
                <a:srgbClr val="45496B"/>
              </a:buClr>
              <a:buSzPct val="130000"/>
              <a:buFont typeface="Arial" pitchFamily="34" charset="0"/>
              <a:buChar char="•"/>
              <a:defRPr/>
            </a:pPr>
            <a:r>
              <a:rPr lang="en-US" sz="1800" b="0" dirty="0" smtClean="0">
                <a:solidFill>
                  <a:schemeClr val="tx1"/>
                </a:solidFill>
              </a:rPr>
              <a:t>Responsibility for approval/review of data requests</a:t>
            </a:r>
          </a:p>
          <a:p>
            <a:pPr marL="571500" fontAlgn="auto">
              <a:lnSpc>
                <a:spcPct val="115000"/>
              </a:lnSpc>
              <a:spcBef>
                <a:spcPts val="0"/>
              </a:spcBef>
              <a:spcAft>
                <a:spcPts val="0"/>
              </a:spcAft>
              <a:buClr>
                <a:srgbClr val="45496B"/>
              </a:buClr>
              <a:buSzPct val="130000"/>
              <a:buFont typeface="Arial" pitchFamily="34" charset="0"/>
              <a:buChar char="•"/>
              <a:defRPr/>
            </a:pPr>
            <a:r>
              <a:rPr lang="en-US" sz="1800" b="0" dirty="0" smtClean="0">
                <a:solidFill>
                  <a:schemeClr val="tx1"/>
                </a:solidFill>
                <a:ea typeface="Calibri" pitchFamily="34" charset="0"/>
                <a:cs typeface="Calibri" pitchFamily="34" charset="0"/>
              </a:rPr>
              <a:t>Levels of data access</a:t>
            </a:r>
          </a:p>
          <a:p>
            <a:pPr marL="571500" fontAlgn="auto">
              <a:lnSpc>
                <a:spcPct val="115000"/>
              </a:lnSpc>
              <a:spcBef>
                <a:spcPts val="0"/>
              </a:spcBef>
              <a:spcAft>
                <a:spcPts val="0"/>
              </a:spcAft>
              <a:buClr>
                <a:srgbClr val="45496B"/>
              </a:buClr>
              <a:buSzPct val="130000"/>
              <a:buFont typeface="Arial" pitchFamily="34" charset="0"/>
              <a:buChar char="•"/>
              <a:defRPr/>
            </a:pPr>
            <a:r>
              <a:rPr lang="en-US" sz="1800" b="0" dirty="0" smtClean="0">
                <a:solidFill>
                  <a:schemeClr val="tx1"/>
                </a:solidFill>
                <a:ea typeface="Calibri" pitchFamily="34" charset="0"/>
                <a:cs typeface="Calibri" pitchFamily="34" charset="0"/>
              </a:rPr>
              <a:t>Funding policies/strategies for data access</a:t>
            </a:r>
            <a:endParaRPr lang="en-US" sz="1800" b="0" dirty="0">
              <a:solidFill>
                <a:schemeClr val="tx1"/>
              </a:solidFill>
              <a:ea typeface="Calibri" pitchFamily="34" charset="0"/>
              <a:cs typeface="Calibri" pitchFamily="34" charset="0"/>
            </a:endParaRPr>
          </a:p>
        </p:txBody>
      </p:sp>
      <p:sp>
        <p:nvSpPr>
          <p:cNvPr id="10242"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6A16DA-582A-40AA-BE33-C04D0C5D0E68}" type="slidenum">
              <a:rPr lang="en-US">
                <a:latin typeface="Myriad Pro"/>
              </a:rPr>
              <a:pPr fontAlgn="base">
                <a:spcBef>
                  <a:spcPct val="0"/>
                </a:spcBef>
                <a:spcAft>
                  <a:spcPct val="0"/>
                </a:spcAft>
              </a:pPr>
              <a:t>2</a:t>
            </a:fld>
            <a:endParaRPr lang="en-US">
              <a:latin typeface="Myriad Pro"/>
            </a:endParaRPr>
          </a:p>
        </p:txBody>
      </p:sp>
      <p:sp>
        <p:nvSpPr>
          <p:cNvPr id="8" name="Title 1"/>
          <p:cNvSpPr txBox="1">
            <a:spLocks/>
          </p:cNvSpPr>
          <p:nvPr/>
        </p:nvSpPr>
        <p:spPr>
          <a:xfrm>
            <a:off x="369888" y="638175"/>
            <a:ext cx="8229600" cy="639763"/>
          </a:xfrm>
          <a:prstGeom prst="rect">
            <a:avLst/>
          </a:prstGeom>
        </p:spPr>
        <p:txBody>
          <a:bodyPr anchor="ctr"/>
          <a:lstStyle>
            <a:lvl1pPr algn="l">
              <a:defRPr sz="3200" baseline="0">
                <a:solidFill>
                  <a:srgbClr val="7980A3"/>
                </a:solidFill>
              </a:defRPr>
            </a:lvl1pPr>
          </a:lstStyle>
          <a:p>
            <a:pPr fontAlgn="auto">
              <a:spcAft>
                <a:spcPts val="0"/>
              </a:spcAft>
              <a:defRPr/>
            </a:pPr>
            <a:endParaRPr lang="en-US" sz="2200" b="1" dirty="0">
              <a:solidFill>
                <a:srgbClr val="45496B"/>
              </a:solidFill>
              <a:latin typeface="+mj-lt"/>
              <a:ea typeface="+mj-ea"/>
              <a:cs typeface="+mj-cs"/>
            </a:endParaRPr>
          </a:p>
        </p:txBody>
      </p:sp>
      <p:sp>
        <p:nvSpPr>
          <p:cNvPr id="6" name="Title 1"/>
          <p:cNvSpPr txBox="1">
            <a:spLocks/>
          </p:cNvSpPr>
          <p:nvPr/>
        </p:nvSpPr>
        <p:spPr>
          <a:xfrm>
            <a:off x="381000" y="304800"/>
            <a:ext cx="6324600" cy="838200"/>
          </a:xfrm>
          <a:prstGeom prst="rect">
            <a:avLst/>
          </a:prstGeom>
        </p:spPr>
        <p:txBody>
          <a:bodyPr anchor="ctr"/>
          <a:lstStyle>
            <a:lvl1pPr algn="l">
              <a:defRPr sz="3200" baseline="0">
                <a:solidFill>
                  <a:srgbClr val="7980A3"/>
                </a:solidFill>
              </a:defRPr>
            </a:lvl1pPr>
          </a:lstStyle>
          <a:p>
            <a:pPr fontAlgn="auto">
              <a:spcAft>
                <a:spcPts val="0"/>
              </a:spcAft>
              <a:defRPr/>
            </a:pPr>
            <a:r>
              <a:rPr lang="en-US" sz="3000" b="1" dirty="0" smtClean="0">
                <a:solidFill>
                  <a:srgbClr val="45496B"/>
                </a:solidFill>
                <a:latin typeface="+mj-lt"/>
                <a:ea typeface="+mj-ea"/>
                <a:cs typeface="+mj-cs"/>
              </a:rPr>
              <a:t>Webinar Overview</a:t>
            </a:r>
            <a:endParaRPr lang="en-US" sz="3000" b="1" dirty="0">
              <a:solidFill>
                <a:srgbClr val="45496B"/>
              </a:solidFill>
              <a:latin typeface="+mj-lt"/>
              <a:ea typeface="+mj-ea"/>
              <a:cs typeface="+mj-cs"/>
            </a:endParaRPr>
          </a:p>
        </p:txBody>
      </p:sp>
      <p:sp>
        <p:nvSpPr>
          <p:cNvPr id="10245"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95400"/>
            <a:ext cx="8001000" cy="5334000"/>
          </a:xfrm>
        </p:spPr>
        <p:txBody>
          <a:bodyPr rtlCol="0">
            <a:normAutofit/>
          </a:bodyPr>
          <a:lstStyle/>
          <a:p>
            <a:pPr fontAlgn="auto">
              <a:spcAft>
                <a:spcPts val="0"/>
              </a:spcAft>
              <a:buFont typeface="Arial"/>
              <a:buChar char="•"/>
              <a:defRPr/>
            </a:pPr>
            <a:r>
              <a:rPr lang="en-US" sz="3027" b="0" dirty="0" smtClean="0">
                <a:solidFill>
                  <a:srgbClr val="000000"/>
                </a:solidFill>
              </a:rPr>
              <a:t>College and Career Readiness</a:t>
            </a:r>
          </a:p>
          <a:p>
            <a:pPr fontAlgn="auto">
              <a:spcAft>
                <a:spcPts val="0"/>
              </a:spcAft>
              <a:buFont typeface="Arial"/>
              <a:buChar char="•"/>
              <a:defRPr/>
            </a:pPr>
            <a:endParaRPr lang="en-US" sz="3027" b="0" dirty="0" smtClean="0">
              <a:solidFill>
                <a:srgbClr val="000000"/>
              </a:solidFill>
            </a:endParaRPr>
          </a:p>
          <a:p>
            <a:pPr fontAlgn="auto">
              <a:spcAft>
                <a:spcPts val="0"/>
              </a:spcAft>
              <a:buFont typeface="Arial"/>
              <a:buChar char="•"/>
              <a:defRPr/>
            </a:pPr>
            <a:r>
              <a:rPr lang="en-US" sz="3027" b="0" dirty="0" smtClean="0">
                <a:solidFill>
                  <a:srgbClr val="000000"/>
                </a:solidFill>
              </a:rPr>
              <a:t>SIG Schools Evaluation</a:t>
            </a:r>
          </a:p>
          <a:p>
            <a:pPr fontAlgn="auto">
              <a:spcAft>
                <a:spcPts val="0"/>
              </a:spcAft>
              <a:buFont typeface="Arial"/>
              <a:buChar char="•"/>
              <a:defRPr/>
            </a:pPr>
            <a:endParaRPr lang="en-US" sz="3027" b="0" dirty="0" smtClean="0">
              <a:solidFill>
                <a:srgbClr val="000000"/>
              </a:solidFill>
            </a:endParaRPr>
          </a:p>
          <a:p>
            <a:pPr fontAlgn="auto">
              <a:spcAft>
                <a:spcPts val="0"/>
              </a:spcAft>
              <a:buFont typeface="Arial"/>
              <a:buChar char="•"/>
              <a:defRPr/>
            </a:pPr>
            <a:r>
              <a:rPr lang="en-US" sz="3027" b="0" dirty="0" smtClean="0">
                <a:solidFill>
                  <a:srgbClr val="000000"/>
                </a:solidFill>
              </a:rPr>
              <a:t>Career and Technical Outcomes</a:t>
            </a:r>
          </a:p>
          <a:p>
            <a:pPr fontAlgn="auto">
              <a:spcAft>
                <a:spcPts val="0"/>
              </a:spcAft>
              <a:buFont typeface="Arial"/>
              <a:buChar char="•"/>
              <a:defRPr/>
            </a:pPr>
            <a:endParaRPr lang="en-US" sz="3027" b="0" dirty="0" smtClean="0">
              <a:solidFill>
                <a:srgbClr val="000000"/>
              </a:solidFill>
            </a:endParaRPr>
          </a:p>
          <a:p>
            <a:pPr fontAlgn="auto">
              <a:spcAft>
                <a:spcPts val="0"/>
              </a:spcAft>
              <a:buFont typeface="Arial"/>
              <a:buChar char="•"/>
              <a:defRPr/>
            </a:pPr>
            <a:r>
              <a:rPr lang="en-US" sz="3027" b="0" dirty="0" smtClean="0">
                <a:solidFill>
                  <a:srgbClr val="000000"/>
                </a:solidFill>
              </a:rPr>
              <a:t>Study of successful partnerships in other states</a:t>
            </a:r>
          </a:p>
          <a:p>
            <a:pPr fontAlgn="auto">
              <a:spcAft>
                <a:spcPts val="0"/>
              </a:spcAft>
              <a:buFont typeface="Arial"/>
              <a:buChar char="•"/>
              <a:defRPr/>
            </a:pPr>
            <a:endParaRPr lang="en-US" sz="3027" b="0" dirty="0" smtClean="0">
              <a:solidFill>
                <a:srgbClr val="000000"/>
              </a:solidFill>
            </a:endParaRPr>
          </a:p>
          <a:p>
            <a:pPr fontAlgn="auto">
              <a:spcAft>
                <a:spcPts val="0"/>
              </a:spcAft>
              <a:buFont typeface="Arial"/>
              <a:buChar char="•"/>
              <a:defRPr/>
            </a:pPr>
            <a:r>
              <a:rPr lang="en-US" sz="3027" b="0" dirty="0" smtClean="0">
                <a:solidFill>
                  <a:srgbClr val="000000"/>
                </a:solidFill>
              </a:rPr>
              <a:t>Brainstorming meetings being scheduled</a:t>
            </a:r>
          </a:p>
          <a:p>
            <a:pPr fontAlgn="auto">
              <a:spcAft>
                <a:spcPts val="0"/>
              </a:spcAft>
              <a:buFont typeface="Arial"/>
              <a:buChar char="•"/>
              <a:defRPr/>
            </a:pPr>
            <a:endParaRPr lang="en-US" sz="3027" b="0" dirty="0" smtClean="0"/>
          </a:p>
          <a:p>
            <a:pPr marL="0" lvl="1" indent="0" fontAlgn="auto">
              <a:spcAft>
                <a:spcPts val="0"/>
              </a:spcAft>
              <a:buFont typeface="Arial" pitchFamily="34" charset="0"/>
              <a:buNone/>
              <a:defRPr/>
            </a:pPr>
            <a:endParaRPr lang="en-US" sz="8800" b="1" dirty="0" smtClean="0"/>
          </a:p>
          <a:p>
            <a:pPr algn="ctr" fontAlgn="auto">
              <a:spcAft>
                <a:spcPts val="0"/>
              </a:spcAft>
              <a:defRPr/>
            </a:pPr>
            <a:endParaRPr lang="en-US" sz="8800" dirty="0"/>
          </a:p>
        </p:txBody>
      </p:sp>
      <p:sp>
        <p:nvSpPr>
          <p:cNvPr id="86018"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86019"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104ECF-C456-4B5B-A92E-D2D1CA866DBE}" type="slidenum">
              <a:rPr lang="en-US">
                <a:latin typeface="Myriad Pro"/>
              </a:rPr>
              <a:pPr fontAlgn="base">
                <a:spcBef>
                  <a:spcPct val="0"/>
                </a:spcBef>
                <a:spcAft>
                  <a:spcPct val="0"/>
                </a:spcAft>
              </a:pPr>
              <a:t>20</a:t>
            </a:fld>
            <a:endParaRPr lang="en-US">
              <a:latin typeface="Myriad Pro"/>
            </a:endParaRPr>
          </a:p>
        </p:txBody>
      </p:sp>
      <p:sp>
        <p:nvSpPr>
          <p:cNvPr id="86020" name="Title 1"/>
          <p:cNvSpPr txBox="1">
            <a:spLocks/>
          </p:cNvSpPr>
          <p:nvPr/>
        </p:nvSpPr>
        <p:spPr bwMode="auto">
          <a:xfrm>
            <a:off x="381000" y="304800"/>
            <a:ext cx="6324600" cy="838200"/>
          </a:xfrm>
          <a:prstGeom prst="rect">
            <a:avLst/>
          </a:prstGeom>
          <a:noFill/>
          <a:ln w="9525">
            <a:noFill/>
            <a:miter lim="800000"/>
            <a:headEnd/>
            <a:tailEnd/>
          </a:ln>
        </p:spPr>
        <p:txBody>
          <a:bodyPr anchor="ctr"/>
          <a:lstStyle/>
          <a:p>
            <a:r>
              <a:rPr lang="en-US" sz="3000" b="1" dirty="0">
                <a:solidFill>
                  <a:srgbClr val="45496B"/>
                </a:solidFill>
                <a:latin typeface="Calibri" pitchFamily="34" charset="0"/>
              </a:rPr>
              <a:t>Current Research Projects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95400"/>
            <a:ext cx="8001000" cy="5334000"/>
          </a:xfrm>
        </p:spPr>
        <p:txBody>
          <a:bodyPr rtlCol="0">
            <a:normAutofit/>
          </a:bodyPr>
          <a:lstStyle/>
          <a:p>
            <a:pPr fontAlgn="auto">
              <a:spcAft>
                <a:spcPts val="0"/>
              </a:spcAft>
              <a:buFont typeface="Arial"/>
              <a:buChar char="•"/>
              <a:defRPr/>
            </a:pPr>
            <a:r>
              <a:rPr lang="en-US" sz="3027" b="0" dirty="0" smtClean="0">
                <a:solidFill>
                  <a:srgbClr val="000000"/>
                </a:solidFill>
              </a:rPr>
              <a:t>Project to improve state agency-university researcher partnerships</a:t>
            </a:r>
          </a:p>
          <a:p>
            <a:pPr lvl="1" fontAlgn="auto">
              <a:spcAft>
                <a:spcPts val="0"/>
              </a:spcAft>
              <a:buFont typeface="Arial"/>
              <a:buChar char="•"/>
              <a:defRPr/>
            </a:pPr>
            <a:r>
              <a:rPr lang="en-US" sz="2627" dirty="0" smtClean="0">
                <a:solidFill>
                  <a:srgbClr val="000000"/>
                </a:solidFill>
              </a:rPr>
              <a:t>Facilitated by Virginia Commonwealth University</a:t>
            </a:r>
          </a:p>
          <a:p>
            <a:pPr fontAlgn="auto">
              <a:spcAft>
                <a:spcPts val="0"/>
              </a:spcAft>
              <a:buFont typeface="Arial"/>
              <a:buChar char="•"/>
              <a:defRPr/>
            </a:pPr>
            <a:endParaRPr lang="en-US" sz="3027" b="0" dirty="0" smtClean="0">
              <a:solidFill>
                <a:srgbClr val="000000"/>
              </a:solidFill>
            </a:endParaRPr>
          </a:p>
          <a:p>
            <a:pPr fontAlgn="auto">
              <a:spcAft>
                <a:spcPts val="0"/>
              </a:spcAft>
              <a:buFont typeface="Arial"/>
              <a:buChar char="•"/>
              <a:defRPr/>
            </a:pPr>
            <a:r>
              <a:rPr lang="en-US" sz="3027" b="0" dirty="0" smtClean="0">
                <a:solidFill>
                  <a:srgbClr val="000000"/>
                </a:solidFill>
              </a:rPr>
              <a:t>Case study of state-university partnerships</a:t>
            </a:r>
          </a:p>
          <a:p>
            <a:pPr fontAlgn="auto">
              <a:spcAft>
                <a:spcPts val="0"/>
              </a:spcAft>
              <a:buFont typeface="Arial"/>
              <a:buChar char="•"/>
              <a:defRPr/>
            </a:pPr>
            <a:endParaRPr lang="en-US" sz="3027" b="0" dirty="0" smtClean="0">
              <a:solidFill>
                <a:srgbClr val="000000"/>
              </a:solidFill>
            </a:endParaRPr>
          </a:p>
          <a:p>
            <a:pPr fontAlgn="auto">
              <a:spcAft>
                <a:spcPts val="0"/>
              </a:spcAft>
              <a:buFont typeface="Arial"/>
              <a:buChar char="•"/>
              <a:defRPr/>
            </a:pPr>
            <a:r>
              <a:rPr lang="en-US" sz="3027" b="0" dirty="0" smtClean="0">
                <a:solidFill>
                  <a:srgbClr val="000000"/>
                </a:solidFill>
              </a:rPr>
              <a:t>Study of successful partnerships in other states</a:t>
            </a:r>
          </a:p>
          <a:p>
            <a:pPr fontAlgn="auto">
              <a:spcAft>
                <a:spcPts val="0"/>
              </a:spcAft>
              <a:buFont typeface="Arial"/>
              <a:buChar char="•"/>
              <a:defRPr/>
            </a:pPr>
            <a:endParaRPr lang="en-US" sz="3027" b="0" dirty="0" smtClean="0">
              <a:solidFill>
                <a:srgbClr val="000000"/>
              </a:solidFill>
            </a:endParaRPr>
          </a:p>
          <a:p>
            <a:pPr fontAlgn="auto">
              <a:spcAft>
                <a:spcPts val="0"/>
              </a:spcAft>
              <a:buFont typeface="Arial"/>
              <a:buChar char="•"/>
              <a:defRPr/>
            </a:pPr>
            <a:r>
              <a:rPr lang="en-US" sz="3027" b="0" dirty="0" smtClean="0">
                <a:solidFill>
                  <a:srgbClr val="000000"/>
                </a:solidFill>
              </a:rPr>
              <a:t>Brainstorming meetings being scheduled</a:t>
            </a:r>
          </a:p>
          <a:p>
            <a:pPr fontAlgn="auto">
              <a:spcAft>
                <a:spcPts val="0"/>
              </a:spcAft>
              <a:defRPr/>
            </a:pPr>
            <a:endParaRPr lang="en-US" sz="3027" b="0" dirty="0" smtClean="0"/>
          </a:p>
          <a:p>
            <a:pPr marL="0" lvl="1" indent="0" fontAlgn="auto">
              <a:spcAft>
                <a:spcPts val="0"/>
              </a:spcAft>
              <a:buFont typeface="Arial" pitchFamily="34" charset="0"/>
              <a:buNone/>
              <a:defRPr/>
            </a:pPr>
            <a:endParaRPr lang="en-US" sz="8800" b="1" dirty="0" smtClean="0"/>
          </a:p>
          <a:p>
            <a:pPr algn="ctr" fontAlgn="auto">
              <a:spcAft>
                <a:spcPts val="0"/>
              </a:spcAft>
              <a:defRPr/>
            </a:pPr>
            <a:endParaRPr lang="en-US" sz="8800" dirty="0"/>
          </a:p>
        </p:txBody>
      </p:sp>
      <p:sp>
        <p:nvSpPr>
          <p:cNvPr id="88066"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88067"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388214-657E-4058-8569-AB4D77542EEE}" type="slidenum">
              <a:rPr lang="en-US">
                <a:latin typeface="Myriad Pro"/>
              </a:rPr>
              <a:pPr fontAlgn="base">
                <a:spcBef>
                  <a:spcPct val="0"/>
                </a:spcBef>
                <a:spcAft>
                  <a:spcPct val="0"/>
                </a:spcAft>
              </a:pPr>
              <a:t>21</a:t>
            </a:fld>
            <a:endParaRPr lang="en-US">
              <a:latin typeface="Myriad Pro"/>
            </a:endParaRPr>
          </a:p>
        </p:txBody>
      </p:sp>
      <p:sp>
        <p:nvSpPr>
          <p:cNvPr id="88068" name="Title 1"/>
          <p:cNvSpPr txBox="1">
            <a:spLocks/>
          </p:cNvSpPr>
          <p:nvPr/>
        </p:nvSpPr>
        <p:spPr bwMode="auto">
          <a:xfrm>
            <a:off x="381000" y="304800"/>
            <a:ext cx="6324600" cy="838200"/>
          </a:xfrm>
          <a:prstGeom prst="rect">
            <a:avLst/>
          </a:prstGeom>
          <a:noFill/>
          <a:ln w="9525">
            <a:noFill/>
            <a:miter lim="800000"/>
            <a:headEnd/>
            <a:tailEnd/>
          </a:ln>
        </p:spPr>
        <p:txBody>
          <a:bodyPr anchor="ctr"/>
          <a:lstStyle/>
          <a:p>
            <a:r>
              <a:rPr lang="en-US" sz="3000" b="1" dirty="0">
                <a:solidFill>
                  <a:srgbClr val="45496B"/>
                </a:solidFill>
                <a:latin typeface="Calibri" pitchFamily="34" charset="0"/>
              </a:rPr>
              <a:t>Bridging the Data Divide:</a:t>
            </a:r>
            <a:r>
              <a:rPr lang="en-US" sz="3000" b="1" dirty="0" smtClean="0">
                <a:solidFill>
                  <a:srgbClr val="45496B"/>
                </a:solidFill>
                <a:latin typeface="Calibri" pitchFamily="34" charset="0"/>
              </a:rPr>
              <a:t> </a:t>
            </a:r>
            <a:br>
              <a:rPr lang="en-US" sz="3000" b="1" dirty="0" smtClean="0">
                <a:solidFill>
                  <a:srgbClr val="45496B"/>
                </a:solidFill>
                <a:latin typeface="Calibri" pitchFamily="34" charset="0"/>
              </a:rPr>
            </a:br>
            <a:r>
              <a:rPr lang="en-US" sz="3000" b="1" dirty="0" smtClean="0">
                <a:solidFill>
                  <a:srgbClr val="45496B"/>
                </a:solidFill>
                <a:latin typeface="Calibri" pitchFamily="34" charset="0"/>
              </a:rPr>
              <a:t>Areas </a:t>
            </a:r>
            <a:r>
              <a:rPr lang="en-US" sz="3000" b="1" dirty="0">
                <a:solidFill>
                  <a:srgbClr val="45496B"/>
                </a:solidFill>
                <a:latin typeface="Calibri" pitchFamily="34" charset="0"/>
              </a:rPr>
              <a:t>of Analysis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905000"/>
            <a:ext cx="8001000" cy="5334000"/>
          </a:xfrm>
        </p:spPr>
        <p:txBody>
          <a:bodyPr rtlCol="0">
            <a:normAutofit/>
          </a:bodyPr>
          <a:lstStyle/>
          <a:p>
            <a:pPr fontAlgn="auto">
              <a:spcAft>
                <a:spcPts val="0"/>
              </a:spcAft>
              <a:buFont typeface="Arial"/>
              <a:buChar char="•"/>
              <a:defRPr/>
            </a:pPr>
            <a:r>
              <a:rPr lang="en-US" sz="3027" b="0" dirty="0" smtClean="0">
                <a:solidFill>
                  <a:srgbClr val="000000"/>
                </a:solidFill>
              </a:rPr>
              <a:t>Organizational culture, value, and roles</a:t>
            </a:r>
            <a:endParaRPr lang="en-US" sz="2627" b="0" dirty="0" smtClean="0">
              <a:solidFill>
                <a:srgbClr val="000000"/>
              </a:solidFill>
            </a:endParaRPr>
          </a:p>
          <a:p>
            <a:pPr fontAlgn="auto">
              <a:spcAft>
                <a:spcPts val="0"/>
              </a:spcAft>
              <a:buFont typeface="Arial"/>
              <a:buChar char="•"/>
              <a:defRPr/>
            </a:pPr>
            <a:endParaRPr lang="en-US" sz="3027" b="0" dirty="0" smtClean="0">
              <a:solidFill>
                <a:srgbClr val="000000"/>
              </a:solidFill>
            </a:endParaRPr>
          </a:p>
          <a:p>
            <a:pPr fontAlgn="auto">
              <a:spcAft>
                <a:spcPts val="0"/>
              </a:spcAft>
              <a:buFont typeface="Arial"/>
              <a:buChar char="•"/>
              <a:defRPr/>
            </a:pPr>
            <a:r>
              <a:rPr lang="en-US" sz="3027" b="0" dirty="0" smtClean="0">
                <a:solidFill>
                  <a:srgbClr val="000000"/>
                </a:solidFill>
              </a:rPr>
              <a:t>Data governance and access</a:t>
            </a:r>
          </a:p>
          <a:p>
            <a:pPr fontAlgn="auto">
              <a:spcAft>
                <a:spcPts val="0"/>
              </a:spcAft>
              <a:buFont typeface="Arial"/>
              <a:buChar char="•"/>
              <a:defRPr/>
            </a:pPr>
            <a:endParaRPr lang="en-US" sz="3027" b="0" dirty="0" smtClean="0">
              <a:solidFill>
                <a:srgbClr val="000000"/>
              </a:solidFill>
            </a:endParaRPr>
          </a:p>
          <a:p>
            <a:pPr fontAlgn="auto">
              <a:spcAft>
                <a:spcPts val="0"/>
              </a:spcAft>
              <a:buFont typeface="Arial"/>
              <a:buChar char="•"/>
              <a:defRPr/>
            </a:pPr>
            <a:r>
              <a:rPr lang="en-US" sz="3027" b="0" dirty="0" smtClean="0">
                <a:solidFill>
                  <a:srgbClr val="000000"/>
                </a:solidFill>
              </a:rPr>
              <a:t>State agency-researcher perspectives</a:t>
            </a:r>
          </a:p>
          <a:p>
            <a:pPr fontAlgn="auto">
              <a:spcAft>
                <a:spcPts val="0"/>
              </a:spcAft>
              <a:buFont typeface="Arial"/>
              <a:buChar char="•"/>
              <a:defRPr/>
            </a:pPr>
            <a:endParaRPr lang="en-US" sz="3027" b="0" dirty="0" smtClean="0">
              <a:solidFill>
                <a:srgbClr val="000000"/>
              </a:solidFill>
            </a:endParaRPr>
          </a:p>
          <a:p>
            <a:pPr fontAlgn="auto">
              <a:spcAft>
                <a:spcPts val="0"/>
              </a:spcAft>
              <a:buFont typeface="Arial"/>
              <a:buChar char="•"/>
              <a:defRPr/>
            </a:pPr>
            <a:r>
              <a:rPr lang="en-US" sz="3027" b="0" dirty="0" smtClean="0">
                <a:solidFill>
                  <a:srgbClr val="000000"/>
                </a:solidFill>
              </a:rPr>
              <a:t>Lessons and recommendations</a:t>
            </a:r>
          </a:p>
          <a:p>
            <a:pPr fontAlgn="auto">
              <a:spcAft>
                <a:spcPts val="0"/>
              </a:spcAft>
              <a:defRPr/>
            </a:pPr>
            <a:endParaRPr lang="en-US" sz="3027" b="0" dirty="0" smtClean="0"/>
          </a:p>
          <a:p>
            <a:pPr marL="0" lvl="1" indent="0" fontAlgn="auto">
              <a:spcAft>
                <a:spcPts val="0"/>
              </a:spcAft>
              <a:buFont typeface="Arial" pitchFamily="34" charset="0"/>
              <a:buNone/>
              <a:defRPr/>
            </a:pPr>
            <a:endParaRPr lang="en-US" sz="8800" b="1" dirty="0" smtClean="0"/>
          </a:p>
          <a:p>
            <a:pPr algn="ctr" fontAlgn="auto">
              <a:spcAft>
                <a:spcPts val="0"/>
              </a:spcAft>
              <a:defRPr/>
            </a:pPr>
            <a:endParaRPr lang="en-US" sz="8800" dirty="0"/>
          </a:p>
        </p:txBody>
      </p:sp>
      <p:sp>
        <p:nvSpPr>
          <p:cNvPr id="90114"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90115"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252BB2-3705-4A64-8160-323669495EFF}" type="slidenum">
              <a:rPr lang="en-US">
                <a:latin typeface="Myriad Pro"/>
              </a:rPr>
              <a:pPr fontAlgn="base">
                <a:spcBef>
                  <a:spcPct val="0"/>
                </a:spcBef>
                <a:spcAft>
                  <a:spcPct val="0"/>
                </a:spcAft>
              </a:pPr>
              <a:t>22</a:t>
            </a:fld>
            <a:endParaRPr lang="en-US">
              <a:latin typeface="Myriad Pro"/>
            </a:endParaRPr>
          </a:p>
        </p:txBody>
      </p:sp>
      <p:sp>
        <p:nvSpPr>
          <p:cNvPr id="90116" name="Title 1"/>
          <p:cNvSpPr txBox="1">
            <a:spLocks/>
          </p:cNvSpPr>
          <p:nvPr/>
        </p:nvSpPr>
        <p:spPr bwMode="auto">
          <a:xfrm>
            <a:off x="381000" y="304800"/>
            <a:ext cx="6324600" cy="838200"/>
          </a:xfrm>
          <a:prstGeom prst="rect">
            <a:avLst/>
          </a:prstGeom>
          <a:noFill/>
          <a:ln w="9525">
            <a:noFill/>
            <a:miter lim="800000"/>
            <a:headEnd/>
            <a:tailEnd/>
          </a:ln>
        </p:spPr>
        <p:txBody>
          <a:bodyPr anchor="ctr"/>
          <a:lstStyle/>
          <a:p>
            <a:r>
              <a:rPr lang="en-US" sz="3000" b="1" dirty="0">
                <a:solidFill>
                  <a:srgbClr val="45496B"/>
                </a:solidFill>
                <a:latin typeface="Calibri" pitchFamily="34" charset="0"/>
              </a:rPr>
              <a:t>Bridging the Data Divide:</a:t>
            </a:r>
            <a:r>
              <a:rPr lang="en-US" sz="3000" b="1" dirty="0" smtClean="0">
                <a:solidFill>
                  <a:srgbClr val="45496B"/>
                </a:solidFill>
                <a:latin typeface="Calibri" pitchFamily="34" charset="0"/>
              </a:rPr>
              <a:t> </a:t>
            </a:r>
            <a:br>
              <a:rPr lang="en-US" sz="3000" b="1" dirty="0" smtClean="0">
                <a:solidFill>
                  <a:srgbClr val="45496B"/>
                </a:solidFill>
                <a:latin typeface="Calibri" pitchFamily="34" charset="0"/>
              </a:rPr>
            </a:br>
            <a:r>
              <a:rPr lang="en-US" sz="3000" b="1" dirty="0" smtClean="0">
                <a:solidFill>
                  <a:srgbClr val="45496B"/>
                </a:solidFill>
                <a:latin typeface="Calibri" pitchFamily="34" charset="0"/>
              </a:rPr>
              <a:t>Areas </a:t>
            </a:r>
            <a:r>
              <a:rPr lang="en-US" sz="3000" b="1" dirty="0">
                <a:solidFill>
                  <a:srgbClr val="45496B"/>
                </a:solidFill>
                <a:latin typeface="Calibri" pitchFamily="34" charset="0"/>
              </a:rPr>
              <a:t>of Analysis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71600"/>
            <a:ext cx="8001000" cy="4754563"/>
          </a:xfrm>
        </p:spPr>
        <p:txBody>
          <a:bodyPr rtlCol="0">
            <a:normAutofit/>
          </a:bodyPr>
          <a:lstStyle/>
          <a:p>
            <a:pPr algn="ctr" fontAlgn="auto">
              <a:spcAft>
                <a:spcPts val="0"/>
              </a:spcAft>
              <a:defRPr/>
            </a:pPr>
            <a:endParaRPr lang="en-US" dirty="0" smtClean="0"/>
          </a:p>
          <a:p>
            <a:pPr algn="ctr" fontAlgn="auto">
              <a:spcAft>
                <a:spcPts val="0"/>
              </a:spcAft>
              <a:defRPr/>
            </a:pPr>
            <a:endParaRPr lang="en-US" dirty="0" smtClean="0"/>
          </a:p>
          <a:p>
            <a:pPr marL="0" indent="0" algn="ctr" fontAlgn="auto">
              <a:spcAft>
                <a:spcPts val="0"/>
              </a:spcAft>
              <a:defRPr/>
            </a:pPr>
            <a:r>
              <a:rPr lang="en-US" sz="9600" dirty="0" smtClean="0"/>
              <a:t>Kentucky</a:t>
            </a:r>
            <a:endParaRPr lang="en-US" sz="9600" dirty="0"/>
          </a:p>
        </p:txBody>
      </p:sp>
      <p:sp>
        <p:nvSpPr>
          <p:cNvPr id="92162"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92163"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EA6B62-27DD-4E2B-BE23-972D504027DA}" type="slidenum">
              <a:rPr lang="en-US">
                <a:latin typeface="Myriad Pro"/>
              </a:rPr>
              <a:pPr fontAlgn="base">
                <a:spcBef>
                  <a:spcPct val="0"/>
                </a:spcBef>
                <a:spcAft>
                  <a:spcPct val="0"/>
                </a:spcAft>
              </a:pPr>
              <a:t>23</a:t>
            </a:fld>
            <a:endParaRPr lang="en-US">
              <a:latin typeface="Myriad Pro"/>
            </a:endParaRPr>
          </a:p>
        </p:txBody>
      </p:sp>
      <p:sp>
        <p:nvSpPr>
          <p:cNvPr id="92164" name="Title 1"/>
          <p:cNvSpPr txBox="1">
            <a:spLocks/>
          </p:cNvSpPr>
          <p:nvPr/>
        </p:nvSpPr>
        <p:spPr bwMode="auto">
          <a:xfrm>
            <a:off x="381000" y="304800"/>
            <a:ext cx="6324600" cy="838200"/>
          </a:xfrm>
          <a:prstGeom prst="rect">
            <a:avLst/>
          </a:prstGeom>
          <a:noFill/>
          <a:ln w="9525">
            <a:noFill/>
            <a:miter lim="800000"/>
            <a:headEnd/>
            <a:tailEnd/>
          </a:ln>
        </p:spPr>
        <p:txBody>
          <a:bodyPr anchor="ctr"/>
          <a:lstStyle/>
          <a:p>
            <a:r>
              <a:rPr lang="en-US" sz="3000" b="1" dirty="0" smtClean="0">
                <a:solidFill>
                  <a:srgbClr val="45496B"/>
                </a:solidFill>
                <a:latin typeface="Calibri" pitchFamily="34" charset="0"/>
              </a:rPr>
              <a:t>Researcher Access to the SLDS</a:t>
            </a:r>
            <a:endParaRPr lang="en-US" sz="3000" b="1" dirty="0">
              <a:solidFill>
                <a:srgbClr val="45496B"/>
              </a:solidFill>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133600"/>
            <a:ext cx="8001000" cy="4114800"/>
          </a:xfrm>
        </p:spPr>
        <p:txBody>
          <a:bodyPr rtlCol="0">
            <a:normAutofit fontScale="25000" lnSpcReduction="20000"/>
          </a:bodyPr>
          <a:lstStyle/>
          <a:p>
            <a:pPr fontAlgn="auto">
              <a:spcAft>
                <a:spcPts val="0"/>
              </a:spcAft>
              <a:defRPr/>
            </a:pPr>
            <a:endParaRPr lang="en-US" sz="3027" b="0" dirty="0" smtClean="0"/>
          </a:p>
          <a:p>
            <a:pPr marL="0" lvl="1" indent="0" fontAlgn="auto">
              <a:spcAft>
                <a:spcPts val="0"/>
              </a:spcAft>
              <a:buFont typeface="Arial" pitchFamily="34" charset="0"/>
              <a:buNone/>
              <a:defRPr/>
            </a:pPr>
            <a:endParaRPr lang="en-US" sz="8800" b="1" dirty="0" smtClean="0"/>
          </a:p>
          <a:p>
            <a:pPr fontAlgn="auto">
              <a:spcAft>
                <a:spcPts val="0"/>
              </a:spcAft>
              <a:buClr>
                <a:schemeClr val="tx1">
                  <a:lumMod val="75000"/>
                  <a:lumOff val="25000"/>
                </a:schemeClr>
              </a:buClr>
              <a:defRPr/>
            </a:pPr>
            <a:endParaRPr lang="en-US" sz="8800" dirty="0" smtClean="0">
              <a:solidFill>
                <a:schemeClr val="tx1">
                  <a:lumMod val="85000"/>
                  <a:lumOff val="15000"/>
                </a:schemeClr>
              </a:solidFill>
              <a:latin typeface="Gill Sans MT" pitchFamily="34" charset="0"/>
              <a:cs typeface="Arial" pitchFamily="34" charset="0"/>
            </a:endParaRPr>
          </a:p>
          <a:p>
            <a:pPr fontAlgn="auto">
              <a:spcAft>
                <a:spcPts val="0"/>
              </a:spcAft>
              <a:buFont typeface="Arial"/>
              <a:buChar char="•"/>
              <a:defRPr/>
            </a:pPr>
            <a:r>
              <a:rPr lang="en-US" sz="8800" b="0" dirty="0" smtClean="0">
                <a:solidFill>
                  <a:srgbClr val="000000"/>
                </a:solidFill>
              </a:rPr>
              <a:t>Independent office created through legislation</a:t>
            </a:r>
          </a:p>
          <a:p>
            <a:pPr fontAlgn="auto">
              <a:spcAft>
                <a:spcPts val="0"/>
              </a:spcAft>
              <a:buFont typeface="Arial"/>
              <a:buChar char="•"/>
              <a:defRPr/>
            </a:pPr>
            <a:r>
              <a:rPr lang="en-US" sz="8800" b="0" dirty="0" smtClean="0">
                <a:solidFill>
                  <a:srgbClr val="000000"/>
                </a:solidFill>
              </a:rPr>
              <a:t>Board composed of state agency heads</a:t>
            </a:r>
          </a:p>
          <a:p>
            <a:pPr fontAlgn="auto">
              <a:spcAft>
                <a:spcPts val="0"/>
              </a:spcAft>
              <a:buFont typeface="Arial"/>
              <a:buChar char="•"/>
              <a:defRPr/>
            </a:pPr>
            <a:r>
              <a:rPr lang="en-US" sz="8800" b="0" dirty="0" smtClean="0">
                <a:solidFill>
                  <a:srgbClr val="000000"/>
                </a:solidFill>
              </a:rPr>
              <a:t>Operates the Kentucky Longitudinal Data System</a:t>
            </a:r>
          </a:p>
          <a:p>
            <a:pPr fontAlgn="auto">
              <a:spcAft>
                <a:spcPts val="0"/>
              </a:spcAft>
              <a:buFont typeface="Arial"/>
              <a:buChar char="•"/>
              <a:defRPr/>
            </a:pPr>
            <a:r>
              <a:rPr lang="en-US" sz="8800" b="0" dirty="0" smtClean="0">
                <a:solidFill>
                  <a:srgbClr val="000000"/>
                </a:solidFill>
              </a:rPr>
              <a:t>Provides information to help </a:t>
            </a:r>
            <a:r>
              <a:rPr lang="en-US" sz="8800" b="0" dirty="0" err="1" smtClean="0">
                <a:solidFill>
                  <a:srgbClr val="000000"/>
                </a:solidFill>
              </a:rPr>
              <a:t>decisionmakers</a:t>
            </a:r>
            <a:endParaRPr lang="en-US" sz="8800" b="0" dirty="0" smtClean="0">
              <a:solidFill>
                <a:srgbClr val="000000"/>
              </a:solidFill>
            </a:endParaRPr>
          </a:p>
          <a:p>
            <a:pPr fontAlgn="auto">
              <a:spcAft>
                <a:spcPts val="0"/>
              </a:spcAft>
              <a:buFont typeface="Arial"/>
              <a:buChar char="•"/>
              <a:defRPr/>
            </a:pPr>
            <a:r>
              <a:rPr lang="en-US" sz="8800" b="0" dirty="0" smtClean="0">
                <a:solidFill>
                  <a:srgbClr val="000000"/>
                </a:solidFill>
              </a:rPr>
              <a:t>Responds to requests for data or information</a:t>
            </a:r>
          </a:p>
          <a:p>
            <a:pPr fontAlgn="auto">
              <a:spcAft>
                <a:spcPts val="0"/>
              </a:spcAft>
              <a:buFont typeface="Arial"/>
              <a:buChar char="•"/>
              <a:defRPr/>
            </a:pPr>
            <a:r>
              <a:rPr lang="en-US" sz="8800" b="0" dirty="0" smtClean="0">
                <a:solidFill>
                  <a:srgbClr val="000000"/>
                </a:solidFill>
              </a:rPr>
              <a:t>Research and evaluation functions for the state and staffed accordingly</a:t>
            </a:r>
          </a:p>
          <a:p>
            <a:pPr algn="ctr" fontAlgn="auto">
              <a:spcAft>
                <a:spcPts val="0"/>
              </a:spcAft>
              <a:defRPr/>
            </a:pPr>
            <a:endParaRPr lang="en-US" sz="8800" dirty="0"/>
          </a:p>
        </p:txBody>
      </p:sp>
      <p:sp>
        <p:nvSpPr>
          <p:cNvPr id="94210"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94211"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267E26-86D9-49EB-BE2A-6CB5D9093563}" type="slidenum">
              <a:rPr lang="en-US">
                <a:latin typeface="Myriad Pro"/>
              </a:rPr>
              <a:pPr fontAlgn="base">
                <a:spcBef>
                  <a:spcPct val="0"/>
                </a:spcBef>
                <a:spcAft>
                  <a:spcPct val="0"/>
                </a:spcAft>
              </a:pPr>
              <a:t>24</a:t>
            </a:fld>
            <a:endParaRPr lang="en-US">
              <a:latin typeface="Myriad Pro"/>
            </a:endParaRPr>
          </a:p>
        </p:txBody>
      </p:sp>
      <p:sp>
        <p:nvSpPr>
          <p:cNvPr id="94212" name="Title 1"/>
          <p:cNvSpPr txBox="1">
            <a:spLocks/>
          </p:cNvSpPr>
          <p:nvPr/>
        </p:nvSpPr>
        <p:spPr bwMode="auto">
          <a:xfrm>
            <a:off x="381000" y="304800"/>
            <a:ext cx="6324600" cy="838200"/>
          </a:xfrm>
          <a:prstGeom prst="rect">
            <a:avLst/>
          </a:prstGeom>
          <a:noFill/>
          <a:ln w="9525">
            <a:noFill/>
            <a:miter lim="800000"/>
            <a:headEnd/>
            <a:tailEnd/>
          </a:ln>
        </p:spPr>
        <p:txBody>
          <a:bodyPr anchor="ctr"/>
          <a:lstStyle/>
          <a:p>
            <a:pPr algn="ctr"/>
            <a:endParaRPr lang="en-US" sz="3000" b="1">
              <a:solidFill>
                <a:srgbClr val="45496B"/>
              </a:solidFill>
              <a:latin typeface="Calibri" pitchFamily="34" charset="0"/>
            </a:endParaRPr>
          </a:p>
        </p:txBody>
      </p:sp>
      <p:pic>
        <p:nvPicPr>
          <p:cNvPr id="94213" name="Picture 5"/>
          <p:cNvPicPr>
            <a:picLocks noChangeAspect="1"/>
          </p:cNvPicPr>
          <p:nvPr/>
        </p:nvPicPr>
        <p:blipFill>
          <a:blip r:embed="rId3"/>
          <a:srcRect/>
          <a:stretch>
            <a:fillRect/>
          </a:stretch>
        </p:blipFill>
        <p:spPr bwMode="auto">
          <a:xfrm>
            <a:off x="914400" y="1447800"/>
            <a:ext cx="73152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7" name="Content Placeholder 1"/>
          <p:cNvSpPr>
            <a:spLocks noGrp="1"/>
          </p:cNvSpPr>
          <p:nvPr>
            <p:ph idx="1"/>
          </p:nvPr>
        </p:nvSpPr>
        <p:spPr>
          <a:xfrm>
            <a:off x="609600" y="1371600"/>
            <a:ext cx="8001000" cy="5334000"/>
          </a:xfrm>
        </p:spPr>
        <p:txBody>
          <a:bodyPr/>
          <a:lstStyle/>
          <a:p>
            <a:pPr>
              <a:buFont typeface="Arial" charset="0"/>
              <a:buChar char="•"/>
            </a:pPr>
            <a:r>
              <a:rPr lang="en-US" sz="2400" b="0" dirty="0" smtClean="0">
                <a:solidFill>
                  <a:srgbClr val="000000"/>
                </a:solidFill>
              </a:rPr>
              <a:t>Public K12 students, teachers, staff</a:t>
            </a:r>
          </a:p>
          <a:p>
            <a:pPr>
              <a:buFont typeface="Arial" charset="0"/>
              <a:buChar char="•"/>
            </a:pPr>
            <a:r>
              <a:rPr lang="en-US" sz="2400" b="0" dirty="0" smtClean="0">
                <a:solidFill>
                  <a:srgbClr val="000000"/>
                </a:solidFill>
              </a:rPr>
              <a:t>Private high school students</a:t>
            </a:r>
          </a:p>
          <a:p>
            <a:pPr>
              <a:buFont typeface="Arial" charset="0"/>
              <a:buChar char="•"/>
            </a:pPr>
            <a:r>
              <a:rPr lang="en-US" sz="2400" b="0" dirty="0" smtClean="0">
                <a:solidFill>
                  <a:srgbClr val="000000"/>
                </a:solidFill>
              </a:rPr>
              <a:t>Public and independent 2- and 4-year colleges</a:t>
            </a:r>
          </a:p>
          <a:p>
            <a:pPr>
              <a:buFont typeface="Arial" charset="0"/>
              <a:buChar char="•"/>
            </a:pPr>
            <a:r>
              <a:rPr lang="en-US" sz="2400" b="0" dirty="0" smtClean="0">
                <a:solidFill>
                  <a:srgbClr val="000000"/>
                </a:solidFill>
              </a:rPr>
              <a:t>Private (proprietary) colleges that provide training</a:t>
            </a:r>
          </a:p>
          <a:p>
            <a:pPr>
              <a:buFont typeface="Arial" charset="0"/>
              <a:buChar char="•"/>
            </a:pPr>
            <a:r>
              <a:rPr lang="en-US" sz="2400" b="0" dirty="0" smtClean="0">
                <a:solidFill>
                  <a:srgbClr val="000000"/>
                </a:solidFill>
              </a:rPr>
              <a:t>Out-of-state colleges</a:t>
            </a:r>
          </a:p>
          <a:p>
            <a:pPr>
              <a:buFont typeface="Arial" charset="0"/>
              <a:buChar char="•"/>
            </a:pPr>
            <a:r>
              <a:rPr lang="en-US" sz="2400" b="0" dirty="0" smtClean="0">
                <a:solidFill>
                  <a:srgbClr val="000000"/>
                </a:solidFill>
              </a:rPr>
              <a:t>Adult education / GED</a:t>
            </a:r>
          </a:p>
          <a:p>
            <a:pPr>
              <a:buFont typeface="Arial" charset="0"/>
              <a:buChar char="•"/>
            </a:pPr>
            <a:r>
              <a:rPr lang="en-US" sz="2400" b="0" dirty="0" smtClean="0">
                <a:solidFill>
                  <a:srgbClr val="000000"/>
                </a:solidFill>
              </a:rPr>
              <a:t>Educator Licensure</a:t>
            </a:r>
          </a:p>
          <a:p>
            <a:pPr>
              <a:buFont typeface="Arial" charset="0"/>
              <a:buChar char="•"/>
            </a:pPr>
            <a:r>
              <a:rPr lang="en-US" sz="2400" b="0" dirty="0" smtClean="0">
                <a:solidFill>
                  <a:srgbClr val="000000"/>
                </a:solidFill>
              </a:rPr>
              <a:t>Kentucky Employment and Wages and Unemployment</a:t>
            </a:r>
          </a:p>
          <a:p>
            <a:pPr>
              <a:buFont typeface="Arial" charset="0"/>
              <a:buChar char="•"/>
            </a:pPr>
            <a:r>
              <a:rPr lang="en-US" sz="2400" b="0" dirty="0" smtClean="0">
                <a:solidFill>
                  <a:srgbClr val="000000"/>
                </a:solidFill>
              </a:rPr>
              <a:t>Workforce and training program participation</a:t>
            </a:r>
          </a:p>
          <a:p>
            <a:pPr>
              <a:buFont typeface="Arial" charset="0"/>
              <a:buChar char="•"/>
            </a:pPr>
            <a:r>
              <a:rPr lang="en-US" sz="2400" b="0" dirty="0" smtClean="0">
                <a:solidFill>
                  <a:srgbClr val="000000"/>
                </a:solidFill>
              </a:rPr>
              <a:t>Early Childhood and Preschool</a:t>
            </a:r>
          </a:p>
          <a:p>
            <a:pPr>
              <a:buFont typeface="Arial" charset="0"/>
              <a:buChar char="•"/>
            </a:pPr>
            <a:r>
              <a:rPr lang="en-US" sz="2400" b="0" dirty="0" smtClean="0">
                <a:solidFill>
                  <a:srgbClr val="000000"/>
                </a:solidFill>
              </a:rPr>
              <a:t>Financial Aid</a:t>
            </a:r>
          </a:p>
          <a:p>
            <a:pPr>
              <a:buFont typeface="Arial" charset="0"/>
              <a:buChar char="•"/>
            </a:pPr>
            <a:endParaRPr lang="en-US" sz="2400" dirty="0" smtClean="0"/>
          </a:p>
          <a:p>
            <a:pPr marL="0" lvl="1" indent="0">
              <a:buFont typeface="Arial" charset="0"/>
              <a:buNone/>
            </a:pPr>
            <a:endParaRPr lang="en-US" sz="8800" b="1" dirty="0" smtClean="0"/>
          </a:p>
          <a:p>
            <a:pPr algn="ctr"/>
            <a:endParaRPr lang="en-US" sz="8800" dirty="0" smtClean="0"/>
          </a:p>
        </p:txBody>
      </p:sp>
      <p:sp>
        <p:nvSpPr>
          <p:cNvPr id="96258"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96259"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144C4A-A48D-4F4F-ADF9-AB99FF6D2DDC}" type="slidenum">
              <a:rPr lang="en-US">
                <a:latin typeface="Myriad Pro"/>
              </a:rPr>
              <a:pPr fontAlgn="base">
                <a:spcBef>
                  <a:spcPct val="0"/>
                </a:spcBef>
                <a:spcAft>
                  <a:spcPct val="0"/>
                </a:spcAft>
              </a:pPr>
              <a:t>25</a:t>
            </a:fld>
            <a:endParaRPr lang="en-US">
              <a:latin typeface="Myriad Pro"/>
            </a:endParaRPr>
          </a:p>
        </p:txBody>
      </p:sp>
      <p:sp>
        <p:nvSpPr>
          <p:cNvPr id="96260" name="Title 1"/>
          <p:cNvSpPr txBox="1">
            <a:spLocks/>
          </p:cNvSpPr>
          <p:nvPr/>
        </p:nvSpPr>
        <p:spPr bwMode="auto">
          <a:xfrm>
            <a:off x="381000" y="304800"/>
            <a:ext cx="6324600" cy="838200"/>
          </a:xfrm>
          <a:prstGeom prst="rect">
            <a:avLst/>
          </a:prstGeom>
          <a:noFill/>
          <a:ln w="9525">
            <a:noFill/>
            <a:miter lim="800000"/>
            <a:headEnd/>
            <a:tailEnd/>
          </a:ln>
        </p:spPr>
        <p:txBody>
          <a:bodyPr anchor="ctr"/>
          <a:lstStyle/>
          <a:p>
            <a:r>
              <a:rPr lang="en-US" sz="3000" b="1" dirty="0">
                <a:solidFill>
                  <a:srgbClr val="45496B"/>
                </a:solidFill>
                <a:latin typeface="Calibri" pitchFamily="34" charset="0"/>
              </a:rPr>
              <a:t>Current Data Sources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24000"/>
            <a:ext cx="8001000" cy="5334000"/>
          </a:xfrm>
        </p:spPr>
        <p:txBody>
          <a:bodyPr rtlCol="0">
            <a:normAutofit/>
          </a:bodyPr>
          <a:lstStyle/>
          <a:p>
            <a:pPr fontAlgn="auto">
              <a:spcAft>
                <a:spcPts val="0"/>
              </a:spcAft>
              <a:buFont typeface="Arial"/>
              <a:buChar char="•"/>
              <a:defRPr/>
            </a:pPr>
            <a:r>
              <a:rPr lang="en-US" sz="2800" b="0" dirty="0" smtClean="0">
                <a:solidFill>
                  <a:srgbClr val="000000"/>
                </a:solidFill>
              </a:rPr>
              <a:t>State law prevents KCEWS from releasing identifiable information</a:t>
            </a:r>
          </a:p>
          <a:p>
            <a:pPr fontAlgn="auto">
              <a:spcAft>
                <a:spcPts val="0"/>
              </a:spcAft>
              <a:buFont typeface="Arial"/>
              <a:buChar char="•"/>
              <a:defRPr/>
            </a:pPr>
            <a:r>
              <a:rPr lang="en-US" sz="2800" b="0" dirty="0" smtClean="0">
                <a:solidFill>
                  <a:srgbClr val="000000"/>
                </a:solidFill>
              </a:rPr>
              <a:t>KCEWS staff are the only people by law who can access the Kentucky Longitudinal Data System (KLDS)</a:t>
            </a:r>
          </a:p>
          <a:p>
            <a:pPr fontAlgn="auto">
              <a:spcAft>
                <a:spcPts val="0"/>
              </a:spcAft>
              <a:buFont typeface="Arial"/>
              <a:buChar char="•"/>
              <a:defRPr/>
            </a:pPr>
            <a:r>
              <a:rPr lang="en-US" sz="2800" b="0" dirty="0" smtClean="0">
                <a:solidFill>
                  <a:srgbClr val="000000"/>
                </a:solidFill>
              </a:rPr>
              <a:t>Data in the KLDS remain the property of the data providers</a:t>
            </a:r>
          </a:p>
          <a:p>
            <a:pPr fontAlgn="auto">
              <a:spcAft>
                <a:spcPts val="0"/>
              </a:spcAft>
              <a:buFont typeface="Arial"/>
              <a:buChar char="•"/>
              <a:defRPr/>
            </a:pPr>
            <a:r>
              <a:rPr lang="en-US" sz="2800" b="0" dirty="0" smtClean="0">
                <a:solidFill>
                  <a:srgbClr val="000000"/>
                </a:solidFill>
              </a:rPr>
              <a:t>Data Access and Use Policy governs how KCEWS responds to requests for statistical information and data files</a:t>
            </a:r>
          </a:p>
          <a:p>
            <a:pPr fontAlgn="auto">
              <a:spcAft>
                <a:spcPts val="0"/>
              </a:spcAft>
              <a:defRPr/>
            </a:pPr>
            <a:endParaRPr lang="en-US" sz="3027" b="0" dirty="0" smtClean="0"/>
          </a:p>
          <a:p>
            <a:pPr marL="0" lvl="1" indent="0" fontAlgn="auto">
              <a:spcAft>
                <a:spcPts val="0"/>
              </a:spcAft>
              <a:buFont typeface="Arial" pitchFamily="34" charset="0"/>
              <a:buNone/>
              <a:defRPr/>
            </a:pPr>
            <a:endParaRPr lang="en-US" sz="8800" b="1" dirty="0" smtClean="0"/>
          </a:p>
          <a:p>
            <a:pPr algn="ctr" fontAlgn="auto">
              <a:spcAft>
                <a:spcPts val="0"/>
              </a:spcAft>
              <a:defRPr/>
            </a:pPr>
            <a:endParaRPr lang="en-US" sz="8800" dirty="0"/>
          </a:p>
        </p:txBody>
      </p:sp>
      <p:sp>
        <p:nvSpPr>
          <p:cNvPr id="98306"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98307"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2CAE9A-1799-4826-891D-B04666C88276}" type="slidenum">
              <a:rPr lang="en-US">
                <a:latin typeface="Myriad Pro"/>
              </a:rPr>
              <a:pPr fontAlgn="base">
                <a:spcBef>
                  <a:spcPct val="0"/>
                </a:spcBef>
                <a:spcAft>
                  <a:spcPct val="0"/>
                </a:spcAft>
              </a:pPr>
              <a:t>26</a:t>
            </a:fld>
            <a:endParaRPr lang="en-US">
              <a:latin typeface="Myriad Pro"/>
            </a:endParaRPr>
          </a:p>
        </p:txBody>
      </p:sp>
      <p:sp>
        <p:nvSpPr>
          <p:cNvPr id="98308" name="Title 1"/>
          <p:cNvSpPr txBox="1">
            <a:spLocks/>
          </p:cNvSpPr>
          <p:nvPr/>
        </p:nvSpPr>
        <p:spPr bwMode="auto">
          <a:xfrm>
            <a:off x="381000" y="304800"/>
            <a:ext cx="6324600" cy="838200"/>
          </a:xfrm>
          <a:prstGeom prst="rect">
            <a:avLst/>
          </a:prstGeom>
          <a:noFill/>
          <a:ln w="9525">
            <a:noFill/>
            <a:miter lim="800000"/>
            <a:headEnd/>
            <a:tailEnd/>
          </a:ln>
        </p:spPr>
        <p:txBody>
          <a:bodyPr anchor="ctr"/>
          <a:lstStyle/>
          <a:p>
            <a:r>
              <a:rPr lang="en-US" sz="3000" b="1" dirty="0">
                <a:solidFill>
                  <a:srgbClr val="45496B"/>
                </a:solidFill>
                <a:latin typeface="Calibri" pitchFamily="34" charset="0"/>
              </a:rPr>
              <a:t>Data Access and Use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828800"/>
            <a:ext cx="8001000" cy="5334000"/>
          </a:xfrm>
        </p:spPr>
        <p:txBody>
          <a:bodyPr rtlCol="0">
            <a:normAutofit/>
          </a:bodyPr>
          <a:lstStyle/>
          <a:p>
            <a:pPr fontAlgn="auto">
              <a:spcAft>
                <a:spcPts val="0"/>
              </a:spcAft>
              <a:buFont typeface="Arial"/>
              <a:buChar char="•"/>
              <a:defRPr/>
            </a:pPr>
            <a:r>
              <a:rPr lang="en-US" sz="2800" b="0" dirty="0" smtClean="0">
                <a:solidFill>
                  <a:srgbClr val="000000"/>
                </a:solidFill>
              </a:rPr>
              <a:t>Agency (providers) researchers access the De-Identified Reporting System (DRS) – a report-writing tool linked to </a:t>
            </a:r>
            <a:r>
              <a:rPr lang="en-US" sz="2800" b="0" i="1" dirty="0" smtClean="0">
                <a:solidFill>
                  <a:srgbClr val="000000"/>
                </a:solidFill>
              </a:rPr>
              <a:t>de-identified</a:t>
            </a:r>
            <a:r>
              <a:rPr lang="en-US" sz="2800" b="0" dirty="0" smtClean="0">
                <a:solidFill>
                  <a:srgbClr val="000000"/>
                </a:solidFill>
              </a:rPr>
              <a:t> data</a:t>
            </a:r>
          </a:p>
          <a:p>
            <a:pPr fontAlgn="auto">
              <a:spcAft>
                <a:spcPts val="0"/>
              </a:spcAft>
              <a:defRPr/>
            </a:pPr>
            <a:endParaRPr lang="en-US" sz="2800" b="0" dirty="0" smtClean="0">
              <a:solidFill>
                <a:srgbClr val="000000"/>
              </a:solidFill>
            </a:endParaRPr>
          </a:p>
          <a:p>
            <a:pPr fontAlgn="auto">
              <a:spcAft>
                <a:spcPts val="0"/>
              </a:spcAft>
              <a:buFont typeface="Arial"/>
              <a:buChar char="•"/>
              <a:defRPr/>
            </a:pPr>
            <a:r>
              <a:rPr lang="en-US" sz="2800" b="0" dirty="0" smtClean="0">
                <a:solidFill>
                  <a:srgbClr val="000000"/>
                </a:solidFill>
              </a:rPr>
              <a:t>Statistical information or reports with redaction</a:t>
            </a:r>
          </a:p>
          <a:p>
            <a:pPr fontAlgn="auto">
              <a:spcAft>
                <a:spcPts val="0"/>
              </a:spcAft>
              <a:defRPr/>
            </a:pPr>
            <a:endParaRPr lang="en-US" sz="2800" b="0" dirty="0" smtClean="0">
              <a:solidFill>
                <a:srgbClr val="000000"/>
              </a:solidFill>
            </a:endParaRPr>
          </a:p>
          <a:p>
            <a:pPr fontAlgn="auto">
              <a:spcAft>
                <a:spcPts val="0"/>
              </a:spcAft>
              <a:buFont typeface="Arial"/>
              <a:buChar char="•"/>
              <a:defRPr/>
            </a:pPr>
            <a:r>
              <a:rPr lang="en-US" sz="2800" b="0" dirty="0" smtClean="0">
                <a:solidFill>
                  <a:srgbClr val="000000"/>
                </a:solidFill>
              </a:rPr>
              <a:t>Person-level files for statistical analysis</a:t>
            </a:r>
            <a:endParaRPr lang="en-US" sz="2800" dirty="0" smtClean="0">
              <a:solidFill>
                <a:srgbClr val="000000"/>
              </a:solidFill>
            </a:endParaRPr>
          </a:p>
          <a:p>
            <a:pPr fontAlgn="auto">
              <a:spcAft>
                <a:spcPts val="0"/>
              </a:spcAft>
              <a:defRPr/>
            </a:pPr>
            <a:endParaRPr lang="en-US" sz="2800" b="0" dirty="0" smtClean="0"/>
          </a:p>
          <a:p>
            <a:pPr fontAlgn="auto">
              <a:spcAft>
                <a:spcPts val="0"/>
              </a:spcAft>
              <a:defRPr/>
            </a:pPr>
            <a:endParaRPr lang="en-US" sz="3027" b="0" dirty="0" smtClean="0"/>
          </a:p>
          <a:p>
            <a:pPr marL="0" lvl="1" indent="0" fontAlgn="auto">
              <a:spcAft>
                <a:spcPts val="0"/>
              </a:spcAft>
              <a:buFont typeface="Arial" pitchFamily="34" charset="0"/>
              <a:buNone/>
              <a:defRPr/>
            </a:pPr>
            <a:endParaRPr lang="en-US" sz="8800" b="1" dirty="0" smtClean="0"/>
          </a:p>
          <a:p>
            <a:pPr algn="ctr" fontAlgn="auto">
              <a:spcAft>
                <a:spcPts val="0"/>
              </a:spcAft>
              <a:defRPr/>
            </a:pPr>
            <a:endParaRPr lang="en-US" sz="8800" dirty="0"/>
          </a:p>
        </p:txBody>
      </p:sp>
      <p:sp>
        <p:nvSpPr>
          <p:cNvPr id="100354"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100355"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819921-99DA-4FB8-A9E3-3AAB617E8A04}" type="slidenum">
              <a:rPr lang="en-US">
                <a:latin typeface="Myriad Pro"/>
              </a:rPr>
              <a:pPr fontAlgn="base">
                <a:spcBef>
                  <a:spcPct val="0"/>
                </a:spcBef>
                <a:spcAft>
                  <a:spcPct val="0"/>
                </a:spcAft>
              </a:pPr>
              <a:t>27</a:t>
            </a:fld>
            <a:endParaRPr lang="en-US">
              <a:latin typeface="Myriad Pro"/>
            </a:endParaRPr>
          </a:p>
        </p:txBody>
      </p:sp>
      <p:sp>
        <p:nvSpPr>
          <p:cNvPr id="100356" name="Title 1"/>
          <p:cNvSpPr txBox="1">
            <a:spLocks/>
          </p:cNvSpPr>
          <p:nvPr/>
        </p:nvSpPr>
        <p:spPr bwMode="auto">
          <a:xfrm>
            <a:off x="381000" y="304800"/>
            <a:ext cx="6324600" cy="838200"/>
          </a:xfrm>
          <a:prstGeom prst="rect">
            <a:avLst/>
          </a:prstGeom>
          <a:noFill/>
          <a:ln w="9525">
            <a:noFill/>
            <a:miter lim="800000"/>
            <a:headEnd/>
            <a:tailEnd/>
          </a:ln>
        </p:spPr>
        <p:txBody>
          <a:bodyPr anchor="ctr"/>
          <a:lstStyle/>
          <a:p>
            <a:r>
              <a:rPr lang="en-US" sz="3000" b="1" dirty="0">
                <a:solidFill>
                  <a:srgbClr val="45496B"/>
                </a:solidFill>
                <a:latin typeface="Calibri" pitchFamily="34" charset="0"/>
              </a:rPr>
              <a:t>Types of Data Requests / Access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1" name="Content Placeholder 1"/>
          <p:cNvSpPr>
            <a:spLocks noGrp="1"/>
          </p:cNvSpPr>
          <p:nvPr>
            <p:ph idx="1"/>
          </p:nvPr>
        </p:nvSpPr>
        <p:spPr>
          <a:xfrm>
            <a:off x="609600" y="1828800"/>
            <a:ext cx="8001000" cy="5334000"/>
          </a:xfrm>
        </p:spPr>
        <p:txBody>
          <a:bodyPr/>
          <a:lstStyle/>
          <a:p>
            <a:pPr marL="0" lvl="1" indent="0">
              <a:buFont typeface="Arial" charset="0"/>
              <a:buNone/>
            </a:pPr>
            <a:endParaRPr lang="en-US" sz="8800" b="1" smtClean="0"/>
          </a:p>
          <a:p>
            <a:pPr algn="ctr"/>
            <a:endParaRPr lang="en-US" sz="8800" smtClean="0"/>
          </a:p>
        </p:txBody>
      </p:sp>
      <p:sp>
        <p:nvSpPr>
          <p:cNvPr id="102402"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102403"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1E8DD6-99D7-4896-84E6-A68A9E8283F7}" type="slidenum">
              <a:rPr lang="en-US">
                <a:latin typeface="Myriad Pro"/>
              </a:rPr>
              <a:pPr fontAlgn="base">
                <a:spcBef>
                  <a:spcPct val="0"/>
                </a:spcBef>
                <a:spcAft>
                  <a:spcPct val="0"/>
                </a:spcAft>
              </a:pPr>
              <a:t>28</a:t>
            </a:fld>
            <a:endParaRPr lang="en-US">
              <a:latin typeface="Myriad Pro"/>
            </a:endParaRPr>
          </a:p>
        </p:txBody>
      </p:sp>
      <p:sp>
        <p:nvSpPr>
          <p:cNvPr id="102404" name="Title 1"/>
          <p:cNvSpPr txBox="1">
            <a:spLocks/>
          </p:cNvSpPr>
          <p:nvPr/>
        </p:nvSpPr>
        <p:spPr bwMode="auto">
          <a:xfrm>
            <a:off x="381000" y="304800"/>
            <a:ext cx="6324600" cy="838200"/>
          </a:xfrm>
          <a:prstGeom prst="rect">
            <a:avLst/>
          </a:prstGeom>
          <a:noFill/>
          <a:ln w="9525">
            <a:noFill/>
            <a:miter lim="800000"/>
            <a:headEnd/>
            <a:tailEnd/>
          </a:ln>
        </p:spPr>
        <p:txBody>
          <a:bodyPr anchor="ctr"/>
          <a:lstStyle/>
          <a:p>
            <a:pPr algn="ctr"/>
            <a:endParaRPr lang="en-US" sz="3000" b="1">
              <a:solidFill>
                <a:srgbClr val="45496B"/>
              </a:solidFill>
              <a:latin typeface="Calibri" pitchFamily="34" charset="0"/>
            </a:endParaRPr>
          </a:p>
        </p:txBody>
      </p:sp>
      <p:pic>
        <p:nvPicPr>
          <p:cNvPr id="102405" name="Picture 2"/>
          <p:cNvPicPr>
            <a:picLocks noChangeAspect="1" noChangeArrowheads="1"/>
          </p:cNvPicPr>
          <p:nvPr/>
        </p:nvPicPr>
        <p:blipFill>
          <a:blip r:embed="rId3"/>
          <a:srcRect l="67435" t="35088" r="15263" b="14883"/>
          <a:stretch>
            <a:fillRect/>
          </a:stretch>
        </p:blipFill>
        <p:spPr bwMode="auto">
          <a:xfrm>
            <a:off x="457200" y="1371600"/>
            <a:ext cx="6329363" cy="4953000"/>
          </a:xfrm>
          <a:prstGeom prst="rect">
            <a:avLst/>
          </a:prstGeom>
          <a:noFill/>
          <a:ln w="9525">
            <a:noFill/>
            <a:miter lim="800000"/>
            <a:headEnd/>
            <a:tailEnd/>
          </a:ln>
        </p:spPr>
      </p:pic>
      <p:sp>
        <p:nvSpPr>
          <p:cNvPr id="8" name="Rounded Rectangle 7"/>
          <p:cNvSpPr/>
          <p:nvPr/>
        </p:nvSpPr>
        <p:spPr>
          <a:xfrm>
            <a:off x="4648200" y="1676400"/>
            <a:ext cx="4038600" cy="434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Data requests are received through the </a:t>
            </a:r>
            <a:r>
              <a:rPr lang="en-US" sz="2000" dirty="0" smtClean="0"/>
              <a:t>website, </a:t>
            </a:r>
            <a:r>
              <a:rPr lang="en-US" sz="2000" dirty="0"/>
              <a:t>which triggers an entry in the project management system.</a:t>
            </a:r>
          </a:p>
          <a:p>
            <a:pPr algn="ctr" fontAlgn="auto">
              <a:spcBef>
                <a:spcPts val="0"/>
              </a:spcBef>
              <a:spcAft>
                <a:spcPts val="0"/>
              </a:spcAft>
              <a:defRPr/>
            </a:pPr>
            <a:endParaRPr lang="en-US" sz="2000" dirty="0"/>
          </a:p>
          <a:p>
            <a:pPr algn="ctr" fontAlgn="auto">
              <a:spcBef>
                <a:spcPts val="0"/>
              </a:spcBef>
              <a:spcAft>
                <a:spcPts val="0"/>
              </a:spcAft>
              <a:defRPr/>
            </a:pPr>
            <a:r>
              <a:rPr lang="en-US" sz="2000" dirty="0"/>
              <a:t>Statistical data requests are always provided if the data are available.</a:t>
            </a:r>
          </a:p>
          <a:p>
            <a:pPr algn="ctr" fontAlgn="auto">
              <a:spcBef>
                <a:spcPts val="0"/>
              </a:spcBef>
              <a:spcAft>
                <a:spcPts val="0"/>
              </a:spcAft>
              <a:defRPr/>
            </a:pPr>
            <a:endParaRPr lang="en-US" sz="2000" dirty="0"/>
          </a:p>
          <a:p>
            <a:pPr algn="ctr" fontAlgn="auto">
              <a:spcBef>
                <a:spcPts val="0"/>
              </a:spcBef>
              <a:spcAft>
                <a:spcPts val="0"/>
              </a:spcAft>
              <a:defRPr/>
            </a:pPr>
            <a:r>
              <a:rPr lang="en-US" sz="2000" dirty="0"/>
              <a:t>Requests for files are reviewed for their validity as research and must be approved first by KCEWS and then by the data owners.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49" name="Content Placeholder 1"/>
          <p:cNvSpPr>
            <a:spLocks noGrp="1"/>
          </p:cNvSpPr>
          <p:nvPr>
            <p:ph idx="1"/>
          </p:nvPr>
        </p:nvSpPr>
        <p:spPr>
          <a:xfrm>
            <a:off x="609600" y="1828800"/>
            <a:ext cx="8001000" cy="5334000"/>
          </a:xfrm>
        </p:spPr>
        <p:txBody>
          <a:bodyPr/>
          <a:lstStyle/>
          <a:p>
            <a:pPr marL="0" lvl="1" indent="0">
              <a:buFont typeface="Arial" charset="0"/>
              <a:buNone/>
            </a:pPr>
            <a:endParaRPr lang="en-US" sz="8800" b="1" smtClean="0"/>
          </a:p>
          <a:p>
            <a:pPr algn="ctr"/>
            <a:endParaRPr lang="en-US" sz="8800" smtClean="0"/>
          </a:p>
        </p:txBody>
      </p:sp>
      <p:sp>
        <p:nvSpPr>
          <p:cNvPr id="104450"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104451"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E5AD81-F735-4FB0-A7F0-E103F8E483E5}" type="slidenum">
              <a:rPr lang="en-US">
                <a:latin typeface="Myriad Pro"/>
              </a:rPr>
              <a:pPr fontAlgn="base">
                <a:spcBef>
                  <a:spcPct val="0"/>
                </a:spcBef>
                <a:spcAft>
                  <a:spcPct val="0"/>
                </a:spcAft>
              </a:pPr>
              <a:t>29</a:t>
            </a:fld>
            <a:endParaRPr lang="en-US">
              <a:latin typeface="Myriad Pro"/>
            </a:endParaRPr>
          </a:p>
        </p:txBody>
      </p:sp>
      <p:sp>
        <p:nvSpPr>
          <p:cNvPr id="104452" name="Title 1"/>
          <p:cNvSpPr txBox="1">
            <a:spLocks/>
          </p:cNvSpPr>
          <p:nvPr/>
        </p:nvSpPr>
        <p:spPr bwMode="auto">
          <a:xfrm>
            <a:off x="381000" y="304800"/>
            <a:ext cx="6324600" cy="838200"/>
          </a:xfrm>
          <a:prstGeom prst="rect">
            <a:avLst/>
          </a:prstGeom>
          <a:noFill/>
          <a:ln w="9525">
            <a:noFill/>
            <a:miter lim="800000"/>
            <a:headEnd/>
            <a:tailEnd/>
          </a:ln>
        </p:spPr>
        <p:txBody>
          <a:bodyPr anchor="ctr"/>
          <a:lstStyle/>
          <a:p>
            <a:pPr algn="ctr"/>
            <a:endParaRPr lang="en-US" sz="3000" b="1">
              <a:solidFill>
                <a:srgbClr val="45496B"/>
              </a:solidFill>
              <a:latin typeface="Calibri" pitchFamily="34" charset="0"/>
            </a:endParaRPr>
          </a:p>
        </p:txBody>
      </p:sp>
      <p:pic>
        <p:nvPicPr>
          <p:cNvPr id="104453" name="Picture 2" descr="image001"/>
          <p:cNvPicPr>
            <a:picLocks noChangeAspect="1" noChangeArrowheads="1"/>
          </p:cNvPicPr>
          <p:nvPr/>
        </p:nvPicPr>
        <p:blipFill>
          <a:blip r:embed="rId3"/>
          <a:srcRect t="19034"/>
          <a:stretch>
            <a:fillRect/>
          </a:stretch>
        </p:blipFill>
        <p:spPr bwMode="auto">
          <a:xfrm>
            <a:off x="457200" y="1371600"/>
            <a:ext cx="8229600" cy="4860925"/>
          </a:xfrm>
          <a:prstGeom prst="rect">
            <a:avLst/>
          </a:prstGeom>
          <a:noFill/>
          <a:ln w="9525">
            <a:noFill/>
            <a:miter lim="800000"/>
            <a:headEnd/>
            <a:tailEnd/>
          </a:ln>
        </p:spPr>
      </p:pic>
      <p:sp>
        <p:nvSpPr>
          <p:cNvPr id="10" name="Rounded Rectangle 9"/>
          <p:cNvSpPr/>
          <p:nvPr/>
        </p:nvSpPr>
        <p:spPr>
          <a:xfrm>
            <a:off x="4648200" y="1371600"/>
            <a:ext cx="4038600" cy="419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Once the data request is made through the web it automatically goes into the custom Project Management Tool where:</a:t>
            </a:r>
          </a:p>
          <a:p>
            <a:pPr algn="ctr" fontAlgn="auto">
              <a:spcBef>
                <a:spcPts val="0"/>
              </a:spcBef>
              <a:spcAft>
                <a:spcPts val="0"/>
              </a:spcAft>
              <a:defRPr/>
            </a:pPr>
            <a:endParaRPr lang="en-US" sz="2000" dirty="0"/>
          </a:p>
          <a:p>
            <a:pPr marL="342900" indent="-342900" fontAlgn="auto">
              <a:spcBef>
                <a:spcPts val="0"/>
              </a:spcBef>
              <a:spcAft>
                <a:spcPts val="0"/>
              </a:spcAft>
              <a:buFont typeface="Arial" pitchFamily="34" charset="0"/>
              <a:buChar char="•"/>
              <a:defRPr/>
            </a:pPr>
            <a:r>
              <a:rPr lang="en-US" sz="2000" dirty="0"/>
              <a:t>Alerts</a:t>
            </a:r>
            <a:r>
              <a:rPr lang="en-US" sz="2000" dirty="0" smtClean="0"/>
              <a:t> are sent </a:t>
            </a:r>
            <a:r>
              <a:rPr lang="en-US" sz="2000" dirty="0"/>
              <a:t>to the research staff</a:t>
            </a:r>
          </a:p>
          <a:p>
            <a:pPr marL="342900" indent="-342900" fontAlgn="auto">
              <a:spcBef>
                <a:spcPts val="0"/>
              </a:spcBef>
              <a:spcAft>
                <a:spcPts val="0"/>
              </a:spcAft>
              <a:buFont typeface="Arial" pitchFamily="34" charset="0"/>
              <a:buChar char="•"/>
              <a:defRPr/>
            </a:pPr>
            <a:r>
              <a:rPr lang="en-US" sz="2000" dirty="0"/>
              <a:t>Tasks are entered into the system with alerts for things that need to be </a:t>
            </a:r>
            <a:r>
              <a:rPr lang="en-US" sz="2000" dirty="0" smtClean="0"/>
              <a:t>done</a:t>
            </a:r>
          </a:p>
          <a:p>
            <a:pPr marL="342900" indent="-342900" fontAlgn="auto">
              <a:spcBef>
                <a:spcPts val="0"/>
              </a:spcBef>
              <a:spcAft>
                <a:spcPts val="0"/>
              </a:spcAft>
              <a:buFont typeface="Arial" pitchFamily="34" charset="0"/>
              <a:buChar char="•"/>
              <a:defRPr/>
            </a:pPr>
            <a:r>
              <a:rPr lang="en-US" sz="2000" dirty="0"/>
              <a:t>The PM Tool tracks progress for each data request and any follow-up or documents collected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71600"/>
            <a:ext cx="8001000" cy="4754563"/>
          </a:xfrm>
        </p:spPr>
        <p:txBody>
          <a:bodyPr rtlCol="0">
            <a:normAutofit/>
          </a:bodyPr>
          <a:lstStyle/>
          <a:p>
            <a:pPr algn="ctr" fontAlgn="auto">
              <a:spcAft>
                <a:spcPts val="0"/>
              </a:spcAft>
              <a:defRPr/>
            </a:pPr>
            <a:endParaRPr lang="en-US" dirty="0" smtClean="0"/>
          </a:p>
          <a:p>
            <a:pPr algn="ctr" fontAlgn="auto">
              <a:spcAft>
                <a:spcPts val="0"/>
              </a:spcAft>
              <a:defRPr/>
            </a:pPr>
            <a:endParaRPr lang="en-US" dirty="0" smtClean="0"/>
          </a:p>
          <a:p>
            <a:pPr marL="0" indent="0" algn="ctr" fontAlgn="auto">
              <a:spcAft>
                <a:spcPts val="0"/>
              </a:spcAft>
              <a:defRPr/>
            </a:pPr>
            <a:r>
              <a:rPr lang="en-US" sz="9600" dirty="0" smtClean="0"/>
              <a:t>Kansas</a:t>
            </a:r>
            <a:endParaRPr lang="en-US" sz="9600" dirty="0"/>
          </a:p>
        </p:txBody>
      </p:sp>
      <p:sp>
        <p:nvSpPr>
          <p:cNvPr id="12290"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12291"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7210EA-205A-4C36-BF6E-1061BE19ABB2}" type="slidenum">
              <a:rPr lang="en-US">
                <a:latin typeface="Myriad Pro"/>
              </a:rPr>
              <a:pPr fontAlgn="base">
                <a:spcBef>
                  <a:spcPct val="0"/>
                </a:spcBef>
                <a:spcAft>
                  <a:spcPct val="0"/>
                </a:spcAft>
              </a:pPr>
              <a:t>3</a:t>
            </a:fld>
            <a:endParaRPr lang="en-US">
              <a:latin typeface="Myriad Pro"/>
            </a:endParaRPr>
          </a:p>
        </p:txBody>
      </p:sp>
      <p:sp>
        <p:nvSpPr>
          <p:cNvPr id="12292" name="Title 1"/>
          <p:cNvSpPr txBox="1">
            <a:spLocks/>
          </p:cNvSpPr>
          <p:nvPr/>
        </p:nvSpPr>
        <p:spPr bwMode="auto">
          <a:xfrm>
            <a:off x="381000" y="304800"/>
            <a:ext cx="6324600" cy="838200"/>
          </a:xfrm>
          <a:prstGeom prst="rect">
            <a:avLst/>
          </a:prstGeom>
          <a:noFill/>
          <a:ln w="9525">
            <a:noFill/>
            <a:miter lim="800000"/>
            <a:headEnd/>
            <a:tailEnd/>
          </a:ln>
        </p:spPr>
        <p:txBody>
          <a:bodyPr anchor="ctr"/>
          <a:lstStyle/>
          <a:p>
            <a:r>
              <a:rPr lang="en-US" sz="3000" b="1" dirty="0">
                <a:solidFill>
                  <a:srgbClr val="45496B"/>
                </a:solidFill>
                <a:latin typeface="Calibri" pitchFamily="34" charset="0"/>
              </a:rPr>
              <a:t>Researcher Access to the SLDS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71600"/>
            <a:ext cx="8001000" cy="5334000"/>
          </a:xfrm>
        </p:spPr>
        <p:txBody>
          <a:bodyPr rtlCol="0">
            <a:normAutofit/>
          </a:bodyPr>
          <a:lstStyle/>
          <a:p>
            <a:pPr fontAlgn="auto">
              <a:spcAft>
                <a:spcPts val="0"/>
              </a:spcAft>
              <a:buFont typeface="Arial"/>
              <a:buChar char="•"/>
              <a:defRPr/>
            </a:pPr>
            <a:r>
              <a:rPr lang="en-US" sz="2400" b="0" dirty="0" smtClean="0">
                <a:solidFill>
                  <a:srgbClr val="000000"/>
                </a:solidFill>
              </a:rPr>
              <a:t>Approved requests for data files must complete an MOU that outlines researcher responsibilities</a:t>
            </a:r>
          </a:p>
          <a:p>
            <a:pPr fontAlgn="auto">
              <a:spcAft>
                <a:spcPts val="0"/>
              </a:spcAft>
              <a:buFont typeface="Arial"/>
              <a:buChar char="•"/>
              <a:defRPr/>
            </a:pPr>
            <a:r>
              <a:rPr lang="en-US" sz="2400" b="0" dirty="0" smtClean="0">
                <a:solidFill>
                  <a:srgbClr val="000000"/>
                </a:solidFill>
              </a:rPr>
              <a:t>Data files are provided in a secure manner (developing a virtual machine where they can analyze it in the future without the data “leaving” KCEWS control)</a:t>
            </a:r>
          </a:p>
          <a:p>
            <a:pPr fontAlgn="auto">
              <a:spcAft>
                <a:spcPts val="0"/>
              </a:spcAft>
              <a:buFont typeface="Arial"/>
              <a:buChar char="•"/>
              <a:defRPr/>
            </a:pPr>
            <a:r>
              <a:rPr lang="en-US" sz="2400" b="0" dirty="0" smtClean="0">
                <a:solidFill>
                  <a:srgbClr val="000000"/>
                </a:solidFill>
              </a:rPr>
              <a:t>Any reports or publications must be provided in advance to KCEWS for review to ensure the acceptable use guidelines are followed correctly</a:t>
            </a:r>
          </a:p>
          <a:p>
            <a:pPr fontAlgn="auto">
              <a:spcAft>
                <a:spcPts val="0"/>
              </a:spcAft>
              <a:buFont typeface="Arial"/>
              <a:buChar char="•"/>
              <a:defRPr/>
            </a:pPr>
            <a:r>
              <a:rPr lang="en-US" sz="2400" b="0" dirty="0" smtClean="0">
                <a:solidFill>
                  <a:srgbClr val="000000"/>
                </a:solidFill>
              </a:rPr>
              <a:t>Data MUST only be used to investigate the research proposed in their proposal</a:t>
            </a:r>
          </a:p>
          <a:p>
            <a:pPr fontAlgn="auto">
              <a:spcAft>
                <a:spcPts val="0"/>
              </a:spcAft>
              <a:buFont typeface="Arial"/>
              <a:buChar char="•"/>
              <a:defRPr/>
            </a:pPr>
            <a:r>
              <a:rPr lang="en-US" sz="2400" b="0" dirty="0" smtClean="0">
                <a:solidFill>
                  <a:srgbClr val="000000"/>
                </a:solidFill>
              </a:rPr>
              <a:t>Data files must be destroyed or returned along with all copies at the end of the agreement</a:t>
            </a:r>
          </a:p>
          <a:p>
            <a:pPr fontAlgn="auto">
              <a:spcAft>
                <a:spcPts val="0"/>
              </a:spcAft>
              <a:buFont typeface="Arial"/>
              <a:buChar char="•"/>
              <a:defRPr/>
            </a:pPr>
            <a:endParaRPr lang="en-US" sz="2800" b="0" dirty="0" smtClean="0"/>
          </a:p>
          <a:p>
            <a:pPr fontAlgn="auto">
              <a:spcAft>
                <a:spcPts val="0"/>
              </a:spcAft>
              <a:buFont typeface="Arial"/>
              <a:buChar char="•"/>
              <a:defRPr/>
            </a:pPr>
            <a:endParaRPr lang="en-US" sz="3027" b="0" dirty="0" smtClean="0"/>
          </a:p>
          <a:p>
            <a:pPr marL="0" lvl="1" indent="0" fontAlgn="auto">
              <a:spcAft>
                <a:spcPts val="0"/>
              </a:spcAft>
              <a:buFont typeface="Arial" pitchFamily="34" charset="0"/>
              <a:buNone/>
              <a:defRPr/>
            </a:pPr>
            <a:endParaRPr lang="en-US" sz="8800" b="1" dirty="0" smtClean="0"/>
          </a:p>
          <a:p>
            <a:pPr algn="ctr" fontAlgn="auto">
              <a:spcAft>
                <a:spcPts val="0"/>
              </a:spcAft>
              <a:defRPr/>
            </a:pPr>
            <a:endParaRPr lang="en-US" sz="8800" dirty="0"/>
          </a:p>
        </p:txBody>
      </p:sp>
      <p:sp>
        <p:nvSpPr>
          <p:cNvPr id="106498"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106499"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838F91-1436-43A5-983D-ECCDC77382FE}" type="slidenum">
              <a:rPr lang="en-US">
                <a:latin typeface="Myriad Pro"/>
              </a:rPr>
              <a:pPr fontAlgn="base">
                <a:spcBef>
                  <a:spcPct val="0"/>
                </a:spcBef>
                <a:spcAft>
                  <a:spcPct val="0"/>
                </a:spcAft>
              </a:pPr>
              <a:t>30</a:t>
            </a:fld>
            <a:endParaRPr lang="en-US">
              <a:latin typeface="Myriad Pro"/>
            </a:endParaRPr>
          </a:p>
        </p:txBody>
      </p:sp>
      <p:sp>
        <p:nvSpPr>
          <p:cNvPr id="106500" name="Title 1"/>
          <p:cNvSpPr txBox="1">
            <a:spLocks/>
          </p:cNvSpPr>
          <p:nvPr/>
        </p:nvSpPr>
        <p:spPr bwMode="auto">
          <a:xfrm>
            <a:off x="381000" y="304800"/>
            <a:ext cx="6324600" cy="838200"/>
          </a:xfrm>
          <a:prstGeom prst="rect">
            <a:avLst/>
          </a:prstGeom>
          <a:noFill/>
          <a:ln w="9525">
            <a:noFill/>
            <a:miter lim="800000"/>
            <a:headEnd/>
            <a:tailEnd/>
          </a:ln>
        </p:spPr>
        <p:txBody>
          <a:bodyPr anchor="ctr"/>
          <a:lstStyle/>
          <a:p>
            <a:r>
              <a:rPr lang="en-US" sz="3000" b="1" dirty="0">
                <a:solidFill>
                  <a:srgbClr val="45496B"/>
                </a:solidFill>
                <a:latin typeface="Calibri" pitchFamily="34" charset="0"/>
              </a:rPr>
              <a:t>Data Access for Researchers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71600"/>
            <a:ext cx="8001000" cy="5334000"/>
          </a:xfrm>
        </p:spPr>
        <p:txBody>
          <a:bodyPr rtlCol="0">
            <a:normAutofit fontScale="92500" lnSpcReduction="10000"/>
          </a:bodyPr>
          <a:lstStyle/>
          <a:p>
            <a:pPr fontAlgn="auto">
              <a:spcAft>
                <a:spcPts val="0"/>
              </a:spcAft>
              <a:buFont typeface="Arial"/>
              <a:buChar char="•"/>
              <a:defRPr/>
            </a:pPr>
            <a:r>
              <a:rPr lang="en-US" sz="2703" b="0" dirty="0" smtClean="0">
                <a:solidFill>
                  <a:srgbClr val="000000"/>
                </a:solidFill>
              </a:rPr>
              <a:t>All persons </a:t>
            </a:r>
            <a:r>
              <a:rPr lang="en-US" sz="2703" b="0" smtClean="0">
                <a:solidFill>
                  <a:srgbClr val="000000"/>
                </a:solidFill>
              </a:rPr>
              <a:t>or entity level </a:t>
            </a:r>
            <a:r>
              <a:rPr lang="en-US" sz="2703" b="0" dirty="0" smtClean="0">
                <a:solidFill>
                  <a:srgbClr val="000000"/>
                </a:solidFill>
              </a:rPr>
              <a:t>data files are considered confidential whether they have names and </a:t>
            </a:r>
            <a:r>
              <a:rPr lang="en-US" sz="2703" b="0" dirty="0" err="1" smtClean="0">
                <a:solidFill>
                  <a:srgbClr val="000000"/>
                </a:solidFill>
              </a:rPr>
              <a:t>SSNs</a:t>
            </a:r>
            <a:r>
              <a:rPr lang="en-US" sz="2703" b="0" dirty="0" smtClean="0">
                <a:solidFill>
                  <a:srgbClr val="000000"/>
                </a:solidFill>
              </a:rPr>
              <a:t> or not</a:t>
            </a:r>
          </a:p>
          <a:p>
            <a:pPr fontAlgn="auto">
              <a:spcAft>
                <a:spcPts val="0"/>
              </a:spcAft>
              <a:buFont typeface="Arial"/>
              <a:buChar char="•"/>
              <a:defRPr/>
            </a:pPr>
            <a:r>
              <a:rPr lang="en-US" sz="2703" b="0" dirty="0" smtClean="0">
                <a:solidFill>
                  <a:srgbClr val="000000"/>
                </a:solidFill>
              </a:rPr>
              <a:t>Researchers want to use the data for topics outside the scope of the approved project</a:t>
            </a:r>
          </a:p>
          <a:p>
            <a:pPr fontAlgn="auto">
              <a:spcAft>
                <a:spcPts val="0"/>
              </a:spcAft>
              <a:buFont typeface="Arial"/>
              <a:buChar char="•"/>
              <a:defRPr/>
            </a:pPr>
            <a:r>
              <a:rPr lang="en-US" sz="2703" b="0" dirty="0" smtClean="0">
                <a:solidFill>
                  <a:srgbClr val="000000"/>
                </a:solidFill>
              </a:rPr>
              <a:t>Researchers want to allow others (students) to use the data</a:t>
            </a:r>
          </a:p>
          <a:p>
            <a:pPr fontAlgn="auto">
              <a:spcAft>
                <a:spcPts val="0"/>
              </a:spcAft>
              <a:buFont typeface="Arial"/>
              <a:buChar char="•"/>
              <a:defRPr/>
            </a:pPr>
            <a:r>
              <a:rPr lang="en-US" sz="2703" b="0" dirty="0" smtClean="0">
                <a:solidFill>
                  <a:srgbClr val="000000"/>
                </a:solidFill>
              </a:rPr>
              <a:t>Researchers may not have the right background to know if they have a truly secure environment for the data or not</a:t>
            </a:r>
          </a:p>
          <a:p>
            <a:pPr fontAlgn="auto">
              <a:spcAft>
                <a:spcPts val="0"/>
              </a:spcAft>
              <a:buFont typeface="Arial"/>
              <a:buChar char="•"/>
              <a:defRPr/>
            </a:pPr>
            <a:r>
              <a:rPr lang="en-US" sz="2703" b="0" dirty="0" smtClean="0">
                <a:solidFill>
                  <a:srgbClr val="000000"/>
                </a:solidFill>
              </a:rPr>
              <a:t>Time involved in evaluating research requests, developing the data, assembling the documentation, answering researcher questions, and following up with the agreements</a:t>
            </a:r>
          </a:p>
          <a:p>
            <a:pPr fontAlgn="auto">
              <a:spcAft>
                <a:spcPts val="0"/>
              </a:spcAft>
              <a:defRPr/>
            </a:pPr>
            <a:endParaRPr lang="en-US" sz="2800" b="0" dirty="0" smtClean="0"/>
          </a:p>
          <a:p>
            <a:pPr fontAlgn="auto">
              <a:spcAft>
                <a:spcPts val="0"/>
              </a:spcAft>
              <a:buFont typeface="Arial"/>
              <a:buChar char="•"/>
              <a:defRPr/>
            </a:pPr>
            <a:endParaRPr lang="en-US" sz="3027" b="0" dirty="0" smtClean="0"/>
          </a:p>
          <a:p>
            <a:pPr marL="0" lvl="1" indent="0" fontAlgn="auto">
              <a:spcAft>
                <a:spcPts val="0"/>
              </a:spcAft>
              <a:buFont typeface="Arial" pitchFamily="34" charset="0"/>
              <a:buNone/>
              <a:defRPr/>
            </a:pPr>
            <a:endParaRPr lang="en-US" sz="8800" b="1" dirty="0" smtClean="0"/>
          </a:p>
          <a:p>
            <a:pPr algn="ctr" fontAlgn="auto">
              <a:spcAft>
                <a:spcPts val="0"/>
              </a:spcAft>
              <a:defRPr/>
            </a:pPr>
            <a:endParaRPr lang="en-US" sz="8800" dirty="0"/>
          </a:p>
        </p:txBody>
      </p:sp>
      <p:sp>
        <p:nvSpPr>
          <p:cNvPr id="108546"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108547"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A2EC10-B4A8-4B04-9C94-67B1A33F0A58}" type="slidenum">
              <a:rPr lang="en-US">
                <a:latin typeface="Myriad Pro"/>
              </a:rPr>
              <a:pPr fontAlgn="base">
                <a:spcBef>
                  <a:spcPct val="0"/>
                </a:spcBef>
                <a:spcAft>
                  <a:spcPct val="0"/>
                </a:spcAft>
              </a:pPr>
              <a:t>31</a:t>
            </a:fld>
            <a:endParaRPr lang="en-US">
              <a:latin typeface="Myriad Pro"/>
            </a:endParaRPr>
          </a:p>
        </p:txBody>
      </p:sp>
      <p:sp>
        <p:nvSpPr>
          <p:cNvPr id="108548" name="Title 1"/>
          <p:cNvSpPr txBox="1">
            <a:spLocks/>
          </p:cNvSpPr>
          <p:nvPr/>
        </p:nvSpPr>
        <p:spPr bwMode="auto">
          <a:xfrm>
            <a:off x="381000" y="304800"/>
            <a:ext cx="6324600" cy="838200"/>
          </a:xfrm>
          <a:prstGeom prst="rect">
            <a:avLst/>
          </a:prstGeom>
          <a:noFill/>
          <a:ln w="9525">
            <a:noFill/>
            <a:miter lim="800000"/>
            <a:headEnd/>
            <a:tailEnd/>
          </a:ln>
        </p:spPr>
        <p:txBody>
          <a:bodyPr anchor="ctr"/>
          <a:lstStyle/>
          <a:p>
            <a:r>
              <a:rPr lang="en-US" sz="3000" b="1" dirty="0">
                <a:solidFill>
                  <a:srgbClr val="45496B"/>
                </a:solidFill>
                <a:latin typeface="Calibri" pitchFamily="34" charset="0"/>
              </a:rPr>
              <a:t>Data Access Areas of Concern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3" name="Content Placeholder 1"/>
          <p:cNvSpPr>
            <a:spLocks noGrp="1"/>
          </p:cNvSpPr>
          <p:nvPr>
            <p:ph idx="1"/>
          </p:nvPr>
        </p:nvSpPr>
        <p:spPr>
          <a:xfrm>
            <a:off x="609600" y="1371600"/>
            <a:ext cx="8001000" cy="4754563"/>
          </a:xfrm>
        </p:spPr>
        <p:txBody>
          <a:bodyPr/>
          <a:lstStyle/>
          <a:p>
            <a:pPr algn="ctr"/>
            <a:endParaRPr lang="en-US" smtClean="0"/>
          </a:p>
          <a:p>
            <a:pPr algn="ctr"/>
            <a:endParaRPr lang="en-US" smtClean="0"/>
          </a:p>
          <a:p>
            <a:pPr algn="ctr"/>
            <a:endParaRPr lang="en-US" smtClean="0"/>
          </a:p>
          <a:p>
            <a:pPr algn="ctr"/>
            <a:r>
              <a:rPr lang="en-US" sz="4800" smtClean="0"/>
              <a:t>Questions?</a:t>
            </a:r>
          </a:p>
        </p:txBody>
      </p:sp>
      <p:sp>
        <p:nvSpPr>
          <p:cNvPr id="110594"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110595"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6E442E-B388-43DA-9B87-296C40CF772A}" type="slidenum">
              <a:rPr lang="en-US">
                <a:latin typeface="Myriad Pro"/>
              </a:rPr>
              <a:pPr fontAlgn="base">
                <a:spcBef>
                  <a:spcPct val="0"/>
                </a:spcBef>
                <a:spcAft>
                  <a:spcPct val="0"/>
                </a:spcAft>
              </a:pPr>
              <a:t>32</a:t>
            </a:fld>
            <a:endParaRPr lang="en-US">
              <a:latin typeface="Myriad Pro"/>
            </a:endParaRPr>
          </a:p>
        </p:txBody>
      </p:sp>
      <p:sp>
        <p:nvSpPr>
          <p:cNvPr id="110596" name="Title 1"/>
          <p:cNvSpPr txBox="1">
            <a:spLocks/>
          </p:cNvSpPr>
          <p:nvPr/>
        </p:nvSpPr>
        <p:spPr bwMode="auto">
          <a:xfrm>
            <a:off x="381000" y="304800"/>
            <a:ext cx="6324600" cy="838200"/>
          </a:xfrm>
          <a:prstGeom prst="rect">
            <a:avLst/>
          </a:prstGeom>
          <a:noFill/>
          <a:ln w="9525">
            <a:noFill/>
            <a:miter lim="800000"/>
            <a:headEnd/>
            <a:tailEnd/>
          </a:ln>
        </p:spPr>
        <p:txBody>
          <a:bodyPr anchor="ctr"/>
          <a:lstStyle/>
          <a:p>
            <a:r>
              <a:rPr lang="en-US" sz="3000" b="1" dirty="0" smtClean="0">
                <a:solidFill>
                  <a:srgbClr val="45496B"/>
                </a:solidFill>
                <a:latin typeface="Calibri" pitchFamily="34" charset="0"/>
              </a:rPr>
              <a:t>Researcher Access to the SLDS</a:t>
            </a:r>
            <a:endParaRPr lang="en-US" sz="3000" b="1" dirty="0">
              <a:solidFill>
                <a:srgbClr val="45496B"/>
              </a:solidFill>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1" name="Content Placeholder 2"/>
          <p:cNvSpPr>
            <a:spLocks noGrp="1"/>
          </p:cNvSpPr>
          <p:nvPr>
            <p:ph idx="1"/>
          </p:nvPr>
        </p:nvSpPr>
        <p:spPr>
          <a:xfrm>
            <a:off x="609600" y="1371600"/>
            <a:ext cx="7989888" cy="4876800"/>
          </a:xfrm>
        </p:spPr>
        <p:txBody>
          <a:bodyPr/>
          <a:lstStyle/>
          <a:p>
            <a:pPr>
              <a:lnSpc>
                <a:spcPct val="120000"/>
              </a:lnSpc>
              <a:spcBef>
                <a:spcPct val="0"/>
              </a:spcBef>
              <a:spcAft>
                <a:spcPts val="600"/>
              </a:spcAft>
              <a:buClr>
                <a:srgbClr val="404040"/>
              </a:buClr>
            </a:pPr>
            <a:r>
              <a:rPr lang="en-US" sz="2000" dirty="0" smtClean="0">
                <a:solidFill>
                  <a:srgbClr val="0D0D0D"/>
                </a:solidFill>
              </a:rPr>
              <a:t>Contact information:</a:t>
            </a:r>
          </a:p>
          <a:p>
            <a:pPr>
              <a:spcBef>
                <a:spcPct val="0"/>
              </a:spcBef>
              <a:spcAft>
                <a:spcPts val="600"/>
              </a:spcAft>
              <a:buClr>
                <a:srgbClr val="404040"/>
              </a:buClr>
            </a:pPr>
            <a:r>
              <a:rPr lang="en-US" sz="1800" b="0" dirty="0" smtClean="0">
                <a:solidFill>
                  <a:srgbClr val="0D0D0D"/>
                </a:solidFill>
              </a:rPr>
              <a:t>Keith Brown, </a:t>
            </a:r>
            <a:r>
              <a:rPr lang="en-US" sz="1800" b="0" dirty="0" smtClean="0">
                <a:solidFill>
                  <a:srgbClr val="000000"/>
                </a:solidFill>
                <a:hlinkClick r:id="rId3"/>
              </a:rPr>
              <a:t>keith.brown@sst-slds.org</a:t>
            </a:r>
            <a:r>
              <a:rPr lang="en-US" sz="1800" b="0" dirty="0" smtClean="0">
                <a:solidFill>
                  <a:srgbClr val="000000"/>
                </a:solidFill>
              </a:rPr>
              <a:t> </a:t>
            </a:r>
          </a:p>
          <a:p>
            <a:pPr>
              <a:spcBef>
                <a:spcPct val="0"/>
              </a:spcBef>
              <a:spcAft>
                <a:spcPts val="600"/>
              </a:spcAft>
              <a:buClr>
                <a:srgbClr val="404040"/>
              </a:buClr>
            </a:pPr>
            <a:r>
              <a:rPr lang="en-US" sz="1800" b="0" dirty="0" smtClean="0">
                <a:solidFill>
                  <a:srgbClr val="0D0D0D"/>
                </a:solidFill>
              </a:rPr>
              <a:t>Kathy </a:t>
            </a:r>
            <a:r>
              <a:rPr lang="en-US" sz="1800" b="0" dirty="0" err="1" smtClean="0">
                <a:solidFill>
                  <a:srgbClr val="0D0D0D"/>
                </a:solidFill>
              </a:rPr>
              <a:t>Gosa</a:t>
            </a:r>
            <a:r>
              <a:rPr lang="en-US" sz="1800" b="0" dirty="0" smtClean="0">
                <a:solidFill>
                  <a:srgbClr val="0D0D0D"/>
                </a:solidFill>
              </a:rPr>
              <a:t>, </a:t>
            </a:r>
            <a:r>
              <a:rPr lang="en-US" sz="1800" b="0" dirty="0" smtClean="0">
                <a:solidFill>
                  <a:srgbClr val="000000"/>
                </a:solidFill>
                <a:hlinkClick r:id="rId4"/>
              </a:rPr>
              <a:t>kgosa@ksde.org</a:t>
            </a:r>
            <a:endParaRPr lang="en-US" sz="1800" b="0" dirty="0" smtClean="0">
              <a:solidFill>
                <a:srgbClr val="000000"/>
              </a:solidFill>
            </a:endParaRPr>
          </a:p>
          <a:p>
            <a:pPr>
              <a:spcBef>
                <a:spcPct val="0"/>
              </a:spcBef>
              <a:spcAft>
                <a:spcPts val="600"/>
              </a:spcAft>
              <a:buClr>
                <a:srgbClr val="404040"/>
              </a:buClr>
            </a:pPr>
            <a:r>
              <a:rPr lang="en-US" sz="1800" b="0" dirty="0" err="1" smtClean="0">
                <a:solidFill>
                  <a:srgbClr val="0D0D0D"/>
                </a:solidFill>
              </a:rPr>
              <a:t>Bethann</a:t>
            </a:r>
            <a:r>
              <a:rPr lang="en-US" sz="1800" b="0" dirty="0" smtClean="0">
                <a:solidFill>
                  <a:srgbClr val="0D0D0D"/>
                </a:solidFill>
              </a:rPr>
              <a:t> Canada, </a:t>
            </a:r>
            <a:r>
              <a:rPr lang="en-US" sz="1800" b="0" dirty="0" smtClean="0">
                <a:solidFill>
                  <a:srgbClr val="000000"/>
                </a:solidFill>
                <a:ea typeface="Calibri" pitchFamily="34" charset="0"/>
                <a:cs typeface="Consolas" pitchFamily="49" charset="0"/>
                <a:hlinkClick r:id="rId5"/>
              </a:rPr>
              <a:t>bethann.canada@doe.virginia.gov</a:t>
            </a:r>
            <a:r>
              <a:rPr lang="en-US" sz="1800" b="0" dirty="0" smtClean="0">
                <a:solidFill>
                  <a:srgbClr val="000000"/>
                </a:solidFill>
                <a:ea typeface="Calibri" pitchFamily="34" charset="0"/>
                <a:cs typeface="Consolas" pitchFamily="49" charset="0"/>
              </a:rPr>
              <a:t> </a:t>
            </a:r>
          </a:p>
          <a:p>
            <a:pPr>
              <a:spcBef>
                <a:spcPct val="0"/>
              </a:spcBef>
              <a:spcAft>
                <a:spcPts val="600"/>
              </a:spcAft>
              <a:buClr>
                <a:srgbClr val="404040"/>
              </a:buClr>
            </a:pPr>
            <a:r>
              <a:rPr lang="en-US" sz="1800" b="0" dirty="0" smtClean="0">
                <a:solidFill>
                  <a:srgbClr val="000000"/>
                </a:solidFill>
                <a:ea typeface="Calibri" pitchFamily="34" charset="0"/>
                <a:cs typeface="Consolas" pitchFamily="49" charset="0"/>
              </a:rPr>
              <a:t>Charles McGrew, </a:t>
            </a:r>
            <a:r>
              <a:rPr lang="en-US" sz="1800" b="0" dirty="0" smtClean="0">
                <a:solidFill>
                  <a:srgbClr val="000000"/>
                </a:solidFill>
                <a:ea typeface="Calibri" pitchFamily="34" charset="0"/>
                <a:cs typeface="Consolas" pitchFamily="49" charset="0"/>
                <a:hlinkClick r:id="rId6"/>
              </a:rPr>
              <a:t>charles.mcgrew@ky.gov</a:t>
            </a:r>
            <a:r>
              <a:rPr lang="en-US" sz="1800" b="0" dirty="0" smtClean="0">
                <a:solidFill>
                  <a:srgbClr val="000000"/>
                </a:solidFill>
                <a:ea typeface="Calibri" pitchFamily="34" charset="0"/>
                <a:cs typeface="Consolas" pitchFamily="49" charset="0"/>
              </a:rPr>
              <a:t> </a:t>
            </a:r>
          </a:p>
          <a:p>
            <a:pPr>
              <a:spcBef>
                <a:spcPct val="0"/>
              </a:spcBef>
              <a:spcAft>
                <a:spcPts val="600"/>
              </a:spcAft>
              <a:buClr>
                <a:srgbClr val="404040"/>
              </a:buClr>
            </a:pPr>
            <a:r>
              <a:rPr lang="en-US" sz="1800" b="0" dirty="0" smtClean="0">
                <a:solidFill>
                  <a:srgbClr val="000000"/>
                </a:solidFill>
                <a:ea typeface="Calibri" pitchFamily="34" charset="0"/>
                <a:cs typeface="Consolas" pitchFamily="49" charset="0"/>
              </a:rPr>
              <a:t>Kate Akers, </a:t>
            </a:r>
            <a:r>
              <a:rPr lang="en-US" sz="1800" b="0" dirty="0" smtClean="0">
                <a:solidFill>
                  <a:srgbClr val="000000"/>
                </a:solidFill>
                <a:ea typeface="Calibri" pitchFamily="34" charset="0"/>
                <a:cs typeface="Consolas" pitchFamily="49" charset="0"/>
                <a:hlinkClick r:id="rId7"/>
              </a:rPr>
              <a:t>kate.akers@ky.gov</a:t>
            </a:r>
            <a:r>
              <a:rPr lang="en-US" sz="1800" b="0" dirty="0" smtClean="0">
                <a:solidFill>
                  <a:srgbClr val="000000"/>
                </a:solidFill>
                <a:ea typeface="Calibri" pitchFamily="34" charset="0"/>
                <a:cs typeface="Consolas" pitchFamily="49" charset="0"/>
              </a:rPr>
              <a:t> </a:t>
            </a:r>
            <a:endParaRPr lang="en-US" sz="1800" dirty="0" smtClean="0"/>
          </a:p>
          <a:p>
            <a:pPr>
              <a:lnSpc>
                <a:spcPct val="120000"/>
              </a:lnSpc>
              <a:spcBef>
                <a:spcPct val="0"/>
              </a:spcBef>
              <a:spcAft>
                <a:spcPts val="600"/>
              </a:spcAft>
              <a:buClr>
                <a:srgbClr val="404040"/>
              </a:buClr>
            </a:pPr>
            <a:r>
              <a:rPr lang="en-US" sz="2000" dirty="0" smtClean="0">
                <a:solidFill>
                  <a:srgbClr val="0D0D0D"/>
                </a:solidFill>
              </a:rPr>
              <a:t>For more information on researcher access to the SLDS:</a:t>
            </a:r>
          </a:p>
          <a:p>
            <a:pPr>
              <a:lnSpc>
                <a:spcPct val="120000"/>
              </a:lnSpc>
              <a:spcBef>
                <a:spcPct val="0"/>
              </a:spcBef>
              <a:spcAft>
                <a:spcPts val="600"/>
              </a:spcAft>
              <a:buClr>
                <a:srgbClr val="404040"/>
              </a:buClr>
              <a:buFont typeface="Arial" charset="0"/>
              <a:buChar char="•"/>
            </a:pPr>
            <a:r>
              <a:rPr lang="en-US" sz="1600" b="0" dirty="0" smtClean="0">
                <a:solidFill>
                  <a:srgbClr val="0D0D0D"/>
                </a:solidFill>
              </a:rPr>
              <a:t>Data Use Issue Brief 2: Forming Research Partnerships with State and Local Education Agencies:  </a:t>
            </a:r>
            <a:r>
              <a:rPr lang="en-US" sz="1600" b="0" dirty="0" smtClean="0">
                <a:solidFill>
                  <a:srgbClr val="262626"/>
                </a:solidFill>
                <a:hlinkClick r:id="rId8"/>
              </a:rPr>
              <a:t>http://nces.ed.gov/programs/slds/pdf/Data-Use-Issue-Brief-2_Research-Partnerships.pdf</a:t>
            </a:r>
            <a:endParaRPr lang="en-US" sz="1600" b="0" dirty="0" smtClean="0">
              <a:solidFill>
                <a:srgbClr val="262626"/>
              </a:solidFill>
            </a:endParaRPr>
          </a:p>
          <a:p>
            <a:pPr>
              <a:lnSpc>
                <a:spcPct val="120000"/>
              </a:lnSpc>
              <a:spcBef>
                <a:spcPct val="0"/>
              </a:spcBef>
              <a:spcAft>
                <a:spcPts val="600"/>
              </a:spcAft>
              <a:buClr>
                <a:srgbClr val="404040"/>
              </a:buClr>
              <a:buFont typeface="Arial" charset="0"/>
              <a:buChar char="•"/>
            </a:pPr>
            <a:r>
              <a:rPr lang="en-US" sz="1600" b="0" dirty="0" err="1" smtClean="0">
                <a:solidFill>
                  <a:srgbClr val="0D0D0D"/>
                </a:solidFill>
              </a:rPr>
              <a:t>Webinar</a:t>
            </a:r>
            <a:r>
              <a:rPr lang="en-US" sz="1600" b="0" dirty="0" smtClean="0">
                <a:solidFill>
                  <a:srgbClr val="0D0D0D"/>
                </a:solidFill>
              </a:rPr>
              <a:t>: Using SLDS Data </a:t>
            </a:r>
            <a:r>
              <a:rPr lang="en-US" sz="1600" b="0" dirty="0" smtClean="0">
                <a:solidFill>
                  <a:srgbClr val="0D0D0D"/>
                </a:solidFill>
                <a:latin typeface="Cambria" pitchFamily="18" charset="0"/>
              </a:rPr>
              <a:t>⎼ </a:t>
            </a:r>
            <a:r>
              <a:rPr lang="en-US" sz="1600" b="0" dirty="0" smtClean="0">
                <a:solidFill>
                  <a:srgbClr val="0D0D0D"/>
                </a:solidFill>
              </a:rPr>
              <a:t>Working with Researchers:</a:t>
            </a:r>
            <a:r>
              <a:rPr lang="en-US" sz="1600" b="0" dirty="0" smtClean="0">
                <a:solidFill>
                  <a:srgbClr val="262626"/>
                </a:solidFill>
              </a:rPr>
              <a:t>  </a:t>
            </a:r>
            <a:r>
              <a:rPr lang="en-US" sz="1600" b="0" dirty="0" smtClean="0">
                <a:solidFill>
                  <a:srgbClr val="262626"/>
                </a:solidFill>
                <a:hlinkClick r:id="rId9"/>
              </a:rPr>
              <a:t>http://nces.ed.gov/programs/slds/webinars.asp</a:t>
            </a:r>
            <a:r>
              <a:rPr lang="en-US" sz="1600" b="0" dirty="0" smtClean="0">
                <a:solidFill>
                  <a:srgbClr val="262626"/>
                </a:solidFill>
              </a:rPr>
              <a:t> </a:t>
            </a:r>
          </a:p>
          <a:p>
            <a:pPr>
              <a:lnSpc>
                <a:spcPct val="120000"/>
              </a:lnSpc>
              <a:spcBef>
                <a:spcPct val="0"/>
              </a:spcBef>
              <a:spcAft>
                <a:spcPts val="600"/>
              </a:spcAft>
              <a:buClr>
                <a:srgbClr val="404040"/>
              </a:buClr>
              <a:buFont typeface="Arial" charset="0"/>
              <a:buChar char="•"/>
            </a:pPr>
            <a:r>
              <a:rPr lang="en-US" sz="1600" b="0" dirty="0" smtClean="0">
                <a:solidFill>
                  <a:srgbClr val="262626"/>
                </a:solidFill>
              </a:rPr>
              <a:t>Forum Publications: Forum Guide to Supporting Data Access for Researchers: </a:t>
            </a:r>
            <a:r>
              <a:rPr lang="en-US" sz="1600" b="0" dirty="0" smtClean="0">
                <a:solidFill>
                  <a:srgbClr val="262626"/>
                </a:solidFill>
                <a:hlinkClick r:id="rId10"/>
              </a:rPr>
              <a:t>https://nces.ed.gov/forum/publications.asp</a:t>
            </a:r>
            <a:r>
              <a:rPr lang="en-US" sz="1600" b="0" dirty="0" smtClean="0">
                <a:solidFill>
                  <a:srgbClr val="262626"/>
                </a:solidFill>
              </a:rPr>
              <a:t>   </a:t>
            </a:r>
          </a:p>
        </p:txBody>
      </p:sp>
      <p:sp>
        <p:nvSpPr>
          <p:cNvPr id="112642"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D2BB83-571F-4D84-A68D-4821E490CBF8}" type="slidenum">
              <a:rPr lang="en-US">
                <a:latin typeface="Myriad Pro"/>
              </a:rPr>
              <a:pPr fontAlgn="base">
                <a:spcBef>
                  <a:spcPct val="0"/>
                </a:spcBef>
                <a:spcAft>
                  <a:spcPct val="0"/>
                </a:spcAft>
              </a:pPr>
              <a:t>33</a:t>
            </a:fld>
            <a:endParaRPr lang="en-US">
              <a:latin typeface="Myriad Pro"/>
            </a:endParaRPr>
          </a:p>
        </p:txBody>
      </p:sp>
      <p:sp>
        <p:nvSpPr>
          <p:cNvPr id="112643" name="Footer Placeholder 4"/>
          <p:cNvSpPr>
            <a:spLocks noGrp="1"/>
          </p:cNvSpPr>
          <p:nvPr>
            <p:ph type="ftr" sz="quarter" idx="10"/>
          </p:nvPr>
        </p:nvSpPr>
        <p:spPr bwMode="auto">
          <a:xfrm>
            <a:off x="228600" y="6324600"/>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112644" name="Title 1"/>
          <p:cNvSpPr txBox="1">
            <a:spLocks/>
          </p:cNvSpPr>
          <p:nvPr/>
        </p:nvSpPr>
        <p:spPr bwMode="auto">
          <a:xfrm>
            <a:off x="381000" y="304800"/>
            <a:ext cx="6324600" cy="838200"/>
          </a:xfrm>
          <a:prstGeom prst="rect">
            <a:avLst/>
          </a:prstGeom>
          <a:noFill/>
          <a:ln w="9525">
            <a:noFill/>
            <a:miter lim="800000"/>
            <a:headEnd/>
            <a:tailEnd/>
          </a:ln>
        </p:spPr>
        <p:txBody>
          <a:bodyPr anchor="ctr"/>
          <a:lstStyle/>
          <a:p>
            <a:r>
              <a:rPr lang="en-US" sz="3000" b="1">
                <a:solidFill>
                  <a:srgbClr val="45496B"/>
                </a:solidFill>
                <a:latin typeface="Calibri" pitchFamily="34" charset="0"/>
              </a:rPr>
              <a:t>Contacts &amp; Additional Resources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19200"/>
            <a:ext cx="8001000" cy="5029200"/>
          </a:xfrm>
        </p:spPr>
        <p:txBody>
          <a:bodyPr rtlCol="0">
            <a:noAutofit/>
          </a:bodyPr>
          <a:lstStyle/>
          <a:p>
            <a:pPr lvl="1" fontAlgn="auto">
              <a:spcAft>
                <a:spcPts val="0"/>
              </a:spcAft>
              <a:buClr>
                <a:schemeClr val="tx1">
                  <a:lumMod val="75000"/>
                  <a:lumOff val="25000"/>
                </a:schemeClr>
              </a:buClr>
              <a:defRPr/>
            </a:pPr>
            <a:r>
              <a:rPr lang="en-US" dirty="0" smtClean="0">
                <a:solidFill>
                  <a:schemeClr val="tx1">
                    <a:lumMod val="85000"/>
                    <a:lumOff val="15000"/>
                  </a:schemeClr>
                </a:solidFill>
                <a:cs typeface="Arial" pitchFamily="34" charset="0"/>
              </a:rPr>
              <a:t>Requests for access to data are submitted online</a:t>
            </a:r>
          </a:p>
          <a:p>
            <a:pPr lvl="2" fontAlgn="auto">
              <a:spcAft>
                <a:spcPts val="0"/>
              </a:spcAft>
              <a:buClr>
                <a:schemeClr val="tx1">
                  <a:lumMod val="75000"/>
                  <a:lumOff val="25000"/>
                </a:schemeClr>
              </a:buClr>
              <a:buFont typeface="Arial" pitchFamily="34" charset="0"/>
              <a:buChar char="•"/>
              <a:defRPr/>
            </a:pPr>
            <a:r>
              <a:rPr lang="en-US" sz="1800" dirty="0" smtClean="0">
                <a:solidFill>
                  <a:schemeClr val="tx1">
                    <a:lumMod val="85000"/>
                    <a:lumOff val="15000"/>
                  </a:schemeClr>
                </a:solidFill>
                <a:cs typeface="Arial" pitchFamily="34" charset="0"/>
              </a:rPr>
              <a:t>Phone calls and emails are referred to website</a:t>
            </a:r>
            <a:r>
              <a:rPr lang="en-US" sz="2000" dirty="0" smtClean="0">
                <a:solidFill>
                  <a:schemeClr val="tx1">
                    <a:lumMod val="85000"/>
                    <a:lumOff val="15000"/>
                  </a:schemeClr>
                </a:solidFill>
                <a:cs typeface="Arial" pitchFamily="34" charset="0"/>
              </a:rPr>
              <a:t> </a:t>
            </a:r>
            <a:r>
              <a:rPr lang="en-US" sz="1200" dirty="0" smtClean="0">
                <a:solidFill>
                  <a:schemeClr val="tx1">
                    <a:lumMod val="85000"/>
                    <a:lumOff val="15000"/>
                  </a:schemeClr>
                </a:solidFill>
                <a:cs typeface="Arial" pitchFamily="34" charset="0"/>
                <a:hlinkClick r:id="rId3"/>
              </a:rPr>
              <a:t>http://www.ksde.org/DataReports/DataRequests/RequestforData.aspx</a:t>
            </a:r>
            <a:r>
              <a:rPr lang="en-US" sz="1200" dirty="0" smtClean="0">
                <a:solidFill>
                  <a:schemeClr val="tx1">
                    <a:lumMod val="85000"/>
                    <a:lumOff val="15000"/>
                  </a:schemeClr>
                </a:solidFill>
                <a:cs typeface="Arial" pitchFamily="34" charset="0"/>
              </a:rPr>
              <a:t> </a:t>
            </a:r>
          </a:p>
          <a:p>
            <a:pPr lvl="1" fontAlgn="auto">
              <a:spcAft>
                <a:spcPts val="0"/>
              </a:spcAft>
              <a:buClr>
                <a:schemeClr val="tx1">
                  <a:lumMod val="75000"/>
                  <a:lumOff val="25000"/>
                </a:schemeClr>
              </a:buClr>
              <a:defRPr/>
            </a:pPr>
            <a:r>
              <a:rPr lang="en-US" dirty="0" smtClean="0">
                <a:solidFill>
                  <a:schemeClr val="tx1">
                    <a:lumMod val="85000"/>
                    <a:lumOff val="15000"/>
                  </a:schemeClr>
                </a:solidFill>
                <a:cs typeface="Arial" pitchFamily="34" charset="0"/>
              </a:rPr>
              <a:t>Overseen by Data Request Review Board (DRRB)</a:t>
            </a:r>
          </a:p>
          <a:p>
            <a:pPr lvl="2" fontAlgn="auto">
              <a:spcAft>
                <a:spcPts val="0"/>
              </a:spcAft>
              <a:buClr>
                <a:schemeClr val="tx1">
                  <a:lumMod val="75000"/>
                  <a:lumOff val="25000"/>
                </a:schemeClr>
              </a:buClr>
              <a:buSzPct val="70000"/>
              <a:defRPr/>
            </a:pPr>
            <a:r>
              <a:rPr lang="en-US" sz="1800" dirty="0" smtClean="0">
                <a:solidFill>
                  <a:schemeClr val="tx1">
                    <a:lumMod val="85000"/>
                    <a:lumOff val="15000"/>
                  </a:schemeClr>
                </a:solidFill>
                <a:cs typeface="Arial" pitchFamily="34" charset="0"/>
              </a:rPr>
              <a:t>Five-member board representing agency divisions &amp; reporting to Data Governance Board</a:t>
            </a:r>
          </a:p>
          <a:p>
            <a:pPr lvl="2" fontAlgn="auto">
              <a:spcAft>
                <a:spcPts val="0"/>
              </a:spcAft>
              <a:buSzPct val="70000"/>
              <a:defRPr/>
            </a:pPr>
            <a:r>
              <a:rPr lang="en-US" sz="1800" dirty="0" smtClean="0"/>
              <a:t>Meets monthly in person; ad hoc virtually</a:t>
            </a:r>
          </a:p>
          <a:p>
            <a:pPr lvl="3" fontAlgn="auto">
              <a:spcAft>
                <a:spcPts val="0"/>
              </a:spcAft>
              <a:buFontTx/>
              <a:buChar char="•"/>
              <a:defRPr/>
            </a:pPr>
            <a:r>
              <a:rPr lang="en-US" sz="1600" dirty="0" smtClean="0"/>
              <a:t>Reviews status of routine requests</a:t>
            </a:r>
          </a:p>
          <a:p>
            <a:pPr lvl="3" fontAlgn="auto">
              <a:spcAft>
                <a:spcPts val="0"/>
              </a:spcAft>
              <a:buFontTx/>
              <a:buChar char="•"/>
              <a:defRPr/>
            </a:pPr>
            <a:r>
              <a:rPr lang="en-US" sz="1600" dirty="0" smtClean="0"/>
              <a:t>Approves denials, charges, and non-routine requests</a:t>
            </a:r>
          </a:p>
          <a:p>
            <a:pPr lvl="3" fontAlgn="auto">
              <a:spcAft>
                <a:spcPts val="0"/>
              </a:spcAft>
              <a:buFontTx/>
              <a:buChar char="•"/>
              <a:defRPr/>
            </a:pPr>
            <a:r>
              <a:rPr lang="en-US" sz="1600" dirty="0" smtClean="0"/>
              <a:t>All requests for PII must be presented to DRRB</a:t>
            </a:r>
          </a:p>
          <a:p>
            <a:pPr lvl="2" fontAlgn="auto">
              <a:spcAft>
                <a:spcPts val="0"/>
              </a:spcAft>
              <a:buSzPct val="70000"/>
              <a:defRPr/>
            </a:pPr>
            <a:r>
              <a:rPr lang="en-US" sz="1800" dirty="0" smtClean="0"/>
              <a:t>Mission   </a:t>
            </a:r>
            <a:r>
              <a:rPr lang="en-US" sz="1800" i="1" dirty="0" smtClean="0"/>
              <a:t>… to implement processes for the provision of accurate, timely data and information to our internal and external customers while protecting personally identifiable student information and other confidential information</a:t>
            </a:r>
          </a:p>
          <a:p>
            <a:pPr lvl="2" fontAlgn="auto">
              <a:spcAft>
                <a:spcPts val="0"/>
              </a:spcAft>
              <a:buSzPct val="70000"/>
              <a:defRPr/>
            </a:pPr>
            <a:r>
              <a:rPr lang="en-US" sz="1800" dirty="0" smtClean="0"/>
              <a:t>Provides consistent treatment of data requests</a:t>
            </a:r>
            <a:endParaRPr lang="en-US" sz="1800" dirty="0" smtClean="0">
              <a:solidFill>
                <a:schemeClr val="tx1">
                  <a:lumMod val="85000"/>
                  <a:lumOff val="15000"/>
                </a:schemeClr>
              </a:solidFill>
              <a:cs typeface="Arial" pitchFamily="34" charset="0"/>
            </a:endParaRPr>
          </a:p>
          <a:p>
            <a:pPr marL="457200" lvl="1" indent="0" fontAlgn="auto">
              <a:spcAft>
                <a:spcPts val="0"/>
              </a:spcAft>
              <a:buFont typeface="Arial" pitchFamily="34" charset="0"/>
              <a:buNone/>
              <a:defRPr/>
            </a:pPr>
            <a:endParaRPr lang="en-US" sz="2000" dirty="0"/>
          </a:p>
        </p:txBody>
      </p:sp>
      <p:sp>
        <p:nvSpPr>
          <p:cNvPr id="14338"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14339"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34E0BA-969E-43DB-A250-F2241F1800CC}" type="slidenum">
              <a:rPr lang="en-US">
                <a:latin typeface="Myriad Pro"/>
              </a:rPr>
              <a:pPr fontAlgn="base">
                <a:spcBef>
                  <a:spcPct val="0"/>
                </a:spcBef>
                <a:spcAft>
                  <a:spcPct val="0"/>
                </a:spcAft>
              </a:pPr>
              <a:t>4</a:t>
            </a:fld>
            <a:endParaRPr lang="en-US">
              <a:latin typeface="Myriad Pro"/>
            </a:endParaRPr>
          </a:p>
        </p:txBody>
      </p:sp>
      <p:sp>
        <p:nvSpPr>
          <p:cNvPr id="14340" name="Title 1"/>
          <p:cNvSpPr txBox="1">
            <a:spLocks/>
          </p:cNvSpPr>
          <p:nvPr/>
        </p:nvSpPr>
        <p:spPr bwMode="auto">
          <a:xfrm>
            <a:off x="381000" y="304800"/>
            <a:ext cx="6324600" cy="838200"/>
          </a:xfrm>
          <a:prstGeom prst="rect">
            <a:avLst/>
          </a:prstGeom>
          <a:noFill/>
          <a:ln w="9525">
            <a:noFill/>
            <a:miter lim="800000"/>
            <a:headEnd/>
            <a:tailEnd/>
          </a:ln>
        </p:spPr>
        <p:txBody>
          <a:bodyPr anchor="ctr"/>
          <a:lstStyle/>
          <a:p>
            <a:r>
              <a:rPr lang="en-US" sz="2800" b="1" dirty="0">
                <a:solidFill>
                  <a:srgbClr val="45496B"/>
                </a:solidFill>
                <a:latin typeface="Calibri" pitchFamily="34" charset="0"/>
              </a:rPr>
              <a:t>Data Request / Access Process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609600" y="1371600"/>
            <a:ext cx="2209800" cy="4876800"/>
          </a:xfrm>
        </p:spPr>
        <p:txBody>
          <a:bodyPr>
            <a:normAutofit/>
          </a:bodyPr>
          <a:lstStyle/>
          <a:p>
            <a:pPr marL="285750" indent="-285750">
              <a:buClr>
                <a:srgbClr val="009900"/>
              </a:buClr>
              <a:buFont typeface="Arial" charset="0"/>
              <a:buChar char="–"/>
            </a:pPr>
            <a:endParaRPr lang="en-US" sz="2000" smtClean="0">
              <a:cs typeface="Arial" charset="0"/>
            </a:endParaRPr>
          </a:p>
          <a:p>
            <a:pPr marL="285750" indent="-285750">
              <a:buClr>
                <a:srgbClr val="009900"/>
              </a:buClr>
              <a:buFont typeface="Arial" charset="0"/>
              <a:buChar char="–"/>
            </a:pPr>
            <a:endParaRPr lang="en-US" sz="2000" smtClean="0">
              <a:cs typeface="Arial" charset="0"/>
            </a:endParaRPr>
          </a:p>
          <a:p>
            <a:pPr marL="285750" indent="-285750">
              <a:buClr>
                <a:srgbClr val="009900"/>
              </a:buClr>
              <a:buFont typeface="Arial" charset="0"/>
              <a:buChar char="–"/>
            </a:pPr>
            <a:endParaRPr lang="en-US" sz="2000" smtClean="0">
              <a:cs typeface="Arial" charset="0"/>
            </a:endParaRPr>
          </a:p>
          <a:p>
            <a:pPr marL="285750" indent="-285750">
              <a:buClr>
                <a:srgbClr val="009900"/>
              </a:buClr>
              <a:buFont typeface="Arial" charset="0"/>
              <a:buChar char="–"/>
            </a:pPr>
            <a:r>
              <a:rPr lang="en-US" sz="2000" b="0" smtClean="0">
                <a:cs typeface="Arial" charset="0"/>
              </a:rPr>
              <a:t>Process for prioritization and denial </a:t>
            </a:r>
          </a:p>
          <a:p>
            <a:pPr marL="285750" indent="-285750">
              <a:buClr>
                <a:srgbClr val="009900"/>
              </a:buClr>
              <a:buFont typeface="Arial" charset="0"/>
              <a:buChar char="–"/>
            </a:pPr>
            <a:r>
              <a:rPr lang="en-US" sz="2000" b="0" smtClean="0">
                <a:cs typeface="Arial" charset="0"/>
              </a:rPr>
              <a:t>Process for routine requests and for exceptions</a:t>
            </a:r>
          </a:p>
          <a:p>
            <a:pPr marL="285750" indent="-285750">
              <a:buClr>
                <a:srgbClr val="009900"/>
              </a:buClr>
              <a:buFont typeface="Arial" charset="0"/>
              <a:buChar char="–"/>
            </a:pPr>
            <a:endParaRPr lang="en-US" sz="2000" b="0" smtClean="0">
              <a:cs typeface="Arial" charset="0"/>
            </a:endParaRPr>
          </a:p>
          <a:p>
            <a:pPr marL="285750" indent="-285750"/>
            <a:endParaRPr lang="en-US" smtClean="0"/>
          </a:p>
        </p:txBody>
      </p:sp>
      <p:sp>
        <p:nvSpPr>
          <p:cNvPr id="16386"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16387"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1B263D-BF96-444B-BB32-26394A02E335}" type="slidenum">
              <a:rPr lang="en-US">
                <a:latin typeface="Myriad Pro"/>
              </a:rPr>
              <a:pPr fontAlgn="base">
                <a:spcBef>
                  <a:spcPct val="0"/>
                </a:spcBef>
                <a:spcAft>
                  <a:spcPct val="0"/>
                </a:spcAft>
              </a:pPr>
              <a:t>5</a:t>
            </a:fld>
            <a:endParaRPr lang="en-US">
              <a:latin typeface="Myriad Pro"/>
            </a:endParaRPr>
          </a:p>
        </p:txBody>
      </p:sp>
      <p:sp>
        <p:nvSpPr>
          <p:cNvPr id="16388" name="Title 1"/>
          <p:cNvSpPr txBox="1">
            <a:spLocks/>
          </p:cNvSpPr>
          <p:nvPr/>
        </p:nvSpPr>
        <p:spPr bwMode="auto">
          <a:xfrm>
            <a:off x="381000" y="304800"/>
            <a:ext cx="6324600" cy="838200"/>
          </a:xfrm>
          <a:prstGeom prst="rect">
            <a:avLst/>
          </a:prstGeom>
          <a:noFill/>
          <a:ln w="9525">
            <a:noFill/>
            <a:miter lim="800000"/>
            <a:headEnd/>
            <a:tailEnd/>
          </a:ln>
        </p:spPr>
        <p:txBody>
          <a:bodyPr anchor="ctr"/>
          <a:lstStyle/>
          <a:p>
            <a:r>
              <a:rPr lang="en-US" sz="2800" b="1" dirty="0">
                <a:solidFill>
                  <a:srgbClr val="45496B"/>
                </a:solidFill>
                <a:latin typeface="Calibri" pitchFamily="34" charset="0"/>
              </a:rPr>
              <a:t>Considerations</a:t>
            </a:r>
          </a:p>
        </p:txBody>
      </p:sp>
      <p:pic>
        <p:nvPicPr>
          <p:cNvPr id="16389" name="Picture 2"/>
          <p:cNvPicPr>
            <a:picLocks noChangeAspect="1" noChangeArrowheads="1"/>
          </p:cNvPicPr>
          <p:nvPr/>
        </p:nvPicPr>
        <p:blipFill>
          <a:blip r:embed="rId3"/>
          <a:srcRect/>
          <a:stretch>
            <a:fillRect/>
          </a:stretch>
        </p:blipFill>
        <p:spPr bwMode="auto">
          <a:xfrm>
            <a:off x="2819400" y="1295400"/>
            <a:ext cx="5943600" cy="5029200"/>
          </a:xfrm>
          <a:prstGeom prst="rect">
            <a:avLst/>
          </a:prstGeom>
          <a:noFill/>
          <a:ln w="9525">
            <a:noFill/>
            <a:miter lim="800000"/>
            <a:headEnd/>
            <a:tailEnd/>
          </a:ln>
        </p:spPr>
      </p:pic>
      <p:sp>
        <p:nvSpPr>
          <p:cNvPr id="16391" name="Line 7"/>
          <p:cNvSpPr>
            <a:spLocks noChangeShapeType="1"/>
          </p:cNvSpPr>
          <p:nvPr/>
        </p:nvSpPr>
        <p:spPr bwMode="auto">
          <a:xfrm>
            <a:off x="3048000" y="1447800"/>
            <a:ext cx="0" cy="4724400"/>
          </a:xfrm>
          <a:prstGeom prst="line">
            <a:avLst/>
          </a:prstGeom>
          <a:noFill/>
          <a:ln w="50800">
            <a:solidFill>
              <a:srgbClr val="FF0000"/>
            </a:solidFill>
            <a:round/>
            <a:headEnd/>
            <a:tailEnd/>
          </a:ln>
          <a:effectLst/>
        </p:spPr>
        <p:txBody>
          <a:bodyPr/>
          <a:lstStyle/>
          <a:p>
            <a:endParaRPr lang="en-US"/>
          </a:p>
        </p:txBody>
      </p:sp>
      <p:sp>
        <p:nvSpPr>
          <p:cNvPr id="16392" name="Line 8"/>
          <p:cNvSpPr>
            <a:spLocks noChangeShapeType="1"/>
          </p:cNvSpPr>
          <p:nvPr/>
        </p:nvSpPr>
        <p:spPr bwMode="auto">
          <a:xfrm>
            <a:off x="3048000" y="5715000"/>
            <a:ext cx="0" cy="0"/>
          </a:xfrm>
          <a:prstGeom prst="line">
            <a:avLst/>
          </a:prstGeom>
          <a:noFill/>
          <a:ln w="9525">
            <a:solidFill>
              <a:schemeClr val="tx1"/>
            </a:solidFill>
            <a:round/>
            <a:headEnd/>
            <a:tailEnd/>
          </a:ln>
          <a:effectLst/>
        </p:spPr>
        <p:txBody>
          <a:bodyPr/>
          <a:lstStyle/>
          <a:p>
            <a:endParaRPr lang="en-US"/>
          </a:p>
        </p:txBody>
      </p:sp>
      <p:sp>
        <p:nvSpPr>
          <p:cNvPr id="16393" name="Line 9"/>
          <p:cNvSpPr>
            <a:spLocks noChangeShapeType="1"/>
          </p:cNvSpPr>
          <p:nvPr/>
        </p:nvSpPr>
        <p:spPr bwMode="auto">
          <a:xfrm>
            <a:off x="3048000" y="6172200"/>
            <a:ext cx="4495800" cy="0"/>
          </a:xfrm>
          <a:prstGeom prst="line">
            <a:avLst/>
          </a:prstGeom>
          <a:noFill/>
          <a:ln w="5080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wipe(up)">
                                      <p:cBhvr>
                                        <p:cTn id="7" dur="1000"/>
                                        <p:tgtEl>
                                          <p:spTgt spid="1639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6393"/>
                                        </p:tgtEl>
                                        <p:attrNameLst>
                                          <p:attrName>style.visibility</p:attrName>
                                        </p:attrNameLst>
                                      </p:cBhvr>
                                      <p:to>
                                        <p:strVal val="visible"/>
                                      </p:to>
                                    </p:set>
                                    <p:animEffect transition="in" filter="wipe(left)">
                                      <p:cBhvr>
                                        <p:cTn id="11" dur="500"/>
                                        <p:tgtEl>
                                          <p:spTgt spid="16393"/>
                                        </p:tgtEl>
                                      </p:cBhvr>
                                    </p:animEffect>
                                  </p:childTnLst>
                                </p:cTn>
                              </p:par>
                              <p:par>
                                <p:cTn id="12" presetID="1" presetClass="entr" presetSubtype="0" fill="hold" nodeType="withEffect">
                                  <p:stCondLst>
                                    <p:cond delay="0"/>
                                  </p:stCondLst>
                                  <p:childTnLst>
                                    <p:set>
                                      <p:cBhvr>
                                        <p:cTn id="13"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nimBg="1"/>
      <p:bldP spid="16393"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6019800" cy="5029200"/>
          </a:xfrm>
        </p:spPr>
        <p:txBody>
          <a:bodyPr rtlCol="0">
            <a:noAutofit/>
          </a:bodyPr>
          <a:lstStyle/>
          <a:p>
            <a:pPr lvl="1" fontAlgn="auto">
              <a:spcAft>
                <a:spcPts val="0"/>
              </a:spcAft>
              <a:buClr>
                <a:schemeClr val="tx1">
                  <a:lumMod val="75000"/>
                  <a:lumOff val="25000"/>
                </a:schemeClr>
              </a:buClr>
              <a:defRPr/>
            </a:pPr>
            <a:r>
              <a:rPr lang="en-US" dirty="0" smtClean="0">
                <a:solidFill>
                  <a:schemeClr val="tx1">
                    <a:lumMod val="85000"/>
                    <a:lumOff val="15000"/>
                  </a:schemeClr>
                </a:solidFill>
                <a:cs typeface="Arial" pitchFamily="34" charset="0"/>
              </a:rPr>
              <a:t>Defined Roles &amp; Responsibilities</a:t>
            </a:r>
          </a:p>
          <a:p>
            <a:pPr lvl="2" fontAlgn="auto">
              <a:spcAft>
                <a:spcPts val="0"/>
              </a:spcAft>
              <a:buClr>
                <a:schemeClr val="tx1">
                  <a:lumMod val="75000"/>
                  <a:lumOff val="25000"/>
                </a:schemeClr>
              </a:buClr>
              <a:buSzPct val="70000"/>
              <a:defRPr/>
            </a:pPr>
            <a:r>
              <a:rPr lang="en-US" sz="2000" dirty="0" smtClean="0">
                <a:solidFill>
                  <a:schemeClr val="tx1">
                    <a:lumMod val="85000"/>
                    <a:lumOff val="15000"/>
                  </a:schemeClr>
                </a:solidFill>
                <a:cs typeface="Arial" pitchFamily="34" charset="0"/>
              </a:rPr>
              <a:t>Data Request Review Board</a:t>
            </a:r>
          </a:p>
          <a:p>
            <a:pPr lvl="2" fontAlgn="auto">
              <a:spcAft>
                <a:spcPts val="0"/>
              </a:spcAft>
              <a:buClr>
                <a:schemeClr val="tx1">
                  <a:lumMod val="75000"/>
                  <a:lumOff val="25000"/>
                </a:schemeClr>
              </a:buClr>
              <a:buSzPct val="70000"/>
              <a:defRPr/>
            </a:pPr>
            <a:r>
              <a:rPr lang="en-US" sz="2000" dirty="0" smtClean="0">
                <a:solidFill>
                  <a:schemeClr val="tx1">
                    <a:lumMod val="85000"/>
                    <a:lumOff val="15000"/>
                  </a:schemeClr>
                </a:solidFill>
                <a:cs typeface="Arial" pitchFamily="34" charset="0"/>
              </a:rPr>
              <a:t>Request Manager</a:t>
            </a:r>
          </a:p>
          <a:p>
            <a:pPr lvl="2" fontAlgn="auto">
              <a:spcAft>
                <a:spcPts val="0"/>
              </a:spcAft>
              <a:buClr>
                <a:schemeClr val="tx1">
                  <a:lumMod val="75000"/>
                  <a:lumOff val="25000"/>
                </a:schemeClr>
              </a:buClr>
              <a:buSzPct val="70000"/>
              <a:defRPr/>
            </a:pPr>
            <a:r>
              <a:rPr lang="en-US" sz="2000" dirty="0" smtClean="0">
                <a:solidFill>
                  <a:schemeClr val="tx1">
                    <a:lumMod val="85000"/>
                    <a:lumOff val="15000"/>
                  </a:schemeClr>
                </a:solidFill>
                <a:cs typeface="Arial" pitchFamily="34" charset="0"/>
              </a:rPr>
              <a:t>Data Steward</a:t>
            </a:r>
          </a:p>
          <a:p>
            <a:pPr lvl="2" fontAlgn="auto">
              <a:spcAft>
                <a:spcPts val="0"/>
              </a:spcAft>
              <a:buClr>
                <a:schemeClr val="tx1">
                  <a:lumMod val="75000"/>
                  <a:lumOff val="25000"/>
                </a:schemeClr>
              </a:buClr>
              <a:buSzPct val="70000"/>
              <a:defRPr/>
            </a:pPr>
            <a:r>
              <a:rPr lang="en-US" sz="2000" dirty="0" smtClean="0">
                <a:solidFill>
                  <a:schemeClr val="tx1">
                    <a:lumMod val="85000"/>
                    <a:lumOff val="15000"/>
                  </a:schemeClr>
                </a:solidFill>
                <a:cs typeface="Arial" pitchFamily="34" charset="0"/>
              </a:rPr>
              <a:t>General Counsel</a:t>
            </a:r>
          </a:p>
          <a:p>
            <a:pPr lvl="2" fontAlgn="auto">
              <a:spcAft>
                <a:spcPts val="0"/>
              </a:spcAft>
              <a:buClr>
                <a:schemeClr val="tx1">
                  <a:lumMod val="75000"/>
                  <a:lumOff val="25000"/>
                </a:schemeClr>
              </a:buClr>
              <a:buSzPct val="70000"/>
              <a:defRPr/>
            </a:pPr>
            <a:r>
              <a:rPr lang="en-US" sz="2000" dirty="0" smtClean="0">
                <a:solidFill>
                  <a:schemeClr val="tx1">
                    <a:lumMod val="85000"/>
                    <a:lumOff val="15000"/>
                  </a:schemeClr>
                </a:solidFill>
                <a:cs typeface="Arial" pitchFamily="34" charset="0"/>
              </a:rPr>
              <a:t>Requester</a:t>
            </a:r>
          </a:p>
          <a:p>
            <a:pPr lvl="2" fontAlgn="auto">
              <a:spcAft>
                <a:spcPts val="0"/>
              </a:spcAft>
              <a:buClr>
                <a:schemeClr val="tx1">
                  <a:lumMod val="75000"/>
                  <a:lumOff val="25000"/>
                </a:schemeClr>
              </a:buClr>
              <a:buSzPct val="70000"/>
              <a:defRPr/>
            </a:pPr>
            <a:r>
              <a:rPr lang="en-US" sz="2000" dirty="0" smtClean="0">
                <a:solidFill>
                  <a:schemeClr val="tx1">
                    <a:lumMod val="85000"/>
                    <a:lumOff val="15000"/>
                  </a:schemeClr>
                </a:solidFill>
                <a:cs typeface="Arial" pitchFamily="34" charset="0"/>
              </a:rPr>
              <a:t>Customer</a:t>
            </a:r>
          </a:p>
          <a:p>
            <a:pPr lvl="2" fontAlgn="auto">
              <a:spcAft>
                <a:spcPts val="0"/>
              </a:spcAft>
              <a:buClr>
                <a:schemeClr val="tx1">
                  <a:lumMod val="75000"/>
                  <a:lumOff val="25000"/>
                </a:schemeClr>
              </a:buClr>
              <a:buSzPct val="70000"/>
              <a:defRPr/>
            </a:pPr>
            <a:r>
              <a:rPr lang="en-US" sz="2000" dirty="0" smtClean="0">
                <a:solidFill>
                  <a:schemeClr val="tx1">
                    <a:lumMod val="85000"/>
                    <a:lumOff val="15000"/>
                  </a:schemeClr>
                </a:solidFill>
                <a:cs typeface="Arial" pitchFamily="34" charset="0"/>
              </a:rPr>
              <a:t>Agency Staff</a:t>
            </a:r>
          </a:p>
        </p:txBody>
      </p:sp>
      <p:sp>
        <p:nvSpPr>
          <p:cNvPr id="18434"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18435"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7A8C0F-6A81-4753-9398-5487B12FC2A2}" type="slidenum">
              <a:rPr lang="en-US">
                <a:latin typeface="Myriad Pro"/>
              </a:rPr>
              <a:pPr fontAlgn="base">
                <a:spcBef>
                  <a:spcPct val="0"/>
                </a:spcBef>
                <a:spcAft>
                  <a:spcPct val="0"/>
                </a:spcAft>
              </a:pPr>
              <a:t>6</a:t>
            </a:fld>
            <a:endParaRPr lang="en-US">
              <a:latin typeface="Myriad Pro"/>
            </a:endParaRPr>
          </a:p>
        </p:txBody>
      </p:sp>
      <p:sp>
        <p:nvSpPr>
          <p:cNvPr id="18436" name="Title 1"/>
          <p:cNvSpPr txBox="1">
            <a:spLocks/>
          </p:cNvSpPr>
          <p:nvPr/>
        </p:nvSpPr>
        <p:spPr bwMode="auto">
          <a:xfrm>
            <a:off x="381000" y="304800"/>
            <a:ext cx="6324600" cy="838200"/>
          </a:xfrm>
          <a:prstGeom prst="rect">
            <a:avLst/>
          </a:prstGeom>
          <a:noFill/>
          <a:ln w="9525">
            <a:noFill/>
            <a:miter lim="800000"/>
            <a:headEnd/>
            <a:tailEnd/>
          </a:ln>
        </p:spPr>
        <p:txBody>
          <a:bodyPr anchor="ctr"/>
          <a:lstStyle/>
          <a:p>
            <a:r>
              <a:rPr lang="en-US" sz="2800" b="1" dirty="0">
                <a:solidFill>
                  <a:srgbClr val="45496B"/>
                </a:solidFill>
                <a:latin typeface="Calibri" pitchFamily="34" charset="0"/>
              </a:rPr>
              <a:t>Data Request / Access Process</a:t>
            </a:r>
          </a:p>
        </p:txBody>
      </p:sp>
      <p:pic>
        <p:nvPicPr>
          <p:cNvPr id="7" name="Picture 8"/>
          <p:cNvPicPr>
            <a:picLocks noChangeAspect="1" noChangeArrowheads="1"/>
          </p:cNvPicPr>
          <p:nvPr/>
        </p:nvPicPr>
        <p:blipFill>
          <a:blip r:embed="rId3"/>
          <a:srcRect/>
          <a:stretch>
            <a:fillRect/>
          </a:stretch>
        </p:blipFill>
        <p:spPr bwMode="auto">
          <a:xfrm>
            <a:off x="4800600" y="1828800"/>
            <a:ext cx="839788" cy="1474788"/>
          </a:xfrm>
          <a:prstGeom prst="rect">
            <a:avLst/>
          </a:prstGeom>
          <a:noFill/>
          <a:ln w="9525">
            <a:noFill/>
            <a:miter lim="800000"/>
            <a:headEnd/>
            <a:tailEnd/>
          </a:ln>
        </p:spPr>
      </p:pic>
      <p:pic>
        <p:nvPicPr>
          <p:cNvPr id="8" name="Picture 7"/>
          <p:cNvPicPr>
            <a:picLocks noChangeAspect="1" noChangeArrowheads="1"/>
          </p:cNvPicPr>
          <p:nvPr/>
        </p:nvPicPr>
        <p:blipFill>
          <a:blip r:embed="rId4"/>
          <a:srcRect/>
          <a:stretch>
            <a:fillRect/>
          </a:stretch>
        </p:blipFill>
        <p:spPr bwMode="auto">
          <a:xfrm>
            <a:off x="7239000" y="1981200"/>
            <a:ext cx="923925" cy="1419225"/>
          </a:xfrm>
          <a:prstGeom prst="rect">
            <a:avLst/>
          </a:prstGeom>
          <a:noFill/>
          <a:ln w="9525">
            <a:noFill/>
            <a:miter lim="800000"/>
            <a:headEnd/>
            <a:tailEnd/>
          </a:ln>
        </p:spPr>
      </p:pic>
      <p:pic>
        <p:nvPicPr>
          <p:cNvPr id="9" name="Picture 6"/>
          <p:cNvPicPr>
            <a:picLocks noChangeAspect="1" noChangeArrowheads="1"/>
          </p:cNvPicPr>
          <p:nvPr/>
        </p:nvPicPr>
        <p:blipFill>
          <a:blip r:embed="rId5"/>
          <a:srcRect/>
          <a:stretch>
            <a:fillRect/>
          </a:stretch>
        </p:blipFill>
        <p:spPr bwMode="auto">
          <a:xfrm>
            <a:off x="4114800" y="3657600"/>
            <a:ext cx="876300" cy="1600200"/>
          </a:xfrm>
          <a:prstGeom prst="rect">
            <a:avLst/>
          </a:prstGeom>
          <a:noFill/>
          <a:ln w="9525">
            <a:noFill/>
            <a:miter lim="800000"/>
            <a:headEnd/>
            <a:tailEnd/>
          </a:ln>
        </p:spPr>
      </p:pic>
      <p:pic>
        <p:nvPicPr>
          <p:cNvPr id="10" name="Picture 3"/>
          <p:cNvPicPr>
            <a:picLocks noChangeAspect="1" noChangeArrowheads="1"/>
          </p:cNvPicPr>
          <p:nvPr/>
        </p:nvPicPr>
        <p:blipFill>
          <a:blip r:embed="rId6"/>
          <a:srcRect/>
          <a:stretch>
            <a:fillRect/>
          </a:stretch>
        </p:blipFill>
        <p:spPr bwMode="auto">
          <a:xfrm>
            <a:off x="2895600" y="4419600"/>
            <a:ext cx="609600" cy="1616075"/>
          </a:xfrm>
          <a:prstGeom prst="rect">
            <a:avLst/>
          </a:prstGeom>
          <a:noFill/>
          <a:ln w="9525">
            <a:noFill/>
            <a:miter lim="800000"/>
            <a:headEnd/>
            <a:tailEnd/>
          </a:ln>
        </p:spPr>
      </p:pic>
      <p:pic>
        <p:nvPicPr>
          <p:cNvPr id="11" name="Picture 5"/>
          <p:cNvPicPr>
            <a:picLocks noChangeAspect="1" noChangeArrowheads="1"/>
          </p:cNvPicPr>
          <p:nvPr/>
        </p:nvPicPr>
        <p:blipFill>
          <a:blip r:embed="rId7"/>
          <a:srcRect/>
          <a:stretch>
            <a:fillRect/>
          </a:stretch>
        </p:blipFill>
        <p:spPr bwMode="auto">
          <a:xfrm>
            <a:off x="6096000" y="3124200"/>
            <a:ext cx="1019175" cy="1954213"/>
          </a:xfrm>
          <a:prstGeom prst="rect">
            <a:avLst/>
          </a:prstGeom>
          <a:noFill/>
          <a:ln w="9525">
            <a:noFill/>
            <a:miter lim="800000"/>
            <a:headEnd/>
            <a:tailEnd/>
          </a:ln>
        </p:spPr>
      </p:pic>
      <p:pic>
        <p:nvPicPr>
          <p:cNvPr id="12" name="Picture 11"/>
          <p:cNvPicPr>
            <a:picLocks noChangeAspect="1" noChangeArrowheads="1"/>
          </p:cNvPicPr>
          <p:nvPr/>
        </p:nvPicPr>
        <p:blipFill>
          <a:blip r:embed="rId8"/>
          <a:srcRect/>
          <a:stretch>
            <a:fillRect/>
          </a:stretch>
        </p:blipFill>
        <p:spPr bwMode="auto">
          <a:xfrm>
            <a:off x="5105400" y="4648200"/>
            <a:ext cx="762000" cy="1539875"/>
          </a:xfrm>
          <a:prstGeom prst="rect">
            <a:avLst/>
          </a:prstGeom>
          <a:noFill/>
          <a:ln w="9525">
            <a:noFill/>
            <a:miter lim="800000"/>
            <a:headEnd/>
            <a:tailEnd/>
          </a:ln>
        </p:spPr>
      </p:pic>
      <p:pic>
        <p:nvPicPr>
          <p:cNvPr id="13" name="Picture 9"/>
          <p:cNvPicPr>
            <a:picLocks noChangeAspect="1" noChangeArrowheads="1"/>
          </p:cNvPicPr>
          <p:nvPr/>
        </p:nvPicPr>
        <p:blipFill>
          <a:blip r:embed="rId9"/>
          <a:srcRect/>
          <a:stretch>
            <a:fillRect/>
          </a:stretch>
        </p:blipFill>
        <p:spPr bwMode="auto">
          <a:xfrm>
            <a:off x="7391400" y="4267200"/>
            <a:ext cx="1073150" cy="1558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6" presetClass="emph" presetSubtype="0" repeatCount="indefinite" fill="hold" nodeType="afterEffect">
                                  <p:stCondLst>
                                    <p:cond delay="0"/>
                                  </p:stCondLst>
                                  <p:endCondLst>
                                    <p:cond evt="onNext" delay="0">
                                      <p:tgtEl>
                                        <p:sldTgt/>
                                      </p:tgtEl>
                                    </p:cond>
                                  </p:endCondLst>
                                  <p:childTnLst>
                                    <p:animEffect transition="out" filter="fade">
                                      <p:cBhvr>
                                        <p:cTn id="9" dur="500" tmFilter="0, 0; .2, .5; .8, .5; 1, 0"/>
                                        <p:tgtEl>
                                          <p:spTgt spid="7"/>
                                        </p:tgtEl>
                                      </p:cBhvr>
                                    </p:animEffect>
                                    <p:animScale>
                                      <p:cBhvr>
                                        <p:cTn id="10" dur="250" autoRev="1" fill="hold"/>
                                        <p:tgtEl>
                                          <p:spTgt spid="7"/>
                                        </p:tgtEl>
                                      </p:cBhvr>
                                      <p:by x="105000" y="105000"/>
                                    </p:animScale>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32" presetClass="emph" presetSubtype="0" repeatCount="indefinite" fill="hold" nodeType="withEffect">
                                  <p:stCondLst>
                                    <p:cond delay="0"/>
                                  </p:stCondLst>
                                  <p:endCondLst>
                                    <p:cond evt="onNext" delay="0">
                                      <p:tgtEl>
                                        <p:sldTgt/>
                                      </p:tgtEl>
                                    </p:cond>
                                  </p:endCondLst>
                                  <p:childTnLst>
                                    <p:animRot by="120000">
                                      <p:cBhvr>
                                        <p:cTn id="14" dur="100" fill="hold">
                                          <p:stCondLst>
                                            <p:cond delay="0"/>
                                          </p:stCondLst>
                                        </p:cTn>
                                        <p:tgtEl>
                                          <p:spTgt spid="8"/>
                                        </p:tgtEl>
                                        <p:attrNameLst>
                                          <p:attrName>r</p:attrName>
                                        </p:attrNameLst>
                                      </p:cBhvr>
                                    </p:animRot>
                                    <p:animRot by="-240000">
                                      <p:cBhvr>
                                        <p:cTn id="15" dur="200" fill="hold">
                                          <p:stCondLst>
                                            <p:cond delay="200"/>
                                          </p:stCondLst>
                                        </p:cTn>
                                        <p:tgtEl>
                                          <p:spTgt spid="8"/>
                                        </p:tgtEl>
                                        <p:attrNameLst>
                                          <p:attrName>r</p:attrName>
                                        </p:attrNameLst>
                                      </p:cBhvr>
                                    </p:animRot>
                                    <p:animRot by="240000">
                                      <p:cBhvr>
                                        <p:cTn id="16" dur="200" fill="hold">
                                          <p:stCondLst>
                                            <p:cond delay="400"/>
                                          </p:stCondLst>
                                        </p:cTn>
                                        <p:tgtEl>
                                          <p:spTgt spid="8"/>
                                        </p:tgtEl>
                                        <p:attrNameLst>
                                          <p:attrName>r</p:attrName>
                                        </p:attrNameLst>
                                      </p:cBhvr>
                                    </p:animRot>
                                    <p:animRot by="-240000">
                                      <p:cBhvr>
                                        <p:cTn id="17" dur="200" fill="hold">
                                          <p:stCondLst>
                                            <p:cond delay="600"/>
                                          </p:stCondLst>
                                        </p:cTn>
                                        <p:tgtEl>
                                          <p:spTgt spid="8"/>
                                        </p:tgtEl>
                                        <p:attrNameLst>
                                          <p:attrName>r</p:attrName>
                                        </p:attrNameLst>
                                      </p:cBhvr>
                                    </p:animRot>
                                    <p:animRot by="120000">
                                      <p:cBhvr>
                                        <p:cTn id="18" dur="200" fill="hold">
                                          <p:stCondLst>
                                            <p:cond delay="800"/>
                                          </p:stCondLst>
                                        </p:cTn>
                                        <p:tgtEl>
                                          <p:spTgt spid="8"/>
                                        </p:tgtEl>
                                        <p:attrNameLst>
                                          <p:attrName>r</p:attrName>
                                        </p:attrNameLst>
                                      </p:cBhvr>
                                    </p:animRo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32" presetClass="emph" presetSubtype="0" repeatCount="indefinite" fill="hold" nodeType="withEffect">
                                  <p:stCondLst>
                                    <p:cond delay="0"/>
                                  </p:stCondLst>
                                  <p:endCondLst>
                                    <p:cond evt="onNext" delay="0">
                                      <p:tgtEl>
                                        <p:sldTgt/>
                                      </p:tgtEl>
                                    </p:cond>
                                  </p:endCondLst>
                                  <p:childTnLst>
                                    <p:animRot by="120000">
                                      <p:cBhvr>
                                        <p:cTn id="22" dur="50" fill="hold">
                                          <p:stCondLst>
                                            <p:cond delay="0"/>
                                          </p:stCondLst>
                                        </p:cTn>
                                        <p:tgtEl>
                                          <p:spTgt spid="9"/>
                                        </p:tgtEl>
                                        <p:attrNameLst>
                                          <p:attrName>r</p:attrName>
                                        </p:attrNameLst>
                                      </p:cBhvr>
                                    </p:animRot>
                                    <p:animRot by="-240000">
                                      <p:cBhvr>
                                        <p:cTn id="23" dur="100" fill="hold">
                                          <p:stCondLst>
                                            <p:cond delay="100"/>
                                          </p:stCondLst>
                                        </p:cTn>
                                        <p:tgtEl>
                                          <p:spTgt spid="9"/>
                                        </p:tgtEl>
                                        <p:attrNameLst>
                                          <p:attrName>r</p:attrName>
                                        </p:attrNameLst>
                                      </p:cBhvr>
                                    </p:animRot>
                                    <p:animRot by="240000">
                                      <p:cBhvr>
                                        <p:cTn id="24" dur="100" fill="hold">
                                          <p:stCondLst>
                                            <p:cond delay="200"/>
                                          </p:stCondLst>
                                        </p:cTn>
                                        <p:tgtEl>
                                          <p:spTgt spid="9"/>
                                        </p:tgtEl>
                                        <p:attrNameLst>
                                          <p:attrName>r</p:attrName>
                                        </p:attrNameLst>
                                      </p:cBhvr>
                                    </p:animRot>
                                    <p:animRot by="-240000">
                                      <p:cBhvr>
                                        <p:cTn id="25" dur="100" fill="hold">
                                          <p:stCondLst>
                                            <p:cond delay="300"/>
                                          </p:stCondLst>
                                        </p:cTn>
                                        <p:tgtEl>
                                          <p:spTgt spid="9"/>
                                        </p:tgtEl>
                                        <p:attrNameLst>
                                          <p:attrName>r</p:attrName>
                                        </p:attrNameLst>
                                      </p:cBhvr>
                                    </p:animRot>
                                    <p:animRot by="120000">
                                      <p:cBhvr>
                                        <p:cTn id="26" dur="100" fill="hold">
                                          <p:stCondLst>
                                            <p:cond delay="400"/>
                                          </p:stCondLst>
                                        </p:cTn>
                                        <p:tgtEl>
                                          <p:spTgt spid="9"/>
                                        </p:tgtEl>
                                        <p:attrNameLst>
                                          <p:attrName>r</p:attrName>
                                        </p:attrNameLst>
                                      </p:cBhvr>
                                    </p:animRo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8" presetClass="emph" presetSubtype="0" repeatCount="indefinite" autoRev="1" fill="hold" nodeType="withEffect">
                                  <p:stCondLst>
                                    <p:cond delay="0"/>
                                  </p:stCondLst>
                                  <p:endCondLst>
                                    <p:cond evt="onNext" delay="0">
                                      <p:tgtEl>
                                        <p:sldTgt/>
                                      </p:tgtEl>
                                    </p:cond>
                                  </p:endCondLst>
                                  <p:childTnLst>
                                    <p:animRot by="-10800000">
                                      <p:cBhvr>
                                        <p:cTn id="30" dur="2000" fill="hold"/>
                                        <p:tgtEl>
                                          <p:spTgt spid="10"/>
                                        </p:tgtEl>
                                        <p:attrNameLst>
                                          <p:attrName>r</p:attrName>
                                        </p:attrNameLst>
                                      </p:cBhvr>
                                    </p:animRo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8" presetClass="emph" presetSubtype="0" repeatCount="indefinite" fill="hold" nodeType="withEffect">
                                  <p:stCondLst>
                                    <p:cond delay="0"/>
                                  </p:stCondLst>
                                  <p:endCondLst>
                                    <p:cond evt="onNext" delay="0">
                                      <p:tgtEl>
                                        <p:sldTgt/>
                                      </p:tgtEl>
                                    </p:cond>
                                  </p:endCondLst>
                                  <p:childTnLst>
                                    <p:animRot by="21600000">
                                      <p:cBhvr>
                                        <p:cTn id="34" dur="2000" fill="hold"/>
                                        <p:tgtEl>
                                          <p:spTgt spid="11"/>
                                        </p:tgtEl>
                                        <p:attrNameLst>
                                          <p:attrName>r</p:attrName>
                                        </p:attrNameLst>
                                      </p:cBhvr>
                                    </p:animRo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26" presetClass="emph" presetSubtype="0" repeatCount="indefinite" fill="hold" nodeType="withEffect">
                                  <p:stCondLst>
                                    <p:cond delay="0"/>
                                  </p:stCondLst>
                                  <p:endCondLst>
                                    <p:cond evt="onNext" delay="0">
                                      <p:tgtEl>
                                        <p:sldTgt/>
                                      </p:tgtEl>
                                    </p:cond>
                                  </p:endCondLst>
                                  <p:childTnLst>
                                    <p:animEffect transition="out" filter="fade">
                                      <p:cBhvr>
                                        <p:cTn id="38" dur="5000" tmFilter="0, 0; .2, .5; .8, .5; 1, 0"/>
                                        <p:tgtEl>
                                          <p:spTgt spid="12"/>
                                        </p:tgtEl>
                                      </p:cBhvr>
                                    </p:animEffect>
                                    <p:animScale>
                                      <p:cBhvr>
                                        <p:cTn id="39" dur="2500" autoRev="1" fill="hold"/>
                                        <p:tgtEl>
                                          <p:spTgt spid="12"/>
                                        </p:tgtEl>
                                      </p:cBhvr>
                                      <p:by x="105000" y="105000"/>
                                    </p:animScale>
                                  </p:childTnLst>
                                </p:cTn>
                              </p:par>
                              <p:par>
                                <p:cTn id="40" presetID="1"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par>
                                <p:cTn id="42" presetID="26" presetClass="emph" presetSubtype="0" repeatCount="indefinite" fill="hold" nodeType="withEffect">
                                  <p:stCondLst>
                                    <p:cond delay="0"/>
                                  </p:stCondLst>
                                  <p:endCondLst>
                                    <p:cond evt="onNext" delay="0">
                                      <p:tgtEl>
                                        <p:sldTgt/>
                                      </p:tgtEl>
                                    </p:cond>
                                  </p:endCondLst>
                                  <p:childTnLst>
                                    <p:animEffect transition="out" filter="fade">
                                      <p:cBhvr>
                                        <p:cTn id="43" dur="500" tmFilter="0, 0; .2, .5; .8, .5; 1, 0"/>
                                        <p:tgtEl>
                                          <p:spTgt spid="13"/>
                                        </p:tgtEl>
                                      </p:cBhvr>
                                    </p:animEffect>
                                    <p:animScale>
                                      <p:cBhvr>
                                        <p:cTn id="44"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0"/>
            <a:ext cx="8077200" cy="4754563"/>
          </a:xfrm>
        </p:spPr>
        <p:txBody>
          <a:bodyPr rtlCol="0">
            <a:normAutofit/>
          </a:bodyPr>
          <a:lstStyle/>
          <a:p>
            <a:pPr lvl="1" fontAlgn="auto">
              <a:spcAft>
                <a:spcPts val="0"/>
              </a:spcAft>
              <a:buClr>
                <a:schemeClr val="tx1">
                  <a:lumMod val="75000"/>
                  <a:lumOff val="25000"/>
                </a:schemeClr>
              </a:buClr>
              <a:defRPr/>
            </a:pPr>
            <a:endParaRPr lang="en-US" dirty="0" smtClean="0"/>
          </a:p>
          <a:p>
            <a:pPr lvl="1" fontAlgn="auto">
              <a:spcAft>
                <a:spcPts val="0"/>
              </a:spcAft>
              <a:buClr>
                <a:schemeClr val="tx1">
                  <a:lumMod val="75000"/>
                  <a:lumOff val="25000"/>
                </a:schemeClr>
              </a:buClr>
              <a:defRPr/>
            </a:pPr>
            <a:r>
              <a:rPr lang="en-US" dirty="0" smtClean="0"/>
              <a:t>Decisions</a:t>
            </a:r>
          </a:p>
          <a:p>
            <a:pPr lvl="2" fontAlgn="auto">
              <a:spcAft>
                <a:spcPts val="0"/>
              </a:spcAft>
              <a:buClr>
                <a:schemeClr val="tx1">
                  <a:lumMod val="75000"/>
                  <a:lumOff val="25000"/>
                </a:schemeClr>
              </a:buClr>
              <a:buSzPct val="70000"/>
              <a:defRPr/>
            </a:pPr>
            <a:r>
              <a:rPr lang="en-US" sz="2000" dirty="0" smtClean="0"/>
              <a:t>Routine or requires DRRB action?</a:t>
            </a:r>
          </a:p>
          <a:p>
            <a:pPr lvl="3" fontAlgn="auto">
              <a:spcAft>
                <a:spcPts val="0"/>
              </a:spcAft>
              <a:buClr>
                <a:schemeClr val="tx1">
                  <a:lumMod val="75000"/>
                  <a:lumOff val="25000"/>
                </a:schemeClr>
              </a:buClr>
              <a:buFont typeface="Arial" pitchFamily="34" charset="0"/>
              <a:buChar char="•"/>
              <a:defRPr/>
            </a:pPr>
            <a:r>
              <a:rPr lang="en-US" sz="1800" dirty="0" smtClean="0"/>
              <a:t>Data Availability? </a:t>
            </a:r>
          </a:p>
          <a:p>
            <a:pPr lvl="4" fontAlgn="auto">
              <a:spcAft>
                <a:spcPts val="0"/>
              </a:spcAft>
              <a:buClr>
                <a:schemeClr val="tx1">
                  <a:lumMod val="75000"/>
                  <a:lumOff val="25000"/>
                </a:schemeClr>
              </a:buClr>
              <a:buFont typeface="Arial" pitchFamily="34" charset="0"/>
              <a:buChar char="•"/>
              <a:defRPr/>
            </a:pPr>
            <a:r>
              <a:rPr lang="en-US" sz="1600" dirty="0" smtClean="0"/>
              <a:t>Do we have it?</a:t>
            </a:r>
          </a:p>
          <a:p>
            <a:pPr lvl="4" fontAlgn="auto">
              <a:spcAft>
                <a:spcPts val="0"/>
              </a:spcAft>
              <a:buClr>
                <a:schemeClr val="tx1">
                  <a:lumMod val="75000"/>
                  <a:lumOff val="25000"/>
                </a:schemeClr>
              </a:buClr>
              <a:buFont typeface="Arial" pitchFamily="34" charset="0"/>
              <a:buChar char="•"/>
              <a:defRPr/>
            </a:pPr>
            <a:r>
              <a:rPr lang="en-US" sz="1600" dirty="0" smtClean="0"/>
              <a:t>Is it publically available?</a:t>
            </a:r>
          </a:p>
          <a:p>
            <a:pPr lvl="3" fontAlgn="auto">
              <a:spcAft>
                <a:spcPts val="0"/>
              </a:spcAft>
              <a:buClr>
                <a:schemeClr val="tx1">
                  <a:lumMod val="75000"/>
                  <a:lumOff val="25000"/>
                </a:schemeClr>
              </a:buClr>
              <a:buFont typeface="Arial" pitchFamily="34" charset="0"/>
              <a:buChar char="•"/>
              <a:defRPr/>
            </a:pPr>
            <a:r>
              <a:rPr lang="en-US" sz="1800" dirty="0" smtClean="0"/>
              <a:t>KORA?</a:t>
            </a:r>
          </a:p>
          <a:p>
            <a:pPr lvl="3" fontAlgn="auto">
              <a:spcAft>
                <a:spcPts val="0"/>
              </a:spcAft>
              <a:buClr>
                <a:schemeClr val="tx1">
                  <a:lumMod val="75000"/>
                  <a:lumOff val="25000"/>
                </a:schemeClr>
              </a:buClr>
              <a:buFont typeface="Arial" pitchFamily="34" charset="0"/>
              <a:buChar char="•"/>
              <a:defRPr/>
            </a:pPr>
            <a:r>
              <a:rPr lang="en-US" sz="1800" dirty="0" smtClean="0"/>
              <a:t>Restricted data?</a:t>
            </a:r>
          </a:p>
          <a:p>
            <a:pPr lvl="3" fontAlgn="auto">
              <a:spcAft>
                <a:spcPts val="0"/>
              </a:spcAft>
              <a:buClr>
                <a:schemeClr val="tx1">
                  <a:lumMod val="75000"/>
                  <a:lumOff val="25000"/>
                </a:schemeClr>
              </a:buClr>
              <a:buFont typeface="Arial" pitchFamily="34" charset="0"/>
              <a:buChar char="•"/>
              <a:defRPr/>
            </a:pPr>
            <a:r>
              <a:rPr lang="en-US" sz="1800" dirty="0" smtClean="0"/>
              <a:t>Charge?</a:t>
            </a:r>
          </a:p>
          <a:p>
            <a:pPr lvl="4" fontAlgn="auto">
              <a:spcAft>
                <a:spcPts val="0"/>
              </a:spcAft>
              <a:buClr>
                <a:schemeClr val="tx1">
                  <a:lumMod val="75000"/>
                  <a:lumOff val="25000"/>
                </a:schemeClr>
              </a:buClr>
              <a:buFont typeface="Arial" pitchFamily="34" charset="0"/>
              <a:buChar char="•"/>
              <a:defRPr/>
            </a:pPr>
            <a:r>
              <a:rPr lang="en-US" sz="1600" dirty="0" smtClean="0"/>
              <a:t>Reformatting</a:t>
            </a:r>
          </a:p>
          <a:p>
            <a:pPr lvl="4" fontAlgn="auto">
              <a:spcAft>
                <a:spcPts val="0"/>
              </a:spcAft>
              <a:buClr>
                <a:schemeClr val="tx1">
                  <a:lumMod val="75000"/>
                  <a:lumOff val="25000"/>
                </a:schemeClr>
              </a:buClr>
              <a:buFont typeface="Arial" pitchFamily="34" charset="0"/>
              <a:buChar char="•"/>
              <a:defRPr/>
            </a:pPr>
            <a:r>
              <a:rPr lang="en-US" sz="1600" dirty="0" smtClean="0"/>
              <a:t>Requires significant staff time</a:t>
            </a:r>
          </a:p>
          <a:p>
            <a:pPr lvl="3" fontAlgn="auto">
              <a:spcAft>
                <a:spcPts val="0"/>
              </a:spcAft>
              <a:buClr>
                <a:schemeClr val="tx1">
                  <a:lumMod val="75000"/>
                  <a:lumOff val="25000"/>
                </a:schemeClr>
              </a:buClr>
              <a:buFont typeface="Arial" pitchFamily="34" charset="0"/>
              <a:buChar char="•"/>
              <a:defRPr/>
            </a:pPr>
            <a:r>
              <a:rPr lang="en-US" sz="1800" dirty="0" smtClean="0"/>
              <a:t>Alignment with State Research Agenda/BOE Goals?</a:t>
            </a:r>
            <a:endParaRPr lang="en-US" sz="1800" dirty="0" smtClean="0">
              <a:solidFill>
                <a:schemeClr val="tx1">
                  <a:lumMod val="85000"/>
                  <a:lumOff val="15000"/>
                </a:schemeClr>
              </a:solidFill>
              <a:cs typeface="Arial" pitchFamily="34" charset="0"/>
            </a:endParaRPr>
          </a:p>
          <a:p>
            <a:pPr fontAlgn="auto">
              <a:spcAft>
                <a:spcPts val="0"/>
              </a:spcAft>
              <a:buClr>
                <a:schemeClr val="tx1">
                  <a:lumMod val="75000"/>
                  <a:lumOff val="25000"/>
                </a:schemeClr>
              </a:buClr>
              <a:defRPr/>
            </a:pPr>
            <a:endParaRPr lang="en-US" sz="2000" dirty="0" smtClean="0">
              <a:solidFill>
                <a:schemeClr val="tx1">
                  <a:lumMod val="85000"/>
                  <a:lumOff val="15000"/>
                </a:schemeClr>
              </a:solidFill>
              <a:latin typeface="Gill Sans MT" pitchFamily="34" charset="0"/>
            </a:endParaRPr>
          </a:p>
          <a:p>
            <a:pPr marL="233363" lvl="1" indent="0" fontAlgn="auto">
              <a:spcAft>
                <a:spcPts val="0"/>
              </a:spcAft>
              <a:buFont typeface="Arial" pitchFamily="34" charset="0"/>
              <a:buNone/>
              <a:defRPr/>
            </a:pPr>
            <a:endParaRPr lang="en-US" sz="1800" dirty="0" smtClean="0">
              <a:ea typeface="Calibri"/>
              <a:cs typeface="Calibri"/>
            </a:endParaRPr>
          </a:p>
          <a:p>
            <a:pPr marL="0" lvl="1" indent="0" fontAlgn="auto">
              <a:spcAft>
                <a:spcPts val="0"/>
              </a:spcAft>
              <a:buFont typeface="Arial" pitchFamily="34" charset="0"/>
              <a:buNone/>
              <a:defRPr/>
            </a:pPr>
            <a:endParaRPr lang="en-US" sz="2100" b="1" dirty="0"/>
          </a:p>
        </p:txBody>
      </p:sp>
      <p:sp>
        <p:nvSpPr>
          <p:cNvPr id="20482"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20483"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0532A7-359A-4211-ADF2-75822D5A0394}" type="slidenum">
              <a:rPr lang="en-US">
                <a:latin typeface="Myriad Pro"/>
              </a:rPr>
              <a:pPr fontAlgn="base">
                <a:spcBef>
                  <a:spcPct val="0"/>
                </a:spcBef>
                <a:spcAft>
                  <a:spcPct val="0"/>
                </a:spcAft>
              </a:pPr>
              <a:t>7</a:t>
            </a:fld>
            <a:endParaRPr lang="en-US">
              <a:latin typeface="Myriad Pro"/>
            </a:endParaRPr>
          </a:p>
        </p:txBody>
      </p:sp>
      <p:sp>
        <p:nvSpPr>
          <p:cNvPr id="20484" name="Title 1"/>
          <p:cNvSpPr txBox="1">
            <a:spLocks/>
          </p:cNvSpPr>
          <p:nvPr/>
        </p:nvSpPr>
        <p:spPr bwMode="auto">
          <a:xfrm>
            <a:off x="381000" y="304800"/>
            <a:ext cx="6400800" cy="838200"/>
          </a:xfrm>
          <a:prstGeom prst="rect">
            <a:avLst/>
          </a:prstGeom>
          <a:noFill/>
          <a:ln w="9525">
            <a:noFill/>
            <a:miter lim="800000"/>
            <a:headEnd/>
            <a:tailEnd/>
          </a:ln>
        </p:spPr>
        <p:txBody>
          <a:bodyPr anchor="ctr"/>
          <a:lstStyle/>
          <a:p>
            <a:r>
              <a:rPr lang="en-US" sz="2800" b="1" dirty="0">
                <a:solidFill>
                  <a:srgbClr val="45496B"/>
                </a:solidFill>
                <a:latin typeface="Calibri" pitchFamily="34" charset="0"/>
              </a:rPr>
              <a:t>Data Request / Access Process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9200"/>
            <a:ext cx="8077200" cy="4754563"/>
          </a:xfrm>
        </p:spPr>
        <p:txBody>
          <a:bodyPr rtlCol="0">
            <a:normAutofit/>
          </a:bodyPr>
          <a:lstStyle/>
          <a:p>
            <a:pPr lvl="1" fontAlgn="auto">
              <a:spcAft>
                <a:spcPts val="0"/>
              </a:spcAft>
              <a:buClr>
                <a:schemeClr val="tx1">
                  <a:lumMod val="75000"/>
                  <a:lumOff val="25000"/>
                </a:schemeClr>
              </a:buClr>
              <a:defRPr/>
            </a:pPr>
            <a:endParaRPr lang="en-US" dirty="0" smtClean="0"/>
          </a:p>
          <a:p>
            <a:pPr lvl="1" fontAlgn="auto">
              <a:spcAft>
                <a:spcPts val="0"/>
              </a:spcAft>
              <a:buClr>
                <a:schemeClr val="tx1">
                  <a:lumMod val="75000"/>
                  <a:lumOff val="25000"/>
                </a:schemeClr>
              </a:buClr>
              <a:defRPr/>
            </a:pPr>
            <a:r>
              <a:rPr lang="en-US" dirty="0" smtClean="0"/>
              <a:t>Decisions </a:t>
            </a:r>
          </a:p>
          <a:p>
            <a:pPr lvl="2" fontAlgn="auto">
              <a:spcAft>
                <a:spcPts val="0"/>
              </a:spcAft>
              <a:buClr>
                <a:schemeClr val="tx1">
                  <a:lumMod val="75000"/>
                  <a:lumOff val="25000"/>
                </a:schemeClr>
              </a:buClr>
              <a:buSzPct val="70000"/>
              <a:defRPr/>
            </a:pPr>
            <a:r>
              <a:rPr lang="en-US" sz="2000" dirty="0" smtClean="0"/>
              <a:t>Routine or requires DRRB action?</a:t>
            </a:r>
          </a:p>
          <a:p>
            <a:pPr lvl="2" fontAlgn="auto">
              <a:spcAft>
                <a:spcPts val="0"/>
              </a:spcAft>
              <a:buClr>
                <a:schemeClr val="tx1">
                  <a:lumMod val="75000"/>
                  <a:lumOff val="25000"/>
                </a:schemeClr>
              </a:buClr>
              <a:buSzPct val="70000"/>
              <a:defRPr/>
            </a:pPr>
            <a:r>
              <a:rPr lang="en-US" sz="2000" dirty="0" smtClean="0"/>
              <a:t>DRRB must approve</a:t>
            </a:r>
          </a:p>
          <a:p>
            <a:pPr lvl="3" fontAlgn="auto">
              <a:spcAft>
                <a:spcPts val="0"/>
              </a:spcAft>
              <a:buClr>
                <a:schemeClr val="tx1">
                  <a:lumMod val="75000"/>
                  <a:lumOff val="25000"/>
                </a:schemeClr>
              </a:buClr>
              <a:buFont typeface="Arial" pitchFamily="34" charset="0"/>
              <a:buChar char="•"/>
              <a:defRPr/>
            </a:pPr>
            <a:r>
              <a:rPr lang="en-US" sz="1800" dirty="0" smtClean="0"/>
              <a:t>Requests for which fees are charged</a:t>
            </a:r>
          </a:p>
          <a:p>
            <a:pPr lvl="3" fontAlgn="auto">
              <a:spcAft>
                <a:spcPts val="0"/>
              </a:spcAft>
              <a:buClr>
                <a:schemeClr val="tx1">
                  <a:lumMod val="75000"/>
                  <a:lumOff val="25000"/>
                </a:schemeClr>
              </a:buClr>
              <a:buFont typeface="Arial" pitchFamily="34" charset="0"/>
              <a:buChar char="•"/>
              <a:defRPr/>
            </a:pPr>
            <a:r>
              <a:rPr lang="en-US" sz="1800" dirty="0" smtClean="0"/>
              <a:t>Denials</a:t>
            </a:r>
          </a:p>
          <a:p>
            <a:pPr lvl="3" fontAlgn="auto">
              <a:spcAft>
                <a:spcPts val="0"/>
              </a:spcAft>
              <a:buClr>
                <a:schemeClr val="tx1">
                  <a:lumMod val="75000"/>
                  <a:lumOff val="25000"/>
                </a:schemeClr>
              </a:buClr>
              <a:buFont typeface="Arial" pitchFamily="34" charset="0"/>
              <a:buChar char="•"/>
              <a:defRPr/>
            </a:pPr>
            <a:r>
              <a:rPr lang="en-US" sz="1800" dirty="0" smtClean="0"/>
              <a:t>Requests involving PII/Restricted Data</a:t>
            </a:r>
          </a:p>
          <a:p>
            <a:pPr lvl="4" fontAlgn="auto">
              <a:spcAft>
                <a:spcPts val="0"/>
              </a:spcAft>
              <a:buClr>
                <a:schemeClr val="tx1">
                  <a:lumMod val="75000"/>
                  <a:lumOff val="25000"/>
                </a:schemeClr>
              </a:buClr>
              <a:buFont typeface="Arial" pitchFamily="34" charset="0"/>
              <a:buChar char="•"/>
              <a:defRPr/>
            </a:pPr>
            <a:r>
              <a:rPr lang="en-US" sz="1600" dirty="0" smtClean="0"/>
              <a:t>PIA is assigned </a:t>
            </a:r>
          </a:p>
          <a:p>
            <a:pPr lvl="4" fontAlgn="auto">
              <a:spcAft>
                <a:spcPts val="0"/>
              </a:spcAft>
              <a:buClr>
                <a:schemeClr val="tx1">
                  <a:lumMod val="75000"/>
                  <a:lumOff val="25000"/>
                </a:schemeClr>
              </a:buClr>
              <a:buFont typeface="Arial" pitchFamily="34" charset="0"/>
              <a:buChar char="•"/>
              <a:defRPr/>
            </a:pPr>
            <a:r>
              <a:rPr lang="en-US" sz="1600" dirty="0" smtClean="0"/>
              <a:t>Requester is invited to attend/defend </a:t>
            </a:r>
          </a:p>
          <a:p>
            <a:pPr lvl="1" fontAlgn="auto">
              <a:spcAft>
                <a:spcPts val="0"/>
              </a:spcAft>
              <a:buClr>
                <a:schemeClr val="tx1">
                  <a:lumMod val="75000"/>
                  <a:lumOff val="25000"/>
                </a:schemeClr>
              </a:buClr>
              <a:defRPr/>
            </a:pPr>
            <a:r>
              <a:rPr lang="en-US" dirty="0" smtClean="0">
                <a:solidFill>
                  <a:schemeClr val="tx1">
                    <a:lumMod val="85000"/>
                    <a:lumOff val="15000"/>
                  </a:schemeClr>
                </a:solidFill>
                <a:cs typeface="Arial" pitchFamily="34" charset="0"/>
              </a:rPr>
              <a:t>Extending to P-20 data</a:t>
            </a:r>
          </a:p>
          <a:p>
            <a:pPr lvl="2" fontAlgn="auto">
              <a:spcAft>
                <a:spcPts val="0"/>
              </a:spcAft>
              <a:buClr>
                <a:schemeClr val="tx1">
                  <a:lumMod val="75000"/>
                  <a:lumOff val="25000"/>
                </a:schemeClr>
              </a:buClr>
              <a:defRPr/>
            </a:pPr>
            <a:r>
              <a:rPr lang="en-US" sz="2000" dirty="0" smtClean="0">
                <a:solidFill>
                  <a:schemeClr val="tx1">
                    <a:lumMod val="85000"/>
                    <a:lumOff val="15000"/>
                  </a:schemeClr>
                </a:solidFill>
                <a:cs typeface="Arial" pitchFamily="34" charset="0"/>
              </a:rPr>
              <a:t>For requests involving P-20 data, a Board of Regents representative sits on our DRRB and has veto power</a:t>
            </a:r>
          </a:p>
          <a:p>
            <a:pPr fontAlgn="auto">
              <a:spcAft>
                <a:spcPts val="0"/>
              </a:spcAft>
              <a:buClr>
                <a:schemeClr val="tx1">
                  <a:lumMod val="75000"/>
                  <a:lumOff val="25000"/>
                </a:schemeClr>
              </a:buClr>
              <a:defRPr/>
            </a:pPr>
            <a:endParaRPr lang="en-US" sz="2000" dirty="0" smtClean="0">
              <a:solidFill>
                <a:schemeClr val="tx1">
                  <a:lumMod val="85000"/>
                  <a:lumOff val="15000"/>
                </a:schemeClr>
              </a:solidFill>
              <a:latin typeface="Gill Sans MT" pitchFamily="34" charset="0"/>
            </a:endParaRPr>
          </a:p>
          <a:p>
            <a:pPr marL="233363" lvl="1" indent="0" fontAlgn="auto">
              <a:spcAft>
                <a:spcPts val="0"/>
              </a:spcAft>
              <a:buFont typeface="Arial" pitchFamily="34" charset="0"/>
              <a:buNone/>
              <a:defRPr/>
            </a:pPr>
            <a:endParaRPr lang="en-US" sz="1800" dirty="0" smtClean="0">
              <a:ea typeface="Calibri"/>
              <a:cs typeface="Calibri"/>
            </a:endParaRPr>
          </a:p>
          <a:p>
            <a:pPr marL="0" lvl="1" indent="0" fontAlgn="auto">
              <a:spcAft>
                <a:spcPts val="0"/>
              </a:spcAft>
              <a:buFont typeface="Arial" pitchFamily="34" charset="0"/>
              <a:buNone/>
              <a:defRPr/>
            </a:pPr>
            <a:endParaRPr lang="en-US" sz="2100" b="1" dirty="0"/>
          </a:p>
        </p:txBody>
      </p:sp>
      <p:sp>
        <p:nvSpPr>
          <p:cNvPr id="22530"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22531"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AAEBA9-08E0-4213-9DE3-EECD2309DE46}" type="slidenum">
              <a:rPr lang="en-US">
                <a:latin typeface="Myriad Pro"/>
              </a:rPr>
              <a:pPr fontAlgn="base">
                <a:spcBef>
                  <a:spcPct val="0"/>
                </a:spcBef>
                <a:spcAft>
                  <a:spcPct val="0"/>
                </a:spcAft>
              </a:pPr>
              <a:t>8</a:t>
            </a:fld>
            <a:endParaRPr lang="en-US">
              <a:latin typeface="Myriad Pro"/>
            </a:endParaRPr>
          </a:p>
        </p:txBody>
      </p:sp>
      <p:sp>
        <p:nvSpPr>
          <p:cNvPr id="22532" name="Title 1"/>
          <p:cNvSpPr txBox="1">
            <a:spLocks/>
          </p:cNvSpPr>
          <p:nvPr/>
        </p:nvSpPr>
        <p:spPr bwMode="auto">
          <a:xfrm>
            <a:off x="381000" y="304800"/>
            <a:ext cx="6400800" cy="838200"/>
          </a:xfrm>
          <a:prstGeom prst="rect">
            <a:avLst/>
          </a:prstGeom>
          <a:noFill/>
          <a:ln w="9525">
            <a:noFill/>
            <a:miter lim="800000"/>
            <a:headEnd/>
            <a:tailEnd/>
          </a:ln>
        </p:spPr>
        <p:txBody>
          <a:bodyPr anchor="ctr"/>
          <a:lstStyle/>
          <a:p>
            <a:r>
              <a:rPr lang="en-US" sz="2800" b="1" dirty="0">
                <a:solidFill>
                  <a:srgbClr val="45496B"/>
                </a:solidFill>
                <a:latin typeface="Calibri" pitchFamily="34" charset="0"/>
              </a:rPr>
              <a:t>Data Request / Access Process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0"/>
            <a:ext cx="8077200" cy="1905000"/>
          </a:xfrm>
        </p:spPr>
        <p:txBody>
          <a:bodyPr rtlCol="0">
            <a:normAutofit fontScale="92500" lnSpcReduction="10000"/>
          </a:bodyPr>
          <a:lstStyle/>
          <a:p>
            <a:pPr lvl="1" fontAlgn="auto">
              <a:spcAft>
                <a:spcPts val="0"/>
              </a:spcAft>
              <a:buClr>
                <a:schemeClr val="tx1">
                  <a:lumMod val="75000"/>
                  <a:lumOff val="25000"/>
                </a:schemeClr>
              </a:buClr>
              <a:defRPr/>
            </a:pPr>
            <a:r>
              <a:rPr lang="en-US" dirty="0" smtClean="0">
                <a:solidFill>
                  <a:schemeClr val="tx1">
                    <a:lumMod val="85000"/>
                    <a:lumOff val="15000"/>
                  </a:schemeClr>
                </a:solidFill>
                <a:cs typeface="Arial" pitchFamily="34" charset="0"/>
              </a:rPr>
              <a:t>Why?</a:t>
            </a:r>
          </a:p>
          <a:p>
            <a:pPr lvl="2" fontAlgn="auto">
              <a:spcAft>
                <a:spcPts val="0"/>
              </a:spcAft>
              <a:buClr>
                <a:schemeClr val="tx1">
                  <a:lumMod val="75000"/>
                  <a:lumOff val="25000"/>
                </a:schemeClr>
              </a:buClr>
              <a:buSzPct val="70000"/>
              <a:defRPr/>
            </a:pPr>
            <a:r>
              <a:rPr lang="en-US" sz="2000" dirty="0" smtClean="0">
                <a:solidFill>
                  <a:schemeClr val="tx1">
                    <a:lumMod val="85000"/>
                    <a:lumOff val="15000"/>
                  </a:schemeClr>
                </a:solidFill>
                <a:cs typeface="Arial" pitchFamily="34" charset="0"/>
              </a:rPr>
              <a:t>Research aligns with state research agenda</a:t>
            </a:r>
          </a:p>
          <a:p>
            <a:pPr lvl="2" fontAlgn="auto">
              <a:spcAft>
                <a:spcPts val="0"/>
              </a:spcAft>
              <a:buClr>
                <a:schemeClr val="tx1">
                  <a:lumMod val="75000"/>
                  <a:lumOff val="25000"/>
                </a:schemeClr>
              </a:buClr>
              <a:buSzPct val="70000"/>
              <a:defRPr/>
            </a:pPr>
            <a:r>
              <a:rPr lang="en-US" sz="2000" dirty="0" smtClean="0">
                <a:solidFill>
                  <a:schemeClr val="tx1">
                    <a:lumMod val="85000"/>
                    <a:lumOff val="15000"/>
                  </a:schemeClr>
                </a:solidFill>
                <a:cs typeface="Arial" pitchFamily="34" charset="0"/>
              </a:rPr>
              <a:t>More efficient for us!</a:t>
            </a:r>
          </a:p>
          <a:p>
            <a:pPr lvl="1" fontAlgn="auto">
              <a:spcAft>
                <a:spcPts val="0"/>
              </a:spcAft>
              <a:buClr>
                <a:schemeClr val="tx1">
                  <a:lumMod val="75000"/>
                  <a:lumOff val="25000"/>
                </a:schemeClr>
              </a:buClr>
              <a:defRPr/>
            </a:pPr>
            <a:r>
              <a:rPr lang="en-US" dirty="0" smtClean="0">
                <a:solidFill>
                  <a:schemeClr val="tx1">
                    <a:lumMod val="85000"/>
                    <a:lumOff val="15000"/>
                  </a:schemeClr>
                </a:solidFill>
                <a:cs typeface="Arial" pitchFamily="34" charset="0"/>
              </a:rPr>
              <a:t>How?</a:t>
            </a:r>
          </a:p>
          <a:p>
            <a:pPr lvl="2" fontAlgn="auto">
              <a:spcAft>
                <a:spcPts val="0"/>
              </a:spcAft>
              <a:buClr>
                <a:schemeClr val="tx1">
                  <a:lumMod val="75000"/>
                  <a:lumOff val="25000"/>
                </a:schemeClr>
              </a:buClr>
              <a:defRPr/>
            </a:pPr>
            <a:r>
              <a:rPr lang="en-US" sz="2000" dirty="0" smtClean="0">
                <a:solidFill>
                  <a:schemeClr val="tx1">
                    <a:lumMod val="85000"/>
                    <a:lumOff val="15000"/>
                  </a:schemeClr>
                </a:solidFill>
                <a:cs typeface="Arial" pitchFamily="34" charset="0"/>
              </a:rPr>
              <a:t>Training </a:t>
            </a:r>
            <a:r>
              <a:rPr lang="en-US" sz="1400" dirty="0" smtClean="0">
                <a:solidFill>
                  <a:schemeClr val="tx1">
                    <a:lumMod val="85000"/>
                    <a:lumOff val="15000"/>
                  </a:schemeClr>
                </a:solidFill>
                <a:cs typeface="Arial" pitchFamily="34" charset="0"/>
                <a:hlinkClick r:id="rId3"/>
              </a:rPr>
              <a:t>http://www.ksde.org/DataReports/DataRequests/DataRequestTraining.aspx</a:t>
            </a:r>
            <a:r>
              <a:rPr lang="en-US" sz="1400" dirty="0" smtClean="0">
                <a:solidFill>
                  <a:schemeClr val="tx1">
                    <a:lumMod val="85000"/>
                    <a:lumOff val="15000"/>
                  </a:schemeClr>
                </a:solidFill>
                <a:cs typeface="Arial" pitchFamily="34" charset="0"/>
              </a:rPr>
              <a:t> </a:t>
            </a:r>
          </a:p>
          <a:p>
            <a:pPr fontAlgn="auto">
              <a:spcAft>
                <a:spcPts val="0"/>
              </a:spcAft>
              <a:buClr>
                <a:schemeClr val="tx1">
                  <a:lumMod val="75000"/>
                  <a:lumOff val="25000"/>
                </a:schemeClr>
              </a:buClr>
              <a:defRPr/>
            </a:pPr>
            <a:endParaRPr lang="en-US" sz="2000" dirty="0" smtClean="0">
              <a:solidFill>
                <a:schemeClr val="tx1">
                  <a:lumMod val="85000"/>
                  <a:lumOff val="15000"/>
                </a:schemeClr>
              </a:solidFill>
              <a:latin typeface="Gill Sans MT" pitchFamily="34" charset="0"/>
            </a:endParaRPr>
          </a:p>
          <a:p>
            <a:pPr marL="233363" lvl="1" indent="0" fontAlgn="auto">
              <a:spcAft>
                <a:spcPts val="0"/>
              </a:spcAft>
              <a:buFont typeface="Arial" pitchFamily="34" charset="0"/>
              <a:buNone/>
              <a:defRPr/>
            </a:pPr>
            <a:endParaRPr lang="en-US" sz="1800" dirty="0" smtClean="0">
              <a:ea typeface="Calibri"/>
              <a:cs typeface="Calibri"/>
            </a:endParaRPr>
          </a:p>
          <a:p>
            <a:pPr marL="0" lvl="1" indent="0" fontAlgn="auto">
              <a:spcAft>
                <a:spcPts val="0"/>
              </a:spcAft>
              <a:buFont typeface="Arial" pitchFamily="34" charset="0"/>
              <a:buNone/>
              <a:defRPr/>
            </a:pPr>
            <a:endParaRPr lang="en-US" sz="2100" b="1" dirty="0"/>
          </a:p>
        </p:txBody>
      </p:sp>
      <p:sp>
        <p:nvSpPr>
          <p:cNvPr id="24578"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atin typeface="Myriad Pro"/>
              </a:rPr>
              <a:t>SLDS Webinar 1-22-14</a:t>
            </a:r>
          </a:p>
        </p:txBody>
      </p:sp>
      <p:sp>
        <p:nvSpPr>
          <p:cNvPr id="24579"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12C891-71E1-4929-B479-7B480648DF9E}" type="slidenum">
              <a:rPr lang="en-US">
                <a:latin typeface="Myriad Pro"/>
              </a:rPr>
              <a:pPr fontAlgn="base">
                <a:spcBef>
                  <a:spcPct val="0"/>
                </a:spcBef>
                <a:spcAft>
                  <a:spcPct val="0"/>
                </a:spcAft>
              </a:pPr>
              <a:t>9</a:t>
            </a:fld>
            <a:endParaRPr lang="en-US">
              <a:latin typeface="Myriad Pro"/>
            </a:endParaRPr>
          </a:p>
        </p:txBody>
      </p:sp>
      <p:sp>
        <p:nvSpPr>
          <p:cNvPr id="24580" name="Title 1"/>
          <p:cNvSpPr txBox="1">
            <a:spLocks/>
          </p:cNvSpPr>
          <p:nvPr/>
        </p:nvSpPr>
        <p:spPr bwMode="auto">
          <a:xfrm>
            <a:off x="381000" y="304800"/>
            <a:ext cx="6400800" cy="838200"/>
          </a:xfrm>
          <a:prstGeom prst="rect">
            <a:avLst/>
          </a:prstGeom>
          <a:noFill/>
          <a:ln w="9525">
            <a:noFill/>
            <a:miter lim="800000"/>
            <a:headEnd/>
            <a:tailEnd/>
          </a:ln>
        </p:spPr>
        <p:txBody>
          <a:bodyPr anchor="ctr"/>
          <a:lstStyle/>
          <a:p>
            <a:r>
              <a:rPr lang="en-US" sz="2800" b="1" dirty="0">
                <a:solidFill>
                  <a:srgbClr val="45496B"/>
                </a:solidFill>
                <a:latin typeface="Calibri" pitchFamily="34" charset="0"/>
              </a:rPr>
              <a:t>Streamlining the Process for Researchers</a:t>
            </a:r>
          </a:p>
        </p:txBody>
      </p:sp>
      <p:graphicFrame>
        <p:nvGraphicFramePr>
          <p:cNvPr id="7" name="Content Placeholder 3"/>
          <p:cNvGraphicFramePr>
            <a:graphicFrameLocks/>
          </p:cNvGraphicFramePr>
          <p:nvPr/>
        </p:nvGraphicFramePr>
        <p:xfrm>
          <a:off x="457200" y="3581400"/>
          <a:ext cx="8153400" cy="2752117"/>
        </p:xfrm>
        <a:graphic>
          <a:graphicData uri="http://schemas.openxmlformats.org/drawingml/2006/table">
            <a:tbl>
              <a:tblPr firstRow="1" firstCol="1" bandRow="1">
                <a:tableStyleId>{BC89EF96-8CEA-46FF-86C4-4CE0E7609802}</a:tableStyleId>
              </a:tblPr>
              <a:tblGrid>
                <a:gridCol w="4076700"/>
                <a:gridCol w="4076700"/>
              </a:tblGrid>
              <a:tr h="537183">
                <a:tc>
                  <a:txBody>
                    <a:bodyPr/>
                    <a:lstStyle/>
                    <a:p>
                      <a:pPr marL="0" marR="0" algn="ctr" hangingPunct="0">
                        <a:spcBef>
                          <a:spcPts val="0"/>
                        </a:spcBef>
                        <a:spcAft>
                          <a:spcPts val="0"/>
                        </a:spcAft>
                      </a:pPr>
                      <a:r>
                        <a:rPr lang="en-US" sz="2000" dirty="0">
                          <a:effectLst/>
                        </a:rPr>
                        <a:t>Module 1: All Data Requests</a:t>
                      </a:r>
                      <a:endParaRPr lang="en-US" sz="2000" dirty="0">
                        <a:effectLst/>
                        <a:latin typeface="Times New Roman"/>
                        <a:ea typeface="Times New Roman"/>
                      </a:endParaRPr>
                    </a:p>
                  </a:txBody>
                  <a:tcPr marL="68580" marR="68580" marT="0" marB="0"/>
                </a:tc>
                <a:tc>
                  <a:txBody>
                    <a:bodyPr/>
                    <a:lstStyle/>
                    <a:p>
                      <a:pPr marL="0" marR="0" algn="ctr" hangingPunct="0">
                        <a:spcBef>
                          <a:spcPts val="0"/>
                        </a:spcBef>
                        <a:spcAft>
                          <a:spcPts val="0"/>
                        </a:spcAft>
                      </a:pPr>
                      <a:r>
                        <a:rPr lang="en-US" sz="2000" dirty="0">
                          <a:effectLst/>
                        </a:rPr>
                        <a:t>Module 2: </a:t>
                      </a:r>
                      <a:r>
                        <a:rPr lang="en-US" sz="2000" dirty="0" smtClean="0">
                          <a:effectLst/>
                        </a:rPr>
                        <a:t>Restricted-Use </a:t>
                      </a:r>
                      <a:r>
                        <a:rPr lang="en-US" sz="2000" dirty="0">
                          <a:effectLst/>
                        </a:rPr>
                        <a:t>Data </a:t>
                      </a:r>
                      <a:r>
                        <a:rPr lang="en-US" sz="2000" dirty="0" smtClean="0">
                          <a:effectLst/>
                        </a:rPr>
                        <a:t>Requests</a:t>
                      </a:r>
                      <a:endParaRPr lang="en-US" sz="2000" dirty="0">
                        <a:effectLst/>
                        <a:latin typeface="Times New Roman"/>
                        <a:ea typeface="Times New Roman"/>
                      </a:endParaRPr>
                    </a:p>
                  </a:txBody>
                  <a:tcPr marL="68580" marR="68580" marT="0" marB="0"/>
                </a:tc>
              </a:tr>
              <a:tr h="2129817">
                <a:tc>
                  <a:txBody>
                    <a:bodyPr/>
                    <a:lstStyle/>
                    <a:p>
                      <a:pPr marL="342900" marR="0" lvl="0" indent="-342900" hangingPunct="0">
                        <a:spcBef>
                          <a:spcPts val="0"/>
                        </a:spcBef>
                        <a:spcAft>
                          <a:spcPts val="0"/>
                        </a:spcAft>
                        <a:buFont typeface="+mj-lt"/>
                        <a:buAutoNum type="arabicPeriod"/>
                      </a:pPr>
                      <a:r>
                        <a:rPr lang="en-US" sz="1800" b="0" dirty="0">
                          <a:effectLst/>
                        </a:rPr>
                        <a:t>KSDE’s Data Request </a:t>
                      </a:r>
                      <a:r>
                        <a:rPr lang="en-US" sz="1800" b="0" dirty="0" smtClean="0">
                          <a:effectLst/>
                        </a:rPr>
                        <a:t>Process</a:t>
                      </a:r>
                    </a:p>
                    <a:p>
                      <a:pPr marL="342900" marR="0" lvl="0" indent="-342900" hangingPunct="0">
                        <a:spcBef>
                          <a:spcPts val="0"/>
                        </a:spcBef>
                        <a:spcAft>
                          <a:spcPts val="0"/>
                        </a:spcAft>
                        <a:buFont typeface="+mj-lt"/>
                        <a:buAutoNum type="arabicPeriod"/>
                      </a:pPr>
                      <a:r>
                        <a:rPr lang="en-US" sz="1800" b="0" dirty="0" smtClean="0">
                          <a:effectLst/>
                        </a:rPr>
                        <a:t>KSDE</a:t>
                      </a:r>
                      <a:r>
                        <a:rPr lang="en-US" sz="1800" b="0" baseline="0" dirty="0" smtClean="0">
                          <a:effectLst/>
                        </a:rPr>
                        <a:t> Data Collection Overview</a:t>
                      </a:r>
                    </a:p>
                    <a:p>
                      <a:pPr marL="342900" marR="0" lvl="0" indent="-342900" hangingPunct="0">
                        <a:spcBef>
                          <a:spcPts val="0"/>
                        </a:spcBef>
                        <a:spcAft>
                          <a:spcPts val="0"/>
                        </a:spcAft>
                        <a:buFont typeface="+mj-lt"/>
                        <a:buAutoNum type="arabicPeriod"/>
                      </a:pPr>
                      <a:r>
                        <a:rPr lang="en-US" sz="1800" b="0" baseline="0" dirty="0" smtClean="0">
                          <a:effectLst/>
                        </a:rPr>
                        <a:t>Public Data Sources Website Navigation</a:t>
                      </a:r>
                    </a:p>
                    <a:p>
                      <a:pPr marL="342900" marR="0" lvl="0" indent="-342900" hangingPunct="0">
                        <a:spcBef>
                          <a:spcPts val="0"/>
                        </a:spcBef>
                        <a:spcAft>
                          <a:spcPts val="0"/>
                        </a:spcAft>
                        <a:buFont typeface="+mj-lt"/>
                        <a:buAutoNum type="arabicPeriod"/>
                      </a:pPr>
                      <a:r>
                        <a:rPr lang="en-US" sz="1800" b="0" baseline="0" dirty="0" smtClean="0">
                          <a:effectLst/>
                        </a:rPr>
                        <a:t>Metadata</a:t>
                      </a:r>
                    </a:p>
                    <a:p>
                      <a:pPr marL="342900" marR="0" lvl="0" indent="-342900" hangingPunct="0">
                        <a:spcBef>
                          <a:spcPts val="0"/>
                        </a:spcBef>
                        <a:spcAft>
                          <a:spcPts val="0"/>
                        </a:spcAft>
                        <a:buFont typeface="+mj-lt"/>
                        <a:buAutoNum type="arabicPeriod"/>
                      </a:pPr>
                      <a:r>
                        <a:rPr lang="en-US" sz="1800" b="0" baseline="0" dirty="0" smtClean="0">
                          <a:effectLst/>
                        </a:rPr>
                        <a:t>Ethical </a:t>
                      </a:r>
                      <a:r>
                        <a:rPr lang="en-US" sz="1800" b="0" dirty="0" smtClean="0">
                          <a:effectLst/>
                        </a:rPr>
                        <a:t>Use </a:t>
                      </a:r>
                      <a:r>
                        <a:rPr lang="en-US" sz="1800" b="0" dirty="0">
                          <a:effectLst/>
                        </a:rPr>
                        <a:t>of Education Data</a:t>
                      </a:r>
                      <a:endParaRPr lang="en-US" sz="1800" b="0" dirty="0">
                        <a:effectLst/>
                        <a:latin typeface="Times New Roman"/>
                        <a:ea typeface="Times New Roman"/>
                      </a:endParaRPr>
                    </a:p>
                  </a:txBody>
                  <a:tcPr marL="68580" marR="68580" marT="0" marB="0"/>
                </a:tc>
                <a:tc>
                  <a:txBody>
                    <a:bodyPr/>
                    <a:lstStyle/>
                    <a:p>
                      <a:pPr marL="342900" marR="0" lvl="0" indent="-342900" hangingPunct="0">
                        <a:spcBef>
                          <a:spcPts val="0"/>
                        </a:spcBef>
                        <a:spcAft>
                          <a:spcPts val="0"/>
                        </a:spcAft>
                        <a:buFont typeface="+mj-lt"/>
                        <a:buAutoNum type="arabicPeriod"/>
                      </a:pPr>
                      <a:r>
                        <a:rPr lang="en-US" sz="1800" dirty="0">
                          <a:effectLst/>
                        </a:rPr>
                        <a:t>KSDE’s Data Access </a:t>
                      </a:r>
                      <a:r>
                        <a:rPr lang="en-US" sz="1800" dirty="0" smtClean="0">
                          <a:effectLst/>
                        </a:rPr>
                        <a:t>and </a:t>
                      </a:r>
                      <a:r>
                        <a:rPr lang="en-US" sz="1800" dirty="0">
                          <a:effectLst/>
                        </a:rPr>
                        <a:t>Use Policy for </a:t>
                      </a:r>
                      <a:r>
                        <a:rPr lang="en-US" sz="1800" dirty="0" smtClean="0">
                          <a:effectLst/>
                        </a:rPr>
                        <a:t>Personally Identifiable </a:t>
                      </a:r>
                      <a:r>
                        <a:rPr lang="en-US" sz="1800" dirty="0">
                          <a:effectLst/>
                        </a:rPr>
                        <a:t>Student Information </a:t>
                      </a:r>
                      <a:endParaRPr lang="en-US" sz="1800" dirty="0" smtClean="0">
                        <a:effectLst/>
                      </a:endParaRPr>
                    </a:p>
                    <a:p>
                      <a:pPr marL="342900" marR="0" lvl="0" indent="-342900" hangingPunct="0">
                        <a:spcBef>
                          <a:spcPts val="0"/>
                        </a:spcBef>
                        <a:spcAft>
                          <a:spcPts val="0"/>
                        </a:spcAft>
                        <a:buFont typeface="+mj-lt"/>
                        <a:buAutoNum type="arabicPeriod"/>
                      </a:pPr>
                      <a:r>
                        <a:rPr lang="en-US" sz="1800" dirty="0" smtClean="0">
                          <a:effectLst/>
                        </a:rPr>
                        <a:t>Data </a:t>
                      </a:r>
                      <a:r>
                        <a:rPr lang="en-US" sz="1800" dirty="0">
                          <a:effectLst/>
                        </a:rPr>
                        <a:t>Reporting Practices</a:t>
                      </a:r>
                    </a:p>
                    <a:p>
                      <a:pPr marL="342900" marR="0" lvl="0" indent="-342900" hangingPunct="0">
                        <a:spcBef>
                          <a:spcPts val="0"/>
                        </a:spcBef>
                        <a:spcAft>
                          <a:spcPts val="0"/>
                        </a:spcAft>
                        <a:buFont typeface="+mj-lt"/>
                        <a:buAutoNum type="arabicPeriod"/>
                      </a:pPr>
                      <a:r>
                        <a:rPr lang="en-US" sz="1800" dirty="0" smtClean="0">
                          <a:effectLst/>
                        </a:rPr>
                        <a:t>Best </a:t>
                      </a:r>
                      <a:r>
                        <a:rPr lang="en-US" sz="1800" dirty="0">
                          <a:effectLst/>
                        </a:rPr>
                        <a:t>Practices for the Storage </a:t>
                      </a:r>
                      <a:r>
                        <a:rPr lang="en-US" sz="1800" dirty="0" smtClean="0">
                          <a:effectLst/>
                        </a:rPr>
                        <a:t>and </a:t>
                      </a:r>
                      <a:r>
                        <a:rPr lang="en-US" sz="1800" dirty="0">
                          <a:effectLst/>
                        </a:rPr>
                        <a:t>Destruction of Data based upon KSDE’s PII </a:t>
                      </a:r>
                      <a:r>
                        <a:rPr lang="en-US" sz="1800" dirty="0" smtClean="0">
                          <a:effectLst/>
                        </a:rPr>
                        <a:t>Agreement</a:t>
                      </a:r>
                      <a:endParaRPr lang="en-US" sz="1800" dirty="0">
                        <a:effectLst/>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bYFfOo3ezHljKIpbawkWCB"/>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bYFfOo3ezHljKIpbawkWC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CE855DEAB5B942A421E30464A1AD46" ma:contentTypeVersion="0" ma:contentTypeDescription="Create a new document." ma:contentTypeScope="" ma:versionID="9513391bdf75b2756513c6f6f2bc73a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80EF66-8AD7-4B59-AA4E-BC070D6C0A7A}">
  <ds:schemaRefs>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www.w3.org/XML/1998/namespace"/>
    <ds:schemaRef ds:uri="http://purl.org/dc/term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5052D846-B760-40FC-9B2D-A3D744D67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98BF47F-5613-4156-A965-456368B5D9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13770</TotalTime>
  <Words>2116</Words>
  <Application>Microsoft Office PowerPoint</Application>
  <PresentationFormat>On-screen Show (4:3)</PresentationFormat>
  <Paragraphs>391</Paragraphs>
  <Slides>33</Slides>
  <Notes>33</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Visio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Chatis Consulting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SLDS Webinar</dc:title>
  <dc:creator>Corey Chatis</dc:creator>
  <cp:lastModifiedBy>Laura Thompson</cp:lastModifiedBy>
  <cp:revision>789</cp:revision>
  <cp:lastPrinted>2013-09-11T15:29:52Z</cp:lastPrinted>
  <dcterms:created xsi:type="dcterms:W3CDTF">2014-02-25T16:44:39Z</dcterms:created>
  <dcterms:modified xsi:type="dcterms:W3CDTF">2014-02-25T16:49:55Z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0x01010078CE855DEAB5B942A421E30464A1AD46</vt:lpwstr>
  </property>
</Properties>
</file>