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handoutMasterIdLst>
    <p:handoutMasterId r:id="rId20"/>
  </p:handoutMasterIdLst>
  <p:sldIdLst>
    <p:sldId id="303" r:id="rId6"/>
    <p:sldId id="313" r:id="rId7"/>
    <p:sldId id="311" r:id="rId8"/>
    <p:sldId id="319" r:id="rId9"/>
    <p:sldId id="320" r:id="rId10"/>
    <p:sldId id="326" r:id="rId11"/>
    <p:sldId id="318" r:id="rId12"/>
    <p:sldId id="324" r:id="rId13"/>
    <p:sldId id="321" r:id="rId14"/>
    <p:sldId id="325" r:id="rId15"/>
    <p:sldId id="317" r:id="rId16"/>
    <p:sldId id="323" r:id="rId17"/>
    <p:sldId id="30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64A"/>
    <a:srgbClr val="45496B"/>
    <a:srgbClr val="7980A3"/>
    <a:srgbClr val="EDEEF3"/>
    <a:srgbClr val="F7F8FB"/>
    <a:srgbClr val="F5F6F9"/>
    <a:srgbClr val="542E75"/>
    <a:srgbClr val="2C2E44"/>
    <a:srgbClr val="328196"/>
    <a:srgbClr val="839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3" autoAdjust="0"/>
    <p:restoredTop sz="74960" autoAdjust="0"/>
  </p:normalViewPr>
  <p:slideViewPr>
    <p:cSldViewPr>
      <p:cViewPr>
        <p:scale>
          <a:sx n="80" d="100"/>
          <a:sy n="80" d="100"/>
        </p:scale>
        <p:origin x="-108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0AA3EE2-9977-483A-A30D-836307C55900}" type="datetimeFigureOut">
              <a:rPr lang="en-US" smtClean="0"/>
              <a:t>7/3/2012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EEAE190-C960-4435-A11E-21B8741323B0}" type="slidenum">
              <a:rPr lang="en-US" smtClean="0"/>
              <a:t>‹#›</a:t>
            </a:fld>
            <a:endParaRPr lang="en-US"/>
          </a:p>
        </p:txBody>
      </p:sp>
    </p:spTree>
    <p:extLst>
      <p:ext uri="{BB962C8B-B14F-4D97-AF65-F5344CB8AC3E}">
        <p14:creationId xmlns:p14="http://schemas.microsoft.com/office/powerpoint/2010/main" val="1483914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1A7DB7-73B3-4AE0-A842-AAAEEC7C0C42}" type="datetimeFigureOut">
              <a:rPr lang="en-US" smtClean="0"/>
              <a:pPr/>
              <a:t>7/3/2012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263606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a:t>
            </a:fld>
            <a:endParaRPr lang="en-US"/>
          </a:p>
        </p:txBody>
      </p:sp>
    </p:spTree>
    <p:extLst>
      <p:ext uri="{BB962C8B-B14F-4D97-AF65-F5344CB8AC3E}">
        <p14:creationId xmlns:p14="http://schemas.microsoft.com/office/powerpoint/2010/main" val="297933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10</a:t>
            </a:fld>
            <a:endParaRPr lang="en-US"/>
          </a:p>
        </p:txBody>
      </p:sp>
    </p:spTree>
    <p:extLst>
      <p:ext uri="{BB962C8B-B14F-4D97-AF65-F5344CB8AC3E}">
        <p14:creationId xmlns:p14="http://schemas.microsoft.com/office/powerpoint/2010/main" val="1959564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SST can talk about ways to do this.  (2 minutes)</a:t>
            </a:r>
          </a:p>
          <a:p>
            <a:endParaRPr lang="en-US" dirty="0" smtClean="0"/>
          </a:p>
          <a:p>
            <a:r>
              <a:rPr lang="en-US" dirty="0" smtClean="0"/>
              <a:t>WI can discuss</a:t>
            </a:r>
            <a:r>
              <a:rPr lang="en-US" baseline="0" dirty="0" smtClean="0"/>
              <a:t> asking for additional TA.  (3-4 minutes)</a:t>
            </a:r>
          </a:p>
          <a:p>
            <a:endParaRPr lang="en-US" baseline="0" dirty="0" smtClean="0"/>
          </a:p>
          <a:p>
            <a:r>
              <a:rPr lang="en-US" baseline="0" dirty="0" smtClean="0"/>
              <a:t>DE and OR please feel free to jump in, but we realize that we have not worked with you all outside of the work group. You can always request TA before MIS and then if will be fresh in your mind!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11</a:t>
            </a:fld>
            <a:endParaRPr lang="en-US"/>
          </a:p>
        </p:txBody>
      </p:sp>
    </p:spTree>
    <p:extLst>
      <p:ext uri="{BB962C8B-B14F-4D97-AF65-F5344CB8AC3E}">
        <p14:creationId xmlns:p14="http://schemas.microsoft.com/office/powerpoint/2010/main" val="2657121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SST will facilitate questions and hope that each panelist will help answer as appropriate. (10-15 minutes)</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12</a:t>
            </a:fld>
            <a:endParaRPr lang="en-US"/>
          </a:p>
        </p:txBody>
      </p:sp>
    </p:spTree>
    <p:extLst>
      <p:ext uri="{BB962C8B-B14F-4D97-AF65-F5344CB8AC3E}">
        <p14:creationId xmlns:p14="http://schemas.microsoft.com/office/powerpoint/2010/main" val="2657121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13</a:t>
            </a:fld>
            <a:endParaRPr lang="en-US"/>
          </a:p>
        </p:txBody>
      </p:sp>
    </p:spTree>
    <p:extLst>
      <p:ext uri="{BB962C8B-B14F-4D97-AF65-F5344CB8AC3E}">
        <p14:creationId xmlns:p14="http://schemas.microsoft.com/office/powerpoint/2010/main" val="225710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SST (Missy) will introduce the objectives</a:t>
            </a:r>
            <a:r>
              <a:rPr lang="en-US" baseline="0" dirty="0" smtClean="0"/>
              <a:t> for the session.(2 </a:t>
            </a:r>
            <a:r>
              <a:rPr lang="en-US" baseline="0" dirty="0" err="1" smtClean="0"/>
              <a:t>mintues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a:t>
            </a:fld>
            <a:endParaRPr lang="en-US"/>
          </a:p>
        </p:txBody>
      </p:sp>
    </p:spTree>
    <p:extLst>
      <p:ext uri="{BB962C8B-B14F-4D97-AF65-F5344CB8AC3E}">
        <p14:creationId xmlns:p14="http://schemas.microsoft.com/office/powerpoint/2010/main" val="174109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SST will discuss</a:t>
            </a:r>
            <a:r>
              <a:rPr lang="en-US" baseline="0" dirty="0" smtClean="0"/>
              <a:t> identifying the need (3 minutes)</a:t>
            </a:r>
            <a:endParaRPr lang="en-US" dirty="0" smtClean="0"/>
          </a:p>
          <a:p>
            <a:endParaRPr lang="en-US" baseline="0" dirty="0" smtClean="0"/>
          </a:p>
          <a:p>
            <a:endParaRPr lang="en-US" baseline="0" dirty="0" smtClean="0"/>
          </a:p>
          <a:p>
            <a:pPr defTabSz="931774">
              <a:defRPr/>
            </a:pPr>
            <a:r>
              <a:rPr lang="en-US" dirty="0">
                <a:solidFill>
                  <a:schemeClr val="accent4">
                    <a:lumMod val="75000"/>
                  </a:schemeClr>
                </a:solidFill>
              </a:rPr>
              <a:t>Susan, anything else you would like to reference? Also, would you mind discussing this slide?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a:t>
            </a:fld>
            <a:endParaRPr lang="en-US"/>
          </a:p>
        </p:txBody>
      </p:sp>
    </p:spTree>
    <p:extLst>
      <p:ext uri="{BB962C8B-B14F-4D97-AF65-F5344CB8AC3E}">
        <p14:creationId xmlns:p14="http://schemas.microsoft.com/office/powerpoint/2010/main" val="176537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SST (Missy) will do a quick overview of how</a:t>
            </a:r>
            <a:r>
              <a:rPr lang="en-US" baseline="0" dirty="0" smtClean="0"/>
              <a:t> the need for this service was established. Then introduce our state panelists for the day. (3 minutes)</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a:t>
            </a:fld>
            <a:endParaRPr lang="en-US"/>
          </a:p>
        </p:txBody>
      </p:sp>
    </p:spTree>
    <p:extLst>
      <p:ext uri="{BB962C8B-B14F-4D97-AF65-F5344CB8AC3E}">
        <p14:creationId xmlns:p14="http://schemas.microsoft.com/office/powerpoint/2010/main" val="337724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SST introduce</a:t>
            </a:r>
            <a:r>
              <a:rPr lang="en-US" baseline="0" dirty="0" smtClean="0"/>
              <a:t> the rest of the </a:t>
            </a:r>
            <a:r>
              <a:rPr lang="en-US" baseline="0" dirty="0" err="1" smtClean="0"/>
              <a:t>converation</a:t>
            </a:r>
            <a:r>
              <a:rPr lang="en-US" baseline="0" dirty="0" smtClean="0"/>
              <a:t> (1 minute)</a:t>
            </a:r>
          </a:p>
          <a:p>
            <a:endParaRPr lang="en-US" baseline="0" dirty="0" smtClean="0"/>
          </a:p>
        </p:txBody>
      </p:sp>
      <p:sp>
        <p:nvSpPr>
          <p:cNvPr id="4" name="Slide Number Placeholder 3"/>
          <p:cNvSpPr>
            <a:spLocks noGrp="1"/>
          </p:cNvSpPr>
          <p:nvPr>
            <p:ph type="sldNum" sz="quarter" idx="10"/>
          </p:nvPr>
        </p:nvSpPr>
        <p:spPr/>
        <p:txBody>
          <a:bodyPr/>
          <a:lstStyle/>
          <a:p>
            <a:fld id="{459C58CA-12E4-4F31-9B48-6F56F73F44E1}" type="slidenum">
              <a:rPr lang="en-US" smtClean="0"/>
              <a:pPr/>
              <a:t>5</a:t>
            </a:fld>
            <a:endParaRPr lang="en-US"/>
          </a:p>
        </p:txBody>
      </p:sp>
    </p:spTree>
    <p:extLst>
      <p:ext uri="{BB962C8B-B14F-4D97-AF65-F5344CB8AC3E}">
        <p14:creationId xmlns:p14="http://schemas.microsoft.com/office/powerpoint/2010/main" val="337724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Missy </a:t>
            </a:r>
            <a:r>
              <a:rPr lang="en-US" dirty="0" smtClean="0"/>
              <a:t>will do a quick overview of actual resources</a:t>
            </a:r>
            <a:r>
              <a:rPr lang="en-US" baseline="0" dirty="0" smtClean="0"/>
              <a:t> and how they were developed (10 minutes total, 5 minutes each resource)</a:t>
            </a:r>
          </a:p>
          <a:p>
            <a:r>
              <a:rPr lang="en-US" baseline="0" dirty="0" smtClean="0"/>
              <a:t> </a:t>
            </a:r>
          </a:p>
          <a:p>
            <a:endParaRPr lang="en-US" baseline="0" dirty="0" smtClean="0"/>
          </a:p>
          <a:p>
            <a:r>
              <a:rPr lang="en-US" baseline="0" dirty="0" smtClean="0"/>
              <a:t>EC SA tool</a:t>
            </a:r>
          </a:p>
          <a:p>
            <a:r>
              <a:rPr lang="en-US" baseline="0" dirty="0" smtClean="0"/>
              <a:t> 	Purpose and process of creating</a:t>
            </a:r>
          </a:p>
          <a:p>
            <a:r>
              <a:rPr lang="en-US" baseline="0" dirty="0" smtClean="0"/>
              <a:t>	Structure</a:t>
            </a:r>
          </a:p>
          <a:p>
            <a:r>
              <a:rPr lang="en-US" baseline="0" dirty="0" smtClean="0"/>
              <a:t>	Content</a:t>
            </a:r>
          </a:p>
          <a:p>
            <a:endParaRPr lang="en-US" baseline="0" dirty="0" smtClean="0"/>
          </a:p>
          <a:p>
            <a:pPr defTabSz="931774">
              <a:defRPr/>
            </a:pPr>
            <a:r>
              <a:rPr lang="en-US" baseline="0" dirty="0" smtClean="0"/>
              <a:t>EC Planning Guide</a:t>
            </a:r>
          </a:p>
          <a:p>
            <a:pPr defTabSz="931774">
              <a:defRPr/>
            </a:pPr>
            <a:r>
              <a:rPr lang="en-US" baseline="0" dirty="0" smtClean="0"/>
              <a:t>	Purpose and process of creating</a:t>
            </a:r>
          </a:p>
          <a:p>
            <a:r>
              <a:rPr lang="en-US" baseline="0" dirty="0" smtClean="0"/>
              <a:t>	Structure</a:t>
            </a:r>
          </a:p>
          <a:p>
            <a:r>
              <a:rPr lang="en-US" baseline="0" dirty="0" smtClean="0"/>
              <a:t>	Content</a:t>
            </a:r>
          </a:p>
          <a:p>
            <a:pPr defTabSz="931774">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6</a:t>
            </a:fld>
            <a:endParaRPr lang="en-US"/>
          </a:p>
        </p:txBody>
      </p:sp>
    </p:spTree>
    <p:extLst>
      <p:ext uri="{BB962C8B-B14F-4D97-AF65-F5344CB8AC3E}">
        <p14:creationId xmlns:p14="http://schemas.microsoft.com/office/powerpoint/2010/main" val="193966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a:t>
            </a:r>
            <a:r>
              <a:rPr lang="en-US" baseline="0" dirty="0" smtClean="0"/>
              <a:t> (5-7 minutes)</a:t>
            </a:r>
          </a:p>
          <a:p>
            <a:endParaRPr lang="en-US" baseline="0" dirty="0" smtClean="0"/>
          </a:p>
          <a:p>
            <a:r>
              <a:rPr lang="en-US" baseline="0" dirty="0" smtClean="0"/>
              <a:t>Mike and Tony to follow (1-2 minutes each)</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7</a:t>
            </a:fld>
            <a:endParaRPr lang="en-US"/>
          </a:p>
        </p:txBody>
      </p:sp>
    </p:spTree>
    <p:extLst>
      <p:ext uri="{BB962C8B-B14F-4D97-AF65-F5344CB8AC3E}">
        <p14:creationId xmlns:p14="http://schemas.microsoft.com/office/powerpoint/2010/main" val="147952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Mike (5-7 minutes)</a:t>
            </a:r>
          </a:p>
          <a:p>
            <a:pPr defTabSz="931774">
              <a:defRPr/>
            </a:pPr>
            <a:endParaRPr lang="en-US" baseline="0" dirty="0" smtClean="0"/>
          </a:p>
          <a:p>
            <a:pPr defTabSz="931774">
              <a:defRPr/>
            </a:pPr>
            <a:r>
              <a:rPr lang="en-US" baseline="0" dirty="0" smtClean="0"/>
              <a:t>Prevents Groundhog Day: Same communication/conversation over and over and over</a:t>
            </a:r>
          </a:p>
          <a:p>
            <a:pPr defTabSz="931774">
              <a:defRPr/>
            </a:pPr>
            <a:r>
              <a:rPr lang="en-US" baseline="0" dirty="0" smtClean="0"/>
              <a:t>Shared understanding of capabilities, needs, priorities</a:t>
            </a:r>
          </a:p>
          <a:p>
            <a:r>
              <a:rPr lang="en-US" dirty="0" smtClean="0"/>
              <a:t>SB909:</a:t>
            </a:r>
            <a:r>
              <a:rPr lang="en-US" baseline="0" dirty="0" smtClean="0"/>
              <a:t> Complete restructuring of 0-20 education in Oregon</a:t>
            </a:r>
          </a:p>
          <a:p>
            <a:r>
              <a:rPr lang="en-US" baseline="0" dirty="0" smtClean="0"/>
              <a:t>	New Early Childhood Agency</a:t>
            </a:r>
          </a:p>
          <a:p>
            <a:r>
              <a:rPr lang="en-US" baseline="0" dirty="0" smtClean="0"/>
              <a:t>	New EC ‘Early Learning System’ by 7/1/2012: Requirements coming soon!</a:t>
            </a:r>
          </a:p>
          <a:p>
            <a:r>
              <a:rPr lang="en-US" baseline="0" dirty="0" smtClean="0"/>
              <a:t>Hug your standards!</a:t>
            </a:r>
          </a:p>
          <a:p>
            <a:r>
              <a:rPr lang="en-US" baseline="0" dirty="0" smtClean="0"/>
              <a:t>	CEDS isn’t the only lovely standard</a:t>
            </a:r>
          </a:p>
          <a:p>
            <a:r>
              <a:rPr lang="en-US" baseline="0" dirty="0" smtClean="0"/>
              <a:t>Data Governance</a:t>
            </a:r>
          </a:p>
          <a:p>
            <a:r>
              <a:rPr lang="en-US" baseline="0" dirty="0" smtClean="0"/>
              <a:t>	DAMA</a:t>
            </a:r>
          </a:p>
          <a:p>
            <a:pPr defTabSz="931774">
              <a:defRPr/>
            </a:pPr>
            <a:r>
              <a:rPr lang="en-US" dirty="0" smtClean="0">
                <a:solidFill>
                  <a:srgbClr val="7030A0"/>
                </a:solidFill>
              </a:rPr>
              <a:t>Body of Evidence: Is</a:t>
            </a:r>
            <a:r>
              <a:rPr lang="en-US" baseline="0" dirty="0" smtClean="0">
                <a:solidFill>
                  <a:srgbClr val="7030A0"/>
                </a:solidFill>
              </a:rPr>
              <a:t> it soup yet,</a:t>
            </a:r>
            <a:r>
              <a:rPr lang="en-US" dirty="0" smtClean="0">
                <a:solidFill>
                  <a:srgbClr val="7030A0"/>
                </a:solidFill>
              </a:rPr>
              <a:t> </a:t>
            </a:r>
            <a:r>
              <a:rPr lang="en-US" dirty="0" err="1" smtClean="0">
                <a:solidFill>
                  <a:srgbClr val="7030A0"/>
                </a:solidFill>
              </a:rPr>
              <a:t>whodunnit</a:t>
            </a:r>
            <a:r>
              <a:rPr lang="en-US" dirty="0" smtClean="0">
                <a:solidFill>
                  <a:srgbClr val="7030A0"/>
                </a:solidFill>
              </a:rPr>
              <a:t>? to</a:t>
            </a:r>
            <a:r>
              <a:rPr lang="en-US" baseline="0" dirty="0" smtClean="0">
                <a:solidFill>
                  <a:srgbClr val="7030A0"/>
                </a:solidFill>
              </a:rPr>
              <a:t> evidence</a:t>
            </a:r>
          </a:p>
          <a:p>
            <a:pPr defTabSz="931774">
              <a:defRPr/>
            </a:pPr>
            <a:r>
              <a:rPr lang="en-US" baseline="0" dirty="0" smtClean="0">
                <a:solidFill>
                  <a:srgbClr val="7030A0"/>
                </a:solidFill>
              </a:rPr>
              <a:t>Humbling to realize how little we know about niches of the EC world</a:t>
            </a:r>
            <a:endParaRPr lang="en-US" dirty="0" smtClean="0">
              <a:solidFill>
                <a:srgbClr val="7030A0"/>
              </a:solidFill>
            </a:endParaRPr>
          </a:p>
          <a:p>
            <a:endParaRPr lang="en-US" baseline="0" dirty="0" smtClean="0"/>
          </a:p>
          <a:p>
            <a:endParaRPr lang="en-US" dirty="0" smtClean="0"/>
          </a:p>
          <a:p>
            <a:endParaRPr lang="en-US" dirty="0" smtClean="0"/>
          </a:p>
          <a:p>
            <a:r>
              <a:rPr lang="en-US" dirty="0" smtClean="0"/>
              <a:t>Tony and Carol (1-2 minutes each)</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8</a:t>
            </a:fld>
            <a:endParaRPr lang="en-US"/>
          </a:p>
        </p:txBody>
      </p:sp>
    </p:spTree>
    <p:extLst>
      <p:ext uri="{BB962C8B-B14F-4D97-AF65-F5344CB8AC3E}">
        <p14:creationId xmlns:p14="http://schemas.microsoft.com/office/powerpoint/2010/main" val="381740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Tony (5-7 minutes)</a:t>
            </a:r>
          </a:p>
          <a:p>
            <a:pPr marL="58236">
              <a:spcAft>
                <a:spcPts val="1223"/>
              </a:spcAft>
              <a:buFont typeface="Wingdings" pitchFamily="2" charset="2"/>
              <a:buChar char="§"/>
            </a:pPr>
            <a:r>
              <a:rPr lang="en-US" sz="9800" dirty="0">
                <a:solidFill>
                  <a:srgbClr val="7030A0"/>
                </a:solidFill>
              </a:rPr>
              <a:t>Starts conversations with P20W Council</a:t>
            </a:r>
          </a:p>
          <a:p>
            <a:pPr marL="465887" lvl="1">
              <a:spcAft>
                <a:spcPts val="1223"/>
              </a:spcAft>
              <a:buFont typeface="Wingdings" pitchFamily="2" charset="2"/>
              <a:buChar char="§"/>
            </a:pPr>
            <a:r>
              <a:rPr lang="en-US" sz="9800" dirty="0">
                <a:solidFill>
                  <a:srgbClr val="7030A0"/>
                </a:solidFill>
              </a:rPr>
              <a:t>Early Childhood Essential Questions</a:t>
            </a:r>
          </a:p>
          <a:p>
            <a:pPr marL="465887" lvl="1">
              <a:spcAft>
                <a:spcPts val="1223"/>
              </a:spcAft>
              <a:buFont typeface="Wingdings" pitchFamily="2" charset="2"/>
              <a:buChar char="§"/>
            </a:pPr>
            <a:r>
              <a:rPr lang="en-US" sz="9800" dirty="0">
                <a:solidFill>
                  <a:srgbClr val="7030A0"/>
                </a:solidFill>
              </a:rPr>
              <a:t>Research or Evaluation Questions</a:t>
            </a:r>
          </a:p>
          <a:p>
            <a:pPr marL="465887" lvl="1">
              <a:spcAft>
                <a:spcPts val="1223"/>
              </a:spcAft>
              <a:buFont typeface="Wingdings" pitchFamily="2" charset="2"/>
              <a:buChar char="§"/>
            </a:pPr>
            <a:r>
              <a:rPr lang="en-US" sz="9800" dirty="0">
                <a:solidFill>
                  <a:srgbClr val="7030A0"/>
                </a:solidFill>
              </a:rPr>
              <a:t>Importance of working collaboratively across Departments</a:t>
            </a:r>
          </a:p>
          <a:p>
            <a:pPr marL="58236">
              <a:spcAft>
                <a:spcPts val="1223"/>
              </a:spcAft>
              <a:buFont typeface="Wingdings" pitchFamily="2" charset="2"/>
              <a:buChar char="§"/>
            </a:pPr>
            <a:r>
              <a:rPr lang="en-US" sz="9800" dirty="0">
                <a:solidFill>
                  <a:srgbClr val="7030A0"/>
                </a:solidFill>
              </a:rPr>
              <a:t>Starts conversations with our own technical department</a:t>
            </a:r>
          </a:p>
          <a:p>
            <a:pPr marL="465887" lvl="1">
              <a:spcAft>
                <a:spcPts val="1223"/>
              </a:spcAft>
              <a:buFont typeface="Wingdings" pitchFamily="2" charset="2"/>
              <a:buChar char="§"/>
            </a:pPr>
            <a:r>
              <a:rPr lang="en-US" sz="9800" dirty="0">
                <a:solidFill>
                  <a:srgbClr val="7030A0"/>
                </a:solidFill>
              </a:rPr>
              <a:t>What data systems are in place and what are their plans for future system?</a:t>
            </a:r>
          </a:p>
          <a:p>
            <a:pPr marL="465887" lvl="1">
              <a:spcAft>
                <a:spcPts val="1223"/>
              </a:spcAft>
              <a:buFont typeface="Wingdings" pitchFamily="2" charset="2"/>
              <a:buChar char="§"/>
            </a:pPr>
            <a:r>
              <a:rPr lang="en-US" sz="9800" dirty="0">
                <a:solidFill>
                  <a:srgbClr val="7030A0"/>
                </a:solidFill>
              </a:rPr>
              <a:t>Is Early Childhood part of data system or part of plans for future system?</a:t>
            </a:r>
          </a:p>
          <a:p>
            <a:pPr marL="465887" lvl="1">
              <a:spcAft>
                <a:spcPts val="1223"/>
              </a:spcAft>
              <a:buFont typeface="Wingdings" pitchFamily="2" charset="2"/>
              <a:buChar char="§"/>
            </a:pPr>
            <a:r>
              <a:rPr lang="en-US" sz="9800" dirty="0">
                <a:solidFill>
                  <a:srgbClr val="7030A0"/>
                </a:solidFill>
              </a:rPr>
              <a:t>What is the timeline to incorporate EC data into data system?</a:t>
            </a:r>
          </a:p>
          <a:p>
            <a:endParaRPr lang="en-US" sz="9800" dirty="0">
              <a:solidFill>
                <a:srgbClr val="37864A"/>
              </a:solidFill>
            </a:endParaRPr>
          </a:p>
          <a:p>
            <a:pPr marL="58236">
              <a:spcAft>
                <a:spcPts val="1223"/>
              </a:spcAft>
              <a:buFont typeface="Wingdings" pitchFamily="2" charset="2"/>
              <a:buChar char="§"/>
            </a:pPr>
            <a:r>
              <a:rPr lang="en-US" sz="9800" dirty="0">
                <a:solidFill>
                  <a:srgbClr val="7030A0"/>
                </a:solidFill>
              </a:rPr>
              <a:t>Starts conversations with other departments and agencies</a:t>
            </a:r>
          </a:p>
          <a:p>
            <a:pPr marL="465887" lvl="1">
              <a:spcAft>
                <a:spcPts val="1223"/>
              </a:spcAft>
              <a:buFont typeface="Wingdings" pitchFamily="2" charset="2"/>
              <a:buChar char="§"/>
            </a:pPr>
            <a:r>
              <a:rPr lang="en-US" sz="9800" dirty="0">
                <a:solidFill>
                  <a:srgbClr val="7030A0"/>
                </a:solidFill>
              </a:rPr>
              <a:t>Helps to think about various stakeholders, particularly data stewards</a:t>
            </a:r>
          </a:p>
          <a:p>
            <a:pPr marL="58236">
              <a:spcAft>
                <a:spcPts val="1223"/>
              </a:spcAft>
              <a:buFont typeface="Wingdings" pitchFamily="2" charset="2"/>
              <a:buChar char="§"/>
            </a:pPr>
            <a:r>
              <a:rPr lang="en-US" sz="9800" dirty="0">
                <a:solidFill>
                  <a:srgbClr val="7030A0"/>
                </a:solidFill>
              </a:rPr>
              <a:t>Provides support to P20 Council</a:t>
            </a:r>
          </a:p>
          <a:p>
            <a:pPr marL="465887" lvl="1">
              <a:spcAft>
                <a:spcPts val="1223"/>
              </a:spcAft>
              <a:buFont typeface="Wingdings" pitchFamily="2" charset="2"/>
              <a:buChar char="§"/>
            </a:pPr>
            <a:r>
              <a:rPr lang="en-US" sz="9800" dirty="0">
                <a:solidFill>
                  <a:srgbClr val="7030A0"/>
                </a:solidFill>
              </a:rPr>
              <a:t>Communication Plan</a:t>
            </a:r>
          </a:p>
          <a:p>
            <a:pPr marL="465887" lvl="1">
              <a:spcAft>
                <a:spcPts val="1223"/>
              </a:spcAft>
              <a:buFont typeface="Wingdings" pitchFamily="2" charset="2"/>
              <a:buChar char="§"/>
            </a:pPr>
            <a:r>
              <a:rPr lang="en-US" sz="9800" dirty="0">
                <a:solidFill>
                  <a:srgbClr val="7030A0"/>
                </a:solidFill>
              </a:rPr>
              <a:t>Agreement Form</a:t>
            </a:r>
          </a:p>
          <a:p>
            <a:pPr marL="58236">
              <a:spcAft>
                <a:spcPts val="1223"/>
              </a:spcAft>
              <a:buFont typeface="Wingdings" pitchFamily="2" charset="2"/>
              <a:buChar char="§"/>
            </a:pPr>
            <a:r>
              <a:rPr lang="en-US" sz="9800" dirty="0">
                <a:solidFill>
                  <a:srgbClr val="7030A0"/>
                </a:solidFill>
              </a:rPr>
              <a:t>What needs to be done with the EC data in order for it to roll into data system?</a:t>
            </a:r>
          </a:p>
          <a:p>
            <a:endParaRPr lang="en-US" dirty="0" smtClean="0"/>
          </a:p>
          <a:p>
            <a:endParaRPr lang="en-US" dirty="0" smtClean="0"/>
          </a:p>
          <a:p>
            <a:r>
              <a:rPr lang="en-US" dirty="0" smtClean="0"/>
              <a:t>Carol and Mike (1-2 minutes each)</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9</a:t>
            </a:fld>
            <a:endParaRPr lang="en-US"/>
          </a:p>
        </p:txBody>
      </p:sp>
    </p:spTree>
    <p:extLst>
      <p:ext uri="{BB962C8B-B14F-4D97-AF65-F5344CB8AC3E}">
        <p14:creationId xmlns:p14="http://schemas.microsoft.com/office/powerpoint/2010/main" val="481869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7980A3"/>
                </a:solidFill>
                <a:effectLst/>
                <a:uLnTx/>
                <a:uFillTx/>
                <a:latin typeface="Garamond" pitchFamily="18" charset="0"/>
                <a:ea typeface="+mj-ea"/>
                <a:cs typeface="+mj-cs"/>
              </a:rPr>
              <a:t>State Support Team</a:t>
            </a:r>
            <a:endParaRPr kumimoji="0" lang="en-US" sz="2600" b="0" i="0" u="none" strike="noStrike" kern="1200" cap="none" spc="0" normalizeH="0" baseline="0" noProof="0" dirty="0">
              <a:ln>
                <a:noFill/>
              </a:ln>
              <a:solidFill>
                <a:srgbClr val="7980A3"/>
              </a:solidFill>
              <a:effectLst/>
              <a:uLnTx/>
              <a:uFillTx/>
              <a:latin typeface="Garamond" pitchFamily="18" charset="0"/>
              <a:ea typeface="+mj-ea"/>
              <a:cs typeface="+mj-cs"/>
            </a:endParaRPr>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85499-22F0-4E30-BA6A-ED84175C6F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upport@sst-sld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edata.org/the-10-ece-fundamentals/why-early-childhood-data-no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buildinitiative.org/files/Building_EC_Data_System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1</a:t>
            </a:fld>
            <a:endParaRPr lang="en-US"/>
          </a:p>
        </p:txBody>
      </p:sp>
      <p:sp>
        <p:nvSpPr>
          <p:cNvPr id="5" name="Rectangle 3"/>
          <p:cNvSpPr txBox="1">
            <a:spLocks noChangeArrowheads="1"/>
          </p:cNvSpPr>
          <p:nvPr/>
        </p:nvSpPr>
        <p:spPr>
          <a:xfrm>
            <a:off x="2133600" y="3429000"/>
            <a:ext cx="6400800" cy="2819400"/>
          </a:xfrm>
          <a:prstGeom prst="rect">
            <a:avLst/>
          </a:prstGeom>
        </p:spPr>
        <p:txBody>
          <a:bodyPr>
            <a:normAutofit fontScale="85000" lnSpcReduction="20000"/>
          </a:bodyPr>
          <a:lstStyle/>
          <a:p>
            <a:pPr lvl="0" algn="ctr">
              <a:lnSpc>
                <a:spcPct val="120000"/>
              </a:lnSpc>
              <a:spcBef>
                <a:spcPct val="20000"/>
              </a:spcBef>
              <a:defRPr/>
            </a:pPr>
            <a:r>
              <a:rPr lang="en-US" sz="2800" b="1" dirty="0">
                <a:solidFill>
                  <a:srgbClr val="45496B"/>
                </a:solidFill>
                <a:latin typeface="Garamond" pitchFamily="18" charset="0"/>
              </a:rPr>
              <a:t>Integrating Early Childhood Into SLDS: Planning and Project </a:t>
            </a:r>
            <a:r>
              <a:rPr lang="en-US" sz="2800" b="1" dirty="0" smtClean="0">
                <a:solidFill>
                  <a:srgbClr val="45496B"/>
                </a:solidFill>
                <a:latin typeface="Garamond" pitchFamily="18" charset="0"/>
              </a:rPr>
              <a:t>Management</a:t>
            </a:r>
          </a:p>
          <a:p>
            <a:pPr lvl="0" algn="ctr">
              <a:lnSpc>
                <a:spcPct val="80000"/>
              </a:lnSpc>
              <a:spcBef>
                <a:spcPct val="20000"/>
              </a:spcBef>
              <a:defRPr/>
            </a:pPr>
            <a:endParaRPr lang="en-US" sz="2000" b="1" dirty="0" smtClean="0">
              <a:solidFill>
                <a:schemeClr val="tx1">
                  <a:lumMod val="85000"/>
                  <a:lumOff val="15000"/>
                </a:schemeClr>
              </a:solidFill>
            </a:endParaRPr>
          </a:p>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sz="2000" b="1" u="none" strike="noStrike" kern="1200" cap="none" spc="0" normalizeH="0" baseline="0" noProof="0" smtClean="0">
                <a:ln>
                  <a:noFill/>
                </a:ln>
                <a:solidFill>
                  <a:schemeClr val="tx1">
                    <a:lumMod val="85000"/>
                    <a:lumOff val="15000"/>
                  </a:schemeClr>
                </a:solidFill>
                <a:effectLst/>
                <a:uLnTx/>
                <a:uFillTx/>
                <a:latin typeface="+mn-lt"/>
                <a:ea typeface="+mn-ea"/>
                <a:cs typeface="+mn-cs"/>
              </a:rPr>
              <a:t>Thursday, March </a:t>
            </a:r>
            <a:r>
              <a:rPr kumimoji="0" lang="en-US" sz="2000" b="1" u="none" strike="noStrike" kern="1200" cap="none" spc="0" normalizeH="0" noProof="0" smtClean="0">
                <a:ln>
                  <a:noFill/>
                </a:ln>
                <a:solidFill>
                  <a:schemeClr val="tx1">
                    <a:lumMod val="85000"/>
                    <a:lumOff val="15000"/>
                  </a:schemeClr>
                </a:solidFill>
                <a:effectLst/>
                <a:uLnTx/>
                <a:uFillTx/>
                <a:latin typeface="+mn-lt"/>
                <a:ea typeface="+mn-ea"/>
                <a:cs typeface="+mn-cs"/>
              </a:rPr>
              <a:t>15</a:t>
            </a:r>
            <a:r>
              <a:rPr kumimoji="0" lang="en-US" sz="2000" b="1" u="none" strike="noStrike" kern="1200" cap="none" spc="0" normalizeH="0" noProof="0" dirty="0" smtClean="0">
                <a:ln>
                  <a:noFill/>
                </a:ln>
                <a:solidFill>
                  <a:schemeClr val="tx1">
                    <a:lumMod val="85000"/>
                    <a:lumOff val="15000"/>
                  </a:schemeClr>
                </a:solidFill>
                <a:effectLst/>
                <a:uLnTx/>
                <a:uFillTx/>
                <a:latin typeface="+mn-lt"/>
                <a:ea typeface="+mn-ea"/>
                <a:cs typeface="+mn-cs"/>
              </a:rPr>
              <a:t>, 2012</a:t>
            </a:r>
          </a:p>
          <a:p>
            <a:pPr marL="0" marR="0" lvl="0" indent="0" algn="ctr" defTabSz="914400" rtl="0" eaLnBrk="1" fontAlgn="auto" latinLnBrk="0" hangingPunct="1">
              <a:lnSpc>
                <a:spcPct val="80000"/>
              </a:lnSpc>
              <a:spcBef>
                <a:spcPct val="20000"/>
              </a:spcBef>
              <a:spcAft>
                <a:spcPts val="0"/>
              </a:spcAft>
              <a:buClrTx/>
              <a:buSzTx/>
              <a:buFontTx/>
              <a:buNone/>
              <a:tabLst/>
              <a:defRPr/>
            </a:pPr>
            <a:endParaRPr lang="en-US" sz="2400" dirty="0" smtClean="0">
              <a:solidFill>
                <a:schemeClr val="tx1">
                  <a:lumMod val="85000"/>
                  <a:lumOff val="15000"/>
                </a:schemeClr>
              </a:solidFill>
            </a:endParaRPr>
          </a:p>
          <a:p>
            <a:pPr lvl="0" algn="ctr">
              <a:lnSpc>
                <a:spcPct val="80000"/>
              </a:lnSpc>
              <a:spcBef>
                <a:spcPct val="20000"/>
              </a:spcBef>
              <a:spcAft>
                <a:spcPts val="600"/>
              </a:spcAft>
              <a:defRPr/>
            </a:pPr>
            <a:r>
              <a:rPr lang="en-US" sz="2400" dirty="0">
                <a:solidFill>
                  <a:schemeClr val="tx1">
                    <a:lumMod val="85000"/>
                    <a:lumOff val="15000"/>
                  </a:schemeClr>
                </a:solidFill>
              </a:rPr>
              <a:t>Carol Noddings Eichinger</a:t>
            </a:r>
            <a:r>
              <a:rPr kumimoji="0" lang="en-US" sz="2400" b="0" u="none" strike="noStrike" kern="1200" cap="none" spc="0" normalizeH="0" noProof="0" dirty="0" smtClean="0">
                <a:ln>
                  <a:noFill/>
                </a:ln>
                <a:solidFill>
                  <a:schemeClr val="tx1">
                    <a:lumMod val="85000"/>
                    <a:lumOff val="15000"/>
                  </a:schemeClr>
                </a:solidFill>
                <a:effectLst/>
                <a:uLnTx/>
                <a:uFillTx/>
                <a:latin typeface="+mn-lt"/>
                <a:ea typeface="+mn-ea"/>
                <a:cs typeface="+mn-cs"/>
              </a:rPr>
              <a:t>, </a:t>
            </a:r>
            <a:r>
              <a:rPr kumimoji="0" lang="en-US" sz="2400" b="0" i="1" u="none" strike="noStrike" kern="1200" cap="none" spc="0" normalizeH="0" noProof="0" dirty="0" smtClean="0">
                <a:ln>
                  <a:noFill/>
                </a:ln>
                <a:solidFill>
                  <a:schemeClr val="tx1">
                    <a:lumMod val="85000"/>
                    <a:lumOff val="15000"/>
                  </a:schemeClr>
                </a:solidFill>
                <a:effectLst/>
                <a:uLnTx/>
                <a:uFillTx/>
                <a:latin typeface="+mn-lt"/>
                <a:ea typeface="+mn-ea"/>
                <a:cs typeface="+mn-cs"/>
              </a:rPr>
              <a:t>Wisconsin</a:t>
            </a:r>
          </a:p>
          <a:p>
            <a:pPr algn="ctr">
              <a:lnSpc>
                <a:spcPct val="80000"/>
              </a:lnSpc>
              <a:spcBef>
                <a:spcPct val="20000"/>
              </a:spcBef>
              <a:spcAft>
                <a:spcPts val="600"/>
              </a:spcAft>
              <a:defRPr/>
            </a:pPr>
            <a:r>
              <a:rPr lang="en-US" sz="2400" dirty="0">
                <a:solidFill>
                  <a:schemeClr val="tx1">
                    <a:lumMod val="85000"/>
                    <a:lumOff val="15000"/>
                  </a:schemeClr>
                </a:solidFill>
              </a:rPr>
              <a:t>Michael Rebar, </a:t>
            </a:r>
            <a:r>
              <a:rPr lang="en-US" sz="2400" i="1" dirty="0">
                <a:solidFill>
                  <a:schemeClr val="tx1">
                    <a:lumMod val="85000"/>
                    <a:lumOff val="15000"/>
                  </a:schemeClr>
                </a:solidFill>
              </a:rPr>
              <a:t>Oregon</a:t>
            </a:r>
          </a:p>
          <a:p>
            <a:pPr marL="0" marR="0" lvl="0" indent="0" algn="ctr" defTabSz="914400" rtl="0" eaLnBrk="1" fontAlgn="auto" latinLnBrk="0" hangingPunct="1">
              <a:lnSpc>
                <a:spcPct val="80000"/>
              </a:lnSpc>
              <a:spcBef>
                <a:spcPct val="20000"/>
              </a:spcBef>
              <a:spcAft>
                <a:spcPts val="600"/>
              </a:spcAft>
              <a:buClrTx/>
              <a:buSzTx/>
              <a:buFontTx/>
              <a:buNone/>
              <a:tabLst/>
              <a:defRPr/>
            </a:pPr>
            <a:r>
              <a:rPr lang="en-US" sz="2400" dirty="0" smtClean="0">
                <a:solidFill>
                  <a:schemeClr val="tx1">
                    <a:lumMod val="85000"/>
                    <a:lumOff val="15000"/>
                  </a:schemeClr>
                </a:solidFill>
              </a:rPr>
              <a:t>Tony Ruggiero, </a:t>
            </a:r>
            <a:r>
              <a:rPr lang="en-US" sz="2400" i="1" dirty="0" smtClean="0">
                <a:solidFill>
                  <a:schemeClr val="tx1">
                    <a:lumMod val="85000"/>
                    <a:lumOff val="15000"/>
                  </a:schemeClr>
                </a:solidFill>
              </a:rPr>
              <a:t>Delaware</a:t>
            </a:r>
          </a:p>
          <a:p>
            <a:pPr marL="0" marR="0" lvl="0" indent="0" algn="ctr" defTabSz="914400" rtl="0" eaLnBrk="1" fontAlgn="auto" latinLnBrk="0" hangingPunct="1">
              <a:lnSpc>
                <a:spcPct val="80000"/>
              </a:lnSpc>
              <a:spcBef>
                <a:spcPct val="20000"/>
              </a:spcBef>
              <a:spcAft>
                <a:spcPts val="600"/>
              </a:spcAft>
              <a:buClrTx/>
              <a:buSzTx/>
              <a:buFontTx/>
              <a:buNone/>
              <a:tabLst/>
              <a:defRPr/>
            </a:pPr>
            <a:r>
              <a:rPr lang="en-US" sz="2400" dirty="0" smtClean="0">
                <a:solidFill>
                  <a:schemeClr val="tx1">
                    <a:lumMod val="85000"/>
                    <a:lumOff val="15000"/>
                  </a:schemeClr>
                </a:solidFill>
              </a:rPr>
              <a:t>Missy Cochenour, </a:t>
            </a:r>
            <a:r>
              <a:rPr lang="en-US" sz="2400" i="1" dirty="0" smtClean="0">
                <a:solidFill>
                  <a:schemeClr val="tx1">
                    <a:lumMod val="85000"/>
                    <a:lumOff val="15000"/>
                  </a:schemeClr>
                </a:solidFill>
              </a:rPr>
              <a:t>State Support Team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marL="0" indent="0">
              <a:spcAft>
                <a:spcPts val="1200"/>
              </a:spcAft>
            </a:pPr>
            <a:r>
              <a:rPr lang="en-US" sz="10400" b="0" dirty="0">
                <a:solidFill>
                  <a:schemeClr val="tx1">
                    <a:lumMod val="85000"/>
                    <a:lumOff val="15000"/>
                  </a:schemeClr>
                </a:solidFill>
              </a:rPr>
              <a:t>How did these tools help start conversations</a:t>
            </a:r>
            <a:r>
              <a:rPr lang="en-US" sz="10400" b="0" dirty="0" smtClean="0">
                <a:solidFill>
                  <a:schemeClr val="tx1">
                    <a:lumMod val="85000"/>
                    <a:lumOff val="15000"/>
                  </a:schemeClr>
                </a:solidFill>
              </a:rPr>
              <a:t>? (continued)</a:t>
            </a:r>
            <a:endParaRPr lang="en-US" sz="10400" b="0" dirty="0">
              <a:solidFill>
                <a:schemeClr val="tx1">
                  <a:lumMod val="85000"/>
                  <a:lumOff val="15000"/>
                </a:schemeClr>
              </a:solidFill>
            </a:endParaRPr>
          </a:p>
          <a:p>
            <a:pPr marL="568325">
              <a:spcAft>
                <a:spcPts val="1200"/>
              </a:spcAft>
              <a:buFont typeface="Arial" pitchFamily="34" charset="0"/>
              <a:buChar char="•"/>
            </a:pPr>
            <a:r>
              <a:rPr lang="en-US" sz="8800" b="0" dirty="0" smtClean="0">
                <a:solidFill>
                  <a:schemeClr val="tx1">
                    <a:lumMod val="85000"/>
                    <a:lumOff val="15000"/>
                  </a:schemeClr>
                </a:solidFill>
              </a:rPr>
              <a:t>Starts </a:t>
            </a:r>
            <a:r>
              <a:rPr lang="en-US" sz="8800" b="0" dirty="0">
                <a:solidFill>
                  <a:schemeClr val="tx1">
                    <a:lumMod val="85000"/>
                    <a:lumOff val="15000"/>
                  </a:schemeClr>
                </a:solidFill>
              </a:rPr>
              <a:t>conversations with other departments and </a:t>
            </a:r>
            <a:r>
              <a:rPr lang="en-US" sz="8800" b="0" dirty="0" smtClean="0">
                <a:solidFill>
                  <a:schemeClr val="tx1">
                    <a:lumMod val="85000"/>
                    <a:lumOff val="15000"/>
                  </a:schemeClr>
                </a:solidFill>
              </a:rPr>
              <a:t>agencies</a:t>
            </a:r>
          </a:p>
          <a:p>
            <a:pPr marL="968375" lvl="1">
              <a:spcAft>
                <a:spcPts val="1200"/>
              </a:spcAft>
              <a:buClr>
                <a:schemeClr val="tx1">
                  <a:lumMod val="85000"/>
                  <a:lumOff val="15000"/>
                </a:schemeClr>
              </a:buClr>
              <a:buSzPct val="75000"/>
              <a:buFont typeface="Courier New" pitchFamily="49" charset="0"/>
              <a:buChar char="o"/>
            </a:pPr>
            <a:r>
              <a:rPr lang="en-US" sz="8400" dirty="0" smtClean="0">
                <a:solidFill>
                  <a:schemeClr val="tx1">
                    <a:lumMod val="85000"/>
                    <a:lumOff val="15000"/>
                  </a:schemeClr>
                </a:solidFill>
              </a:rPr>
              <a:t>Helps </a:t>
            </a:r>
            <a:r>
              <a:rPr lang="en-US" sz="8400" dirty="0">
                <a:solidFill>
                  <a:schemeClr val="tx1">
                    <a:lumMod val="85000"/>
                    <a:lumOff val="15000"/>
                  </a:schemeClr>
                </a:solidFill>
              </a:rPr>
              <a:t>to think about various stakeholders, particularly data </a:t>
            </a:r>
            <a:r>
              <a:rPr lang="en-US" sz="8400" dirty="0" smtClean="0">
                <a:solidFill>
                  <a:schemeClr val="tx1">
                    <a:lumMod val="85000"/>
                    <a:lumOff val="15000"/>
                  </a:schemeClr>
                </a:solidFill>
              </a:rPr>
              <a:t>stewards</a:t>
            </a:r>
          </a:p>
          <a:p>
            <a:pPr marL="968375" lvl="1">
              <a:spcBef>
                <a:spcPts val="0"/>
              </a:spcBef>
              <a:buClr>
                <a:schemeClr val="tx1">
                  <a:lumMod val="85000"/>
                  <a:lumOff val="15000"/>
                </a:schemeClr>
              </a:buClr>
              <a:buSzPct val="75000"/>
              <a:buNone/>
            </a:pPr>
            <a:endParaRPr lang="en-US" sz="4000" dirty="0">
              <a:solidFill>
                <a:schemeClr val="tx1">
                  <a:lumMod val="85000"/>
                  <a:lumOff val="15000"/>
                </a:schemeClr>
              </a:solidFill>
            </a:endParaRPr>
          </a:p>
          <a:p>
            <a:pPr marL="569913" indent="-344488">
              <a:spcAft>
                <a:spcPts val="1200"/>
              </a:spcAft>
              <a:buFont typeface="Arial" pitchFamily="34" charset="0"/>
              <a:buChar char="•"/>
            </a:pPr>
            <a:r>
              <a:rPr lang="en-US" sz="8800" b="0" dirty="0">
                <a:solidFill>
                  <a:schemeClr val="tx1">
                    <a:lumMod val="85000"/>
                    <a:lumOff val="15000"/>
                  </a:schemeClr>
                </a:solidFill>
              </a:rPr>
              <a:t>Provides support to P20 Council</a:t>
            </a:r>
          </a:p>
          <a:p>
            <a:pPr marL="977900" lvl="1" indent="-288925">
              <a:spcAft>
                <a:spcPts val="1200"/>
              </a:spcAft>
              <a:buClr>
                <a:schemeClr val="tx1">
                  <a:lumMod val="85000"/>
                  <a:lumOff val="15000"/>
                </a:schemeClr>
              </a:buClr>
              <a:buSzPct val="75000"/>
              <a:buFont typeface="Courier New" pitchFamily="49" charset="0"/>
              <a:buChar char="o"/>
            </a:pPr>
            <a:r>
              <a:rPr lang="en-US" sz="8400" dirty="0">
                <a:solidFill>
                  <a:schemeClr val="tx1">
                    <a:lumMod val="85000"/>
                    <a:lumOff val="15000"/>
                  </a:schemeClr>
                </a:solidFill>
              </a:rPr>
              <a:t>Communication Plan</a:t>
            </a:r>
          </a:p>
          <a:p>
            <a:pPr marL="977900" lvl="1" indent="-288925">
              <a:spcAft>
                <a:spcPts val="1200"/>
              </a:spcAft>
              <a:buClr>
                <a:schemeClr val="tx1">
                  <a:lumMod val="85000"/>
                  <a:lumOff val="15000"/>
                </a:schemeClr>
              </a:buClr>
              <a:buSzPct val="75000"/>
              <a:buFont typeface="Courier New" pitchFamily="49" charset="0"/>
              <a:buChar char="o"/>
            </a:pPr>
            <a:r>
              <a:rPr lang="en-US" sz="8400" dirty="0">
                <a:solidFill>
                  <a:schemeClr val="tx1">
                    <a:lumMod val="85000"/>
                    <a:lumOff val="15000"/>
                  </a:schemeClr>
                </a:solidFill>
              </a:rPr>
              <a:t>Agreement </a:t>
            </a:r>
            <a:r>
              <a:rPr lang="en-US" sz="8400" dirty="0" smtClean="0">
                <a:solidFill>
                  <a:schemeClr val="tx1">
                    <a:lumMod val="85000"/>
                    <a:lumOff val="15000"/>
                  </a:schemeClr>
                </a:solidFill>
              </a:rPr>
              <a:t>Form</a:t>
            </a:r>
          </a:p>
          <a:p>
            <a:pPr marL="977900" lvl="1" indent="-288925">
              <a:spcBef>
                <a:spcPts val="0"/>
              </a:spcBef>
              <a:buClr>
                <a:schemeClr val="tx1">
                  <a:lumMod val="85000"/>
                  <a:lumOff val="15000"/>
                </a:schemeClr>
              </a:buClr>
              <a:buSzPct val="75000"/>
              <a:buNone/>
            </a:pPr>
            <a:endParaRPr lang="en-US" sz="4800" dirty="0">
              <a:solidFill>
                <a:schemeClr val="tx1">
                  <a:lumMod val="85000"/>
                  <a:lumOff val="15000"/>
                </a:schemeClr>
              </a:solidFill>
            </a:endParaRPr>
          </a:p>
          <a:p>
            <a:pPr marL="568325">
              <a:lnSpc>
                <a:spcPct val="120000"/>
              </a:lnSpc>
              <a:spcAft>
                <a:spcPts val="1200"/>
              </a:spcAft>
              <a:buFont typeface="Arial" pitchFamily="34" charset="0"/>
              <a:buChar char="•"/>
            </a:pPr>
            <a:r>
              <a:rPr lang="en-US" sz="8800" b="0" dirty="0">
                <a:solidFill>
                  <a:schemeClr val="tx1">
                    <a:lumMod val="85000"/>
                    <a:lumOff val="15000"/>
                  </a:schemeClr>
                </a:solidFill>
              </a:rPr>
              <a:t>What needs to be done with the EC data in order for </a:t>
            </a:r>
            <a:r>
              <a:rPr lang="en-US" sz="8800" b="0" dirty="0" smtClean="0">
                <a:solidFill>
                  <a:schemeClr val="tx1">
                    <a:lumMod val="85000"/>
                    <a:lumOff val="15000"/>
                  </a:schemeClr>
                </a:solidFill>
              </a:rPr>
              <a:t>them </a:t>
            </a:r>
            <a:r>
              <a:rPr lang="en-US" sz="8800" b="0" dirty="0">
                <a:solidFill>
                  <a:schemeClr val="tx1">
                    <a:lumMod val="85000"/>
                    <a:lumOff val="15000"/>
                  </a:schemeClr>
                </a:solidFill>
              </a:rPr>
              <a:t>to roll into data system?</a:t>
            </a:r>
          </a:p>
          <a:p>
            <a:endParaRPr lang="en-US" b="0" dirty="0">
              <a:solidFill>
                <a:schemeClr val="tx1">
                  <a:lumMod val="85000"/>
                  <a:lumOff val="15000"/>
                </a:schemeClr>
              </a:solidFill>
            </a:endParaRPr>
          </a:p>
        </p:txBody>
      </p:sp>
      <p:sp>
        <p:nvSpPr>
          <p:cNvPr id="3" name="Slide Number Placeholder 2"/>
          <p:cNvSpPr>
            <a:spLocks noGrp="1"/>
          </p:cNvSpPr>
          <p:nvPr>
            <p:ph type="sldNum" sz="quarter" idx="12"/>
          </p:nvPr>
        </p:nvSpPr>
        <p:spPr/>
        <p:txBody>
          <a:bodyPr/>
          <a:lstStyle/>
          <a:p>
            <a:fld id="{78085499-22F0-4E30-BA6A-ED84175C6FDF}" type="slidenum">
              <a:rPr lang="en-US" smtClean="0"/>
              <a:pPr/>
              <a:t>10</a:t>
            </a:fld>
            <a:endParaRPr lang="en-US" dirty="0"/>
          </a:p>
        </p:txBody>
      </p:sp>
      <p:sp>
        <p:nvSpPr>
          <p:cNvPr id="4"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smtClean="0">
                <a:solidFill>
                  <a:srgbClr val="45496B"/>
                </a:solidFill>
                <a:latin typeface="Garamond" pitchFamily="18" charset="0"/>
              </a:rPr>
              <a:t>Delaware’s Example</a:t>
            </a:r>
            <a:endParaRPr lang="en-US" sz="2200" b="1" dirty="0">
              <a:solidFill>
                <a:srgbClr val="45496B"/>
              </a:solidFill>
              <a:latin typeface="Garamond" pitchFamily="18" charset="0"/>
            </a:endParaRPr>
          </a:p>
        </p:txBody>
      </p:sp>
    </p:spTree>
    <p:extLst>
      <p:ext uri="{BB962C8B-B14F-4D97-AF65-F5344CB8AC3E}">
        <p14:creationId xmlns:p14="http://schemas.microsoft.com/office/powerpoint/2010/main" val="413945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11</a:t>
            </a:fld>
            <a:endParaRPr lang="en-US" dirty="0"/>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smtClean="0">
                <a:solidFill>
                  <a:srgbClr val="45496B"/>
                </a:solidFill>
                <a:latin typeface="Garamond" pitchFamily="18" charset="0"/>
              </a:rPr>
              <a:t>Development of Resources</a:t>
            </a:r>
            <a:endParaRPr lang="en-US" sz="2200" b="1" dirty="0">
              <a:solidFill>
                <a:srgbClr val="45496B"/>
              </a:solidFill>
              <a:latin typeface="Garamond" pitchFamily="18" charset="0"/>
            </a:endParaRPr>
          </a:p>
        </p:txBody>
      </p:sp>
      <p:sp>
        <p:nvSpPr>
          <p:cNvPr id="7" name="Content Placeholder 2"/>
          <p:cNvSpPr>
            <a:spLocks noGrp="1"/>
          </p:cNvSpPr>
          <p:nvPr>
            <p:ph idx="1"/>
          </p:nvPr>
        </p:nvSpPr>
        <p:spPr>
          <a:xfrm>
            <a:off x="609600" y="1447800"/>
            <a:ext cx="7924800" cy="4800600"/>
          </a:xfrm>
        </p:spPr>
        <p:txBody>
          <a:bodyPr>
            <a:normAutofit/>
          </a:bodyPr>
          <a:lstStyle/>
          <a:p>
            <a:pPr marL="57150" indent="0" algn="just">
              <a:spcAft>
                <a:spcPts val="1200"/>
              </a:spcAft>
            </a:pPr>
            <a:r>
              <a:rPr lang="en-US" sz="2400" dirty="0" smtClean="0">
                <a:solidFill>
                  <a:schemeClr val="tx1">
                    <a:lumMod val="85000"/>
                    <a:lumOff val="15000"/>
                  </a:schemeClr>
                </a:solidFill>
              </a:rPr>
              <a:t>Step 4: Request free technical assistance.</a:t>
            </a:r>
          </a:p>
          <a:p>
            <a:pPr marL="400050" algn="just">
              <a:spcAft>
                <a:spcPts val="1200"/>
              </a:spcAft>
            </a:pPr>
            <a:r>
              <a:rPr lang="en-US" sz="2000" dirty="0" smtClean="0">
                <a:ea typeface="Calibri"/>
                <a:cs typeface="Calibri"/>
              </a:rPr>
              <a:t>To </a:t>
            </a:r>
            <a:r>
              <a:rPr lang="en-US" sz="2000" dirty="0">
                <a:ea typeface="Calibri"/>
                <a:cs typeface="Calibri"/>
              </a:rPr>
              <a:t>Request SST Support:</a:t>
            </a:r>
          </a:p>
          <a:p>
            <a:pPr marL="793750" indent="-627063">
              <a:lnSpc>
                <a:spcPct val="120000"/>
              </a:lnSpc>
              <a:spcBef>
                <a:spcPts val="0"/>
              </a:spcBef>
              <a:defRPr/>
            </a:pPr>
            <a:r>
              <a:rPr lang="en-US" sz="2000" i="1" dirty="0">
                <a:solidFill>
                  <a:schemeClr val="tx1">
                    <a:lumMod val="85000"/>
                    <a:lumOff val="15000"/>
                  </a:schemeClr>
                </a:solidFill>
                <a:ea typeface="Calibri"/>
                <a:cs typeface="Calibri"/>
              </a:rPr>
              <a:t>     Fill out a TA Request                                                                                                                </a:t>
            </a:r>
          </a:p>
          <a:p>
            <a:pPr marL="793750" indent="-627063">
              <a:lnSpc>
                <a:spcPct val="120000"/>
              </a:lnSpc>
              <a:spcBef>
                <a:spcPts val="0"/>
              </a:spcBef>
              <a:defRPr/>
            </a:pPr>
            <a:r>
              <a:rPr lang="en-US" sz="2000" i="1" dirty="0">
                <a:solidFill>
                  <a:schemeClr val="tx1">
                    <a:lumMod val="85000"/>
                    <a:lumOff val="15000"/>
                  </a:schemeClr>
                </a:solidFill>
                <a:ea typeface="Calibri"/>
                <a:cs typeface="Calibri"/>
              </a:rPr>
              <a:t>             Form on GRADS </a:t>
            </a:r>
          </a:p>
          <a:p>
            <a:pPr marL="793750" indent="-627063">
              <a:lnSpc>
                <a:spcPct val="120000"/>
              </a:lnSpc>
              <a:spcBef>
                <a:spcPts val="0"/>
              </a:spcBef>
              <a:defRPr/>
            </a:pPr>
            <a:r>
              <a:rPr lang="en-US" sz="2000" i="1" dirty="0">
                <a:solidFill>
                  <a:schemeClr val="tx1">
                    <a:lumMod val="85000"/>
                    <a:lumOff val="15000"/>
                  </a:schemeClr>
                </a:solidFill>
                <a:ea typeface="Calibri"/>
                <a:cs typeface="Calibri"/>
              </a:rPr>
              <a:t>                        </a:t>
            </a:r>
            <a:endParaRPr lang="en-US" sz="2000" i="1" dirty="0" smtClean="0">
              <a:solidFill>
                <a:schemeClr val="tx1">
                  <a:lumMod val="85000"/>
                  <a:lumOff val="15000"/>
                </a:schemeClr>
              </a:solidFill>
              <a:ea typeface="Calibri"/>
              <a:cs typeface="Calibri"/>
            </a:endParaRPr>
          </a:p>
          <a:p>
            <a:pPr marL="793750" indent="-390525">
              <a:lnSpc>
                <a:spcPct val="120000"/>
              </a:lnSpc>
              <a:spcBef>
                <a:spcPts val="0"/>
              </a:spcBef>
              <a:defRPr/>
            </a:pPr>
            <a:r>
              <a:rPr lang="en-US" sz="2000" i="1" dirty="0" smtClean="0">
                <a:solidFill>
                  <a:schemeClr val="tx1">
                    <a:lumMod val="85000"/>
                    <a:lumOff val="15000"/>
                  </a:schemeClr>
                </a:solidFill>
                <a:ea typeface="Calibri"/>
                <a:cs typeface="Calibri"/>
              </a:rPr>
              <a:t>…or email</a:t>
            </a:r>
            <a:endParaRPr lang="en-US" sz="2000" i="1" dirty="0">
              <a:solidFill>
                <a:schemeClr val="tx1">
                  <a:lumMod val="85000"/>
                  <a:lumOff val="15000"/>
                </a:schemeClr>
              </a:solidFill>
              <a:ea typeface="Calibri"/>
              <a:cs typeface="Calibri"/>
            </a:endParaRPr>
          </a:p>
          <a:p>
            <a:pPr marL="793750" indent="-627063">
              <a:lnSpc>
                <a:spcPct val="120000"/>
              </a:lnSpc>
              <a:spcBef>
                <a:spcPts val="0"/>
              </a:spcBef>
              <a:defRPr/>
            </a:pPr>
            <a:r>
              <a:rPr lang="en-US" sz="2000" b="0" i="1" dirty="0">
                <a:solidFill>
                  <a:schemeClr val="tx1"/>
                </a:solidFill>
                <a:ea typeface="Calibri"/>
                <a:cs typeface="Calibri"/>
              </a:rPr>
              <a:t>    </a:t>
            </a:r>
            <a:r>
              <a:rPr lang="en-US" sz="2000" i="1" dirty="0" smtClean="0">
                <a:solidFill>
                  <a:schemeClr val="tx1"/>
                </a:solidFill>
                <a:ea typeface="Calibri"/>
                <a:cs typeface="Calibri"/>
                <a:hlinkClick r:id="rId3"/>
              </a:rPr>
              <a:t>support@sst-slds.org</a:t>
            </a:r>
            <a:endParaRPr lang="en-US" sz="2000" i="1" dirty="0" smtClean="0">
              <a:solidFill>
                <a:schemeClr val="tx1"/>
              </a:solidFill>
              <a:ea typeface="Calibri"/>
              <a:cs typeface="Calibri"/>
            </a:endParaRPr>
          </a:p>
          <a:p>
            <a:pPr marL="793750" indent="-627063">
              <a:lnSpc>
                <a:spcPct val="120000"/>
              </a:lnSpc>
              <a:spcBef>
                <a:spcPts val="0"/>
              </a:spcBef>
              <a:defRPr/>
            </a:pPr>
            <a:endParaRPr lang="en-US" sz="1800" dirty="0" smtClean="0">
              <a:solidFill>
                <a:srgbClr val="7030A0"/>
              </a:solidFill>
            </a:endParaRPr>
          </a:p>
          <a:p>
            <a:pPr marL="400050" algn="just">
              <a:spcAft>
                <a:spcPts val="1200"/>
              </a:spcAft>
              <a:buFont typeface="Arial" pitchFamily="34" charset="0"/>
              <a:buChar char="•"/>
            </a:pPr>
            <a:endParaRPr lang="en-US" sz="1200" dirty="0" smtClean="0">
              <a:solidFill>
                <a:schemeClr val="tx1">
                  <a:lumMod val="85000"/>
                  <a:lumOff val="15000"/>
                </a:schemeClr>
              </a:solidFill>
            </a:endParaRPr>
          </a:p>
          <a:p>
            <a:pPr marL="400050" algn="just">
              <a:spcAft>
                <a:spcPts val="1200"/>
              </a:spcAft>
              <a:buFont typeface="Arial" pitchFamily="34" charset="0"/>
              <a:buChar char="•"/>
            </a:pPr>
            <a:r>
              <a:rPr lang="en-US" sz="2400" dirty="0" smtClean="0">
                <a:solidFill>
                  <a:schemeClr val="tx1">
                    <a:lumMod val="85000"/>
                    <a:lumOff val="15000"/>
                  </a:schemeClr>
                </a:solidFill>
              </a:rPr>
              <a:t>What is the process? State examples</a:t>
            </a:r>
            <a:endParaRPr lang="en-US" sz="2000" dirty="0" smtClean="0">
              <a:solidFill>
                <a:schemeClr val="tx1">
                  <a:lumMod val="85000"/>
                  <a:lumOff val="15000"/>
                </a:schemeClr>
              </a:solidFill>
            </a:endParaRPr>
          </a:p>
        </p:txBody>
      </p:sp>
      <p:pic>
        <p:nvPicPr>
          <p:cNvPr id="6" name="Picture 2"/>
          <p:cNvPicPr>
            <a:picLocks noChangeAspect="1" noChangeArrowheads="1"/>
          </p:cNvPicPr>
          <p:nvPr/>
        </p:nvPicPr>
        <p:blipFill>
          <a:blip r:embed="rId4" cstate="print"/>
          <a:srcRect l="797" t="6942" r="797" b="573"/>
          <a:stretch>
            <a:fillRect/>
          </a:stretch>
        </p:blipFill>
        <p:spPr bwMode="auto">
          <a:xfrm>
            <a:off x="4038600" y="2514600"/>
            <a:ext cx="4350866" cy="2133600"/>
          </a:xfrm>
          <a:prstGeom prst="rect">
            <a:avLst/>
          </a:prstGeom>
          <a:noFill/>
          <a:ln w="6350">
            <a:solidFill>
              <a:srgbClr val="8387CF"/>
            </a:solidFill>
            <a:miter lim="800000"/>
            <a:headEnd/>
            <a:tailEnd/>
          </a:ln>
        </p:spPr>
      </p:pic>
      <p:cxnSp>
        <p:nvCxnSpPr>
          <p:cNvPr id="10" name="Straight Arrow Connector 9"/>
          <p:cNvCxnSpPr/>
          <p:nvPr/>
        </p:nvCxnSpPr>
        <p:spPr>
          <a:xfrm>
            <a:off x="3264725" y="3100450"/>
            <a:ext cx="731520" cy="0"/>
          </a:xfrm>
          <a:prstGeom prst="straightConnector1">
            <a:avLst/>
          </a:prstGeom>
          <a:ln w="19050">
            <a:solidFill>
              <a:schemeClr val="tx1">
                <a:lumMod val="50000"/>
                <a:lumOff val="5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820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12</a:t>
            </a:fld>
            <a:endParaRPr lang="en-US" dirty="0"/>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endParaRPr lang="en-US" sz="2200" b="1" dirty="0">
              <a:solidFill>
                <a:srgbClr val="45496B"/>
              </a:solidFill>
              <a:latin typeface="Garamond" pitchFamily="18" charset="0"/>
            </a:endParaRPr>
          </a:p>
        </p:txBody>
      </p:sp>
      <p:sp>
        <p:nvSpPr>
          <p:cNvPr id="7" name="Content Placeholder 2"/>
          <p:cNvSpPr>
            <a:spLocks noGrp="1"/>
          </p:cNvSpPr>
          <p:nvPr>
            <p:ph idx="1"/>
          </p:nvPr>
        </p:nvSpPr>
        <p:spPr>
          <a:xfrm>
            <a:off x="609600" y="1447800"/>
            <a:ext cx="7924800" cy="4800600"/>
          </a:xfrm>
        </p:spPr>
        <p:txBody>
          <a:bodyPr>
            <a:normAutofit/>
          </a:bodyPr>
          <a:lstStyle/>
          <a:p>
            <a:pPr marL="57150" indent="0" algn="ctr">
              <a:spcAft>
                <a:spcPts val="1200"/>
              </a:spcAft>
            </a:pPr>
            <a:endParaRPr lang="en-US" sz="4800" dirty="0" smtClean="0">
              <a:solidFill>
                <a:srgbClr val="7030A0"/>
              </a:solidFill>
            </a:endParaRPr>
          </a:p>
          <a:p>
            <a:pPr marL="57150" indent="0" algn="ctr">
              <a:spcAft>
                <a:spcPts val="1200"/>
              </a:spcAft>
            </a:pPr>
            <a:r>
              <a:rPr lang="en-US" sz="4800" dirty="0" smtClean="0">
                <a:solidFill>
                  <a:schemeClr val="tx1">
                    <a:lumMod val="85000"/>
                    <a:lumOff val="15000"/>
                  </a:schemeClr>
                </a:solidFill>
              </a:rPr>
              <a:t>Questions &amp; Answers</a:t>
            </a:r>
          </a:p>
          <a:p>
            <a:pPr marL="57150" indent="0" algn="ctr">
              <a:spcAft>
                <a:spcPts val="1200"/>
              </a:spcAft>
            </a:pPr>
            <a:endParaRPr lang="en-US" sz="4800" dirty="0">
              <a:solidFill>
                <a:schemeClr val="tx1">
                  <a:lumMod val="85000"/>
                  <a:lumOff val="15000"/>
                </a:schemeClr>
              </a:solidFill>
            </a:endParaRPr>
          </a:p>
          <a:p>
            <a:pPr marL="57150" indent="0" algn="ctr">
              <a:spcAft>
                <a:spcPts val="1200"/>
              </a:spcAft>
            </a:pPr>
            <a:r>
              <a:rPr lang="en-US" sz="4800" dirty="0" smtClean="0">
                <a:solidFill>
                  <a:schemeClr val="tx1">
                    <a:lumMod val="85000"/>
                    <a:lumOff val="15000"/>
                  </a:schemeClr>
                </a:solidFill>
              </a:rPr>
              <a:t>Thank you!!</a:t>
            </a:r>
          </a:p>
        </p:txBody>
      </p:sp>
    </p:spTree>
    <p:extLst>
      <p:ext uri="{BB962C8B-B14F-4D97-AF65-F5344CB8AC3E}">
        <p14:creationId xmlns:p14="http://schemas.microsoft.com/office/powerpoint/2010/main" val="1931486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725" y="1412175"/>
            <a:ext cx="8077200" cy="4678363"/>
          </a:xfrm>
        </p:spPr>
        <p:txBody>
          <a:bodyPr>
            <a:noAutofit/>
          </a:bodyPr>
          <a:lstStyle/>
          <a:p>
            <a:pPr>
              <a:lnSpc>
                <a:spcPct val="120000"/>
              </a:lnSpc>
              <a:spcBef>
                <a:spcPts val="0"/>
              </a:spcBef>
              <a:spcAft>
                <a:spcPts val="600"/>
              </a:spcAft>
              <a:buNone/>
              <a:defRPr/>
            </a:pPr>
            <a:r>
              <a:rPr lang="en-US" sz="2400" b="1" dirty="0" smtClean="0">
                <a:ea typeface="Calibri"/>
                <a:cs typeface="Calibri"/>
              </a:rPr>
              <a:t>Resources:</a:t>
            </a:r>
          </a:p>
          <a:p>
            <a:pPr marL="627063" indent="1588">
              <a:spcBef>
                <a:spcPts val="0"/>
              </a:spcBef>
              <a:spcAft>
                <a:spcPts val="600"/>
              </a:spcAft>
              <a:defRPr/>
            </a:pPr>
            <a:r>
              <a:rPr lang="en-US" sz="2000" i="1" dirty="0">
                <a:solidFill>
                  <a:schemeClr val="tx1">
                    <a:lumMod val="85000"/>
                    <a:lumOff val="15000"/>
                  </a:schemeClr>
                </a:solidFill>
                <a:ea typeface="Calibri"/>
                <a:cs typeface="Calibri"/>
              </a:rPr>
              <a:t>Early Childhood Self-Assessment Tool</a:t>
            </a:r>
          </a:p>
          <a:p>
            <a:pPr marL="627063" indent="1588">
              <a:spcBef>
                <a:spcPts val="0"/>
              </a:spcBef>
              <a:spcAft>
                <a:spcPts val="600"/>
              </a:spcAft>
              <a:defRPr/>
            </a:pPr>
            <a:r>
              <a:rPr lang="en-US" sz="2000" i="1" dirty="0">
                <a:solidFill>
                  <a:schemeClr val="tx1">
                    <a:lumMod val="85000"/>
                    <a:lumOff val="15000"/>
                  </a:schemeClr>
                </a:solidFill>
                <a:ea typeface="Calibri"/>
                <a:cs typeface="Calibri"/>
              </a:rPr>
              <a:t>Early childhood Planning Guide</a:t>
            </a:r>
          </a:p>
          <a:p>
            <a:pPr>
              <a:buNone/>
            </a:pPr>
            <a:endParaRPr lang="en-US" sz="500" b="1" i="1" dirty="0" smtClean="0"/>
          </a:p>
          <a:p>
            <a:pPr>
              <a:lnSpc>
                <a:spcPct val="120000"/>
              </a:lnSpc>
              <a:spcBef>
                <a:spcPts val="0"/>
              </a:spcBef>
              <a:spcAft>
                <a:spcPts val="600"/>
              </a:spcAft>
              <a:defRPr/>
            </a:pPr>
            <a:r>
              <a:rPr lang="en-US" sz="2400" dirty="0" smtClean="0">
                <a:ea typeface="Calibri"/>
                <a:cs typeface="Calibri"/>
              </a:rPr>
              <a:t>To Request SST Support:</a:t>
            </a:r>
          </a:p>
          <a:p>
            <a:pPr marL="793750" indent="-627063">
              <a:lnSpc>
                <a:spcPct val="120000"/>
              </a:lnSpc>
              <a:spcBef>
                <a:spcPts val="0"/>
              </a:spcBef>
              <a:defRPr/>
            </a:pPr>
            <a:r>
              <a:rPr lang="en-US" sz="2000" i="1" dirty="0" smtClean="0">
                <a:solidFill>
                  <a:schemeClr val="tx1">
                    <a:lumMod val="85000"/>
                    <a:lumOff val="15000"/>
                  </a:schemeClr>
                </a:solidFill>
                <a:ea typeface="Calibri"/>
                <a:cs typeface="Calibri"/>
              </a:rPr>
              <a:t>     Fill out a TA Request                                                                                                                </a:t>
            </a:r>
          </a:p>
          <a:p>
            <a:pPr marL="793750" indent="-627063">
              <a:lnSpc>
                <a:spcPct val="120000"/>
              </a:lnSpc>
              <a:spcBef>
                <a:spcPts val="0"/>
              </a:spcBef>
              <a:defRPr/>
            </a:pPr>
            <a:r>
              <a:rPr lang="en-US" sz="2000" i="1" dirty="0" smtClean="0">
                <a:solidFill>
                  <a:schemeClr val="tx1">
                    <a:lumMod val="85000"/>
                    <a:lumOff val="15000"/>
                  </a:schemeClr>
                </a:solidFill>
                <a:ea typeface="Calibri"/>
                <a:cs typeface="Calibri"/>
              </a:rPr>
              <a:t>             Form on GRADS </a:t>
            </a:r>
          </a:p>
          <a:p>
            <a:pPr marL="793750" indent="-627063">
              <a:lnSpc>
                <a:spcPct val="120000"/>
              </a:lnSpc>
              <a:spcBef>
                <a:spcPts val="0"/>
              </a:spcBef>
              <a:defRPr/>
            </a:pPr>
            <a:r>
              <a:rPr lang="en-US" sz="2000" i="1" dirty="0" smtClean="0">
                <a:solidFill>
                  <a:schemeClr val="tx1">
                    <a:lumMod val="85000"/>
                    <a:lumOff val="15000"/>
                  </a:schemeClr>
                </a:solidFill>
                <a:ea typeface="Calibri"/>
                <a:cs typeface="Calibri"/>
              </a:rPr>
              <a:t>                        or </a:t>
            </a:r>
          </a:p>
          <a:p>
            <a:pPr marL="793750" indent="-627063">
              <a:lnSpc>
                <a:spcPct val="120000"/>
              </a:lnSpc>
              <a:spcBef>
                <a:spcPts val="0"/>
              </a:spcBef>
              <a:defRPr/>
            </a:pPr>
            <a:r>
              <a:rPr lang="en-US" sz="2000" b="0" i="1" dirty="0" smtClean="0">
                <a:solidFill>
                  <a:schemeClr val="tx1"/>
                </a:solidFill>
                <a:ea typeface="Calibri"/>
                <a:cs typeface="Calibri"/>
              </a:rPr>
              <a:t>    </a:t>
            </a:r>
            <a:r>
              <a:rPr lang="en-US" sz="2000" i="1" dirty="0" smtClean="0">
                <a:solidFill>
                  <a:schemeClr val="tx1"/>
                </a:solidFill>
                <a:ea typeface="Calibri"/>
                <a:cs typeface="Calibri"/>
              </a:rPr>
              <a:t>support@sst-slds.org</a:t>
            </a:r>
            <a:endParaRPr lang="en-US" sz="2400" dirty="0" smtClean="0">
              <a:solidFill>
                <a:schemeClr val="tx1"/>
              </a:solidFill>
            </a:endParaRPr>
          </a:p>
          <a:p>
            <a:pPr marL="688975" indent="-344488"/>
            <a:endParaRPr lang="en-US" sz="2400"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13</a:t>
            </a:fld>
            <a:endParaRPr lang="en-US" dirty="0"/>
          </a:p>
        </p:txBody>
      </p:sp>
      <p:sp>
        <p:nvSpPr>
          <p:cNvPr id="7"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smtClean="0">
                <a:solidFill>
                  <a:srgbClr val="45496B"/>
                </a:solidFill>
                <a:latin typeface="Garamond" pitchFamily="18" charset="0"/>
                <a:ea typeface="+mj-ea"/>
                <a:cs typeface="+mj-cs"/>
              </a:rPr>
              <a:t>For Additional Questions</a:t>
            </a:r>
            <a:endParaRPr kumimoji="0" lang="en-US" sz="2200" b="1" i="0" u="none" strike="noStrike" kern="1200" cap="none" spc="0" normalizeH="0" baseline="0" noProof="0" dirty="0">
              <a:ln>
                <a:noFill/>
              </a:ln>
              <a:solidFill>
                <a:srgbClr val="45496B"/>
              </a:solidFill>
              <a:effectLst/>
              <a:uLnTx/>
              <a:uFillTx/>
              <a:latin typeface="Garamond" pitchFamily="18" charset="0"/>
              <a:ea typeface="+mj-ea"/>
              <a:cs typeface="+mj-cs"/>
            </a:endParaRPr>
          </a:p>
        </p:txBody>
      </p:sp>
      <p:pic>
        <p:nvPicPr>
          <p:cNvPr id="11" name="Picture 2"/>
          <p:cNvPicPr>
            <a:picLocks noChangeAspect="1" noChangeArrowheads="1"/>
          </p:cNvPicPr>
          <p:nvPr/>
        </p:nvPicPr>
        <p:blipFill>
          <a:blip r:embed="rId3" cstate="print"/>
          <a:srcRect l="797" t="6942" r="797" b="573"/>
          <a:stretch>
            <a:fillRect/>
          </a:stretch>
        </p:blipFill>
        <p:spPr bwMode="auto">
          <a:xfrm>
            <a:off x="3374561" y="3352800"/>
            <a:ext cx="5161818" cy="2531279"/>
          </a:xfrm>
          <a:prstGeom prst="rect">
            <a:avLst/>
          </a:prstGeom>
          <a:noFill/>
          <a:ln w="6350">
            <a:solidFill>
              <a:srgbClr val="8387CF"/>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2</a:t>
            </a:fld>
            <a:endParaRPr lang="en-US" dirty="0"/>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smtClean="0">
                <a:solidFill>
                  <a:srgbClr val="45496B"/>
                </a:solidFill>
                <a:latin typeface="Garamond" pitchFamily="18" charset="0"/>
              </a:rPr>
              <a:t>Objectives for this Session</a:t>
            </a:r>
            <a:endParaRPr lang="en-US" sz="2200" b="1" dirty="0">
              <a:solidFill>
                <a:srgbClr val="45496B"/>
              </a:solidFill>
              <a:latin typeface="Garamond" pitchFamily="18" charset="0"/>
            </a:endParaRPr>
          </a:p>
        </p:txBody>
      </p:sp>
      <p:sp>
        <p:nvSpPr>
          <p:cNvPr id="7" name="Content Placeholder 2"/>
          <p:cNvSpPr>
            <a:spLocks noGrp="1"/>
          </p:cNvSpPr>
          <p:nvPr>
            <p:ph idx="1"/>
          </p:nvPr>
        </p:nvSpPr>
        <p:spPr>
          <a:xfrm>
            <a:off x="609600" y="1447800"/>
            <a:ext cx="7924800" cy="4800600"/>
          </a:xfrm>
        </p:spPr>
        <p:txBody>
          <a:bodyPr>
            <a:normAutofit/>
          </a:bodyPr>
          <a:lstStyle/>
          <a:p>
            <a:pPr marL="457200" indent="-457200">
              <a:spcAft>
                <a:spcPts val="1200"/>
              </a:spcAft>
              <a:buFont typeface="+mj-lt"/>
              <a:buAutoNum type="arabicPeriod"/>
            </a:pPr>
            <a:r>
              <a:rPr lang="en-US" sz="3000" b="0" dirty="0" smtClean="0">
                <a:solidFill>
                  <a:schemeClr val="tx1">
                    <a:lumMod val="85000"/>
                    <a:lumOff val="15000"/>
                  </a:schemeClr>
                </a:solidFill>
              </a:rPr>
              <a:t>Introduce where states currently are in integrating EC into the SLDS</a:t>
            </a:r>
          </a:p>
          <a:p>
            <a:pPr marL="457200" indent="-457200">
              <a:spcAft>
                <a:spcPts val="1200"/>
              </a:spcAft>
              <a:buFont typeface="+mj-lt"/>
              <a:buAutoNum type="arabicPeriod"/>
            </a:pPr>
            <a:r>
              <a:rPr lang="en-US" sz="3000" b="0" dirty="0" smtClean="0">
                <a:solidFill>
                  <a:schemeClr val="tx1">
                    <a:lumMod val="85000"/>
                    <a:lumOff val="15000"/>
                  </a:schemeClr>
                </a:solidFill>
              </a:rPr>
              <a:t>Discuss steps to begin integrating EC into SLDS</a:t>
            </a:r>
          </a:p>
          <a:p>
            <a:pPr marL="457200" indent="-457200">
              <a:spcAft>
                <a:spcPts val="1200"/>
              </a:spcAft>
              <a:buFont typeface="+mj-lt"/>
              <a:buAutoNum type="arabicPeriod"/>
            </a:pPr>
            <a:r>
              <a:rPr lang="en-US" sz="3000" b="0" dirty="0" smtClean="0">
                <a:solidFill>
                  <a:schemeClr val="tx1">
                    <a:lumMod val="85000"/>
                    <a:lumOff val="15000"/>
                  </a:schemeClr>
                </a:solidFill>
              </a:rPr>
              <a:t>Discuss state examples of how to use the tools</a:t>
            </a:r>
          </a:p>
          <a:p>
            <a:pPr marL="0" indent="0" algn="just">
              <a:spcAft>
                <a:spcPts val="1200"/>
              </a:spcAft>
            </a:pPr>
            <a:endParaRPr lang="en-US" sz="2000" b="1" dirty="0" smtClean="0">
              <a:solidFill>
                <a:srgbClr val="45496B"/>
              </a:solidFill>
            </a:endParaRPr>
          </a:p>
        </p:txBody>
      </p:sp>
    </p:spTree>
    <p:extLst>
      <p:ext uri="{BB962C8B-B14F-4D97-AF65-F5344CB8AC3E}">
        <p14:creationId xmlns:p14="http://schemas.microsoft.com/office/powerpoint/2010/main" val="2088956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3</a:t>
            </a:fld>
            <a:endParaRPr lang="en-US" dirty="0"/>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smtClean="0">
                <a:solidFill>
                  <a:srgbClr val="45496B"/>
                </a:solidFill>
                <a:latin typeface="Garamond" pitchFamily="18" charset="0"/>
              </a:rPr>
              <a:t>Identifying the Need</a:t>
            </a:r>
            <a:endParaRPr lang="en-US" sz="2200" b="1" dirty="0">
              <a:solidFill>
                <a:srgbClr val="45496B"/>
              </a:solidFill>
              <a:latin typeface="Garamond" pitchFamily="18" charset="0"/>
            </a:endParaRPr>
          </a:p>
        </p:txBody>
      </p:sp>
      <p:sp>
        <p:nvSpPr>
          <p:cNvPr id="7" name="Content Placeholder 2"/>
          <p:cNvSpPr>
            <a:spLocks noGrp="1"/>
          </p:cNvSpPr>
          <p:nvPr>
            <p:ph idx="1"/>
          </p:nvPr>
        </p:nvSpPr>
        <p:spPr>
          <a:xfrm>
            <a:off x="609600" y="1447800"/>
            <a:ext cx="7924800" cy="4800600"/>
          </a:xfrm>
        </p:spPr>
        <p:txBody>
          <a:bodyPr>
            <a:normAutofit/>
          </a:bodyPr>
          <a:lstStyle/>
          <a:p>
            <a:pPr marL="342900" lvl="1" indent="-342900">
              <a:spcAft>
                <a:spcPts val="1200"/>
              </a:spcAft>
              <a:buClrTx/>
            </a:pPr>
            <a:r>
              <a:rPr lang="en-US" sz="1900" dirty="0" smtClean="0">
                <a:solidFill>
                  <a:schemeClr val="tx1">
                    <a:lumMod val="85000"/>
                    <a:lumOff val="15000"/>
                  </a:schemeClr>
                </a:solidFill>
              </a:rPr>
              <a:t>“</a:t>
            </a:r>
            <a:r>
              <a:rPr lang="en-US" sz="1900" dirty="0">
                <a:solidFill>
                  <a:schemeClr val="tx1">
                    <a:lumMod val="85000"/>
                    <a:lumOff val="15000"/>
                  </a:schemeClr>
                </a:solidFill>
              </a:rPr>
              <a:t>Growing state momentum; increased federal support, including the State Advisory Councils’ specific focus on data systems development; and nationwide interest in using data for continuous improvement make this the ideal time for states to build and use coordinated state ECE data systems</a:t>
            </a:r>
            <a:r>
              <a:rPr lang="en-US" sz="1900" dirty="0" smtClean="0">
                <a:solidFill>
                  <a:schemeClr val="tx1">
                    <a:lumMod val="85000"/>
                    <a:lumOff val="15000"/>
                  </a:schemeClr>
                </a:solidFill>
              </a:rPr>
              <a:t>.” —</a:t>
            </a:r>
            <a:r>
              <a:rPr lang="en-US" sz="1900" dirty="0" smtClean="0">
                <a:solidFill>
                  <a:schemeClr val="tx1">
                    <a:lumMod val="85000"/>
                    <a:lumOff val="15000"/>
                  </a:schemeClr>
                </a:solidFill>
                <a:hlinkClick r:id="rId3"/>
              </a:rPr>
              <a:t>Early </a:t>
            </a:r>
            <a:r>
              <a:rPr lang="en-US" sz="1900" dirty="0">
                <a:solidFill>
                  <a:schemeClr val="tx1">
                    <a:lumMod val="85000"/>
                    <a:lumOff val="15000"/>
                  </a:schemeClr>
                </a:solidFill>
                <a:hlinkClick r:id="rId3"/>
              </a:rPr>
              <a:t>Childhood Data Collaborative</a:t>
            </a:r>
            <a:r>
              <a:rPr lang="en-US" sz="1900" dirty="0" smtClean="0">
                <a:solidFill>
                  <a:schemeClr val="tx1">
                    <a:lumMod val="85000"/>
                    <a:lumOff val="15000"/>
                  </a:schemeClr>
                </a:solidFill>
              </a:rPr>
              <a:t>, 2010 </a:t>
            </a:r>
            <a:endParaRPr lang="en-US" sz="1900" dirty="0">
              <a:solidFill>
                <a:schemeClr val="tx1">
                  <a:lumMod val="85000"/>
                  <a:lumOff val="15000"/>
                </a:schemeClr>
              </a:solidFill>
            </a:endParaRPr>
          </a:p>
          <a:p>
            <a:pPr marL="342900" lvl="1" indent="-342900">
              <a:spcAft>
                <a:spcPts val="1200"/>
              </a:spcAft>
              <a:buClrTx/>
            </a:pPr>
            <a:r>
              <a:rPr lang="en-US" sz="1900" dirty="0">
                <a:solidFill>
                  <a:schemeClr val="tx1">
                    <a:lumMod val="85000"/>
                    <a:lumOff val="15000"/>
                  </a:schemeClr>
                </a:solidFill>
              </a:rPr>
              <a:t>“No state has a fully developed state early childhood data system. All are engaged in some work in building that system.” </a:t>
            </a:r>
            <a:r>
              <a:rPr lang="en-US" sz="1900" dirty="0" smtClean="0">
                <a:solidFill>
                  <a:schemeClr val="tx1">
                    <a:lumMod val="85000"/>
                    <a:lumOff val="15000"/>
                  </a:schemeClr>
                </a:solidFill>
              </a:rPr>
              <a:t>—</a:t>
            </a:r>
            <a:r>
              <a:rPr lang="en-US" sz="1900" dirty="0" smtClean="0">
                <a:solidFill>
                  <a:schemeClr val="tx1">
                    <a:lumMod val="85000"/>
                    <a:lumOff val="15000"/>
                  </a:schemeClr>
                </a:solidFill>
                <a:hlinkClick r:id="rId4"/>
              </a:rPr>
              <a:t>Build Initiative</a:t>
            </a:r>
            <a:r>
              <a:rPr lang="en-US" sz="1900" dirty="0">
                <a:solidFill>
                  <a:schemeClr val="tx1">
                    <a:lumMod val="85000"/>
                    <a:lumOff val="15000"/>
                  </a:schemeClr>
                </a:solidFill>
              </a:rPr>
              <a:t>, 2009</a:t>
            </a:r>
          </a:p>
          <a:p>
            <a:pPr marL="342900" lvl="1" indent="-342900">
              <a:spcAft>
                <a:spcPts val="1200"/>
              </a:spcAft>
              <a:buClrTx/>
            </a:pPr>
            <a:r>
              <a:rPr lang="en-US" sz="1900" dirty="0">
                <a:solidFill>
                  <a:schemeClr val="tx1">
                    <a:lumMod val="85000"/>
                    <a:lumOff val="15000"/>
                  </a:schemeClr>
                </a:solidFill>
              </a:rPr>
              <a:t>“While the state collects many types of data related to early childhood, [states] do not have the capacity to connect it, track children’s progress, or use it to assess the system</a:t>
            </a:r>
            <a:r>
              <a:rPr lang="en-US" sz="1900" dirty="0" smtClean="0">
                <a:solidFill>
                  <a:schemeClr val="tx1">
                    <a:lumMod val="85000"/>
                    <a:lumOff val="15000"/>
                  </a:schemeClr>
                </a:solidFill>
              </a:rPr>
              <a:t>.” —Wisconsin </a:t>
            </a:r>
            <a:r>
              <a:rPr lang="en-US" sz="1900" dirty="0">
                <a:solidFill>
                  <a:schemeClr val="tx1">
                    <a:lumMod val="85000"/>
                    <a:lumOff val="15000"/>
                  </a:schemeClr>
                </a:solidFill>
              </a:rPr>
              <a:t>Early Childhood System Assessment Report (UW-Madison </a:t>
            </a:r>
            <a:r>
              <a:rPr lang="en-US" sz="1900" dirty="0" err="1">
                <a:solidFill>
                  <a:schemeClr val="tx1">
                    <a:lumMod val="85000"/>
                    <a:lumOff val="15000"/>
                  </a:schemeClr>
                </a:solidFill>
              </a:rPr>
              <a:t>LaFollette</a:t>
            </a:r>
            <a:r>
              <a:rPr lang="en-US" sz="1900" dirty="0">
                <a:solidFill>
                  <a:schemeClr val="tx1">
                    <a:lumMod val="85000"/>
                    <a:lumOff val="15000"/>
                  </a:schemeClr>
                </a:solidFill>
              </a:rPr>
              <a:t> School of Public </a:t>
            </a:r>
            <a:r>
              <a:rPr lang="en-US" sz="1900" dirty="0" smtClean="0">
                <a:solidFill>
                  <a:schemeClr val="tx1">
                    <a:lumMod val="85000"/>
                    <a:lumOff val="15000"/>
                  </a:schemeClr>
                </a:solidFill>
              </a:rPr>
              <a:t>Affairs, 2010</a:t>
            </a:r>
          </a:p>
          <a:p>
            <a:pPr marL="342900" lvl="1" indent="-342900">
              <a:spcAft>
                <a:spcPts val="1200"/>
              </a:spcAft>
              <a:buClrTx/>
            </a:pPr>
            <a:r>
              <a:rPr lang="en-US" sz="1900" dirty="0" smtClean="0">
                <a:solidFill>
                  <a:schemeClr val="tx1">
                    <a:lumMod val="85000"/>
                    <a:lumOff val="15000"/>
                  </a:schemeClr>
                </a:solidFill>
              </a:rPr>
              <a:t>The </a:t>
            </a:r>
            <a:r>
              <a:rPr lang="en-US" sz="1900" dirty="0">
                <a:solidFill>
                  <a:schemeClr val="tx1">
                    <a:lumMod val="85000"/>
                    <a:lumOff val="15000"/>
                  </a:schemeClr>
                </a:solidFill>
              </a:rPr>
              <a:t>Wisconsin ECAC supports a major goal of data </a:t>
            </a:r>
            <a:r>
              <a:rPr lang="en-US" sz="1900" dirty="0" smtClean="0">
                <a:solidFill>
                  <a:schemeClr val="tx1">
                    <a:lumMod val="85000"/>
                    <a:lumOff val="15000"/>
                  </a:schemeClr>
                </a:solidFill>
              </a:rPr>
              <a:t>alignment —Create </a:t>
            </a:r>
            <a:r>
              <a:rPr lang="en-US" sz="1900" dirty="0">
                <a:solidFill>
                  <a:schemeClr val="tx1">
                    <a:lumMod val="85000"/>
                    <a:lumOff val="15000"/>
                  </a:schemeClr>
                </a:solidFill>
              </a:rPr>
              <a:t>a comprehensive longitudinal data system to be used in planning and </a:t>
            </a:r>
            <a:r>
              <a:rPr lang="en-US" sz="1900" dirty="0" smtClean="0">
                <a:solidFill>
                  <a:schemeClr val="tx1">
                    <a:lumMod val="85000"/>
                    <a:lumOff val="15000"/>
                  </a:schemeClr>
                </a:solidFill>
              </a:rPr>
              <a:t>decisionmaking</a:t>
            </a:r>
            <a:r>
              <a:rPr lang="en-US" sz="1900" dirty="0">
                <a:solidFill>
                  <a:schemeClr val="tx1">
                    <a:lumMod val="85000"/>
                    <a:lumOff val="15000"/>
                  </a:schemeClr>
                </a:solidFill>
              </a:rPr>
              <a:t>.</a:t>
            </a:r>
          </a:p>
        </p:txBody>
      </p:sp>
    </p:spTree>
    <p:extLst>
      <p:ext uri="{BB962C8B-B14F-4D97-AF65-F5344CB8AC3E}">
        <p14:creationId xmlns:p14="http://schemas.microsoft.com/office/powerpoint/2010/main" val="2796630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4</a:t>
            </a:fld>
            <a:endParaRPr lang="en-US" dirty="0"/>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smtClean="0">
                <a:solidFill>
                  <a:srgbClr val="45496B"/>
                </a:solidFill>
                <a:latin typeface="Garamond" pitchFamily="18" charset="0"/>
              </a:rPr>
              <a:t>Addressing the Need</a:t>
            </a:r>
            <a:endParaRPr lang="en-US" sz="2200" b="1" dirty="0">
              <a:solidFill>
                <a:srgbClr val="45496B"/>
              </a:solidFill>
              <a:latin typeface="Garamond" pitchFamily="18" charset="0"/>
            </a:endParaRPr>
          </a:p>
        </p:txBody>
      </p:sp>
      <p:sp>
        <p:nvSpPr>
          <p:cNvPr id="7" name="Content Placeholder 2"/>
          <p:cNvSpPr>
            <a:spLocks noGrp="1"/>
          </p:cNvSpPr>
          <p:nvPr>
            <p:ph idx="1"/>
          </p:nvPr>
        </p:nvSpPr>
        <p:spPr>
          <a:xfrm>
            <a:off x="609600" y="1447800"/>
            <a:ext cx="7924800" cy="4800600"/>
          </a:xfrm>
        </p:spPr>
        <p:txBody>
          <a:bodyPr>
            <a:normAutofit/>
          </a:bodyPr>
          <a:lstStyle/>
          <a:p>
            <a:pPr>
              <a:spcAft>
                <a:spcPts val="1200"/>
              </a:spcAft>
              <a:buFont typeface="Arial" pitchFamily="34" charset="0"/>
              <a:buChar char="•"/>
            </a:pPr>
            <a:r>
              <a:rPr lang="en-US" sz="2800" b="0" dirty="0" smtClean="0">
                <a:solidFill>
                  <a:schemeClr val="tx1">
                    <a:lumMod val="85000"/>
                    <a:lumOff val="15000"/>
                  </a:schemeClr>
                </a:solidFill>
              </a:rPr>
              <a:t>To address the need, the State Support Team created a Planning and Project Management Work Group to help create relevant generalizable resources. </a:t>
            </a:r>
          </a:p>
          <a:p>
            <a:pPr>
              <a:spcAft>
                <a:spcPts val="1200"/>
              </a:spcAft>
              <a:buFont typeface="Arial" pitchFamily="34" charset="0"/>
              <a:buChar char="•"/>
            </a:pPr>
            <a:r>
              <a:rPr lang="en-US" sz="2800" b="0" dirty="0" smtClean="0">
                <a:solidFill>
                  <a:schemeClr val="tx1">
                    <a:lumMod val="85000"/>
                    <a:lumOff val="15000"/>
                  </a:schemeClr>
                </a:solidFill>
              </a:rPr>
              <a:t>Three states of the eleven states are going to help us walk through planning and project management for development and integration of the early childhood SLDS. </a:t>
            </a:r>
          </a:p>
        </p:txBody>
      </p:sp>
    </p:spTree>
    <p:extLst>
      <p:ext uri="{BB962C8B-B14F-4D97-AF65-F5344CB8AC3E}">
        <p14:creationId xmlns:p14="http://schemas.microsoft.com/office/powerpoint/2010/main" val="935591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5</a:t>
            </a:fld>
            <a:endParaRPr lang="en-US" dirty="0"/>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smtClean="0">
                <a:solidFill>
                  <a:srgbClr val="45496B"/>
                </a:solidFill>
                <a:latin typeface="Garamond" pitchFamily="18" charset="0"/>
              </a:rPr>
              <a:t>Where to Begin…</a:t>
            </a:r>
            <a:endParaRPr lang="en-US" sz="2200" b="1" dirty="0">
              <a:solidFill>
                <a:srgbClr val="45496B"/>
              </a:solidFill>
              <a:latin typeface="Garamond" pitchFamily="18" charset="0"/>
            </a:endParaRPr>
          </a:p>
        </p:txBody>
      </p:sp>
      <p:sp>
        <p:nvSpPr>
          <p:cNvPr id="7" name="Content Placeholder 2"/>
          <p:cNvSpPr>
            <a:spLocks noGrp="1"/>
          </p:cNvSpPr>
          <p:nvPr>
            <p:ph idx="1"/>
          </p:nvPr>
        </p:nvSpPr>
        <p:spPr>
          <a:xfrm>
            <a:off x="609600" y="1447800"/>
            <a:ext cx="7924800" cy="4800600"/>
          </a:xfrm>
        </p:spPr>
        <p:txBody>
          <a:bodyPr>
            <a:normAutofit fontScale="92500" lnSpcReduction="20000"/>
          </a:bodyPr>
          <a:lstStyle/>
          <a:p>
            <a:pPr>
              <a:spcAft>
                <a:spcPts val="1200"/>
              </a:spcAft>
            </a:pPr>
            <a:r>
              <a:rPr lang="en-US" sz="2700" b="0" dirty="0">
                <a:solidFill>
                  <a:schemeClr val="tx1">
                    <a:lumMod val="85000"/>
                    <a:lumOff val="15000"/>
                  </a:schemeClr>
                </a:solidFill>
              </a:rPr>
              <a:t>So were do we begin</a:t>
            </a:r>
            <a:r>
              <a:rPr lang="en-US" sz="2700" b="0" dirty="0" smtClean="0">
                <a:solidFill>
                  <a:schemeClr val="tx1">
                    <a:lumMod val="85000"/>
                    <a:lumOff val="15000"/>
                  </a:schemeClr>
                </a:solidFill>
              </a:rPr>
              <a:t>?  ...</a:t>
            </a:r>
            <a:r>
              <a:rPr lang="en-US" sz="2700" b="0" dirty="0">
                <a:solidFill>
                  <a:schemeClr val="tx1">
                    <a:lumMod val="85000"/>
                    <a:lumOff val="15000"/>
                  </a:schemeClr>
                </a:solidFill>
              </a:rPr>
              <a:t>Planning </a:t>
            </a:r>
            <a:r>
              <a:rPr lang="en-US" sz="2700" b="0" dirty="0" smtClean="0">
                <a:solidFill>
                  <a:schemeClr val="tx1">
                    <a:lumMod val="85000"/>
                    <a:lumOff val="15000"/>
                  </a:schemeClr>
                </a:solidFill>
              </a:rPr>
              <a:t>&amp; </a:t>
            </a:r>
            <a:r>
              <a:rPr lang="en-US" sz="2700" b="0" dirty="0">
                <a:solidFill>
                  <a:schemeClr val="tx1">
                    <a:lumMod val="85000"/>
                    <a:lumOff val="15000"/>
                  </a:schemeClr>
                </a:solidFill>
              </a:rPr>
              <a:t>Project Management!</a:t>
            </a:r>
          </a:p>
          <a:p>
            <a:pPr marL="687388">
              <a:spcAft>
                <a:spcPts val="1200"/>
              </a:spcAft>
              <a:buFont typeface="Arial" pitchFamily="34" charset="0"/>
              <a:buChar char="•"/>
            </a:pPr>
            <a:r>
              <a:rPr lang="en-US" sz="2800" b="0" dirty="0" smtClean="0">
                <a:solidFill>
                  <a:schemeClr val="tx1">
                    <a:lumMod val="85000"/>
                    <a:lumOff val="15000"/>
                  </a:schemeClr>
                </a:solidFill>
              </a:rPr>
              <a:t>EC Self-Assessment Tool</a:t>
            </a:r>
          </a:p>
          <a:p>
            <a:pPr marL="687388">
              <a:spcAft>
                <a:spcPts val="1200"/>
              </a:spcAft>
              <a:buFont typeface="Arial" pitchFamily="34" charset="0"/>
              <a:buChar char="•"/>
            </a:pPr>
            <a:r>
              <a:rPr lang="en-US" sz="2800" b="0" dirty="0" smtClean="0">
                <a:solidFill>
                  <a:schemeClr val="tx1">
                    <a:lumMod val="85000"/>
                    <a:lumOff val="15000"/>
                  </a:schemeClr>
                </a:solidFill>
              </a:rPr>
              <a:t>EC Planning Guide</a:t>
            </a:r>
          </a:p>
          <a:p>
            <a:pPr marL="687388">
              <a:spcAft>
                <a:spcPts val="1200"/>
              </a:spcAft>
            </a:pPr>
            <a:endParaRPr lang="en-US" sz="1500" b="0" dirty="0" smtClean="0">
              <a:solidFill>
                <a:schemeClr val="tx1">
                  <a:lumMod val="85000"/>
                  <a:lumOff val="15000"/>
                </a:schemeClr>
              </a:solidFill>
            </a:endParaRPr>
          </a:p>
          <a:p>
            <a:pPr marL="0" indent="1588">
              <a:spcAft>
                <a:spcPts val="1200"/>
              </a:spcAft>
            </a:pPr>
            <a:r>
              <a:rPr lang="en-US" sz="2800" b="0" dirty="0" smtClean="0">
                <a:solidFill>
                  <a:schemeClr val="tx1">
                    <a:lumMod val="85000"/>
                    <a:lumOff val="15000"/>
                  </a:schemeClr>
                </a:solidFill>
              </a:rPr>
              <a:t>Three steps to begin:</a:t>
            </a:r>
          </a:p>
          <a:p>
            <a:pPr marL="684213" lvl="1">
              <a:lnSpc>
                <a:spcPct val="110000"/>
              </a:lnSpc>
              <a:spcAft>
                <a:spcPts val="1200"/>
              </a:spcAft>
              <a:buSzPct val="60000"/>
              <a:buFont typeface="Garamond" pitchFamily="18" charset="0"/>
              <a:buChar char="►"/>
            </a:pPr>
            <a:r>
              <a:rPr lang="en-US" sz="2600" dirty="0" smtClean="0">
                <a:solidFill>
                  <a:schemeClr val="tx1">
                    <a:lumMod val="85000"/>
                    <a:lumOff val="15000"/>
                  </a:schemeClr>
                </a:solidFill>
              </a:rPr>
              <a:t>Step </a:t>
            </a:r>
            <a:r>
              <a:rPr lang="en-US" sz="2600" dirty="0">
                <a:solidFill>
                  <a:schemeClr val="tx1">
                    <a:lumMod val="85000"/>
                    <a:lumOff val="15000"/>
                  </a:schemeClr>
                </a:solidFill>
              </a:rPr>
              <a:t>1</a:t>
            </a:r>
            <a:r>
              <a:rPr lang="en-US" sz="2600" dirty="0" smtClean="0">
                <a:solidFill>
                  <a:schemeClr val="tx1">
                    <a:lumMod val="85000"/>
                    <a:lumOff val="15000"/>
                  </a:schemeClr>
                </a:solidFill>
              </a:rPr>
              <a:t>:  Complete </a:t>
            </a:r>
            <a:r>
              <a:rPr lang="en-US" sz="2600" dirty="0">
                <a:solidFill>
                  <a:schemeClr val="tx1">
                    <a:lumMod val="85000"/>
                    <a:lumOff val="15000"/>
                  </a:schemeClr>
                </a:solidFill>
              </a:rPr>
              <a:t>Early Childhood </a:t>
            </a:r>
            <a:r>
              <a:rPr lang="en-US" sz="2600" dirty="0" smtClean="0">
                <a:solidFill>
                  <a:schemeClr val="tx1">
                    <a:lumMod val="85000"/>
                    <a:lumOff val="15000"/>
                  </a:schemeClr>
                </a:solidFill>
              </a:rPr>
              <a:t>Self-Assessment </a:t>
            </a:r>
            <a:r>
              <a:rPr lang="en-US" sz="2600" dirty="0">
                <a:solidFill>
                  <a:schemeClr val="tx1">
                    <a:lumMod val="85000"/>
                    <a:lumOff val="15000"/>
                  </a:schemeClr>
                </a:solidFill>
              </a:rPr>
              <a:t>Tool</a:t>
            </a:r>
          </a:p>
          <a:p>
            <a:pPr marL="684213" lvl="1">
              <a:lnSpc>
                <a:spcPct val="110000"/>
              </a:lnSpc>
              <a:spcAft>
                <a:spcPts val="1200"/>
              </a:spcAft>
              <a:buSzPct val="60000"/>
              <a:buFont typeface="Garamond" pitchFamily="18" charset="0"/>
              <a:buChar char="►"/>
            </a:pPr>
            <a:r>
              <a:rPr lang="en-US" sz="2600" dirty="0">
                <a:solidFill>
                  <a:schemeClr val="tx1">
                    <a:lumMod val="85000"/>
                    <a:lumOff val="15000"/>
                  </a:schemeClr>
                </a:solidFill>
              </a:rPr>
              <a:t>Step 2: </a:t>
            </a:r>
            <a:r>
              <a:rPr lang="en-US" sz="2600" dirty="0" smtClean="0">
                <a:solidFill>
                  <a:schemeClr val="tx1">
                    <a:lumMod val="85000"/>
                    <a:lumOff val="15000"/>
                  </a:schemeClr>
                </a:solidFill>
              </a:rPr>
              <a:t> Identify </a:t>
            </a:r>
            <a:r>
              <a:rPr lang="en-US" sz="2600" dirty="0">
                <a:solidFill>
                  <a:schemeClr val="tx1">
                    <a:lumMod val="85000"/>
                    <a:lumOff val="15000"/>
                  </a:schemeClr>
                </a:solidFill>
              </a:rPr>
              <a:t>your </a:t>
            </a:r>
            <a:r>
              <a:rPr lang="en-US" sz="2600" dirty="0" smtClean="0">
                <a:solidFill>
                  <a:schemeClr val="tx1">
                    <a:lumMod val="85000"/>
                    <a:lumOff val="15000"/>
                  </a:schemeClr>
                </a:solidFill>
              </a:rPr>
              <a:t>state’s needs</a:t>
            </a:r>
            <a:endParaRPr lang="en-US" sz="2600" dirty="0">
              <a:solidFill>
                <a:schemeClr val="tx1">
                  <a:lumMod val="85000"/>
                  <a:lumOff val="15000"/>
                </a:schemeClr>
              </a:solidFill>
            </a:endParaRPr>
          </a:p>
          <a:p>
            <a:pPr marL="684213" lvl="1">
              <a:lnSpc>
                <a:spcPct val="110000"/>
              </a:lnSpc>
              <a:spcAft>
                <a:spcPts val="1200"/>
              </a:spcAft>
              <a:buSzPct val="60000"/>
              <a:buFont typeface="Garamond" pitchFamily="18" charset="0"/>
              <a:buChar char="►"/>
            </a:pPr>
            <a:r>
              <a:rPr lang="en-US" sz="2600" dirty="0">
                <a:solidFill>
                  <a:schemeClr val="tx1">
                    <a:lumMod val="85000"/>
                    <a:lumOff val="15000"/>
                  </a:schemeClr>
                </a:solidFill>
              </a:rPr>
              <a:t>Step 3</a:t>
            </a:r>
            <a:r>
              <a:rPr lang="en-US" sz="2600" dirty="0" smtClean="0">
                <a:solidFill>
                  <a:schemeClr val="tx1">
                    <a:lumMod val="85000"/>
                    <a:lumOff val="15000"/>
                  </a:schemeClr>
                </a:solidFill>
              </a:rPr>
              <a:t>:  Use </a:t>
            </a:r>
            <a:r>
              <a:rPr lang="en-US" sz="2600" dirty="0">
                <a:solidFill>
                  <a:schemeClr val="tx1">
                    <a:lumMod val="85000"/>
                    <a:lumOff val="15000"/>
                  </a:schemeClr>
                </a:solidFill>
              </a:rPr>
              <a:t>the Planning Guide to </a:t>
            </a:r>
            <a:r>
              <a:rPr lang="en-US" sz="2600" dirty="0" smtClean="0">
                <a:solidFill>
                  <a:schemeClr val="tx1">
                    <a:lumMod val="85000"/>
                    <a:lumOff val="15000"/>
                  </a:schemeClr>
                </a:solidFill>
              </a:rPr>
              <a:t>start </a:t>
            </a:r>
            <a:r>
              <a:rPr lang="en-US" sz="2600" dirty="0">
                <a:solidFill>
                  <a:schemeClr val="tx1">
                    <a:lumMod val="85000"/>
                    <a:lumOff val="15000"/>
                  </a:schemeClr>
                </a:solidFill>
              </a:rPr>
              <a:t>conversations </a:t>
            </a:r>
          </a:p>
          <a:p>
            <a:pPr marL="684213" lvl="1">
              <a:lnSpc>
                <a:spcPct val="110000"/>
              </a:lnSpc>
              <a:spcAft>
                <a:spcPts val="1200"/>
              </a:spcAft>
              <a:buSzPct val="60000"/>
              <a:buFont typeface="Garamond" pitchFamily="18" charset="0"/>
              <a:buChar char="►"/>
            </a:pPr>
            <a:r>
              <a:rPr lang="en-US" sz="2600" dirty="0">
                <a:solidFill>
                  <a:schemeClr val="tx1">
                    <a:lumMod val="85000"/>
                    <a:lumOff val="15000"/>
                  </a:schemeClr>
                </a:solidFill>
              </a:rPr>
              <a:t>Step </a:t>
            </a:r>
            <a:r>
              <a:rPr lang="en-US" sz="2600" dirty="0" smtClean="0">
                <a:solidFill>
                  <a:schemeClr val="tx1">
                    <a:lumMod val="85000"/>
                    <a:lumOff val="15000"/>
                  </a:schemeClr>
                </a:solidFill>
              </a:rPr>
              <a:t>4 </a:t>
            </a:r>
            <a:r>
              <a:rPr lang="en-US" sz="2600" dirty="0">
                <a:solidFill>
                  <a:schemeClr val="tx1">
                    <a:lumMod val="85000"/>
                    <a:lumOff val="15000"/>
                  </a:schemeClr>
                </a:solidFill>
              </a:rPr>
              <a:t>(if needed): </a:t>
            </a:r>
            <a:r>
              <a:rPr lang="en-US" sz="2600" dirty="0" smtClean="0">
                <a:solidFill>
                  <a:schemeClr val="tx1">
                    <a:lumMod val="85000"/>
                    <a:lumOff val="15000"/>
                  </a:schemeClr>
                </a:solidFill>
              </a:rPr>
              <a:t> Request </a:t>
            </a:r>
            <a:r>
              <a:rPr lang="en-US" sz="2600" dirty="0">
                <a:solidFill>
                  <a:schemeClr val="tx1">
                    <a:lumMod val="85000"/>
                    <a:lumOff val="15000"/>
                  </a:schemeClr>
                </a:solidFill>
              </a:rPr>
              <a:t>Technical Assistance</a:t>
            </a:r>
          </a:p>
          <a:p>
            <a:pPr lvl="1" algn="just">
              <a:spcAft>
                <a:spcPts val="1200"/>
              </a:spcAft>
            </a:pPr>
            <a:endParaRPr lang="en-US" sz="2000" dirty="0" smtClean="0">
              <a:solidFill>
                <a:srgbClr val="FF0000"/>
              </a:solidFill>
            </a:endParaRPr>
          </a:p>
        </p:txBody>
      </p:sp>
    </p:spTree>
    <p:extLst>
      <p:ext uri="{BB962C8B-B14F-4D97-AF65-F5344CB8AC3E}">
        <p14:creationId xmlns:p14="http://schemas.microsoft.com/office/powerpoint/2010/main" val="2743725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6</a:t>
            </a:fld>
            <a:endParaRPr lang="en-US" dirty="0"/>
          </a:p>
        </p:txBody>
      </p:sp>
      <p:pic>
        <p:nvPicPr>
          <p:cNvPr id="4" name="Content Placeholder 3" descr="ELtoolgraphic.jpg"/>
          <p:cNvPicPr>
            <a:picLocks noGrp="1"/>
          </p:cNvPicPr>
          <p:nvPr>
            <p:ph idx="1"/>
          </p:nvPr>
        </p:nvPicPr>
        <p:blipFill>
          <a:blip r:embed="rId3" cstate="print">
            <a:clrChange>
              <a:clrFrom>
                <a:srgbClr val="FFFFFE"/>
              </a:clrFrom>
              <a:clrTo>
                <a:srgbClr val="FFFFFE">
                  <a:alpha val="0"/>
                </a:srgbClr>
              </a:clrTo>
            </a:clrChange>
          </a:blip>
          <a:stretch>
            <a:fillRect/>
          </a:stretch>
        </p:blipFill>
        <p:spPr>
          <a:xfrm>
            <a:off x="4038600" y="1371600"/>
            <a:ext cx="4572000" cy="4953000"/>
          </a:xfrm>
          <a:prstGeom prst="rect">
            <a:avLst/>
          </a:prstGeom>
        </p:spPr>
      </p:pic>
      <p:sp>
        <p:nvSpPr>
          <p:cNvPr id="5"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smtClean="0">
                <a:solidFill>
                  <a:srgbClr val="45496B"/>
                </a:solidFill>
                <a:latin typeface="Garamond" pitchFamily="18" charset="0"/>
              </a:rPr>
              <a:t>The Tools</a:t>
            </a:r>
            <a:endParaRPr lang="en-US" sz="2200" b="1" dirty="0">
              <a:solidFill>
                <a:srgbClr val="45496B"/>
              </a:solidFill>
              <a:latin typeface="Garamond" pitchFamily="18" charset="0"/>
            </a:endParaRPr>
          </a:p>
        </p:txBody>
      </p:sp>
      <p:sp>
        <p:nvSpPr>
          <p:cNvPr id="8" name="TextBox 7"/>
          <p:cNvSpPr txBox="1"/>
          <p:nvPr/>
        </p:nvSpPr>
        <p:spPr>
          <a:xfrm>
            <a:off x="609600" y="1447800"/>
            <a:ext cx="3581400" cy="5170646"/>
          </a:xfrm>
          <a:prstGeom prst="rect">
            <a:avLst/>
          </a:prstGeom>
          <a:noFill/>
        </p:spPr>
        <p:txBody>
          <a:bodyPr wrap="square" rtlCol="0">
            <a:spAutoFit/>
          </a:bodyPr>
          <a:lstStyle/>
          <a:p>
            <a:r>
              <a:rPr lang="en-US" sz="2200" i="1" dirty="0" smtClean="0">
                <a:solidFill>
                  <a:schemeClr val="tx1">
                    <a:lumMod val="85000"/>
                    <a:lumOff val="15000"/>
                  </a:schemeClr>
                </a:solidFill>
              </a:rPr>
              <a:t>Both documents have 8 sections focused on the components of planning</a:t>
            </a:r>
          </a:p>
          <a:p>
            <a:endParaRPr lang="en-US" sz="2400" dirty="0" smtClean="0">
              <a:solidFill>
                <a:schemeClr val="tx1">
                  <a:lumMod val="85000"/>
                  <a:lumOff val="15000"/>
                </a:schemeClr>
              </a:solidFill>
            </a:endParaRPr>
          </a:p>
          <a:p>
            <a:pPr>
              <a:tabLst>
                <a:tab pos="3028950" algn="l"/>
              </a:tabLst>
            </a:pPr>
            <a:r>
              <a:rPr lang="en-US" sz="2200" b="1" dirty="0" smtClean="0">
                <a:solidFill>
                  <a:schemeClr val="tx1">
                    <a:lumMod val="85000"/>
                    <a:lumOff val="15000"/>
                  </a:schemeClr>
                </a:solidFill>
              </a:rPr>
              <a:t>EC Self-Assessment Tool</a:t>
            </a:r>
          </a:p>
          <a:p>
            <a:pPr marL="285750" indent="-285750">
              <a:buFont typeface="Arial" pitchFamily="34" charset="0"/>
              <a:buChar char="•"/>
              <a:tabLst>
                <a:tab pos="3028950" algn="l"/>
              </a:tabLst>
            </a:pPr>
            <a:r>
              <a:rPr lang="en-US" sz="2200" dirty="0" smtClean="0">
                <a:solidFill>
                  <a:schemeClr val="tx1">
                    <a:lumMod val="85000"/>
                    <a:lumOff val="15000"/>
                  </a:schemeClr>
                </a:solidFill>
              </a:rPr>
              <a:t>Each section includes questions for a state         to address</a:t>
            </a:r>
          </a:p>
          <a:p>
            <a:pPr marL="285750" indent="-285750">
              <a:tabLst>
                <a:tab pos="3028950" algn="l"/>
              </a:tabLst>
            </a:pPr>
            <a:endParaRPr lang="en-US" dirty="0" smtClean="0">
              <a:solidFill>
                <a:schemeClr val="tx1">
                  <a:lumMod val="85000"/>
                  <a:lumOff val="15000"/>
                </a:schemeClr>
              </a:solidFill>
            </a:endParaRPr>
          </a:p>
          <a:p>
            <a:pPr>
              <a:tabLst>
                <a:tab pos="3028950" algn="l"/>
              </a:tabLst>
            </a:pPr>
            <a:r>
              <a:rPr lang="en-US" sz="2200" b="1" dirty="0" smtClean="0">
                <a:solidFill>
                  <a:schemeClr val="tx1">
                    <a:lumMod val="85000"/>
                    <a:lumOff val="15000"/>
                  </a:schemeClr>
                </a:solidFill>
              </a:rPr>
              <a:t>EC Planning Guide</a:t>
            </a:r>
          </a:p>
          <a:p>
            <a:pPr marL="285750" indent="-285750">
              <a:buFont typeface="Arial" pitchFamily="34" charset="0"/>
              <a:buChar char="•"/>
              <a:tabLst>
                <a:tab pos="3028950" algn="l"/>
              </a:tabLst>
            </a:pPr>
            <a:r>
              <a:rPr lang="en-US" sz="2200" dirty="0" smtClean="0">
                <a:solidFill>
                  <a:schemeClr val="tx1">
                    <a:lumMod val="85000"/>
                    <a:lumOff val="15000"/>
                  </a:schemeClr>
                </a:solidFill>
              </a:rPr>
              <a:t>Each section includes detailed  guiding language to help stakeholders start planning </a:t>
            </a:r>
          </a:p>
          <a:p>
            <a:endParaRPr lang="en-US" sz="2400" dirty="0">
              <a:solidFill>
                <a:schemeClr val="tx1">
                  <a:lumMod val="85000"/>
                  <a:lumOff val="15000"/>
                </a:schemeClr>
              </a:solidFill>
            </a:endParaRPr>
          </a:p>
        </p:txBody>
      </p:sp>
      <p:cxnSp>
        <p:nvCxnSpPr>
          <p:cNvPr id="9" name="Straight Arrow Connector 8"/>
          <p:cNvCxnSpPr/>
          <p:nvPr/>
        </p:nvCxnSpPr>
        <p:spPr>
          <a:xfrm>
            <a:off x="3429000" y="2362200"/>
            <a:ext cx="731520" cy="0"/>
          </a:xfrm>
          <a:prstGeom prst="straightConnector1">
            <a:avLst/>
          </a:prstGeom>
          <a:ln w="19050">
            <a:solidFill>
              <a:schemeClr val="tx1">
                <a:lumMod val="50000"/>
                <a:lumOff val="5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81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77200" cy="4876800"/>
          </a:xfrm>
        </p:spPr>
        <p:txBody>
          <a:bodyPr>
            <a:normAutofit fontScale="85000" lnSpcReduction="20000"/>
          </a:bodyPr>
          <a:lstStyle/>
          <a:p>
            <a:r>
              <a:rPr lang="en-US" dirty="0">
                <a:solidFill>
                  <a:schemeClr val="tx1">
                    <a:lumMod val="85000"/>
                    <a:lumOff val="15000"/>
                  </a:schemeClr>
                </a:solidFill>
              </a:rPr>
              <a:t>Step 1:  Complete Early Childhood Self-Assessment Tool</a:t>
            </a:r>
          </a:p>
          <a:p>
            <a:endParaRPr lang="en-US" sz="1500" b="0" dirty="0" smtClean="0">
              <a:solidFill>
                <a:schemeClr val="tx1">
                  <a:lumMod val="85000"/>
                  <a:lumOff val="15000"/>
                </a:schemeClr>
              </a:solidFill>
            </a:endParaRPr>
          </a:p>
          <a:p>
            <a:pPr marL="0" indent="1588"/>
            <a:r>
              <a:rPr lang="en-US" sz="3000" b="0" dirty="0" smtClean="0">
                <a:solidFill>
                  <a:schemeClr val="tx1">
                    <a:lumMod val="85000"/>
                    <a:lumOff val="15000"/>
                  </a:schemeClr>
                </a:solidFill>
              </a:rPr>
              <a:t>How </a:t>
            </a:r>
            <a:r>
              <a:rPr lang="en-US" sz="3000" b="0" dirty="0">
                <a:solidFill>
                  <a:schemeClr val="tx1">
                    <a:lumMod val="85000"/>
                    <a:lumOff val="15000"/>
                  </a:schemeClr>
                </a:solidFill>
              </a:rPr>
              <a:t>did </a:t>
            </a:r>
            <a:r>
              <a:rPr lang="en-US" sz="3000" b="0" dirty="0" smtClean="0">
                <a:solidFill>
                  <a:schemeClr val="tx1">
                    <a:lumMod val="85000"/>
                    <a:lumOff val="15000"/>
                  </a:schemeClr>
                </a:solidFill>
              </a:rPr>
              <a:t>these </a:t>
            </a:r>
            <a:r>
              <a:rPr lang="en-US" sz="3000" b="0" dirty="0">
                <a:solidFill>
                  <a:schemeClr val="tx1">
                    <a:lumMod val="85000"/>
                    <a:lumOff val="15000"/>
                  </a:schemeClr>
                </a:solidFill>
              </a:rPr>
              <a:t>tools help </a:t>
            </a:r>
            <a:r>
              <a:rPr lang="en-US" sz="3000" b="0" dirty="0" smtClean="0">
                <a:solidFill>
                  <a:schemeClr val="tx1">
                    <a:lumMod val="85000"/>
                    <a:lumOff val="15000"/>
                  </a:schemeClr>
                </a:solidFill>
              </a:rPr>
              <a:t>Wisconsin in initial project </a:t>
            </a:r>
            <a:r>
              <a:rPr lang="en-US" sz="3000" b="0" dirty="0">
                <a:solidFill>
                  <a:schemeClr val="tx1">
                    <a:lumMod val="85000"/>
                    <a:lumOff val="15000"/>
                  </a:schemeClr>
                </a:solidFill>
              </a:rPr>
              <a:t>planning and management</a:t>
            </a:r>
            <a:r>
              <a:rPr lang="en-US" sz="3000" b="0" dirty="0" smtClean="0">
                <a:solidFill>
                  <a:schemeClr val="tx1">
                    <a:lumMod val="85000"/>
                    <a:lumOff val="15000"/>
                  </a:schemeClr>
                </a:solidFill>
              </a:rPr>
              <a:t>?</a:t>
            </a:r>
          </a:p>
          <a:p>
            <a:pPr marL="0" indent="1588"/>
            <a:endParaRPr lang="en-US" sz="1400" b="0" dirty="0" smtClean="0">
              <a:solidFill>
                <a:schemeClr val="tx1">
                  <a:lumMod val="85000"/>
                  <a:lumOff val="15000"/>
                </a:schemeClr>
              </a:solidFill>
            </a:endParaRPr>
          </a:p>
          <a:p>
            <a:pPr marL="574675" indent="-349250">
              <a:spcAft>
                <a:spcPts val="1200"/>
              </a:spcAft>
              <a:buFont typeface="Arial" pitchFamily="34" charset="0"/>
              <a:buChar char="•"/>
            </a:pPr>
            <a:r>
              <a:rPr lang="en-US" sz="3000" b="0" dirty="0">
                <a:solidFill>
                  <a:schemeClr val="tx1">
                    <a:lumMod val="85000"/>
                    <a:lumOff val="15000"/>
                  </a:schemeClr>
                </a:solidFill>
              </a:rPr>
              <a:t>Completion identified gaps in </a:t>
            </a:r>
            <a:r>
              <a:rPr lang="en-US" sz="3000" b="0" dirty="0" smtClean="0">
                <a:solidFill>
                  <a:schemeClr val="tx1">
                    <a:lumMod val="85000"/>
                    <a:lumOff val="15000"/>
                  </a:schemeClr>
                </a:solidFill>
              </a:rPr>
              <a:t>WI’s </a:t>
            </a:r>
            <a:r>
              <a:rPr lang="en-US" sz="3000" b="0" dirty="0">
                <a:solidFill>
                  <a:schemeClr val="tx1">
                    <a:lumMod val="85000"/>
                    <a:lumOff val="15000"/>
                  </a:schemeClr>
                </a:solidFill>
              </a:rPr>
              <a:t>planning process, such as </a:t>
            </a:r>
            <a:r>
              <a:rPr lang="en-US" sz="3000" b="0" dirty="0" smtClean="0">
                <a:solidFill>
                  <a:schemeClr val="tx1">
                    <a:lumMod val="85000"/>
                    <a:lumOff val="15000"/>
                  </a:schemeClr>
                </a:solidFill>
              </a:rPr>
              <a:t>the need </a:t>
            </a:r>
            <a:r>
              <a:rPr lang="en-US" sz="3000" b="0" dirty="0">
                <a:solidFill>
                  <a:schemeClr val="tx1">
                    <a:lumMod val="85000"/>
                    <a:lumOff val="15000"/>
                  </a:schemeClr>
                </a:solidFill>
              </a:rPr>
              <a:t>for a communication plan.</a:t>
            </a:r>
          </a:p>
          <a:p>
            <a:pPr marL="574675" indent="-349250">
              <a:spcAft>
                <a:spcPts val="1200"/>
              </a:spcAft>
              <a:buFont typeface="Arial" pitchFamily="34" charset="0"/>
              <a:buChar char="•"/>
            </a:pPr>
            <a:r>
              <a:rPr lang="en-US" sz="3000" b="0" dirty="0">
                <a:solidFill>
                  <a:schemeClr val="tx1">
                    <a:lumMod val="85000"/>
                    <a:lumOff val="15000"/>
                  </a:schemeClr>
                </a:solidFill>
              </a:rPr>
              <a:t>Structure provided paradigm for discussion at </a:t>
            </a:r>
            <a:r>
              <a:rPr lang="en-US" sz="3000" b="0" dirty="0" smtClean="0">
                <a:solidFill>
                  <a:schemeClr val="tx1">
                    <a:lumMod val="85000"/>
                    <a:lumOff val="15000"/>
                  </a:schemeClr>
                </a:solidFill>
              </a:rPr>
              <a:t>WI’s </a:t>
            </a:r>
            <a:r>
              <a:rPr lang="en-US" sz="3000" b="0" dirty="0">
                <a:solidFill>
                  <a:schemeClr val="tx1">
                    <a:lumMod val="85000"/>
                    <a:lumOff val="15000"/>
                  </a:schemeClr>
                </a:solidFill>
              </a:rPr>
              <a:t>pending Data Roundtable.</a:t>
            </a:r>
          </a:p>
          <a:p>
            <a:pPr marL="574675" indent="-349250">
              <a:spcAft>
                <a:spcPts val="1200"/>
              </a:spcAft>
              <a:buFont typeface="Arial" pitchFamily="34" charset="0"/>
              <a:buChar char="•"/>
            </a:pPr>
            <a:r>
              <a:rPr lang="en-US" sz="3000" b="0" dirty="0">
                <a:solidFill>
                  <a:schemeClr val="tx1">
                    <a:lumMod val="85000"/>
                    <a:lumOff val="15000"/>
                  </a:schemeClr>
                </a:solidFill>
              </a:rPr>
              <a:t>Created a “road map” for the journey.</a:t>
            </a:r>
          </a:p>
          <a:p>
            <a:pPr marL="574675" indent="-349250">
              <a:spcAft>
                <a:spcPts val="1200"/>
              </a:spcAft>
              <a:buFont typeface="Arial" pitchFamily="34" charset="0"/>
              <a:buChar char="•"/>
            </a:pPr>
            <a:r>
              <a:rPr lang="en-US" sz="3000" b="0" dirty="0">
                <a:solidFill>
                  <a:schemeClr val="tx1">
                    <a:lumMod val="85000"/>
                    <a:lumOff val="15000"/>
                  </a:schemeClr>
                </a:solidFill>
              </a:rPr>
              <a:t>Website development of important documents for </a:t>
            </a:r>
            <a:r>
              <a:rPr lang="en-US" sz="3000" b="0" dirty="0" smtClean="0">
                <a:solidFill>
                  <a:schemeClr val="tx1">
                    <a:lumMod val="85000"/>
                    <a:lumOff val="15000"/>
                  </a:schemeClr>
                </a:solidFill>
              </a:rPr>
              <a:t> public </a:t>
            </a:r>
            <a:r>
              <a:rPr lang="en-US" sz="3000" b="0" dirty="0">
                <a:solidFill>
                  <a:schemeClr val="tx1">
                    <a:lumMod val="85000"/>
                    <a:lumOff val="15000"/>
                  </a:schemeClr>
                </a:solidFill>
              </a:rPr>
              <a:t>consumption also evolved.</a:t>
            </a:r>
          </a:p>
          <a:p>
            <a:pPr algn="just">
              <a:spcAft>
                <a:spcPts val="1200"/>
              </a:spcAft>
            </a:pPr>
            <a:endParaRPr lang="en-US" sz="2400" dirty="0">
              <a:solidFill>
                <a:srgbClr val="FF0000"/>
              </a:solidFill>
            </a:endParaRPr>
          </a:p>
          <a:p>
            <a:pPr>
              <a:buFont typeface="Arial" pitchFamily="34" charset="0"/>
              <a:buChar char="•"/>
            </a:pPr>
            <a:endParaRPr lang="en-US" dirty="0">
              <a:solidFill>
                <a:srgbClr val="37864A"/>
              </a:solidFill>
            </a:endParaRPr>
          </a:p>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7</a:t>
            </a:fld>
            <a:endParaRPr lang="en-US" dirty="0"/>
          </a:p>
        </p:txBody>
      </p:sp>
      <p:sp>
        <p:nvSpPr>
          <p:cNvPr id="5"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smtClean="0">
                <a:solidFill>
                  <a:srgbClr val="45496B"/>
                </a:solidFill>
                <a:latin typeface="Garamond" pitchFamily="18" charset="0"/>
              </a:rPr>
              <a:t>Wisconsin’s Example</a:t>
            </a:r>
            <a:endParaRPr lang="en-US" sz="2200" b="1" dirty="0">
              <a:solidFill>
                <a:srgbClr val="45496B"/>
              </a:solidFill>
              <a:latin typeface="Garamond" pitchFamily="18" charset="0"/>
            </a:endParaRPr>
          </a:p>
        </p:txBody>
      </p:sp>
    </p:spTree>
    <p:extLst>
      <p:ext uri="{BB962C8B-B14F-4D97-AF65-F5344CB8AC3E}">
        <p14:creationId xmlns:p14="http://schemas.microsoft.com/office/powerpoint/2010/main" val="229892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700" dirty="0">
                <a:solidFill>
                  <a:schemeClr val="tx1">
                    <a:lumMod val="85000"/>
                    <a:lumOff val="15000"/>
                  </a:schemeClr>
                </a:solidFill>
              </a:rPr>
              <a:t>Step 2:  Based on results of the Self-Assessment </a:t>
            </a:r>
            <a:r>
              <a:rPr lang="en-US" sz="2700" dirty="0" smtClean="0">
                <a:solidFill>
                  <a:schemeClr val="tx1">
                    <a:lumMod val="85000"/>
                    <a:lumOff val="15000"/>
                  </a:schemeClr>
                </a:solidFill>
              </a:rPr>
              <a:t>Tool</a:t>
            </a:r>
            <a:r>
              <a:rPr lang="en-US" sz="2700" dirty="0">
                <a:solidFill>
                  <a:schemeClr val="tx1">
                    <a:lumMod val="85000"/>
                    <a:lumOff val="15000"/>
                  </a:schemeClr>
                </a:solidFill>
              </a:rPr>
              <a:t>, identify your state needs. </a:t>
            </a:r>
            <a:endParaRPr lang="en-US" sz="2700" dirty="0" smtClean="0">
              <a:solidFill>
                <a:schemeClr val="tx1">
                  <a:lumMod val="85000"/>
                  <a:lumOff val="15000"/>
                </a:schemeClr>
              </a:solidFill>
            </a:endParaRPr>
          </a:p>
          <a:p>
            <a:endParaRPr lang="en-US" sz="1300" dirty="0">
              <a:solidFill>
                <a:schemeClr val="tx1">
                  <a:lumMod val="85000"/>
                  <a:lumOff val="15000"/>
                </a:schemeClr>
              </a:solidFill>
            </a:endParaRPr>
          </a:p>
          <a:p>
            <a:r>
              <a:rPr lang="en-US" sz="2600" b="0" dirty="0" smtClean="0">
                <a:solidFill>
                  <a:schemeClr val="tx1">
                    <a:lumMod val="85000"/>
                    <a:lumOff val="15000"/>
                  </a:schemeClr>
                </a:solidFill>
              </a:rPr>
              <a:t>How </a:t>
            </a:r>
            <a:r>
              <a:rPr lang="en-US" sz="2600" b="0" dirty="0">
                <a:solidFill>
                  <a:schemeClr val="tx1">
                    <a:lumMod val="85000"/>
                    <a:lumOff val="15000"/>
                  </a:schemeClr>
                </a:solidFill>
              </a:rPr>
              <a:t>did </a:t>
            </a:r>
            <a:r>
              <a:rPr lang="en-US" sz="2600" b="0" dirty="0" smtClean="0">
                <a:solidFill>
                  <a:schemeClr val="tx1">
                    <a:lumMod val="85000"/>
                    <a:lumOff val="15000"/>
                  </a:schemeClr>
                </a:solidFill>
              </a:rPr>
              <a:t>these </a:t>
            </a:r>
            <a:r>
              <a:rPr lang="en-US" sz="2600" b="0" dirty="0">
                <a:solidFill>
                  <a:schemeClr val="tx1">
                    <a:lumMod val="85000"/>
                    <a:lumOff val="15000"/>
                  </a:schemeClr>
                </a:solidFill>
              </a:rPr>
              <a:t>tools help </a:t>
            </a:r>
            <a:r>
              <a:rPr lang="en-US" sz="2600" b="0" dirty="0" smtClean="0">
                <a:solidFill>
                  <a:schemeClr val="tx1">
                    <a:lumMod val="85000"/>
                    <a:lumOff val="15000"/>
                  </a:schemeClr>
                </a:solidFill>
              </a:rPr>
              <a:t>Oregon identify its needs?</a:t>
            </a:r>
          </a:p>
          <a:p>
            <a:pPr>
              <a:spcBef>
                <a:spcPts val="0"/>
              </a:spcBef>
            </a:pPr>
            <a:endParaRPr lang="en-US" sz="1200" b="0" dirty="0" smtClean="0">
              <a:solidFill>
                <a:schemeClr val="tx1">
                  <a:lumMod val="85000"/>
                  <a:lumOff val="15000"/>
                </a:schemeClr>
              </a:solidFill>
            </a:endParaRPr>
          </a:p>
          <a:p>
            <a:pPr marL="574675" indent="-336550">
              <a:spcAft>
                <a:spcPts val="1200"/>
              </a:spcAft>
              <a:buFont typeface="Arial" pitchFamily="34" charset="0"/>
              <a:buChar char="•"/>
            </a:pPr>
            <a:r>
              <a:rPr lang="en-US" sz="2600" b="0" dirty="0" smtClean="0">
                <a:solidFill>
                  <a:schemeClr val="tx1">
                    <a:lumMod val="85000"/>
                    <a:lumOff val="15000"/>
                  </a:schemeClr>
                </a:solidFill>
              </a:rPr>
              <a:t>Coordination of communication: A multitude of committees and workgroups</a:t>
            </a:r>
          </a:p>
          <a:p>
            <a:pPr marL="574675" indent="-336550">
              <a:spcAft>
                <a:spcPts val="1200"/>
              </a:spcAft>
              <a:buFont typeface="Arial" pitchFamily="34" charset="0"/>
              <a:buChar char="•"/>
            </a:pPr>
            <a:r>
              <a:rPr lang="en-US" sz="2600" b="0" dirty="0" smtClean="0">
                <a:solidFill>
                  <a:schemeClr val="tx1">
                    <a:lumMod val="85000"/>
                    <a:lumOff val="15000"/>
                  </a:schemeClr>
                </a:solidFill>
              </a:rPr>
              <a:t>Body of evidence</a:t>
            </a:r>
          </a:p>
          <a:p>
            <a:pPr marL="574675" indent="-336550">
              <a:spcAft>
                <a:spcPts val="1200"/>
              </a:spcAft>
              <a:buFont typeface="Arial" pitchFamily="34" charset="0"/>
              <a:buChar char="•"/>
            </a:pPr>
            <a:r>
              <a:rPr lang="en-US" sz="2600" b="0" dirty="0" smtClean="0">
                <a:solidFill>
                  <a:schemeClr val="tx1">
                    <a:lumMod val="85000"/>
                    <a:lumOff val="15000"/>
                  </a:schemeClr>
                </a:solidFill>
              </a:rPr>
              <a:t>From humility to utility</a:t>
            </a:r>
            <a:endParaRPr lang="en-US" sz="2600" b="0" dirty="0">
              <a:solidFill>
                <a:schemeClr val="tx1">
                  <a:lumMod val="85000"/>
                  <a:lumOff val="15000"/>
                </a:schemeClr>
              </a:solidFill>
            </a:endParaRPr>
          </a:p>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8</a:t>
            </a:fld>
            <a:endParaRPr lang="en-US" dirty="0"/>
          </a:p>
        </p:txBody>
      </p:sp>
      <p:sp>
        <p:nvSpPr>
          <p:cNvPr id="5"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smtClean="0">
                <a:solidFill>
                  <a:srgbClr val="45496B"/>
                </a:solidFill>
                <a:latin typeface="Garamond" pitchFamily="18" charset="0"/>
              </a:rPr>
              <a:t>Oregon’s Example</a:t>
            </a:r>
            <a:endParaRPr lang="en-US" sz="2200" b="1" dirty="0">
              <a:solidFill>
                <a:srgbClr val="45496B"/>
              </a:solidFill>
              <a:latin typeface="Garamond" pitchFamily="18" charset="0"/>
            </a:endParaRPr>
          </a:p>
        </p:txBody>
      </p:sp>
    </p:spTree>
    <p:extLst>
      <p:ext uri="{BB962C8B-B14F-4D97-AF65-F5344CB8AC3E}">
        <p14:creationId xmlns:p14="http://schemas.microsoft.com/office/powerpoint/2010/main" val="101691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marL="0" indent="0">
              <a:spcAft>
                <a:spcPts val="1200"/>
              </a:spcAft>
            </a:pPr>
            <a:r>
              <a:rPr lang="en-US" sz="10800" dirty="0">
                <a:solidFill>
                  <a:schemeClr val="tx1">
                    <a:lumMod val="85000"/>
                    <a:lumOff val="15000"/>
                  </a:schemeClr>
                </a:solidFill>
              </a:rPr>
              <a:t>Step 3: </a:t>
            </a:r>
            <a:r>
              <a:rPr lang="en-US" sz="10800" dirty="0" smtClean="0">
                <a:solidFill>
                  <a:schemeClr val="tx1">
                    <a:lumMod val="85000"/>
                    <a:lumOff val="15000"/>
                  </a:schemeClr>
                </a:solidFill>
              </a:rPr>
              <a:t>Use </a:t>
            </a:r>
            <a:r>
              <a:rPr lang="en-US" sz="10800" dirty="0">
                <a:solidFill>
                  <a:schemeClr val="tx1">
                    <a:lumMod val="85000"/>
                    <a:lumOff val="15000"/>
                  </a:schemeClr>
                </a:solidFill>
              </a:rPr>
              <a:t>the Planning Guide to start </a:t>
            </a:r>
            <a:r>
              <a:rPr lang="en-US" sz="10800" dirty="0" smtClean="0">
                <a:solidFill>
                  <a:schemeClr val="tx1">
                    <a:lumMod val="85000"/>
                    <a:lumOff val="15000"/>
                  </a:schemeClr>
                </a:solidFill>
              </a:rPr>
              <a:t>conversations </a:t>
            </a:r>
            <a:endParaRPr lang="en-US" sz="10800" dirty="0">
              <a:solidFill>
                <a:schemeClr val="tx1">
                  <a:lumMod val="85000"/>
                  <a:lumOff val="15000"/>
                </a:schemeClr>
              </a:solidFill>
            </a:endParaRPr>
          </a:p>
          <a:p>
            <a:r>
              <a:rPr lang="en-US" sz="10400" b="0" dirty="0" smtClean="0">
                <a:solidFill>
                  <a:schemeClr val="tx1">
                    <a:lumMod val="85000"/>
                    <a:lumOff val="15000"/>
                  </a:schemeClr>
                </a:solidFill>
              </a:rPr>
              <a:t>How did these tools help Delaware start conversations?</a:t>
            </a:r>
          </a:p>
          <a:p>
            <a:endParaRPr lang="en-US" sz="4000" b="0" dirty="0" smtClean="0">
              <a:solidFill>
                <a:schemeClr val="tx1">
                  <a:lumMod val="85000"/>
                  <a:lumOff val="15000"/>
                </a:schemeClr>
              </a:solidFill>
            </a:endParaRPr>
          </a:p>
          <a:p>
            <a:pPr marL="569913" indent="-338138">
              <a:spcAft>
                <a:spcPts val="600"/>
              </a:spcAft>
              <a:buClr>
                <a:schemeClr val="tx1">
                  <a:lumMod val="85000"/>
                  <a:lumOff val="15000"/>
                </a:schemeClr>
              </a:buClr>
              <a:buFont typeface="Arial" pitchFamily="34" charset="0"/>
              <a:buChar char="•"/>
            </a:pPr>
            <a:r>
              <a:rPr lang="en-US" sz="8800" b="0" dirty="0">
                <a:solidFill>
                  <a:schemeClr val="tx1">
                    <a:lumMod val="85000"/>
                    <a:lumOff val="15000"/>
                  </a:schemeClr>
                </a:solidFill>
              </a:rPr>
              <a:t>Starts conversations with </a:t>
            </a:r>
            <a:r>
              <a:rPr lang="en-US" sz="8800" b="0" dirty="0" smtClean="0">
                <a:solidFill>
                  <a:schemeClr val="tx1">
                    <a:lumMod val="85000"/>
                    <a:lumOff val="15000"/>
                  </a:schemeClr>
                </a:solidFill>
              </a:rPr>
              <a:t>P-20W </a:t>
            </a:r>
            <a:r>
              <a:rPr lang="en-US" sz="8800" b="0" dirty="0">
                <a:solidFill>
                  <a:schemeClr val="tx1">
                    <a:lumMod val="85000"/>
                    <a:lumOff val="15000"/>
                  </a:schemeClr>
                </a:solidFill>
              </a:rPr>
              <a:t>Council</a:t>
            </a:r>
          </a:p>
          <a:p>
            <a:pPr marL="1028700" lvl="2" indent="-338138" defTabSz="1081088">
              <a:spcAft>
                <a:spcPts val="600"/>
              </a:spcAft>
              <a:buClr>
                <a:schemeClr val="tx1">
                  <a:lumMod val="85000"/>
                  <a:lumOff val="15000"/>
                </a:schemeClr>
              </a:buClr>
            </a:pPr>
            <a:r>
              <a:rPr lang="en-US" sz="8400" dirty="0" smtClean="0">
                <a:solidFill>
                  <a:schemeClr val="tx1">
                    <a:lumMod val="85000"/>
                    <a:lumOff val="15000"/>
                  </a:schemeClr>
                </a:solidFill>
              </a:rPr>
              <a:t>Early Childhood Essential Questions</a:t>
            </a:r>
          </a:p>
          <a:p>
            <a:pPr marL="1028700" lvl="2" indent="-338138" defTabSz="1081088">
              <a:spcAft>
                <a:spcPts val="600"/>
              </a:spcAft>
              <a:buClr>
                <a:schemeClr val="tx1">
                  <a:lumMod val="85000"/>
                  <a:lumOff val="15000"/>
                </a:schemeClr>
              </a:buClr>
            </a:pPr>
            <a:r>
              <a:rPr lang="en-US" sz="8400" dirty="0" smtClean="0">
                <a:solidFill>
                  <a:schemeClr val="tx1">
                    <a:lumMod val="85000"/>
                    <a:lumOff val="15000"/>
                  </a:schemeClr>
                </a:solidFill>
              </a:rPr>
              <a:t>Research or Evaluation Questions</a:t>
            </a:r>
          </a:p>
          <a:p>
            <a:pPr marL="1028700" lvl="2" indent="-338138" defTabSz="1081088">
              <a:spcAft>
                <a:spcPts val="600"/>
              </a:spcAft>
              <a:buClr>
                <a:schemeClr val="tx1">
                  <a:lumMod val="85000"/>
                  <a:lumOff val="15000"/>
                </a:schemeClr>
              </a:buClr>
            </a:pPr>
            <a:r>
              <a:rPr lang="en-US" sz="8400" dirty="0" smtClean="0">
                <a:solidFill>
                  <a:schemeClr val="tx1">
                    <a:lumMod val="85000"/>
                    <a:lumOff val="15000"/>
                  </a:schemeClr>
                </a:solidFill>
              </a:rPr>
              <a:t>Importance of working collaboratively across Departments</a:t>
            </a:r>
          </a:p>
          <a:p>
            <a:pPr marL="1028700" lvl="2" indent="-338138" defTabSz="1081088">
              <a:spcBef>
                <a:spcPts val="0"/>
              </a:spcBef>
              <a:buClr>
                <a:schemeClr val="tx1">
                  <a:lumMod val="85000"/>
                  <a:lumOff val="15000"/>
                </a:schemeClr>
              </a:buClr>
              <a:buNone/>
            </a:pPr>
            <a:endParaRPr lang="en-US" sz="4000" dirty="0" smtClean="0">
              <a:solidFill>
                <a:schemeClr val="tx1">
                  <a:lumMod val="85000"/>
                  <a:lumOff val="15000"/>
                </a:schemeClr>
              </a:solidFill>
            </a:endParaRPr>
          </a:p>
          <a:p>
            <a:pPr marL="568325" indent="-330200">
              <a:spcAft>
                <a:spcPts val="600"/>
              </a:spcAft>
              <a:buFont typeface="Arial" pitchFamily="34" charset="0"/>
              <a:buChar char="•"/>
            </a:pPr>
            <a:r>
              <a:rPr lang="en-US" sz="8800" b="0" dirty="0" smtClean="0">
                <a:solidFill>
                  <a:schemeClr val="tx1">
                    <a:lumMod val="85000"/>
                    <a:lumOff val="15000"/>
                  </a:schemeClr>
                </a:solidFill>
              </a:rPr>
              <a:t>Starts </a:t>
            </a:r>
            <a:r>
              <a:rPr lang="en-US" sz="8800" b="0" dirty="0">
                <a:solidFill>
                  <a:schemeClr val="tx1">
                    <a:lumMod val="85000"/>
                    <a:lumOff val="15000"/>
                  </a:schemeClr>
                </a:solidFill>
              </a:rPr>
              <a:t>conversations with our own technical department</a:t>
            </a:r>
          </a:p>
          <a:p>
            <a:pPr marL="1035050" lvl="2" indent="-346075">
              <a:spcAft>
                <a:spcPts val="600"/>
              </a:spcAft>
            </a:pPr>
            <a:r>
              <a:rPr lang="en-US" sz="8400" dirty="0">
                <a:solidFill>
                  <a:schemeClr val="tx1">
                    <a:lumMod val="85000"/>
                    <a:lumOff val="15000"/>
                  </a:schemeClr>
                </a:solidFill>
              </a:rPr>
              <a:t>What data systems are in place and what are </a:t>
            </a:r>
            <a:r>
              <a:rPr lang="en-US" sz="8400" dirty="0" smtClean="0">
                <a:solidFill>
                  <a:schemeClr val="tx1">
                    <a:lumMod val="85000"/>
                    <a:lumOff val="15000"/>
                  </a:schemeClr>
                </a:solidFill>
              </a:rPr>
              <a:t>the </a:t>
            </a:r>
            <a:r>
              <a:rPr lang="en-US" sz="8400" dirty="0">
                <a:solidFill>
                  <a:schemeClr val="tx1">
                    <a:lumMod val="85000"/>
                    <a:lumOff val="15000"/>
                  </a:schemeClr>
                </a:solidFill>
              </a:rPr>
              <a:t>plans </a:t>
            </a:r>
            <a:r>
              <a:rPr lang="en-US" sz="8400" dirty="0" smtClean="0">
                <a:solidFill>
                  <a:schemeClr val="tx1">
                    <a:lumMod val="85000"/>
                    <a:lumOff val="15000"/>
                  </a:schemeClr>
                </a:solidFill>
              </a:rPr>
              <a:t>for a </a:t>
            </a:r>
            <a:r>
              <a:rPr lang="en-US" sz="8400" dirty="0">
                <a:solidFill>
                  <a:schemeClr val="tx1">
                    <a:lumMod val="85000"/>
                    <a:lumOff val="15000"/>
                  </a:schemeClr>
                </a:solidFill>
              </a:rPr>
              <a:t>future system?</a:t>
            </a:r>
          </a:p>
          <a:p>
            <a:pPr marL="1035050" lvl="2" indent="-346075">
              <a:spcAft>
                <a:spcPts val="600"/>
              </a:spcAft>
            </a:pPr>
            <a:r>
              <a:rPr lang="en-US" sz="8400" dirty="0">
                <a:solidFill>
                  <a:schemeClr val="tx1">
                    <a:lumMod val="85000"/>
                    <a:lumOff val="15000"/>
                  </a:schemeClr>
                </a:solidFill>
              </a:rPr>
              <a:t>Is </a:t>
            </a:r>
            <a:r>
              <a:rPr lang="en-US" sz="8400" dirty="0" smtClean="0">
                <a:solidFill>
                  <a:schemeClr val="tx1">
                    <a:lumMod val="85000"/>
                    <a:lumOff val="15000"/>
                  </a:schemeClr>
                </a:solidFill>
              </a:rPr>
              <a:t>EC part </a:t>
            </a:r>
            <a:r>
              <a:rPr lang="en-US" sz="8400" dirty="0">
                <a:solidFill>
                  <a:schemeClr val="tx1">
                    <a:lumMod val="85000"/>
                    <a:lumOff val="15000"/>
                  </a:schemeClr>
                </a:solidFill>
              </a:rPr>
              <a:t>of </a:t>
            </a:r>
            <a:r>
              <a:rPr lang="en-US" sz="8400" dirty="0" smtClean="0">
                <a:solidFill>
                  <a:schemeClr val="tx1">
                    <a:lumMod val="85000"/>
                    <a:lumOff val="15000"/>
                  </a:schemeClr>
                </a:solidFill>
              </a:rPr>
              <a:t>the data </a:t>
            </a:r>
            <a:r>
              <a:rPr lang="en-US" sz="8400" dirty="0">
                <a:solidFill>
                  <a:schemeClr val="tx1">
                    <a:lumMod val="85000"/>
                    <a:lumOff val="15000"/>
                  </a:schemeClr>
                </a:solidFill>
              </a:rPr>
              <a:t>system or part of plans for </a:t>
            </a:r>
            <a:r>
              <a:rPr lang="en-US" sz="8400" dirty="0" smtClean="0">
                <a:solidFill>
                  <a:schemeClr val="tx1">
                    <a:lumMod val="85000"/>
                    <a:lumOff val="15000"/>
                  </a:schemeClr>
                </a:solidFill>
              </a:rPr>
              <a:t>a future </a:t>
            </a:r>
            <a:r>
              <a:rPr lang="en-US" sz="8400" dirty="0">
                <a:solidFill>
                  <a:schemeClr val="tx1">
                    <a:lumMod val="85000"/>
                    <a:lumOff val="15000"/>
                  </a:schemeClr>
                </a:solidFill>
              </a:rPr>
              <a:t>system?</a:t>
            </a:r>
          </a:p>
          <a:p>
            <a:pPr marL="1035050" lvl="2" indent="-346075">
              <a:spcAft>
                <a:spcPts val="600"/>
              </a:spcAft>
            </a:pPr>
            <a:r>
              <a:rPr lang="en-US" sz="8400" dirty="0">
                <a:solidFill>
                  <a:schemeClr val="tx1">
                    <a:lumMod val="85000"/>
                    <a:lumOff val="15000"/>
                  </a:schemeClr>
                </a:solidFill>
              </a:rPr>
              <a:t>What is the timeline to incorporate EC data into data system?</a:t>
            </a:r>
          </a:p>
          <a:p>
            <a:endParaRPr lang="en-US" sz="9600" dirty="0" smtClean="0">
              <a:solidFill>
                <a:schemeClr val="tx1">
                  <a:lumMod val="85000"/>
                  <a:lumOff val="15000"/>
                </a:schemeClr>
              </a:solidFill>
            </a:endParaRPr>
          </a:p>
          <a:p>
            <a:pPr marL="457200" lvl="1" indent="0">
              <a:spcAft>
                <a:spcPts val="1200"/>
              </a:spcAft>
              <a:buFont typeface="Wingdings" pitchFamily="2" charset="2"/>
              <a:buChar char="§"/>
            </a:pPr>
            <a:endParaRPr lang="en-US" sz="9600" dirty="0">
              <a:solidFill>
                <a:srgbClr val="7030A0"/>
              </a:solidFill>
            </a:endParaRPr>
          </a:p>
          <a:p>
            <a:endParaRPr lang="en-US" sz="9600" dirty="0">
              <a:solidFill>
                <a:srgbClr val="37864A"/>
              </a:solidFill>
            </a:endParaRPr>
          </a:p>
        </p:txBody>
      </p:sp>
      <p:sp>
        <p:nvSpPr>
          <p:cNvPr id="4" name="Slide Number Placeholder 3"/>
          <p:cNvSpPr>
            <a:spLocks noGrp="1"/>
          </p:cNvSpPr>
          <p:nvPr>
            <p:ph type="sldNum" sz="quarter" idx="12"/>
          </p:nvPr>
        </p:nvSpPr>
        <p:spPr/>
        <p:txBody>
          <a:bodyPr/>
          <a:lstStyle/>
          <a:p>
            <a:fld id="{78085499-22F0-4E30-BA6A-ED84175C6FDF}" type="slidenum">
              <a:rPr lang="en-US" smtClean="0"/>
              <a:pPr/>
              <a:t>9</a:t>
            </a:fld>
            <a:endParaRPr lang="en-US" dirty="0"/>
          </a:p>
        </p:txBody>
      </p:sp>
      <p:sp>
        <p:nvSpPr>
          <p:cNvPr id="5"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smtClean="0">
                <a:solidFill>
                  <a:srgbClr val="45496B"/>
                </a:solidFill>
                <a:latin typeface="Garamond" pitchFamily="18" charset="0"/>
              </a:rPr>
              <a:t>Delaware’s Example</a:t>
            </a:r>
            <a:endParaRPr lang="en-US" sz="2200" b="1" dirty="0">
              <a:solidFill>
                <a:srgbClr val="45496B"/>
              </a:solidFill>
              <a:latin typeface="Garamond" pitchFamily="18" charset="0"/>
            </a:endParaRPr>
          </a:p>
        </p:txBody>
      </p:sp>
    </p:spTree>
    <p:extLst>
      <p:ext uri="{BB962C8B-B14F-4D97-AF65-F5344CB8AC3E}">
        <p14:creationId xmlns:p14="http://schemas.microsoft.com/office/powerpoint/2010/main" val="2018407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7635ab0-52e7-4e33-aa76-893cd120ef45">DNVT47QTA7NQ-23-136</_dlc_DocId>
    <_dlc_DocIdUrl xmlns="b7635ab0-52e7-4e33-aa76-893cd120ef45">
      <Url>https://sharepoint.aemcorp.com/ed/EDTAP/_layouts/DocIdRedir.aspx?ID=DNVT47QTA7NQ-23-136</Url>
      <Description>DNVT47QTA7NQ-23-136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1" ma:contentTypeDescription="Create a new document." ma:contentTypeScope="" ma:versionID="36cfe0b4d701219cdeae1300fc5ae38e">
  <xsd:schema xmlns:xsd="http://www.w3.org/2001/XMLSchema" xmlns:xs="http://www.w3.org/2001/XMLSchema" xmlns:p="http://schemas.microsoft.com/office/2006/metadata/properties" xmlns:ns2="b7635ab0-52e7-4e33-aa76-893cd120ef45" targetNamespace="http://schemas.microsoft.com/office/2006/metadata/properties" ma:root="true" ma:fieldsID="02e919c86840afe6e7d82654f6a637fc" ns2:_="">
    <xsd:import namespace="b7635ab0-52e7-4e33-aa76-893cd120ef4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35ab0-52e7-4e33-aa76-893cd120ef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F0AB1D-5D87-40EE-AB81-D071F452655A}">
  <ds:schemaRefs>
    <ds:schemaRef ds:uri="http://schemas.microsoft.com/sharepoint/v3/contenttype/forms"/>
  </ds:schemaRefs>
</ds:datastoreItem>
</file>

<file path=customXml/itemProps2.xml><?xml version="1.0" encoding="utf-8"?>
<ds:datastoreItem xmlns:ds="http://schemas.openxmlformats.org/officeDocument/2006/customXml" ds:itemID="{489BC953-2D66-424C-931F-A7A22FEF9084}">
  <ds:schemaRefs>
    <ds:schemaRef ds:uri="b7635ab0-52e7-4e33-aa76-893cd120ef45"/>
    <ds:schemaRef ds:uri="http://schemas.openxmlformats.org/package/2006/metadata/core-properties"/>
    <ds:schemaRef ds:uri="http://schemas.microsoft.com/office/2006/documentManagement/types"/>
    <ds:schemaRef ds:uri="http://purl.org/dc/terms/"/>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D3EC4B1-B627-4CB0-9EA0-7D4F9B924124}">
  <ds:schemaRefs>
    <ds:schemaRef ds:uri="http://schemas.microsoft.com/sharepoint/events"/>
  </ds:schemaRefs>
</ds:datastoreItem>
</file>

<file path=customXml/itemProps4.xml><?xml version="1.0" encoding="utf-8"?>
<ds:datastoreItem xmlns:ds="http://schemas.openxmlformats.org/officeDocument/2006/customXml" ds:itemID="{74ABED58-7094-451C-B831-9F9EB367E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35ab0-52e7-4e33-aa76-893cd120ef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15376</TotalTime>
  <Words>1136</Words>
  <Application>Microsoft Office PowerPoint</Application>
  <PresentationFormat>On-screen Show (4:3)</PresentationFormat>
  <Paragraphs>197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Chatis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Lindsey</cp:lastModifiedBy>
  <cp:revision>760</cp:revision>
  <cp:lastPrinted>2012-03-15T18:30:10Z</cp:lastPrinted>
  <dcterms:created xsi:type="dcterms:W3CDTF">2011-05-10T18:26:10Z</dcterms:created>
  <dcterms:modified xsi:type="dcterms:W3CDTF">2012-07-03T14:39:15Z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y fmtid="{D5CDD505-2E9C-101B-9397-08002B2CF9AE}" pid="3" name="_dlc_DocIdItemGuid">
    <vt:lpwstr>298874de-e473-4503-976e-72affc0abfd7</vt:lpwstr>
  </property>
</Properties>
</file>