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7" r:id="rId3"/>
    <p:sldId id="278" r:id="rId4"/>
    <p:sldId id="261" r:id="rId5"/>
    <p:sldId id="262" r:id="rId6"/>
    <p:sldId id="265" r:id="rId7"/>
    <p:sldId id="267" r:id="rId8"/>
    <p:sldId id="266" r:id="rId9"/>
    <p:sldId id="269" r:id="rId10"/>
    <p:sldId id="270" r:id="rId11"/>
    <p:sldId id="276" r:id="rId12"/>
    <p:sldId id="271" r:id="rId13"/>
    <p:sldId id="272" r:id="rId14"/>
    <p:sldId id="274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153C8-2A7B-43C4-BAE8-0095694F7450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ACBC7-3663-4AD4-BE82-0B6265BAD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4095F0E-CB53-430B-9F13-C77B8BA3B607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227254-BA70-4422-A86C-A6143F62E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5F0E-CB53-430B-9F13-C77B8BA3B607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254-BA70-4422-A86C-A6143F62E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5F0E-CB53-430B-9F13-C77B8BA3B607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254-BA70-4422-A86C-A6143F62E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5F0E-CB53-430B-9F13-C77B8BA3B607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254-BA70-4422-A86C-A6143F62E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5F0E-CB53-430B-9F13-C77B8BA3B607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254-BA70-4422-A86C-A6143F62E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5F0E-CB53-430B-9F13-C77B8BA3B607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254-BA70-4422-A86C-A6143F62E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5F0E-CB53-430B-9F13-C77B8BA3B607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254-BA70-4422-A86C-A6143F62E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5F0E-CB53-430B-9F13-C77B8BA3B607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254-BA70-4422-A86C-A6143F62E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5F0E-CB53-430B-9F13-C77B8BA3B607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254-BA70-4422-A86C-A6143F62E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5F0E-CB53-430B-9F13-C77B8BA3B607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254-BA70-4422-A86C-A6143F62E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5F0E-CB53-430B-9F13-C77B8BA3B607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254-BA70-4422-A86C-A6143F62E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4095F0E-CB53-430B-9F13-C77B8BA3B607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227254-BA70-4422-A86C-A6143F62E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Management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648200"/>
            <a:ext cx="3309803" cy="1260629"/>
          </a:xfrm>
        </p:spPr>
        <p:txBody>
          <a:bodyPr>
            <a:normAutofit/>
          </a:bodyPr>
          <a:lstStyle/>
          <a:p>
            <a:r>
              <a:rPr lang="en-US" sz="1400" dirty="0" smtClean="0"/>
              <a:t>Rick </a:t>
            </a:r>
            <a:r>
              <a:rPr lang="en-US" sz="1400" dirty="0" err="1" smtClean="0"/>
              <a:t>Rozzelle</a:t>
            </a:r>
            <a:r>
              <a:rPr lang="en-US" sz="1400" dirty="0" smtClean="0"/>
              <a:t> – Moderator</a:t>
            </a:r>
          </a:p>
          <a:p>
            <a:r>
              <a:rPr lang="en-US" sz="1400" dirty="0" smtClean="0"/>
              <a:t>Cathy Rinehart–Kansas</a:t>
            </a:r>
          </a:p>
          <a:p>
            <a:r>
              <a:rPr lang="en-US" sz="1400" dirty="0" smtClean="0"/>
              <a:t>Jim McMahon–Louisiana</a:t>
            </a:r>
          </a:p>
          <a:p>
            <a:r>
              <a:rPr lang="en-US" sz="1400" dirty="0" smtClean="0"/>
              <a:t>Deb </a:t>
            </a:r>
            <a:r>
              <a:rPr lang="en-US" sz="1400" dirty="0" err="1" smtClean="0"/>
              <a:t>Holdren</a:t>
            </a:r>
            <a:r>
              <a:rPr lang="en-US" sz="1400" dirty="0" smtClean="0"/>
              <a:t> - Georgia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5527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19800"/>
            <a:ext cx="7229475" cy="4616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2400" dirty="0" smtClean="0"/>
              <a:t>Managing Resources, Time, and the Budget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Sample Management Status Report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1875" t="23000" r="16875" b="25000"/>
          <a:stretch>
            <a:fillRect/>
          </a:stretch>
        </p:blipFill>
        <p:spPr bwMode="auto">
          <a:xfrm>
            <a:off x="609600" y="1752600"/>
            <a:ext cx="800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590800"/>
            <a:ext cx="8153400" cy="1600200"/>
          </a:xfrm>
          <a:prstGeom prst="rect">
            <a:avLst/>
          </a:prstGeom>
          <a:noFill/>
        </p:spPr>
        <p:txBody>
          <a:bodyPr wrap="square" rtlCol="0" anchor="b" anchorCtr="0">
            <a:normAutofit fontScale="850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Daily Team Meetings (Stand-up)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Daily tech meeting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Weekly managers meeting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Weekly sub-contractor meetings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Regular on-site visits by primary contractor executive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SharePoint Team Site 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latin typeface="+mn-lt"/>
                <a:ea typeface="+mn-ea"/>
                <a:cs typeface="+mn-cs"/>
              </a:rPr>
              <a:t>Day-to-Day Project Management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525" y="5939135"/>
            <a:ext cx="6696075" cy="4616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2400" dirty="0" smtClean="0"/>
              <a:t>Managing Resources, Time, and the Budget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2525" y="6019800"/>
            <a:ext cx="7229475" cy="4616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2400" dirty="0" smtClean="0"/>
              <a:t>Managing Resources, Time, and the Budget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Sample Acceptance Document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3000"/>
            <a:ext cx="64008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6325" y="6019800"/>
            <a:ext cx="7229475" cy="4616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2400" dirty="0" smtClean="0"/>
              <a:t>Managing Resources, Time, and the Budget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Sample Invoice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5000" t="27000" r="22500" b="10000"/>
          <a:stretch>
            <a:fillRect/>
          </a:stretch>
        </p:blipFill>
        <p:spPr bwMode="auto">
          <a:xfrm>
            <a:off x="1143000" y="990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57200" y="1524000"/>
            <a:ext cx="82296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897380"/>
            <a:ext cx="4419600" cy="3512820"/>
          </a:xfrm>
          <a:prstGeom prst="rect">
            <a:avLst/>
          </a:prstGeom>
          <a:noFill/>
        </p:spPr>
        <p:txBody>
          <a:bodyPr wrap="square" lIns="91440" rtlCol="0">
            <a:normAutofit fontScale="92500" lnSpcReduction="10000"/>
          </a:bodyPr>
          <a:lstStyle/>
          <a:p>
            <a:pPr marL="174625" indent="-174625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Client defines the expectations.</a:t>
            </a:r>
          </a:p>
          <a:p>
            <a:pPr marL="174625" indent="-174625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4625" indent="-174625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Vendor and Client are clear on expectations.</a:t>
            </a:r>
          </a:p>
          <a:p>
            <a:pPr marL="174625" indent="-174625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4625" indent="-174625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Deliverables are identified.</a:t>
            </a:r>
          </a:p>
          <a:p>
            <a:pPr marL="174625" indent="-174625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4625" indent="-174625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Milestones are identified.</a:t>
            </a:r>
          </a:p>
          <a:p>
            <a:pPr marL="174625" indent="-174625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4625" indent="-174625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Process to manage the project on a daily, weekly and monthly basis. </a:t>
            </a:r>
          </a:p>
          <a:p>
            <a:pPr marL="174625" indent="-174625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4625" indent="-174625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Process to get acceptance and fulfill contract.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566" y="656594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/>
          </a:bodyPr>
          <a:lstStyle/>
          <a:p>
            <a:r>
              <a:rPr lang="en-US" sz="5500" b="1" spc="-150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SUCCESS: 	 Win - Win!</a:t>
            </a:r>
            <a:endParaRPr lang="en-US" sz="5500" b="1" spc="-150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 l="4881" t="3903" r="1873" b="30591"/>
          <a:stretch>
            <a:fillRect/>
          </a:stretch>
        </p:blipFill>
        <p:spPr bwMode="auto">
          <a:xfrm>
            <a:off x="5410200" y="2057400"/>
            <a:ext cx="320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7664"/>
            <a:ext cx="7382434" cy="572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/ Program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4038599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Project Management</a:t>
            </a:r>
          </a:p>
          <a:p>
            <a:r>
              <a:rPr lang="en-US" dirty="0" smtClean="0"/>
              <a:t>Size Varies</a:t>
            </a:r>
          </a:p>
          <a:p>
            <a:r>
              <a:rPr lang="en-US" dirty="0" smtClean="0"/>
              <a:t>Can Be A Program</a:t>
            </a:r>
          </a:p>
          <a:p>
            <a:r>
              <a:rPr lang="en-US" dirty="0" smtClean="0"/>
              <a:t>Delivers Program Benefits </a:t>
            </a:r>
          </a:p>
          <a:p>
            <a:r>
              <a:rPr lang="en-US" dirty="0" smtClean="0"/>
              <a:t>May Be Interdependent</a:t>
            </a:r>
          </a:p>
          <a:p>
            <a:r>
              <a:rPr lang="en-US" dirty="0" smtClean="0"/>
              <a:t>Led by Project Managers</a:t>
            </a:r>
          </a:p>
          <a:p>
            <a:r>
              <a:rPr lang="en-US" dirty="0" smtClean="0"/>
              <a:t>Grant Objectives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Feeds Program Mgmt.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752600"/>
            <a:ext cx="3733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lang="en-US" sz="2400" b="1" dirty="0" smtClean="0"/>
              <a:t>Management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Coordination of Multiple, Related, Aligned Projects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Plus Grant Mgmt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 Critical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SLDS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Grant Level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Alignment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Feeds Portfolio Mgmt.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Is Project Management Essential?</a:t>
            </a:r>
          </a:p>
          <a:p>
            <a:endParaRPr lang="en-US" dirty="0" smtClean="0"/>
          </a:p>
          <a:p>
            <a:r>
              <a:rPr lang="en-US" dirty="0" smtClean="0"/>
              <a:t>How we manage Projects</a:t>
            </a:r>
          </a:p>
          <a:p>
            <a:endParaRPr lang="en-US" dirty="0"/>
          </a:p>
          <a:p>
            <a:r>
              <a:rPr lang="en-US" dirty="0" smtClean="0"/>
              <a:t>Project vs. Program Management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24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 Project Management Essential?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Yes!</a:t>
            </a:r>
          </a:p>
          <a:p>
            <a:r>
              <a:rPr lang="en-US" dirty="0" smtClean="0"/>
              <a:t>Silos  </a:t>
            </a:r>
          </a:p>
          <a:p>
            <a:r>
              <a:rPr lang="en-US" dirty="0" smtClean="0"/>
              <a:t>Master Data Management</a:t>
            </a:r>
          </a:p>
          <a:p>
            <a:r>
              <a:rPr lang="en-US" dirty="0"/>
              <a:t>Managing multiple projects</a:t>
            </a:r>
          </a:p>
          <a:p>
            <a:r>
              <a:rPr lang="en-US" dirty="0" smtClean="0"/>
              <a:t>Scope, Cost, Time,  and Quality</a:t>
            </a:r>
          </a:p>
          <a:p>
            <a:r>
              <a:rPr lang="en-US" dirty="0" smtClean="0"/>
              <a:t>Risk, Visibility, and Complexity</a:t>
            </a:r>
          </a:p>
          <a:p>
            <a:r>
              <a:rPr lang="en-US" dirty="0" smtClean="0"/>
              <a:t>Grant Management</a:t>
            </a:r>
          </a:p>
          <a:p>
            <a:r>
              <a:rPr lang="en-US" dirty="0" smtClean="0"/>
              <a:t>State Project Management needed even if you have Vendor Project Management!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4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6325" y="2133601"/>
            <a:ext cx="7229475" cy="3962400"/>
          </a:xfrm>
          <a:prstGeom prst="rect">
            <a:avLst/>
          </a:prstGeom>
          <a:noFill/>
        </p:spPr>
        <p:txBody>
          <a:bodyPr wrap="square" rtlCol="0" anchor="b" anchorCtr="0">
            <a:normAutofit fontScale="92500" lnSpcReduction="10000"/>
          </a:bodyPr>
          <a:lstStyle/>
          <a:p>
            <a:r>
              <a:rPr lang="en-US" sz="2400" dirty="0" smtClean="0"/>
              <a:t>Define the Requirements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General &amp; Functional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Technical (Hardware &amp; Software)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Data Specifications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Reporting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Timeline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Budget (optional)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Growth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Performance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Testing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Training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Other Requirements</a:t>
            </a:r>
            <a:endParaRPr lang="en-US" sz="240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latin typeface="+mn-lt"/>
                <a:ea typeface="+mn-ea"/>
                <a:cs typeface="+mn-cs"/>
              </a:rPr>
              <a:t>The Request For Proposal (RFP)</a:t>
            </a:r>
            <a:r>
              <a:rPr lang="en-US" sz="28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sets the standard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752600" y="6172200"/>
            <a:ext cx="5715000" cy="381000"/>
          </a:xfrm>
          <a:prstGeom prst="rect">
            <a:avLst/>
          </a:prstGeom>
        </p:spPr>
        <p:txBody>
          <a:bodyPr/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Needs, Timeline, Deliverables, and Budget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066800"/>
            <a:ext cx="7229475" cy="4616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Sample of RFP requirements definition.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0"/>
            <a:ext cx="80772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752600" y="6019800"/>
            <a:ext cx="5715000" cy="381000"/>
          </a:xfrm>
          <a:prstGeom prst="rect">
            <a:avLst/>
          </a:prstGeom>
        </p:spPr>
        <p:txBody>
          <a:bodyPr/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Needs, Timeline, Deliverables, and Budget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838201"/>
            <a:ext cx="6324600" cy="8382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Sample of Contract alignment with RFP (Attachment-A Deliverables).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1" y="1981200"/>
            <a:ext cx="78486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752600" y="6172200"/>
            <a:ext cx="5715000" cy="381000"/>
          </a:xfrm>
          <a:prstGeom prst="rect">
            <a:avLst/>
          </a:prstGeom>
        </p:spPr>
        <p:txBody>
          <a:bodyPr/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Needs, Timeline, Deliverables, and Budget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38535"/>
            <a:ext cx="8458200" cy="614065"/>
          </a:xfrm>
          <a:prstGeom prst="rect">
            <a:avLst/>
          </a:prstGeom>
          <a:noFill/>
        </p:spPr>
        <p:txBody>
          <a:bodyPr wrap="square" rtlCol="0" anchor="b" anchorCtr="0">
            <a:normAutofit fontScale="85000" lnSpcReduction="20000"/>
          </a:bodyPr>
          <a:lstStyle/>
          <a:p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Sample of Contract alignment with RFP (Attachment-D Payment Schedule).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1875" t="23000" r="38041" b="43000"/>
          <a:stretch>
            <a:fillRect/>
          </a:stretch>
        </p:blipFill>
        <p:spPr bwMode="auto">
          <a:xfrm>
            <a:off x="533400" y="2209800"/>
            <a:ext cx="8077200" cy="299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752600" y="6172200"/>
            <a:ext cx="5715000" cy="381000"/>
          </a:xfrm>
          <a:prstGeom prst="rect">
            <a:avLst/>
          </a:prstGeom>
        </p:spPr>
        <p:txBody>
          <a:bodyPr/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Needs, Timeline, Deliverables, and Budget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38535"/>
            <a:ext cx="8077200" cy="614065"/>
          </a:xfrm>
          <a:prstGeom prst="rect">
            <a:avLst/>
          </a:prstGeom>
          <a:noFill/>
        </p:spPr>
        <p:txBody>
          <a:bodyPr wrap="square" rtlCol="0" anchor="b" anchorCtr="0">
            <a:normAutofit fontScale="85000" lnSpcReduction="20000"/>
          </a:bodyPr>
          <a:lstStyle/>
          <a:p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Sample of Contract alignment with RFP (Attachment-C High-Level Project Plan).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86000"/>
            <a:ext cx="7543800" cy="268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752600" y="6172200"/>
            <a:ext cx="5715000" cy="381000"/>
          </a:xfrm>
          <a:prstGeom prst="rect">
            <a:avLst/>
          </a:prstGeom>
        </p:spPr>
        <p:txBody>
          <a:bodyPr/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Needs, Timeline, Deliverables, and Budget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19800"/>
            <a:ext cx="7229475" cy="4616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2400" dirty="0" smtClean="0"/>
              <a:t>Managing Resources, Time, and the Budget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Sample Detailed Project Plan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12000" r="21875" b="24000"/>
          <a:stretch>
            <a:fillRect/>
          </a:stretch>
        </p:blipFill>
        <p:spPr bwMode="auto">
          <a:xfrm>
            <a:off x="609601" y="11430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256</TotalTime>
  <Words>375</Words>
  <Application>Microsoft Office PowerPoint</Application>
  <PresentationFormat>On-screen Show (4:3)</PresentationFormat>
  <Paragraphs>100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Project Management Tips</vt:lpstr>
      <vt:lpstr>Agenda </vt:lpstr>
      <vt:lpstr>Is Project Management Essential?</vt:lpstr>
      <vt:lpstr>The Request For Proposal (RFP) sets the standard</vt:lpstr>
      <vt:lpstr>Slide 5</vt:lpstr>
      <vt:lpstr>Slide 6</vt:lpstr>
      <vt:lpstr>Slide 7</vt:lpstr>
      <vt:lpstr>Slide 8</vt:lpstr>
      <vt:lpstr>Sample Detailed Project Plan</vt:lpstr>
      <vt:lpstr>Sample Management Status Report</vt:lpstr>
      <vt:lpstr>Day-to-Day Project Management</vt:lpstr>
      <vt:lpstr>Sample Acceptance Document</vt:lpstr>
      <vt:lpstr>Sample Invoice</vt:lpstr>
      <vt:lpstr>Slide 14</vt:lpstr>
      <vt:lpstr>Project / Program Management</vt:lpstr>
    </vt:vector>
  </TitlesOfParts>
  <Company>Ks Dept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Tips</dc:title>
  <dc:creator>cnicoletti</dc:creator>
  <cp:lastModifiedBy>Rick</cp:lastModifiedBy>
  <cp:revision>36</cp:revision>
  <dcterms:created xsi:type="dcterms:W3CDTF">2010-11-09T20:18:47Z</dcterms:created>
  <dcterms:modified xsi:type="dcterms:W3CDTF">2010-11-16T12:22:33Z</dcterms:modified>
</cp:coreProperties>
</file>