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73" r:id="rId4"/>
    <p:sldId id="272" r:id="rId5"/>
    <p:sldId id="270" r:id="rId6"/>
  </p:sldIdLst>
  <p:sldSz cx="9144000" cy="6858000" type="screen4x3"/>
  <p:notesSz cx="7077075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E06"/>
    <a:srgbClr val="00007D"/>
    <a:srgbClr val="423D89"/>
    <a:srgbClr val="8488C4"/>
    <a:srgbClr val="EAEAEA"/>
    <a:srgbClr val="F5E7E7"/>
    <a:srgbClr val="FF0000"/>
    <a:srgbClr val="413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3" autoAdjust="0"/>
    <p:restoredTop sz="88921" autoAdjust="0"/>
  </p:normalViewPr>
  <p:slideViewPr>
    <p:cSldViewPr>
      <p:cViewPr>
        <p:scale>
          <a:sx n="79" d="100"/>
          <a:sy n="79" d="100"/>
        </p:scale>
        <p:origin x="-161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946" cy="46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525" y="0"/>
            <a:ext cx="3066946" cy="46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3790"/>
            <a:ext cx="3066946" cy="46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525" y="8913790"/>
            <a:ext cx="3066946" cy="46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4438CB-0C93-4534-A59D-BA26FDFEC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2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D009-9E8B-461F-9C79-7F42CD30DA74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4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3813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3813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A1F71-6E95-4ED3-AEC9-F44C2F83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5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1F71-6E95-4ED3-AEC9-F44C2F83F4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1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1F71-6E95-4ED3-AEC9-F44C2F83F4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1F71-6E95-4ED3-AEC9-F44C2F83F4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1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A1F71-6E95-4ED3-AEC9-F44C2F83F4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5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D0E3BE-407A-4FFC-A7DB-2AEE21AC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8F75-B1A4-4E0C-9F78-43DA0F21F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42F3-79CE-40CF-BCD8-7CD26D8F1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BCC4C-D6D0-4E33-BB9F-0F3C4DD4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5E80-6583-4DB3-AC21-C4850220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60586-7190-4516-BE70-C8CA179E2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7DAF9-CB61-4A1C-8FFF-765FE8293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3ACE-28CB-4283-A693-8D1432ED2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11DB0-F0CA-4D1B-B88E-91B9704A6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673D-7634-4B95-A09D-CEE241E33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09CD9-453F-482B-9972-500047903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43F6D14-6D53-4C66-96B3-5E839AB22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3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8001000" y="0"/>
          <a:ext cx="1143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Photo Editor Photo" r:id="rId14" imgW="2523810" imgH="1704762" progId="">
                  <p:embed/>
                </p:oleObj>
              </mc:Choice>
              <mc:Fallback>
                <p:oleObj name="Photo Editor Photo" r:id="rId14" imgW="2523810" imgH="170476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0"/>
                        <a:ext cx="1143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2133600"/>
            <a:ext cx="5791200" cy="1600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National Forum on Education Statistics</a:t>
            </a:r>
            <a:br>
              <a:rPr lang="en-US" sz="3600" dirty="0" smtClean="0"/>
            </a:br>
            <a:r>
              <a:rPr lang="en-US" sz="3600" dirty="0" smtClean="0"/>
              <a:t>Summer 2012 Meeting</a:t>
            </a:r>
            <a:br>
              <a:rPr lang="en-US" sz="3600" dirty="0" smtClean="0"/>
            </a:br>
            <a:r>
              <a:rPr lang="en-US" sz="3600" i="1" dirty="0" smtClean="0"/>
              <a:t>Closing Session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87906"/>
            <a:ext cx="9144000" cy="838200"/>
          </a:xfrm>
        </p:spPr>
        <p:txBody>
          <a:bodyPr/>
          <a:lstStyle/>
          <a:p>
            <a:pPr eaLnBrk="1" hangingPunct="1"/>
            <a:endParaRPr lang="en-US" sz="1900" dirty="0" smtClean="0"/>
          </a:p>
          <a:p>
            <a:pPr algn="ctr" eaLnBrk="1" hangingPunct="1"/>
            <a:r>
              <a:rPr lang="en-US" sz="1700" dirty="0" smtClean="0"/>
              <a:t>sponsored by the</a:t>
            </a:r>
          </a:p>
          <a:p>
            <a:pPr algn="ctr" eaLnBrk="1" hangingPunct="1"/>
            <a:r>
              <a:rPr lang="en-US" sz="3000" dirty="0" smtClean="0"/>
              <a:t> </a:t>
            </a:r>
            <a:r>
              <a:rPr lang="en-US" sz="2600" dirty="0" smtClean="0"/>
              <a:t>National Center for Education Statistics</a:t>
            </a:r>
          </a:p>
          <a:p>
            <a:pPr algn="ctr" eaLnBrk="1" hangingPunct="1"/>
            <a:r>
              <a:rPr lang="en-US" sz="1700" dirty="0" smtClean="0"/>
              <a:t>as a component of the</a:t>
            </a:r>
          </a:p>
          <a:p>
            <a:pPr algn="ctr" eaLnBrk="1" hangingPunct="1"/>
            <a:r>
              <a:rPr lang="en-US" sz="2600" dirty="0" smtClean="0"/>
              <a:t>National Cooperative Education Statistics System</a:t>
            </a:r>
            <a:endParaRPr lang="en-US" dirty="0" smtClean="0"/>
          </a:p>
          <a:p>
            <a:pPr algn="ctr" eaLnBrk="1" hangingPunct="1">
              <a:spcBef>
                <a:spcPct val="0"/>
              </a:spcBef>
            </a:pPr>
            <a:r>
              <a:rPr lang="en-US" sz="2100" dirty="0" smtClean="0">
                <a:solidFill>
                  <a:srgbClr val="780E06"/>
                </a:solidFill>
                <a:latin typeface="Consolas" pitchFamily="49" charset="0"/>
                <a:cs typeface="Consolas" pitchFamily="49" charset="0"/>
              </a:rPr>
              <a:t>http://nces.ed.gov/forum</a:t>
            </a:r>
            <a:r>
              <a:rPr lang="en-US" dirty="0" smtClean="0">
                <a:solidFill>
                  <a:srgbClr val="780E06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543800" y="0"/>
          <a:ext cx="1600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Photo Editor Photo" r:id="rId4" imgW="2523810" imgH="1704762" progId="">
                  <p:embed/>
                </p:oleObj>
              </mc:Choice>
              <mc:Fallback>
                <p:oleObj name="Photo Editor Photo" r:id="rId4" imgW="2523810" imgH="170476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0"/>
                        <a:ext cx="16002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9215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bg2"/>
                </a:solidFill>
              </a:rPr>
              <a:t>Agenda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001000" y="0"/>
          <a:ext cx="1143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Photo Editor Photo" r:id="rId4" imgW="2523810" imgH="1704762" progId="">
                  <p:embed/>
                </p:oleObj>
              </mc:Choice>
              <mc:Fallback>
                <p:oleObj name="Photo Editor Photo" r:id="rId4" imgW="2523810" imgH="170476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0"/>
                        <a:ext cx="1143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143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457200" algn="l"/>
                <a:tab pos="685800" algn="l"/>
              </a:tabLst>
            </a:pPr>
            <a:r>
              <a:rPr lang="en-US" sz="20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Forum Closing 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Session, 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10:15 </a:t>
            </a:r>
            <a:r>
              <a:rPr lang="en-US" sz="20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– </a:t>
            </a:r>
            <a:r>
              <a:rPr lang="en-US" sz="20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11:30 a.m. ……………………</a:t>
            </a:r>
            <a:r>
              <a:rPr lang="en-US" sz="20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East</a:t>
            </a:r>
            <a:endParaRPr lang="en-US" sz="20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>
              <a:tabLst>
                <a:tab pos="457200" algn="l"/>
                <a:tab pos="685800" algn="l"/>
              </a:tabLst>
            </a:pPr>
            <a:endParaRPr lang="en-US" sz="12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     </a:t>
            </a:r>
            <a:r>
              <a:rPr lang="en-US" sz="17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NCES Update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	</a:t>
            </a:r>
            <a:r>
              <a:rPr lang="en-US" sz="16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Jack Buckley, Commissioner, NCES</a:t>
            </a:r>
            <a:endParaRPr lang="en-US" sz="1600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endParaRPr lang="en-US" sz="1200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  </a:t>
            </a:r>
            <a:r>
              <a:rPr lang="en-US" sz="17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Standing Committee Progress Reports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        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Cheryl </a:t>
            </a:r>
            <a:r>
              <a:rPr lang="en-US" sz="1600" dirty="0" err="1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McMurtrey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, NESAC Chair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			</a:t>
            </a:r>
            <a:r>
              <a:rPr lang="en-US" sz="1600" dirty="0">
                <a:solidFill>
                  <a:schemeClr val="bg2"/>
                </a:solidFill>
                <a:latin typeface="+mn-lt"/>
              </a:rPr>
              <a:t>Mountain Home School District 193 (ID)</a:t>
            </a:r>
            <a:endParaRPr lang="en-US" sz="1600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        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Tom Howell, PPI Chair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			</a:t>
            </a:r>
            <a:r>
              <a:rPr lang="en-US" sz="1600" dirty="0">
                <a:solidFill>
                  <a:schemeClr val="bg2"/>
                </a:solidFill>
                <a:latin typeface="+mn-lt"/>
              </a:rPr>
              <a:t>Michigan Center for Educational Performance and Information</a:t>
            </a:r>
            <a:endParaRPr lang="en-US" sz="1600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        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Peter Tamayo, TECH Chair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			</a:t>
            </a:r>
            <a:r>
              <a:rPr lang="en-US" sz="1600" dirty="0">
                <a:solidFill>
                  <a:schemeClr val="bg2"/>
                </a:solidFill>
                <a:latin typeface="+mn-lt"/>
              </a:rPr>
              <a:t>Washington State </a:t>
            </a: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Office </a:t>
            </a:r>
            <a:r>
              <a:rPr lang="en-US" sz="1600" dirty="0">
                <a:solidFill>
                  <a:schemeClr val="bg2"/>
                </a:solidFill>
                <a:latin typeface="+mn-lt"/>
              </a:rPr>
              <a:t>of Superintendent of Public Instruction</a:t>
            </a:r>
            <a:endParaRPr lang="en-US" sz="1600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endParaRPr lang="en-US" sz="12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7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</a:t>
            </a:r>
            <a:r>
              <a:rPr lang="en-US" sz="17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 </a:t>
            </a:r>
            <a:r>
              <a:rPr lang="en-US" sz="1700" b="1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Recognition of </a:t>
            </a:r>
            <a:r>
              <a:rPr lang="en-US" sz="17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Forum Officers </a:t>
            </a:r>
            <a:endParaRPr lang="en-US" sz="17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		David Weinberger, Forum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Chair</a:t>
            </a: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, Yonkers Public Schools (NY</a:t>
            </a:r>
            <a:r>
              <a:rPr lang="en-US" sz="1600" dirty="0" smtClean="0">
                <a:solidFill>
                  <a:schemeClr val="bg2"/>
                </a:solidFill>
                <a:sym typeface="Monotype Sorts" pitchFamily="2" charset="2"/>
              </a:rPr>
              <a:t>)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    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7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	 Forum Election</a:t>
            </a:r>
            <a:endParaRPr lang="en-US" sz="17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			David Weinberger, Forum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Chair</a:t>
            </a:r>
            <a:r>
              <a:rPr lang="en-US" sz="1600" dirty="0">
                <a:solidFill>
                  <a:schemeClr val="bg2"/>
                </a:solidFill>
                <a:latin typeface="+mn-lt"/>
                <a:sym typeface="Monotype Sorts" pitchFamily="2" charset="2"/>
              </a:rPr>
              <a:t>, Yonkers Public Schools (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NY)</a:t>
            </a:r>
          </a:p>
          <a:p>
            <a:pPr marL="349250" lvl="1" indent="-174625">
              <a:tabLst>
                <a:tab pos="457200" algn="l"/>
                <a:tab pos="685800" algn="l"/>
              </a:tabLst>
            </a:pPr>
            <a:endParaRPr lang="en-US" sz="16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  <a:p>
            <a:pPr marL="349250" lvl="1" indent="-174625">
              <a:tabLst>
                <a:tab pos="457200" algn="l"/>
                <a:tab pos="685800" algn="l"/>
              </a:tabLst>
            </a:pPr>
            <a:r>
              <a:rPr lang="en-US" sz="16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		</a:t>
            </a:r>
            <a:r>
              <a:rPr lang="en-US" sz="1700" b="1" dirty="0" smtClean="0">
                <a:solidFill>
                  <a:schemeClr val="bg2"/>
                </a:solidFill>
                <a:latin typeface="+mn-lt"/>
                <a:sym typeface="Monotype Sorts" pitchFamily="2" charset="2"/>
              </a:rPr>
              <a:t>Meeting Evaluations</a:t>
            </a:r>
            <a:endParaRPr lang="en-US" sz="1700" b="1" dirty="0">
              <a:solidFill>
                <a:schemeClr val="bg2"/>
              </a:solidFill>
              <a:latin typeface="+mn-lt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Corbel" pitchFamily="34" charset="0"/>
              </a:rPr>
              <a:t>Data Use (Researchers) Working Group</a:t>
            </a:r>
            <a:endParaRPr lang="en-US" sz="3600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571500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Kathy Gosa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Kansas State Department of Education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(Chair)</a:t>
            </a:r>
            <a:endParaRPr lang="en-US" sz="1600" dirty="0">
              <a:solidFill>
                <a:schemeClr val="bg2"/>
              </a:solidFill>
              <a:latin typeface="Corbe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rbel" pitchFamily="34" charset="0"/>
              </a:rPr>
              <a:t>Bruce </a:t>
            </a: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Dacey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Delaware Department of Education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Tom Howell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Michigan Center for Educational Performance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/>
            </a:r>
            <a:b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</a:b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	and 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Information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Tom Ogle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Missouri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Dept. of Elem/Secondary Education</a:t>
            </a:r>
            <a:endParaRPr lang="en-US" sz="1600" dirty="0">
              <a:solidFill>
                <a:schemeClr val="bg2"/>
              </a:solidFill>
              <a:latin typeface="Corbe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Jay Pennington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Iowa Department of Education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Brian Snow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Maine State Department of Education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Pat Sullivan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Former member of Texas 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Education Agency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Peter Tamayo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State of Washington Office of Superintendent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/>
            </a:r>
            <a:b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</a:b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	of 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Public Instruction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Levette Williams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Georgia Department of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Education</a:t>
            </a:r>
            <a:endParaRPr lang="en-US" sz="1600" b="1" dirty="0" smtClean="0">
              <a:solidFill>
                <a:schemeClr val="bg2"/>
              </a:solidFill>
              <a:latin typeface="Corbe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rbel" pitchFamily="34" charset="0"/>
              </a:rPr>
              <a:t>Ghedam </a:t>
            </a: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Bairu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National Center for Education Statistics (NCES)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Ruth Neild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National Center for Education Evaluation and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/>
            </a:r>
            <a:b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</a:b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	Regional 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Assistance (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NCEE)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rbel" pitchFamily="34" charset="0"/>
              </a:rPr>
              <a:t>Tom </a:t>
            </a: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Szuba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Quality Information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Partners (Consultant)</a:t>
            </a:r>
            <a:endParaRPr lang="en-US" sz="1600" dirty="0">
              <a:solidFill>
                <a:schemeClr val="bg2"/>
              </a:solidFill>
              <a:latin typeface="Corbe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1600" b="1" dirty="0" smtClean="0">
                <a:solidFill>
                  <a:schemeClr val="bg2"/>
                </a:solidFill>
                <a:latin typeface="Corbel" pitchFamily="34" charset="0"/>
              </a:rPr>
              <a:t>Jay </a:t>
            </a:r>
            <a:r>
              <a:rPr lang="en-US" sz="1600" b="1" dirty="0">
                <a:solidFill>
                  <a:schemeClr val="bg2"/>
                </a:solidFill>
                <a:latin typeface="Corbel" pitchFamily="34" charset="0"/>
              </a:rPr>
              <a:t>Pfeiffer</a:t>
            </a:r>
            <a:r>
              <a:rPr lang="en-US" sz="1600" dirty="0">
                <a:solidFill>
                  <a:schemeClr val="bg2"/>
                </a:solidFill>
                <a:latin typeface="Corbel" pitchFamily="34" charset="0"/>
              </a:rPr>
              <a:t>, MPR </a:t>
            </a:r>
            <a:r>
              <a:rPr lang="en-US" sz="1600" dirty="0" smtClean="0">
                <a:solidFill>
                  <a:schemeClr val="bg2"/>
                </a:solidFill>
                <a:latin typeface="Corbel" pitchFamily="34" charset="0"/>
              </a:rPr>
              <a:t>Associates (Consultant)</a:t>
            </a:r>
            <a:r>
              <a:rPr lang="en-US" sz="1800" dirty="0">
                <a:solidFill>
                  <a:schemeClr val="bg2"/>
                </a:solidFill>
                <a:latin typeface="Corbel" pitchFamily="34" charset="0"/>
              </a:rPr>
              <a:t>	</a:t>
            </a:r>
          </a:p>
        </p:txBody>
      </p:sp>
      <p:pic>
        <p:nvPicPr>
          <p:cNvPr id="4" name="Picture 3" descr="DU-research_cover-FINAL-flat.png"/>
          <p:cNvPicPr>
            <a:picLocks noChangeAspect="1"/>
          </p:cNvPicPr>
          <p:nvPr/>
        </p:nvPicPr>
        <p:blipFill>
          <a:blip r:embed="rId3" cstate="print"/>
          <a:srcRect l="314" t="243"/>
          <a:stretch>
            <a:fillRect/>
          </a:stretch>
        </p:blipFill>
        <p:spPr>
          <a:xfrm>
            <a:off x="6019800" y="1465183"/>
            <a:ext cx="2900312" cy="3756034"/>
          </a:xfrm>
          <a:prstGeom prst="rect">
            <a:avLst/>
          </a:prstGeom>
          <a:effectLst>
            <a:outerShdw blurRad="635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5867400" y="5351383"/>
            <a:ext cx="32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Forum Guide to </a:t>
            </a:r>
            <a:r>
              <a:rPr lang="en-US" dirty="0" smtClean="0">
                <a:solidFill>
                  <a:schemeClr val="bg2"/>
                </a:solidFill>
              </a:rPr>
              <a:t>Supporting Data </a:t>
            </a:r>
            <a:r>
              <a:rPr lang="en-US" dirty="0">
                <a:solidFill>
                  <a:schemeClr val="bg2"/>
                </a:solidFill>
              </a:rPr>
              <a:t>Access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for </a:t>
            </a:r>
            <a:r>
              <a:rPr lang="en-US" dirty="0" smtClean="0">
                <a:solidFill>
                  <a:schemeClr val="bg2"/>
                </a:solidFill>
              </a:rPr>
              <a:t>Researchers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A </a:t>
            </a:r>
            <a:r>
              <a:rPr lang="en-US" sz="1200" dirty="0">
                <a:solidFill>
                  <a:schemeClr val="bg2"/>
                </a:solidFill>
              </a:rPr>
              <a:t>State Education </a:t>
            </a:r>
            <a:r>
              <a:rPr lang="en-US" sz="1200" dirty="0" smtClean="0">
                <a:solidFill>
                  <a:schemeClr val="bg2"/>
                </a:solidFill>
              </a:rPr>
              <a:t>Agency Perspective</a:t>
            </a:r>
          </a:p>
          <a:p>
            <a:pPr algn="ctr"/>
            <a:endParaRPr lang="en-US" sz="1200" dirty="0" smtClean="0">
              <a:solidFill>
                <a:schemeClr val="bg2"/>
              </a:solidFill>
            </a:endParaRP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http://</a:t>
            </a:r>
            <a:r>
              <a:rPr lang="en-US" sz="1200" dirty="0" smtClean="0">
                <a:solidFill>
                  <a:schemeClr val="bg2"/>
                </a:solidFill>
              </a:rPr>
              <a:t>nces.ed.gov/pubs2012/2012809.pdf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69215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bg2"/>
                </a:solidFill>
              </a:rPr>
              <a:t>Proposed 2012-2013 Forum Officers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133600"/>
            <a:ext cx="6629400" cy="4191000"/>
          </a:xfrm>
        </p:spPr>
        <p:txBody>
          <a:bodyPr/>
          <a:lstStyle/>
          <a:p>
            <a:pPr marL="0" indent="0" eaLnBrk="1" hangingPunct="1">
              <a:buNone/>
              <a:tabLst>
                <a:tab pos="1890713" algn="l"/>
                <a:tab pos="2120900" algn="l"/>
                <a:tab pos="2460625" algn="l"/>
              </a:tabLst>
            </a:pPr>
            <a:r>
              <a:rPr lang="en-US" sz="2000" dirty="0" smtClean="0"/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001000" y="0"/>
          <a:ext cx="1143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Photo Editor Photo" r:id="rId4" imgW="2523810" imgH="1704762" progId="">
                  <p:embed/>
                </p:oleObj>
              </mc:Choice>
              <mc:Fallback>
                <p:oleObj name="Photo Editor Photo" r:id="rId4" imgW="2523810" imgH="170476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0"/>
                        <a:ext cx="1143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838200" y="2133600"/>
            <a:ext cx="3200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            </a:t>
            </a:r>
            <a:r>
              <a:rPr lang="en-US" sz="200" kern="0" dirty="0">
                <a:solidFill>
                  <a:srgbClr val="770F07"/>
                </a:solidFill>
                <a:latin typeface="+mn-lt"/>
                <a:cs typeface="+mn-cs"/>
              </a:rPr>
              <a:t>   </a:t>
            </a: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Chair:</a:t>
            </a:r>
            <a:endParaRPr lang="en-US" kern="0" dirty="0"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   </a:t>
            </a:r>
            <a:r>
              <a:rPr lang="en-US" sz="100" kern="0" dirty="0">
                <a:solidFill>
                  <a:srgbClr val="770F07"/>
                </a:solidFill>
                <a:latin typeface="+mn-lt"/>
                <a:cs typeface="+mn-cs"/>
              </a:rPr>
              <a:t>     </a:t>
            </a: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Vice Chair:</a:t>
            </a:r>
            <a:endParaRPr lang="en-US" kern="0" dirty="0"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     Past Chair:</a:t>
            </a:r>
            <a:endParaRPr lang="en-US" kern="0" dirty="0"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lang="en-US" sz="1000" kern="0" dirty="0">
              <a:solidFill>
                <a:srgbClr val="770F07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NESAC Chair:</a:t>
            </a:r>
            <a:endParaRPr lang="en-US" kern="0" dirty="0"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NESAC Vice </a:t>
            </a:r>
            <a:r>
              <a:rPr lang="en-US" kern="0" dirty="0">
                <a:solidFill>
                  <a:srgbClr val="780E06"/>
                </a:solidFill>
                <a:latin typeface="+mn-lt"/>
                <a:cs typeface="+mn-cs"/>
              </a:rPr>
              <a:t>Chair:</a:t>
            </a: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lang="en-US" sz="1000" kern="0" dirty="0">
              <a:solidFill>
                <a:srgbClr val="770F07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      PPI Chair:</a:t>
            </a:r>
            <a:endParaRPr lang="en-US" kern="0" dirty="0"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PPI Vice Chair:</a:t>
            </a:r>
            <a:endParaRPr lang="en-US" kern="0" dirty="0">
              <a:solidFill>
                <a:srgbClr val="00007D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lang="en-US" sz="1000" kern="0" dirty="0">
              <a:solidFill>
                <a:srgbClr val="770F07"/>
              </a:solidFill>
              <a:latin typeface="+mn-lt"/>
              <a:cs typeface="+mn-cs"/>
            </a:endParaRP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         TECH Chair:</a:t>
            </a:r>
          </a:p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rgbClr val="770F07"/>
                </a:solidFill>
                <a:latin typeface="+mn-lt"/>
                <a:cs typeface="+mn-cs"/>
              </a:rPr>
              <a:t>  TECH Vice Chair:</a:t>
            </a:r>
            <a:endParaRPr lang="en-US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62200" y="2133600"/>
            <a:ext cx="6629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Tom Ogle, Missouri Dept. of Elem. and Sec.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Lee </a:t>
            </a:r>
            <a:r>
              <a:rPr lang="en-US" kern="0" dirty="0" err="1" smtClean="0">
                <a:solidFill>
                  <a:schemeClr val="bg2"/>
                </a:solidFill>
                <a:latin typeface="+mn-lt"/>
              </a:rPr>
              <a:t>Rabbitt</a:t>
            </a:r>
            <a:r>
              <a:rPr lang="en-US" kern="0" dirty="0" smtClean="0">
                <a:solidFill>
                  <a:schemeClr val="bg2"/>
                </a:solidFill>
                <a:latin typeface="+mn-lt"/>
              </a:rPr>
              <a:t>, Newport Public Schools (RI)</a:t>
            </a:r>
            <a:endParaRPr lang="en-US" kern="0" dirty="0">
              <a:solidFill>
                <a:schemeClr val="bg2"/>
              </a:solidFill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David Weinberger, Yonkers Public Schools (NY)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kumimoji="0" lang="en-US" sz="1000" i="0" u="none" strike="noStrike" kern="0" cap="none" spc="0" normalizeH="0" baseline="0" noProof="0" dirty="0" smtClean="0">
              <a:ln>
                <a:noFill/>
              </a:ln>
              <a:solidFill>
                <a:srgbClr val="770F07"/>
              </a:solidFill>
              <a:effectLst/>
              <a:uLnTx/>
              <a:uFillTx/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Raymond Martin,  Connecticut State Dept. of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noProof="0" dirty="0" smtClean="0">
                <a:solidFill>
                  <a:schemeClr val="bg2"/>
                </a:solidFill>
                <a:latin typeface="+mn-lt"/>
              </a:rPr>
              <a:t>Allen </a:t>
            </a:r>
            <a:r>
              <a:rPr lang="en-US" kern="0" noProof="0" dirty="0" err="1" smtClean="0">
                <a:solidFill>
                  <a:schemeClr val="bg2"/>
                </a:solidFill>
                <a:latin typeface="+mn-lt"/>
              </a:rPr>
              <a:t>Miedema</a:t>
            </a:r>
            <a:r>
              <a:rPr lang="en-US" kern="0" noProof="0" dirty="0" smtClean="0">
                <a:solidFill>
                  <a:schemeClr val="bg2"/>
                </a:solidFill>
                <a:latin typeface="+mn-lt"/>
              </a:rPr>
              <a:t>, </a:t>
            </a:r>
            <a:r>
              <a:rPr lang="en-US" kern="0" noProof="0" dirty="0" err="1" smtClean="0">
                <a:solidFill>
                  <a:schemeClr val="bg2"/>
                </a:solidFill>
                <a:latin typeface="+mn-lt"/>
              </a:rPr>
              <a:t>Northshore</a:t>
            </a:r>
            <a:r>
              <a:rPr lang="en-US" kern="0" noProof="0" dirty="0" smtClean="0">
                <a:solidFill>
                  <a:schemeClr val="bg2"/>
                </a:solidFill>
                <a:latin typeface="+mn-lt"/>
              </a:rPr>
              <a:t> School District (WA)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770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Sonya Edwards, California Department of Education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John </a:t>
            </a:r>
            <a:r>
              <a:rPr lang="en-US" kern="0" dirty="0" smtClean="0">
                <a:solidFill>
                  <a:schemeClr val="bg2"/>
                </a:solidFill>
                <a:latin typeface="+mn-lt"/>
              </a:rPr>
              <a:t>Metcalfe, Fremont County School District #1 (WY)</a:t>
            </a:r>
            <a:endParaRPr lang="en-US" kern="0" dirty="0">
              <a:solidFill>
                <a:schemeClr val="bg2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770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dirty="0">
                <a:solidFill>
                  <a:schemeClr val="bg2"/>
                </a:solidFill>
                <a:latin typeface="+mn-lt"/>
              </a:rPr>
              <a:t>Laurel </a:t>
            </a:r>
            <a:r>
              <a:rPr lang="en-US" kern="0" dirty="0" err="1">
                <a:solidFill>
                  <a:schemeClr val="bg2"/>
                </a:solidFill>
                <a:latin typeface="+mn-lt"/>
              </a:rPr>
              <a:t>Krsek</a:t>
            </a:r>
            <a:r>
              <a:rPr lang="en-US" kern="0" dirty="0">
                <a:solidFill>
                  <a:schemeClr val="bg2"/>
                </a:solidFill>
                <a:latin typeface="+mn-lt"/>
              </a:rPr>
              <a:t>, Napa Valley Unified School District (CA)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>
                <a:tab pos="1890713" algn="l"/>
                <a:tab pos="2120900" algn="l"/>
                <a:tab pos="2460625" algn="l"/>
              </a:tabLst>
              <a:defRPr/>
            </a:pPr>
            <a:r>
              <a:rPr lang="en-US" kern="0" noProof="0" dirty="0" smtClean="0">
                <a:solidFill>
                  <a:srgbClr val="00007D"/>
                </a:solidFill>
                <a:latin typeface="+mn-lt"/>
              </a:rPr>
              <a:t>Jay Pennington, Iowa Department of Education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1890713" algn="l"/>
                <a:tab pos="2120900" algn="l"/>
                <a:tab pos="246062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8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1828800"/>
            <a:ext cx="5715000" cy="2209800"/>
          </a:xfrm>
        </p:spPr>
        <p:txBody>
          <a:bodyPr/>
          <a:lstStyle/>
          <a:p>
            <a:pPr eaLnBrk="1" hangingPunct="1"/>
            <a:r>
              <a:rPr lang="en-US" sz="4400" smtClean="0"/>
              <a:t>Enjoy the </a:t>
            </a:r>
            <a:br>
              <a:rPr lang="en-US" sz="4400" smtClean="0"/>
            </a:br>
            <a:r>
              <a:rPr lang="en-US" sz="4400" smtClean="0"/>
              <a:t>NCES Summer      Data Conference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0" y="5927725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780E06"/>
                </a:solidFill>
              </a:rPr>
              <a:t>The Steering Committee meets at 11:45 a.m. </a:t>
            </a:r>
            <a:br>
              <a:rPr lang="en-US" sz="2000" dirty="0">
                <a:solidFill>
                  <a:srgbClr val="780E06"/>
                </a:solidFill>
              </a:rPr>
            </a:br>
            <a:r>
              <a:rPr lang="en-US" sz="2000" dirty="0">
                <a:solidFill>
                  <a:srgbClr val="780E06"/>
                </a:solidFill>
              </a:rPr>
              <a:t> in the </a:t>
            </a:r>
            <a:r>
              <a:rPr lang="en-US" sz="2000" dirty="0" smtClean="0">
                <a:solidFill>
                  <a:srgbClr val="780E06"/>
                </a:solidFill>
              </a:rPr>
              <a:t>South Carolina.</a:t>
            </a:r>
            <a:endParaRPr lang="en-US" sz="2000" dirty="0">
              <a:solidFill>
                <a:srgbClr val="780E06"/>
              </a:solidFill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48006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For more information about the Forum, contact Ghedam </a:t>
            </a:r>
            <a:r>
              <a:rPr lang="en-US" sz="2000" dirty="0" err="1">
                <a:solidFill>
                  <a:schemeClr val="bg2"/>
                </a:solidFill>
              </a:rPr>
              <a:t>Bairu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>at ghedam.bairu@ed.gov or at 202-502-7304. </a:t>
            </a:r>
          </a:p>
        </p:txBody>
      </p:sp>
    </p:spTree>
    <p:extLst>
      <p:ext uri="{BB962C8B-B14F-4D97-AF65-F5344CB8AC3E}">
        <p14:creationId xmlns:p14="http://schemas.microsoft.com/office/powerpoint/2010/main" val="34145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56170</TotalTime>
  <Words>234</Words>
  <Application>Microsoft Office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Pixel</vt:lpstr>
      <vt:lpstr>Photo Editor Photo</vt:lpstr>
      <vt:lpstr>National Forum on Education Statistics Summer 2012 Meeting Closing Session</vt:lpstr>
      <vt:lpstr>Agenda</vt:lpstr>
      <vt:lpstr>Data Use (Researchers) Working Group</vt:lpstr>
      <vt:lpstr>Proposed 2012-2013 Forum Officers</vt:lpstr>
      <vt:lpstr>Enjoy the  NCES Summer      Data Conference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Szuba</dc:creator>
  <cp:lastModifiedBy>kris</cp:lastModifiedBy>
  <cp:revision>1211</cp:revision>
  <cp:lastPrinted>2011-07-07T00:59:33Z</cp:lastPrinted>
  <dcterms:created xsi:type="dcterms:W3CDTF">2006-02-03T21:02:09Z</dcterms:created>
  <dcterms:modified xsi:type="dcterms:W3CDTF">2012-08-16T17:34:03Z</dcterms:modified>
</cp:coreProperties>
</file>